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pptx" ContentType="application/vnd.openxmlformats-officedocument.presentationml.presentation"/>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8" r:id="rId2"/>
    <p:sldId id="348" r:id="rId3"/>
    <p:sldId id="349" r:id="rId4"/>
    <p:sldId id="365" r:id="rId5"/>
    <p:sldId id="347" r:id="rId6"/>
    <p:sldId id="322" r:id="rId7"/>
    <p:sldId id="354" r:id="rId8"/>
    <p:sldId id="360" r:id="rId9"/>
    <p:sldId id="282" r:id="rId10"/>
    <p:sldId id="319" r:id="rId11"/>
    <p:sldId id="366" r:id="rId12"/>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haphihillli"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8" autoAdjust="0"/>
    <p:restoredTop sz="89293" autoAdjust="0"/>
  </p:normalViewPr>
  <p:slideViewPr>
    <p:cSldViewPr>
      <p:cViewPr varScale="1">
        <p:scale>
          <a:sx n="83" d="100"/>
          <a:sy n="83" d="100"/>
        </p:scale>
        <p:origin x="-90" y="-102"/>
      </p:cViewPr>
      <p:guideLst>
        <p:guide orient="horz" pos="2160"/>
        <p:guide pos="2880"/>
      </p:guideLst>
    </p:cSldViewPr>
  </p:slideViewPr>
  <p:outlineViewPr>
    <p:cViewPr>
      <p:scale>
        <a:sx n="33" d="100"/>
        <a:sy n="33" d="100"/>
      </p:scale>
      <p:origin x="0" y="82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82" y="-78"/>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268" tIns="46634" rIns="93268" bIns="46634"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5100" y="0"/>
            <a:ext cx="3043238" cy="465138"/>
          </a:xfrm>
          <a:prstGeom prst="rect">
            <a:avLst/>
          </a:prstGeom>
        </p:spPr>
        <p:txBody>
          <a:bodyPr vert="horz" lIns="93268" tIns="46634" rIns="93268" bIns="46634" rtlCol="0"/>
          <a:lstStyle>
            <a:lvl1pPr algn="r">
              <a:defRPr sz="1200">
                <a:latin typeface="Arial" charset="0"/>
              </a:defRPr>
            </a:lvl1pPr>
          </a:lstStyle>
          <a:p>
            <a:pPr>
              <a:defRPr/>
            </a:pPr>
            <a:fld id="{5818282D-4C5D-436A-BC68-F462BEEFD511}" type="datetimeFigureOut">
              <a:rPr lang="en-US"/>
              <a:pPr>
                <a:defRPr/>
              </a:pPr>
              <a:t>1/17/2013</a:t>
            </a:fld>
            <a:endParaRPr lang="en-US" dirty="0"/>
          </a:p>
        </p:txBody>
      </p:sp>
      <p:sp>
        <p:nvSpPr>
          <p:cNvPr id="4" name="Footer Placeholder 3"/>
          <p:cNvSpPr>
            <a:spLocks noGrp="1"/>
          </p:cNvSpPr>
          <p:nvPr>
            <p:ph type="ftr" sz="quarter" idx="2"/>
          </p:nvPr>
        </p:nvSpPr>
        <p:spPr>
          <a:xfrm>
            <a:off x="0" y="8839200"/>
            <a:ext cx="3043238" cy="465138"/>
          </a:xfrm>
          <a:prstGeom prst="rect">
            <a:avLst/>
          </a:prstGeom>
        </p:spPr>
        <p:txBody>
          <a:bodyPr vert="horz" lIns="93268" tIns="46634" rIns="93268" bIns="46634"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5100" y="8839200"/>
            <a:ext cx="3043238" cy="465138"/>
          </a:xfrm>
          <a:prstGeom prst="rect">
            <a:avLst/>
          </a:prstGeom>
        </p:spPr>
        <p:txBody>
          <a:bodyPr vert="horz" lIns="93268" tIns="46634" rIns="93268" bIns="46634" rtlCol="0" anchor="b"/>
          <a:lstStyle>
            <a:lvl1pPr algn="r">
              <a:defRPr sz="1200">
                <a:latin typeface="Arial" charset="0"/>
              </a:defRPr>
            </a:lvl1pPr>
          </a:lstStyle>
          <a:p>
            <a:pPr>
              <a:defRPr/>
            </a:pPr>
            <a:fld id="{2D45DDF1-8AEA-472C-8785-60D9F0395AB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268" tIns="46634" rIns="93268" bIns="46634"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5100" y="0"/>
            <a:ext cx="3043238" cy="465138"/>
          </a:xfrm>
          <a:prstGeom prst="rect">
            <a:avLst/>
          </a:prstGeom>
        </p:spPr>
        <p:txBody>
          <a:bodyPr vert="horz" lIns="93268" tIns="46634" rIns="93268" bIns="46634" rtlCol="0"/>
          <a:lstStyle>
            <a:lvl1pPr algn="r">
              <a:defRPr sz="1200">
                <a:latin typeface="Arial" charset="0"/>
              </a:defRPr>
            </a:lvl1pPr>
          </a:lstStyle>
          <a:p>
            <a:pPr>
              <a:defRPr/>
            </a:pPr>
            <a:fld id="{FD67BAF3-DF11-44D7-99B4-FD427B997D7F}" type="datetimeFigureOut">
              <a:rPr lang="en-US"/>
              <a:pPr>
                <a:defRPr/>
              </a:pPr>
              <a:t>1/17/2013</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68" tIns="46634" rIns="93268" bIns="46634" rtlCol="0" anchor="ctr"/>
          <a:lstStyle/>
          <a:p>
            <a:pPr lvl="0"/>
            <a:endParaRPr lang="en-US" noProof="0" dirty="0" smtClean="0"/>
          </a:p>
        </p:txBody>
      </p:sp>
      <p:sp>
        <p:nvSpPr>
          <p:cNvPr id="5" name="Notes Placeholder 4"/>
          <p:cNvSpPr>
            <a:spLocks noGrp="1"/>
          </p:cNvSpPr>
          <p:nvPr>
            <p:ph type="body" sz="quarter" idx="3"/>
          </p:nvPr>
        </p:nvSpPr>
        <p:spPr>
          <a:xfrm>
            <a:off x="703263" y="4421188"/>
            <a:ext cx="5613400" cy="4187825"/>
          </a:xfrm>
          <a:prstGeom prst="rect">
            <a:avLst/>
          </a:prstGeom>
        </p:spPr>
        <p:txBody>
          <a:bodyPr vert="horz" lIns="93268" tIns="46634" rIns="93268" bIns="4663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200"/>
            <a:ext cx="3043238" cy="465138"/>
          </a:xfrm>
          <a:prstGeom prst="rect">
            <a:avLst/>
          </a:prstGeom>
        </p:spPr>
        <p:txBody>
          <a:bodyPr vert="horz" lIns="93268" tIns="46634" rIns="93268" bIns="46634"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5100" y="8839200"/>
            <a:ext cx="3043238" cy="465138"/>
          </a:xfrm>
          <a:prstGeom prst="rect">
            <a:avLst/>
          </a:prstGeom>
        </p:spPr>
        <p:txBody>
          <a:bodyPr vert="horz" lIns="93268" tIns="46634" rIns="93268" bIns="46634" rtlCol="0" anchor="b"/>
          <a:lstStyle>
            <a:lvl1pPr algn="r">
              <a:defRPr sz="1200">
                <a:latin typeface="Arial" charset="0"/>
              </a:defRPr>
            </a:lvl1pPr>
          </a:lstStyle>
          <a:p>
            <a:pPr>
              <a:defRPr/>
            </a:pPr>
            <a:fld id="{3ADF1512-FCBE-4D5F-B955-E4E684C7EB0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B9C2B0-784E-4347-8901-2E14BA285799}" type="slidenum">
              <a:rPr lang="en-US" smtClean="0"/>
              <a:pPr/>
              <a:t>1</a:t>
            </a:fld>
            <a:endParaRPr lang="en-US" dirty="0" smtClean="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Preliminary outcomes: ~89% of those Veterans housed through HF were still housed with HV voucher 1 year after move in.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ECF2E4-E4EF-438B-8136-1C5080648095}"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F300B3D1-F97D-432F-9431-4883C0FBFCA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2D8356-6717-4DB4-9161-2D5EB95AFF4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90C5DC-F8DD-4A46-AE72-F7E9618EBAB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1066800" y="2057400"/>
            <a:ext cx="762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28A4414-1E11-4E66-B002-4BE05EE7B57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31508F4-1751-4764-B318-87E2597CFEF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1672F35-4EAF-4321-A66F-00B5DCF7AAB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7632C7E6-00BD-43E4-B0A0-A1A09337AA5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1D20AFD-215B-4468-88C2-BFBD295649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A88E686-055F-4AB5-8B3F-34C140619A5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B34B7E2-467F-4BCB-ACC1-64319DAB468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88C76-6079-4748-AE0F-90F169D6FB3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D120160E-D854-4D87-824F-6555285AD5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355725" y="793750"/>
            <a:ext cx="777875" cy="366713"/>
          </a:xfrm>
          <a:prstGeom prst="rect">
            <a:avLst/>
          </a:prstGeom>
          <a:noFill/>
          <a:ln w="9525">
            <a:noFill/>
            <a:miter lim="800000"/>
            <a:headEnd/>
            <a:tailEnd/>
          </a:ln>
        </p:spPr>
        <p:txBody>
          <a:bodyPr>
            <a:spAutoFit/>
          </a:bodyPr>
          <a:lstStyle/>
          <a:p>
            <a:endParaRPr lang="en-US" dirty="0"/>
          </a:p>
        </p:txBody>
      </p:sp>
      <p:sp>
        <p:nvSpPr>
          <p:cNvPr id="2059" name="Text Box 11"/>
          <p:cNvSpPr txBox="1">
            <a:spLocks noChangeArrowheads="1"/>
          </p:cNvSpPr>
          <p:nvPr/>
        </p:nvSpPr>
        <p:spPr bwMode="auto">
          <a:xfrm>
            <a:off x="914400" y="2743200"/>
            <a:ext cx="7543800" cy="366713"/>
          </a:xfrm>
          <a:prstGeom prst="rect">
            <a:avLst/>
          </a:prstGeom>
          <a:noFill/>
          <a:ln w="9525">
            <a:noFill/>
            <a:miter lim="800000"/>
            <a:headEnd/>
            <a:tailEnd/>
          </a:ln>
          <a:effectLst/>
        </p:spPr>
        <p:txBody>
          <a:bodyPr>
            <a:spAutoFit/>
          </a:bodyPr>
          <a:lstStyle/>
          <a:p>
            <a:pPr>
              <a:spcBef>
                <a:spcPct val="50000"/>
              </a:spcBef>
              <a:defRPr/>
            </a:pPr>
            <a:endParaRPr lang="en-US" dirty="0">
              <a:effectLst>
                <a:outerShdw blurRad="38100" dist="38100" dir="2700000" algn="tl">
                  <a:srgbClr val="000000"/>
                </a:outerShdw>
              </a:effectLst>
              <a:latin typeface="Tahoma" pitchFamily="34" charset="0"/>
            </a:endParaRPr>
          </a:p>
        </p:txBody>
      </p:sp>
      <p:sp>
        <p:nvSpPr>
          <p:cNvPr id="2060" name="Text Box 12"/>
          <p:cNvSpPr txBox="1">
            <a:spLocks noChangeArrowheads="1"/>
          </p:cNvSpPr>
          <p:nvPr/>
        </p:nvSpPr>
        <p:spPr bwMode="auto">
          <a:xfrm>
            <a:off x="0" y="2286000"/>
            <a:ext cx="9144000" cy="2616101"/>
          </a:xfrm>
          <a:prstGeom prst="rect">
            <a:avLst/>
          </a:prstGeom>
          <a:noFill/>
          <a:ln w="9525">
            <a:noFill/>
            <a:miter lim="800000"/>
            <a:headEnd/>
            <a:tailEnd/>
          </a:ln>
          <a:effectLst/>
        </p:spPr>
        <p:txBody>
          <a:bodyPr wrap="square">
            <a:spAutoFit/>
          </a:bodyPr>
          <a:lstStyle/>
          <a:p>
            <a:pPr algn="ctr">
              <a:spcBef>
                <a:spcPct val="50000"/>
              </a:spcBef>
              <a:defRPr/>
            </a:pPr>
            <a:r>
              <a:rPr lang="en-US" sz="3200" dirty="0" smtClean="0"/>
              <a:t>The HUD-VASH Program:</a:t>
            </a:r>
          </a:p>
          <a:p>
            <a:pPr algn="ctr">
              <a:spcBef>
                <a:spcPct val="50000"/>
              </a:spcBef>
              <a:defRPr/>
            </a:pPr>
            <a:r>
              <a:rPr lang="en-US" sz="3200" dirty="0" smtClean="0"/>
              <a:t>Permanent Supportive Housing </a:t>
            </a:r>
          </a:p>
          <a:p>
            <a:pPr algn="ctr">
              <a:spcBef>
                <a:spcPct val="50000"/>
              </a:spcBef>
              <a:defRPr/>
            </a:pPr>
            <a:r>
              <a:rPr lang="en-US" sz="3200" dirty="0" smtClean="0"/>
              <a:t>For Chronically Homeless Veterans</a:t>
            </a:r>
            <a:endParaRPr lang="en-US" sz="3200" dirty="0"/>
          </a:p>
          <a:p>
            <a:pPr algn="ctr">
              <a:spcBef>
                <a:spcPct val="50000"/>
              </a:spcBef>
              <a:defRPr/>
            </a:pPr>
            <a:r>
              <a:rPr lang="en-US" sz="2400" dirty="0" smtClean="0"/>
              <a:t> </a:t>
            </a:r>
            <a:r>
              <a:rPr lang="en-US" sz="2400" dirty="0" smtClean="0">
                <a:solidFill>
                  <a:srgbClr val="0070C0"/>
                </a:solidFill>
              </a:rPr>
              <a:t>Nancy Campbell, National Director HUD-VASH</a:t>
            </a:r>
            <a:endParaRPr lang="en-US" sz="2000" dirty="0">
              <a:solidFill>
                <a:srgbClr val="0070C0"/>
              </a:solidFill>
            </a:endParaRPr>
          </a:p>
        </p:txBody>
      </p:sp>
      <p:pic>
        <p:nvPicPr>
          <p:cNvPr id="6152" name="Picture 14"/>
          <p:cNvPicPr>
            <a:picLocks noChangeAspect="1" noChangeArrowheads="1"/>
          </p:cNvPicPr>
          <p:nvPr/>
        </p:nvPicPr>
        <p:blipFill>
          <a:blip r:embed="rId3" cstate="print"/>
          <a:srcRect/>
          <a:stretch>
            <a:fillRect/>
          </a:stretch>
        </p:blipFill>
        <p:spPr bwMode="auto">
          <a:xfrm>
            <a:off x="990600" y="304800"/>
            <a:ext cx="857250" cy="842963"/>
          </a:xfrm>
          <a:prstGeom prst="rect">
            <a:avLst/>
          </a:prstGeom>
          <a:noFill/>
          <a:ln w="9525">
            <a:noFill/>
            <a:miter lim="800000"/>
            <a:headEnd/>
            <a:tailEnd/>
          </a:ln>
        </p:spPr>
      </p:pic>
      <p:pic>
        <p:nvPicPr>
          <p:cNvPr id="14" name="Picture 9"/>
          <p:cNvPicPr>
            <a:picLocks noChangeAspect="1" noChangeArrowheads="1"/>
          </p:cNvPicPr>
          <p:nvPr/>
        </p:nvPicPr>
        <p:blipFill>
          <a:blip r:embed="rId4" cstate="print"/>
          <a:srcRect/>
          <a:stretch>
            <a:fillRect/>
          </a:stretch>
        </p:blipFill>
        <p:spPr bwMode="auto">
          <a:xfrm>
            <a:off x="7696200" y="152400"/>
            <a:ext cx="1279525" cy="1298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068" y="1661413"/>
            <a:ext cx="9144000" cy="514350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068" y="349184"/>
            <a:ext cx="1272859" cy="1196487"/>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371601" y="189492"/>
            <a:ext cx="6424378" cy="1471921"/>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95979" y="327211"/>
            <a:ext cx="1272859" cy="1196487"/>
          </a:xfrm>
          <a:prstGeom prst="rect">
            <a:avLst/>
          </a:prstGeom>
        </p:spPr>
      </p:pic>
      <p:sp>
        <p:nvSpPr>
          <p:cNvPr id="9" name="TextBox 8"/>
          <p:cNvSpPr txBox="1"/>
          <p:nvPr/>
        </p:nvSpPr>
        <p:spPr>
          <a:xfrm>
            <a:off x="3747663" y="327210"/>
            <a:ext cx="1672253" cy="369332"/>
          </a:xfrm>
          <a:prstGeom prst="rect">
            <a:avLst/>
          </a:prstGeom>
          <a:noFill/>
        </p:spPr>
        <p:txBody>
          <a:bodyPr wrap="none" rtlCol="0">
            <a:spAutoFit/>
          </a:bodyPr>
          <a:lstStyle/>
          <a:p>
            <a:r>
              <a:rPr lang="en-US" b="1" dirty="0" smtClean="0">
                <a:solidFill>
                  <a:schemeClr val="tx2"/>
                </a:solidFill>
                <a:latin typeface="Arial" pitchFamily="34" charset="0"/>
                <a:cs typeface="Arial" pitchFamily="34" charset="0"/>
              </a:rPr>
              <a:t>Housing First</a:t>
            </a:r>
            <a:endParaRPr lang="en-US" b="1" dirty="0">
              <a:solidFill>
                <a:schemeClr val="tx2"/>
              </a:solidFill>
              <a:latin typeface="Arial" pitchFamily="34" charset="0"/>
              <a:cs typeface="Arial" pitchFamily="34" charset="0"/>
            </a:endParaRPr>
          </a:p>
        </p:txBody>
      </p:sp>
      <p:sp>
        <p:nvSpPr>
          <p:cNvPr id="10" name="TextBox 9"/>
          <p:cNvSpPr txBox="1"/>
          <p:nvPr/>
        </p:nvSpPr>
        <p:spPr>
          <a:xfrm>
            <a:off x="2133600" y="1155842"/>
            <a:ext cx="5101333" cy="338554"/>
          </a:xfrm>
          <a:prstGeom prst="rect">
            <a:avLst/>
          </a:prstGeom>
          <a:noFill/>
        </p:spPr>
        <p:txBody>
          <a:bodyPr wrap="none" rtlCol="0">
            <a:spAutoFit/>
          </a:bodyPr>
          <a:lstStyle/>
          <a:p>
            <a:r>
              <a:rPr lang="en-US" sz="1600" b="1" dirty="0" smtClean="0">
                <a:solidFill>
                  <a:schemeClr val="tx2"/>
                </a:solidFill>
                <a:latin typeface="Arial" pitchFamily="34" charset="0"/>
                <a:cs typeface="Arial" pitchFamily="34" charset="0"/>
              </a:rPr>
              <a:t>Leading the Way to Ending Veteran Homelessness</a:t>
            </a:r>
            <a:endParaRPr lang="en-US" sz="1600" b="1" dirty="0">
              <a:solidFill>
                <a:schemeClr val="tx2"/>
              </a:solidFill>
              <a:latin typeface="Arial" pitchFamily="34" charset="0"/>
              <a:cs typeface="Arial" pitchFamily="34" charset="0"/>
            </a:endParaRPr>
          </a:p>
        </p:txBody>
      </p:sp>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3820" y="3952220"/>
            <a:ext cx="331239" cy="469843"/>
          </a:xfrm>
          <a:prstGeom prst="rect">
            <a:avLst/>
          </a:prstGeom>
        </p:spPr>
      </p:pic>
      <p:pic>
        <p:nvPicPr>
          <p:cNvPr id="13" name="Picture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74789" y="3336359"/>
            <a:ext cx="331239" cy="469843"/>
          </a:xfrm>
          <a:prstGeom prst="rect">
            <a:avLst/>
          </a:prstGeom>
        </p:spPr>
      </p:pic>
      <p:pic>
        <p:nvPicPr>
          <p:cNvPr id="14" name="Pictur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044835" y="2391598"/>
            <a:ext cx="331239" cy="469843"/>
          </a:xfrm>
          <a:prstGeom prst="rect">
            <a:avLst/>
          </a:prstGeom>
        </p:spPr>
      </p:pic>
      <p:pic>
        <p:nvPicPr>
          <p:cNvPr id="15" name="Picture 1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02305" y="2670891"/>
            <a:ext cx="331239" cy="469843"/>
          </a:xfrm>
          <a:prstGeom prst="rect">
            <a:avLst/>
          </a:prstGeom>
        </p:spPr>
      </p:pic>
      <p:pic>
        <p:nvPicPr>
          <p:cNvPr id="16" name="Picture 1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554660" y="2316178"/>
            <a:ext cx="331239" cy="469843"/>
          </a:xfrm>
          <a:prstGeom prst="rect">
            <a:avLst/>
          </a:prstGeom>
        </p:spPr>
      </p:pic>
      <p:pic>
        <p:nvPicPr>
          <p:cNvPr id="17" name="Picture 1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20280" y="2839614"/>
            <a:ext cx="331239" cy="469843"/>
          </a:xfrm>
          <a:prstGeom prst="rect">
            <a:avLst/>
          </a:prstGeom>
        </p:spPr>
      </p:pic>
      <p:pic>
        <p:nvPicPr>
          <p:cNvPr id="18" name="Picture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92963" y="3144413"/>
            <a:ext cx="331239" cy="469843"/>
          </a:xfrm>
          <a:prstGeom prst="rect">
            <a:avLst/>
          </a:prstGeom>
        </p:spPr>
      </p:pic>
      <p:pic>
        <p:nvPicPr>
          <p:cNvPr id="19" name="Picture 1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23717" y="5399045"/>
            <a:ext cx="331239" cy="469843"/>
          </a:xfrm>
          <a:prstGeom prst="rect">
            <a:avLst/>
          </a:prstGeom>
        </p:spPr>
      </p:pic>
      <p:pic>
        <p:nvPicPr>
          <p:cNvPr id="20" name="Picture 1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402640" y="2725221"/>
            <a:ext cx="331239" cy="469843"/>
          </a:xfrm>
          <a:prstGeom prst="rect">
            <a:avLst/>
          </a:prstGeom>
        </p:spPr>
      </p:pic>
      <p:pic>
        <p:nvPicPr>
          <p:cNvPr id="21" name="Picture 2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19237" y="2882802"/>
            <a:ext cx="331239" cy="469843"/>
          </a:xfrm>
          <a:prstGeom prst="rect">
            <a:avLst/>
          </a:prstGeom>
        </p:spPr>
      </p:pic>
      <p:pic>
        <p:nvPicPr>
          <p:cNvPr id="22" name="Picture 2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160045" y="3255325"/>
            <a:ext cx="331239" cy="469843"/>
          </a:xfrm>
          <a:prstGeom prst="rect">
            <a:avLst/>
          </a:prstGeom>
        </p:spPr>
      </p:pic>
      <p:pic>
        <p:nvPicPr>
          <p:cNvPr id="23" name="Picture 2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88659" y="4979044"/>
            <a:ext cx="331239" cy="469843"/>
          </a:xfrm>
          <a:prstGeom prst="rect">
            <a:avLst/>
          </a:prstGeom>
        </p:spPr>
      </p:pic>
      <p:pic>
        <p:nvPicPr>
          <p:cNvPr id="24" name="Picture 2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65890" y="2272719"/>
            <a:ext cx="331239" cy="469843"/>
          </a:xfrm>
          <a:prstGeom prst="rect">
            <a:avLst/>
          </a:prstGeom>
        </p:spPr>
      </p:pic>
      <p:pic>
        <p:nvPicPr>
          <p:cNvPr id="25" name="Picture 2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54359" y="4538990"/>
            <a:ext cx="331239" cy="469843"/>
          </a:xfrm>
          <a:prstGeom prst="rect">
            <a:avLst/>
          </a:prstGeom>
        </p:spPr>
      </p:pic>
      <p:sp>
        <p:nvSpPr>
          <p:cNvPr id="26" name="TextBox 25"/>
          <p:cNvSpPr txBox="1"/>
          <p:nvPr/>
        </p:nvSpPr>
        <p:spPr>
          <a:xfrm>
            <a:off x="389144" y="2199863"/>
            <a:ext cx="826188" cy="307777"/>
          </a:xfrm>
          <a:prstGeom prst="rect">
            <a:avLst/>
          </a:prstGeom>
          <a:noFill/>
        </p:spPr>
        <p:txBody>
          <a:bodyPr wrap="none" rtlCol="0">
            <a:spAutoFit/>
          </a:bodyPr>
          <a:lstStyle/>
          <a:p>
            <a:r>
              <a:rPr lang="en-US" sz="1400" b="1" dirty="0" smtClean="0">
                <a:solidFill>
                  <a:schemeClr val="tx2"/>
                </a:solidFill>
              </a:rPr>
              <a:t>Portland</a:t>
            </a:r>
            <a:endParaRPr lang="en-US" sz="1400" b="1" dirty="0">
              <a:solidFill>
                <a:schemeClr val="tx2"/>
              </a:solidFill>
            </a:endParaRPr>
          </a:p>
        </p:txBody>
      </p:sp>
      <p:sp>
        <p:nvSpPr>
          <p:cNvPr id="27" name="TextBox 26"/>
          <p:cNvSpPr txBox="1"/>
          <p:nvPr/>
        </p:nvSpPr>
        <p:spPr>
          <a:xfrm>
            <a:off x="-45006" y="2856114"/>
            <a:ext cx="873894" cy="523220"/>
          </a:xfrm>
          <a:prstGeom prst="rect">
            <a:avLst/>
          </a:prstGeom>
          <a:noFill/>
        </p:spPr>
        <p:txBody>
          <a:bodyPr wrap="none" rtlCol="0">
            <a:spAutoFit/>
          </a:bodyPr>
          <a:lstStyle/>
          <a:p>
            <a:pPr algn="ctr"/>
            <a:r>
              <a:rPr lang="en-US" sz="1400" b="1" dirty="0" smtClean="0">
                <a:solidFill>
                  <a:schemeClr val="tx2"/>
                </a:solidFill>
              </a:rPr>
              <a:t>San</a:t>
            </a:r>
          </a:p>
          <a:p>
            <a:pPr algn="ctr"/>
            <a:r>
              <a:rPr lang="en-US" sz="1400" b="1" dirty="0" smtClean="0">
                <a:solidFill>
                  <a:schemeClr val="tx2"/>
                </a:solidFill>
              </a:rPr>
              <a:t>Francisco</a:t>
            </a:r>
            <a:endParaRPr lang="en-US" sz="1400" b="1" dirty="0">
              <a:solidFill>
                <a:schemeClr val="tx2"/>
              </a:solidFill>
            </a:endParaRPr>
          </a:p>
        </p:txBody>
      </p:sp>
      <p:sp>
        <p:nvSpPr>
          <p:cNvPr id="28" name="TextBox 27"/>
          <p:cNvSpPr txBox="1"/>
          <p:nvPr/>
        </p:nvSpPr>
        <p:spPr>
          <a:xfrm>
            <a:off x="90068" y="4233163"/>
            <a:ext cx="769441" cy="523220"/>
          </a:xfrm>
          <a:prstGeom prst="rect">
            <a:avLst/>
          </a:prstGeom>
          <a:noFill/>
        </p:spPr>
        <p:txBody>
          <a:bodyPr wrap="none" rtlCol="0">
            <a:spAutoFit/>
          </a:bodyPr>
          <a:lstStyle/>
          <a:p>
            <a:pPr algn="ctr"/>
            <a:r>
              <a:rPr lang="en-US" sz="1400" b="1" dirty="0" smtClean="0">
                <a:solidFill>
                  <a:schemeClr val="tx2"/>
                </a:solidFill>
              </a:rPr>
              <a:t>Los</a:t>
            </a:r>
          </a:p>
          <a:p>
            <a:pPr algn="ctr"/>
            <a:r>
              <a:rPr lang="en-US" sz="1400" b="1" dirty="0" smtClean="0">
                <a:solidFill>
                  <a:schemeClr val="tx2"/>
                </a:solidFill>
              </a:rPr>
              <a:t>Angeles</a:t>
            </a:r>
            <a:endParaRPr lang="en-US" sz="1400" b="1" dirty="0">
              <a:solidFill>
                <a:schemeClr val="tx2"/>
              </a:solidFill>
            </a:endParaRPr>
          </a:p>
        </p:txBody>
      </p:sp>
      <p:sp>
        <p:nvSpPr>
          <p:cNvPr id="29" name="TextBox 28"/>
          <p:cNvSpPr txBox="1"/>
          <p:nvPr/>
        </p:nvSpPr>
        <p:spPr>
          <a:xfrm>
            <a:off x="2963969" y="3571280"/>
            <a:ext cx="719043" cy="307777"/>
          </a:xfrm>
          <a:prstGeom prst="rect">
            <a:avLst/>
          </a:prstGeom>
          <a:noFill/>
        </p:spPr>
        <p:txBody>
          <a:bodyPr wrap="none" rtlCol="0">
            <a:spAutoFit/>
          </a:bodyPr>
          <a:lstStyle/>
          <a:p>
            <a:r>
              <a:rPr lang="en-US" sz="1400" b="1" dirty="0" smtClean="0">
                <a:solidFill>
                  <a:schemeClr val="bg1"/>
                </a:solidFill>
              </a:rPr>
              <a:t>Denver</a:t>
            </a:r>
            <a:endParaRPr lang="en-US" sz="1400" b="1" dirty="0">
              <a:solidFill>
                <a:schemeClr val="bg1"/>
              </a:solidFill>
            </a:endParaRPr>
          </a:p>
        </p:txBody>
      </p:sp>
      <p:sp>
        <p:nvSpPr>
          <p:cNvPr id="30" name="TextBox 29"/>
          <p:cNvSpPr txBox="1"/>
          <p:nvPr/>
        </p:nvSpPr>
        <p:spPr>
          <a:xfrm>
            <a:off x="4267711" y="4906188"/>
            <a:ext cx="636713" cy="307777"/>
          </a:xfrm>
          <a:prstGeom prst="rect">
            <a:avLst/>
          </a:prstGeom>
          <a:noFill/>
        </p:spPr>
        <p:txBody>
          <a:bodyPr wrap="none" rtlCol="0">
            <a:spAutoFit/>
          </a:bodyPr>
          <a:lstStyle/>
          <a:p>
            <a:r>
              <a:rPr lang="en-US" sz="1400" b="1" dirty="0" smtClean="0">
                <a:solidFill>
                  <a:schemeClr val="bg1"/>
                </a:solidFill>
              </a:rPr>
              <a:t>Dallas</a:t>
            </a:r>
            <a:endParaRPr lang="en-US" sz="1400" b="1" dirty="0">
              <a:solidFill>
                <a:schemeClr val="bg1"/>
              </a:solidFill>
            </a:endParaRPr>
          </a:p>
        </p:txBody>
      </p:sp>
      <p:sp>
        <p:nvSpPr>
          <p:cNvPr id="31" name="TextBox 30"/>
          <p:cNvSpPr txBox="1"/>
          <p:nvPr/>
        </p:nvSpPr>
        <p:spPr>
          <a:xfrm>
            <a:off x="5078488" y="5008833"/>
            <a:ext cx="761747" cy="523220"/>
          </a:xfrm>
          <a:prstGeom prst="rect">
            <a:avLst/>
          </a:prstGeom>
          <a:noFill/>
        </p:spPr>
        <p:txBody>
          <a:bodyPr wrap="none" rtlCol="0">
            <a:spAutoFit/>
          </a:bodyPr>
          <a:lstStyle/>
          <a:p>
            <a:pPr algn="ctr"/>
            <a:r>
              <a:rPr lang="en-US" sz="1400" b="1" dirty="0" smtClean="0">
                <a:solidFill>
                  <a:schemeClr val="bg1"/>
                </a:solidFill>
              </a:rPr>
              <a:t>New</a:t>
            </a:r>
          </a:p>
          <a:p>
            <a:pPr algn="ctr"/>
            <a:r>
              <a:rPr lang="en-US" sz="1400" b="1" dirty="0" smtClean="0">
                <a:solidFill>
                  <a:schemeClr val="bg1"/>
                </a:solidFill>
              </a:rPr>
              <a:t>Orleans</a:t>
            </a:r>
            <a:endParaRPr lang="en-US" sz="1400" b="1" dirty="0">
              <a:solidFill>
                <a:schemeClr val="bg1"/>
              </a:solidFill>
            </a:endParaRPr>
          </a:p>
        </p:txBody>
      </p:sp>
      <p:sp>
        <p:nvSpPr>
          <p:cNvPr id="32" name="TextBox 31"/>
          <p:cNvSpPr txBox="1"/>
          <p:nvPr/>
        </p:nvSpPr>
        <p:spPr>
          <a:xfrm>
            <a:off x="6762768" y="5715000"/>
            <a:ext cx="894732" cy="307777"/>
          </a:xfrm>
          <a:prstGeom prst="rect">
            <a:avLst/>
          </a:prstGeom>
          <a:noFill/>
        </p:spPr>
        <p:txBody>
          <a:bodyPr wrap="none" rtlCol="0">
            <a:spAutoFit/>
          </a:bodyPr>
          <a:lstStyle/>
          <a:p>
            <a:r>
              <a:rPr lang="en-US" sz="1400" b="1" dirty="0" smtClean="0">
                <a:solidFill>
                  <a:schemeClr val="tx2"/>
                </a:solidFill>
              </a:rPr>
              <a:t>Bay Pines</a:t>
            </a:r>
            <a:endParaRPr lang="en-US" sz="1400" b="1" dirty="0">
              <a:solidFill>
                <a:schemeClr val="tx2"/>
              </a:solidFill>
            </a:endParaRPr>
          </a:p>
        </p:txBody>
      </p:sp>
      <p:sp>
        <p:nvSpPr>
          <p:cNvPr id="33" name="TextBox 32"/>
          <p:cNvSpPr txBox="1"/>
          <p:nvPr/>
        </p:nvSpPr>
        <p:spPr>
          <a:xfrm>
            <a:off x="6311557" y="2478244"/>
            <a:ext cx="715068" cy="307777"/>
          </a:xfrm>
          <a:prstGeom prst="rect">
            <a:avLst/>
          </a:prstGeom>
          <a:noFill/>
        </p:spPr>
        <p:txBody>
          <a:bodyPr wrap="none" rtlCol="0">
            <a:spAutoFit/>
          </a:bodyPr>
          <a:lstStyle/>
          <a:p>
            <a:r>
              <a:rPr lang="en-US" sz="1400" b="1" dirty="0" smtClean="0">
                <a:solidFill>
                  <a:schemeClr val="tx2"/>
                </a:solidFill>
              </a:rPr>
              <a:t>Detroit</a:t>
            </a:r>
            <a:endParaRPr lang="en-US" sz="1400" b="1" dirty="0">
              <a:solidFill>
                <a:schemeClr val="tx2"/>
              </a:solidFill>
            </a:endParaRPr>
          </a:p>
        </p:txBody>
      </p:sp>
      <p:sp>
        <p:nvSpPr>
          <p:cNvPr id="34" name="TextBox 33"/>
          <p:cNvSpPr txBox="1"/>
          <p:nvPr/>
        </p:nvSpPr>
        <p:spPr>
          <a:xfrm>
            <a:off x="5307561" y="3225445"/>
            <a:ext cx="762196" cy="307777"/>
          </a:xfrm>
          <a:prstGeom prst="rect">
            <a:avLst/>
          </a:prstGeom>
          <a:noFill/>
        </p:spPr>
        <p:txBody>
          <a:bodyPr wrap="none" rtlCol="0">
            <a:spAutoFit/>
          </a:bodyPr>
          <a:lstStyle/>
          <a:p>
            <a:r>
              <a:rPr lang="en-US" sz="1400" b="1" dirty="0" smtClean="0">
                <a:solidFill>
                  <a:schemeClr val="bg1"/>
                </a:solidFill>
              </a:rPr>
              <a:t>Chicago</a:t>
            </a:r>
            <a:endParaRPr lang="en-US" sz="1400" b="1" dirty="0">
              <a:solidFill>
                <a:schemeClr val="bg1"/>
              </a:solidFill>
            </a:endParaRPr>
          </a:p>
        </p:txBody>
      </p:sp>
      <p:sp>
        <p:nvSpPr>
          <p:cNvPr id="35" name="TextBox 34"/>
          <p:cNvSpPr txBox="1"/>
          <p:nvPr/>
        </p:nvSpPr>
        <p:spPr>
          <a:xfrm>
            <a:off x="6951738" y="3429000"/>
            <a:ext cx="1076000" cy="523220"/>
          </a:xfrm>
          <a:prstGeom prst="rect">
            <a:avLst/>
          </a:prstGeom>
          <a:noFill/>
        </p:spPr>
        <p:txBody>
          <a:bodyPr wrap="none" rtlCol="0">
            <a:spAutoFit/>
          </a:bodyPr>
          <a:lstStyle/>
          <a:p>
            <a:pPr algn="ctr"/>
            <a:r>
              <a:rPr lang="en-US" sz="1400" b="1" dirty="0" smtClean="0">
                <a:solidFill>
                  <a:schemeClr val="bg1"/>
                </a:solidFill>
              </a:rPr>
              <a:t>Washington</a:t>
            </a:r>
          </a:p>
          <a:p>
            <a:pPr algn="ctr"/>
            <a:r>
              <a:rPr lang="en-US" sz="1400" b="1" dirty="0" smtClean="0">
                <a:solidFill>
                  <a:schemeClr val="bg1"/>
                </a:solidFill>
              </a:rPr>
              <a:t>DC</a:t>
            </a:r>
            <a:endParaRPr lang="en-US" sz="1400" b="1" dirty="0">
              <a:solidFill>
                <a:schemeClr val="bg1"/>
              </a:solidFill>
            </a:endParaRPr>
          </a:p>
        </p:txBody>
      </p:sp>
      <p:sp>
        <p:nvSpPr>
          <p:cNvPr id="36" name="TextBox 35"/>
          <p:cNvSpPr txBox="1"/>
          <p:nvPr/>
        </p:nvSpPr>
        <p:spPr>
          <a:xfrm>
            <a:off x="8269247" y="2419170"/>
            <a:ext cx="705129" cy="307777"/>
          </a:xfrm>
          <a:prstGeom prst="rect">
            <a:avLst/>
          </a:prstGeom>
          <a:noFill/>
        </p:spPr>
        <p:txBody>
          <a:bodyPr wrap="none" rtlCol="0">
            <a:spAutoFit/>
          </a:bodyPr>
          <a:lstStyle/>
          <a:p>
            <a:r>
              <a:rPr lang="en-US" sz="1400" b="1" dirty="0" smtClean="0">
                <a:solidFill>
                  <a:schemeClr val="tx2"/>
                </a:solidFill>
              </a:rPr>
              <a:t>Boston</a:t>
            </a:r>
            <a:endParaRPr lang="en-US" sz="1400" b="1" dirty="0">
              <a:solidFill>
                <a:schemeClr val="tx2"/>
              </a:solidFill>
            </a:endParaRPr>
          </a:p>
        </p:txBody>
      </p:sp>
      <p:sp>
        <p:nvSpPr>
          <p:cNvPr id="37" name="TextBox 36"/>
          <p:cNvSpPr txBox="1"/>
          <p:nvPr/>
        </p:nvSpPr>
        <p:spPr>
          <a:xfrm>
            <a:off x="8267440" y="2766972"/>
            <a:ext cx="890628" cy="523220"/>
          </a:xfrm>
          <a:prstGeom prst="rect">
            <a:avLst/>
          </a:prstGeom>
          <a:noFill/>
        </p:spPr>
        <p:txBody>
          <a:bodyPr wrap="none" rtlCol="0">
            <a:spAutoFit/>
          </a:bodyPr>
          <a:lstStyle/>
          <a:p>
            <a:pPr algn="ctr"/>
            <a:r>
              <a:rPr lang="en-US" sz="1400" b="1" dirty="0" smtClean="0">
                <a:solidFill>
                  <a:schemeClr val="tx2"/>
                </a:solidFill>
              </a:rPr>
              <a:t>New York</a:t>
            </a:r>
          </a:p>
          <a:p>
            <a:pPr algn="ctr"/>
            <a:r>
              <a:rPr lang="en-US" sz="1400" b="1" dirty="0" smtClean="0">
                <a:solidFill>
                  <a:schemeClr val="tx2"/>
                </a:solidFill>
              </a:rPr>
              <a:t>City</a:t>
            </a:r>
            <a:endParaRPr lang="en-US" sz="1400" b="1" dirty="0">
              <a:solidFill>
                <a:schemeClr val="tx2"/>
              </a:solidFill>
            </a:endParaRPr>
          </a:p>
        </p:txBody>
      </p:sp>
      <p:sp>
        <p:nvSpPr>
          <p:cNvPr id="38" name="TextBox 37"/>
          <p:cNvSpPr txBox="1"/>
          <p:nvPr/>
        </p:nvSpPr>
        <p:spPr>
          <a:xfrm>
            <a:off x="7967924" y="3182470"/>
            <a:ext cx="1111202" cy="307777"/>
          </a:xfrm>
          <a:prstGeom prst="rect">
            <a:avLst/>
          </a:prstGeom>
          <a:noFill/>
        </p:spPr>
        <p:txBody>
          <a:bodyPr wrap="none" rtlCol="0">
            <a:spAutoFit/>
          </a:bodyPr>
          <a:lstStyle/>
          <a:p>
            <a:r>
              <a:rPr lang="en-US" sz="1400" b="1" dirty="0" smtClean="0">
                <a:solidFill>
                  <a:schemeClr val="tx2"/>
                </a:solidFill>
              </a:rPr>
              <a:t>Philadelphia</a:t>
            </a:r>
            <a:endParaRPr lang="en-US" sz="1400" b="1" dirty="0">
              <a:solidFill>
                <a:schemeClr val="tx2"/>
              </a:solidFill>
            </a:endParaRPr>
          </a:p>
        </p:txBody>
      </p:sp>
      <p:sp>
        <p:nvSpPr>
          <p:cNvPr id="39" name="TextBox 38"/>
          <p:cNvSpPr txBox="1"/>
          <p:nvPr/>
        </p:nvSpPr>
        <p:spPr>
          <a:xfrm>
            <a:off x="6937384" y="2019872"/>
            <a:ext cx="890628" cy="523220"/>
          </a:xfrm>
          <a:prstGeom prst="rect">
            <a:avLst/>
          </a:prstGeom>
          <a:noFill/>
        </p:spPr>
        <p:txBody>
          <a:bodyPr wrap="none" rtlCol="0">
            <a:spAutoFit/>
          </a:bodyPr>
          <a:lstStyle/>
          <a:p>
            <a:pPr algn="ctr"/>
            <a:r>
              <a:rPr lang="en-US" sz="1400" b="1" dirty="0" smtClean="0">
                <a:solidFill>
                  <a:schemeClr val="tx2"/>
                </a:solidFill>
              </a:rPr>
              <a:t>New York</a:t>
            </a:r>
          </a:p>
          <a:p>
            <a:pPr algn="ctr"/>
            <a:r>
              <a:rPr lang="en-US" sz="1400" b="1" dirty="0" smtClean="0">
                <a:solidFill>
                  <a:schemeClr val="tx2"/>
                </a:solidFill>
              </a:rPr>
              <a:t>State</a:t>
            </a:r>
            <a:endParaRPr lang="en-US" sz="1400" b="1" dirty="0">
              <a:solidFill>
                <a:schemeClr val="tx2"/>
              </a:solidFill>
            </a:endParaRPr>
          </a:p>
        </p:txBody>
      </p:sp>
      <p:sp>
        <p:nvSpPr>
          <p:cNvPr id="40" name="Slide Number Placeholder 39"/>
          <p:cNvSpPr>
            <a:spLocks noGrp="1"/>
          </p:cNvSpPr>
          <p:nvPr>
            <p:ph type="sldNum" sz="quarter" idx="10"/>
          </p:nvPr>
        </p:nvSpPr>
        <p:spPr/>
        <p:txBody>
          <a:bodyPr/>
          <a:lstStyle/>
          <a:p>
            <a:pPr>
              <a:defRPr/>
            </a:pPr>
            <a:fld id="{F300B3D1-F97D-432F-9431-4883C0FBFCA7}" type="slidenum">
              <a:rPr lang="en-US" smtClean="0"/>
              <a:pPr>
                <a:defRPr/>
              </a:pPr>
              <a:t>10</a:t>
            </a:fld>
            <a:endParaRPr lang="en-US" dirty="0"/>
          </a:p>
        </p:txBody>
      </p:sp>
    </p:spTree>
    <p:extLst>
      <p:ext uri="{BB962C8B-B14F-4D97-AF65-F5344CB8AC3E}">
        <p14:creationId xmlns="" xmlns:p14="http://schemas.microsoft.com/office/powerpoint/2010/main" val="3056828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First </a:t>
            </a:r>
            <a:endParaRPr lang="en-US" dirty="0"/>
          </a:p>
        </p:txBody>
      </p:sp>
      <p:sp>
        <p:nvSpPr>
          <p:cNvPr id="3" name="Content Placeholder 2"/>
          <p:cNvSpPr>
            <a:spLocks noGrp="1"/>
          </p:cNvSpPr>
          <p:nvPr>
            <p:ph idx="1"/>
          </p:nvPr>
        </p:nvSpPr>
        <p:spPr/>
        <p:txBody>
          <a:bodyPr/>
          <a:lstStyle/>
          <a:p>
            <a:pPr lvl="1"/>
            <a:r>
              <a:rPr lang="en-US" dirty="0" smtClean="0"/>
              <a:t>It is the policy of the VA, strongly supported by HUD and USICH</a:t>
            </a:r>
          </a:p>
          <a:p>
            <a:pPr lvl="1"/>
            <a:r>
              <a:rPr lang="en-US" dirty="0" smtClean="0"/>
              <a:t>Being rolled out nationally to all VAMCs.  Each facility has now completed a baseline Housing First assessment and implementation plan with their partner Public Housing Authority.</a:t>
            </a:r>
          </a:p>
          <a:p>
            <a:pPr lvl="1"/>
            <a:r>
              <a:rPr lang="en-US" dirty="0" smtClean="0"/>
              <a:t>Most striking barrier and need is for move-in assistance, utility and rent deposits</a:t>
            </a:r>
          </a:p>
          <a:p>
            <a:pPr lvl="1"/>
            <a:r>
              <a:rPr lang="en-US" dirty="0" smtClean="0"/>
              <a:t>Collaboration and integration </a:t>
            </a:r>
            <a:r>
              <a:rPr lang="en-US" smtClean="0"/>
              <a:t>with our community </a:t>
            </a:r>
            <a:r>
              <a:rPr lang="en-US" dirty="0" smtClean="0"/>
              <a:t>partners is vital to our Veterans success!</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28A4414-1E11-4E66-B002-4BE05EE7B574}" type="slidenum">
              <a:rPr lang="en-US" smtClean="0"/>
              <a:pPr>
                <a:defRPr/>
              </a:pPr>
              <a:t>11</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omeless Vets.JPG"/>
          <p:cNvPicPr>
            <a:picLocks noChangeAspect="1"/>
          </p:cNvPicPr>
          <p:nvPr/>
        </p:nvPicPr>
        <p:blipFill>
          <a:blip r:embed="rId2" cstate="print"/>
          <a:srcRect/>
          <a:stretch>
            <a:fillRect/>
          </a:stretch>
        </p:blipFill>
        <p:spPr bwMode="auto">
          <a:xfrm>
            <a:off x="350838" y="0"/>
            <a:ext cx="8442325"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Housing and Supportive Services</a:t>
            </a:r>
            <a:endParaRPr lang="en-US" dirty="0"/>
          </a:p>
        </p:txBody>
      </p:sp>
      <p:sp>
        <p:nvSpPr>
          <p:cNvPr id="3" name="Slide Number Placeholder 2"/>
          <p:cNvSpPr>
            <a:spLocks noGrp="1"/>
          </p:cNvSpPr>
          <p:nvPr>
            <p:ph type="sldNum" sz="quarter" idx="10"/>
          </p:nvPr>
        </p:nvSpPr>
        <p:spPr/>
        <p:txBody>
          <a:bodyPr/>
          <a:lstStyle/>
          <a:p>
            <a:pPr>
              <a:defRPr/>
            </a:pPr>
            <a:fld id="{91D20AFD-215B-4468-88C2-BFBD29564923}" type="slidenum">
              <a:rPr lang="en-US" smtClean="0"/>
              <a:pPr>
                <a:defRPr/>
              </a:pPr>
              <a:t>3</a:t>
            </a:fld>
            <a:endParaRPr lang="en-US" dirty="0"/>
          </a:p>
        </p:txBody>
      </p:sp>
      <p:sp>
        <p:nvSpPr>
          <p:cNvPr id="6" name="Rectangle 3"/>
          <p:cNvSpPr>
            <a:spLocks noGrp="1" noChangeArrowheads="1"/>
          </p:cNvSpPr>
          <p:nvPr>
            <p:ph idx="1"/>
          </p:nvPr>
        </p:nvSpPr>
        <p:spPr/>
        <p:txBody>
          <a:bodyPr/>
          <a:lstStyle/>
          <a:p>
            <a:pPr eaLnBrk="1" hangingPunct="1">
              <a:lnSpc>
                <a:spcPct val="80000"/>
              </a:lnSpc>
            </a:pPr>
            <a:endParaRPr lang="en-US" sz="1500" dirty="0" smtClean="0"/>
          </a:p>
          <a:p>
            <a:pPr eaLnBrk="1" hangingPunct="1">
              <a:lnSpc>
                <a:spcPct val="80000"/>
              </a:lnSpc>
            </a:pPr>
            <a:r>
              <a:rPr lang="en-US" sz="2000" dirty="0" smtClean="0"/>
              <a:t>VA is moving from a transitional housing service model to a permanent housing services model. </a:t>
            </a:r>
          </a:p>
          <a:p>
            <a:pPr eaLnBrk="1" hangingPunct="1">
              <a:lnSpc>
                <a:spcPct val="80000"/>
              </a:lnSpc>
            </a:pPr>
            <a:r>
              <a:rPr lang="en-US" sz="2000" dirty="0" smtClean="0"/>
              <a:t>This strategy includes:</a:t>
            </a:r>
          </a:p>
          <a:p>
            <a:pPr lvl="1" eaLnBrk="1" hangingPunct="1">
              <a:lnSpc>
                <a:spcPct val="80000"/>
              </a:lnSpc>
            </a:pPr>
            <a:r>
              <a:rPr lang="en-US" sz="2000" dirty="0" smtClean="0"/>
              <a:t>the expansion of vouchers and beds,</a:t>
            </a:r>
          </a:p>
          <a:p>
            <a:pPr lvl="1" eaLnBrk="1" hangingPunct="1">
              <a:lnSpc>
                <a:spcPct val="80000"/>
              </a:lnSpc>
            </a:pPr>
            <a:r>
              <a:rPr lang="en-US" sz="2000" dirty="0" smtClean="0"/>
              <a:t>efforts to create new housing resources in the community, </a:t>
            </a:r>
          </a:p>
          <a:p>
            <a:pPr lvl="1" eaLnBrk="1" hangingPunct="1">
              <a:lnSpc>
                <a:spcPct val="80000"/>
              </a:lnSpc>
            </a:pPr>
            <a:r>
              <a:rPr lang="en-US" sz="2000" dirty="0" smtClean="0"/>
              <a:t>efforts to connect with other VA services and community agencies to provide supportive services.</a:t>
            </a:r>
          </a:p>
          <a:p>
            <a:pPr eaLnBrk="1" hangingPunct="1">
              <a:lnSpc>
                <a:spcPct val="80000"/>
              </a:lnSpc>
            </a:pPr>
            <a:r>
              <a:rPr lang="en-US" sz="2000" dirty="0" smtClean="0"/>
              <a:t>VA provides transitional and permanent housing solutions for Veterans through the Grant and Per Diem Program, the Health Care for Homeless Veterans Contract Residential Care program and the HUD-VASH program. </a:t>
            </a:r>
          </a:p>
          <a:p>
            <a:pPr eaLnBrk="1" hangingPunct="1">
              <a:lnSpc>
                <a:spcPct val="80000"/>
              </a:lnSpc>
            </a:pPr>
            <a:r>
              <a:rPr lang="en-US" sz="2000" dirty="0" smtClean="0"/>
              <a:t>Supportive Services help Veterans and families secure housing and stabilize, providing the supports necessary to ensure that they are able to access other needed community-based services and sustain their housing. For Veterans that have been chronically homeless, such supports need to be ongoing, readily accessible, and attached to housing.</a:t>
            </a:r>
          </a:p>
          <a:p>
            <a:pPr eaLnBrk="1" hangingPunct="1">
              <a:lnSpc>
                <a:spcPct val="80000"/>
              </a:lnSpc>
            </a:pPr>
            <a:endParaRPr lang="en-US" sz="2000" dirty="0" smtClean="0"/>
          </a:p>
          <a:p>
            <a:pPr eaLnBrk="1" hangingPunct="1">
              <a:lnSpc>
                <a:spcPct val="80000"/>
              </a:lnSpc>
            </a:pPr>
            <a:endParaRPr lang="en-US" sz="1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Housing and Urban Development-Veterans Affairs Supportive Housing (HUD-VASH) Program </a:t>
            </a:r>
            <a:endParaRPr lang="en-US" sz="2800" dirty="0"/>
          </a:p>
        </p:txBody>
      </p:sp>
      <p:sp>
        <p:nvSpPr>
          <p:cNvPr id="3" name="Content Placeholder 2"/>
          <p:cNvSpPr>
            <a:spLocks noGrp="1"/>
          </p:cNvSpPr>
          <p:nvPr>
            <p:ph idx="1"/>
          </p:nvPr>
        </p:nvSpPr>
        <p:spPr/>
        <p:txBody>
          <a:bodyPr/>
          <a:lstStyle/>
          <a:p>
            <a:r>
              <a:rPr lang="en-US" sz="2400" dirty="0" smtClean="0"/>
              <a:t>A collaborative program between HUD and VA</a:t>
            </a:r>
          </a:p>
          <a:p>
            <a:r>
              <a:rPr lang="en-US" sz="2400" dirty="0" smtClean="0"/>
              <a:t>Veterans receive VA provided case management and supportive services to support stability and recovery from physical and mental health, substance use, and functional concerns contributing to or resulting from of homelessness.  </a:t>
            </a:r>
          </a:p>
          <a:p>
            <a:r>
              <a:rPr lang="en-US" sz="2400" dirty="0" smtClean="0"/>
              <a:t>HUD provides subsidized rental assistance in the form of a Housing Choice Voucher. Many of the requirements that pertain to other Section 8 voucher programs are waived.</a:t>
            </a:r>
          </a:p>
          <a:p>
            <a:r>
              <a:rPr lang="en-US" sz="2400" dirty="0" smtClean="0"/>
              <a:t>VA determines eligibility for health care and whether veteran meets the definition of being homeless. HUD determines income eligibility and whether or not veteran is on a lifetime sex offender registry.</a:t>
            </a:r>
            <a:endParaRPr lang="en-US" dirty="0"/>
          </a:p>
        </p:txBody>
      </p:sp>
      <p:sp>
        <p:nvSpPr>
          <p:cNvPr id="4" name="Slide Number Placeholder 3"/>
          <p:cNvSpPr>
            <a:spLocks noGrp="1"/>
          </p:cNvSpPr>
          <p:nvPr>
            <p:ph type="sldNum" sz="quarter" idx="10"/>
          </p:nvPr>
        </p:nvSpPr>
        <p:spPr/>
        <p:txBody>
          <a:bodyPr/>
          <a:lstStyle/>
          <a:p>
            <a:pPr>
              <a:defRPr/>
            </a:pPr>
            <a:fld id="{C28A4414-1E11-4E66-B002-4BE05EE7B574}"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9144000" cy="6858000"/>
        </p:xfrm>
        <a:graphic>
          <a:graphicData uri="http://schemas.openxmlformats.org/presentationml/2006/ole">
            <p:oleObj spid="_x0000_s2050" name="Presentation" r:id="rId3" imgW="4570378" imgH="3427524" progId="PowerPoint.Show.12">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Homelessness</a:t>
            </a:r>
            <a:endParaRPr lang="en-US" dirty="0"/>
          </a:p>
        </p:txBody>
      </p:sp>
      <p:sp>
        <p:nvSpPr>
          <p:cNvPr id="3" name="Content Placeholder 2"/>
          <p:cNvSpPr>
            <a:spLocks noGrp="1"/>
          </p:cNvSpPr>
          <p:nvPr>
            <p:ph idx="1"/>
          </p:nvPr>
        </p:nvSpPr>
        <p:spPr>
          <a:xfrm>
            <a:off x="457200" y="1600200"/>
            <a:ext cx="8382000" cy="4876800"/>
          </a:xfrm>
        </p:spPr>
        <p:txBody>
          <a:bodyPr>
            <a:normAutofit fontScale="85000" lnSpcReduction="10000"/>
          </a:bodyPr>
          <a:lstStyle/>
          <a:p>
            <a:pPr>
              <a:spcAft>
                <a:spcPts val="1200"/>
              </a:spcAft>
            </a:pPr>
            <a:r>
              <a:rPr lang="en-US" dirty="0" smtClean="0"/>
              <a:t>Unaccompanied individual with disabling condition who has been homeless for 1 continuous year or 4+ times in 3 years </a:t>
            </a:r>
            <a:r>
              <a:rPr lang="en-US" sz="1200" dirty="0" smtClean="0"/>
              <a:t>(HUD, 2011)</a:t>
            </a:r>
          </a:p>
          <a:p>
            <a:pPr>
              <a:spcAft>
                <a:spcPts val="1200"/>
              </a:spcAft>
            </a:pPr>
            <a:r>
              <a:rPr lang="en-US" dirty="0" smtClean="0"/>
              <a:t>16.8% of individuals experiencing homelessness are chronically homeless </a:t>
            </a:r>
            <a:r>
              <a:rPr lang="en-US" sz="1200" dirty="0" smtClean="0"/>
              <a:t>(HUD, 2011)</a:t>
            </a:r>
          </a:p>
          <a:p>
            <a:pPr>
              <a:spcAft>
                <a:spcPts val="1200"/>
              </a:spcAft>
            </a:pPr>
            <a:r>
              <a:rPr lang="en-US" dirty="0" smtClean="0"/>
              <a:t>Psychiatric disability, substance abuse, medical co- morbidities more prevalent within chronically homeless population than episodically or transitionally homeless  </a:t>
            </a:r>
            <a:r>
              <a:rPr lang="en-US" sz="1200" dirty="0" smtClean="0"/>
              <a:t>(Kertesz, et al., 2005; Burt, et al., 2001; Kuhn &amp; Culhane, 1998)</a:t>
            </a:r>
          </a:p>
          <a:p>
            <a:pPr>
              <a:spcAft>
                <a:spcPts val="1200"/>
              </a:spcAft>
            </a:pPr>
            <a:r>
              <a:rPr lang="en-US" dirty="0" smtClean="0"/>
              <a:t>Services cost an average of $40,500/year for chronically homeless multi-system users </a:t>
            </a:r>
            <a:r>
              <a:rPr lang="en-US" sz="1200" dirty="0" smtClean="0"/>
              <a:t>(Culhane, Metraux, &amp; Hadley, 2002)</a:t>
            </a:r>
          </a:p>
          <a:p>
            <a:endParaRPr lang="en-US" dirty="0"/>
          </a:p>
        </p:txBody>
      </p:sp>
      <p:pic>
        <p:nvPicPr>
          <p:cNvPr id="4" name="Picture 9"/>
          <p:cNvPicPr>
            <a:picLocks noChangeAspect="1" noChangeArrowheads="1"/>
          </p:cNvPicPr>
          <p:nvPr/>
        </p:nvPicPr>
        <p:blipFill>
          <a:blip r:embed="rId2" cstate="print"/>
          <a:srcRect/>
          <a:stretch>
            <a:fillRect/>
          </a:stretch>
        </p:blipFill>
        <p:spPr bwMode="auto">
          <a:xfrm>
            <a:off x="7696200" y="152400"/>
            <a:ext cx="1279525" cy="129857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C28A4414-1E11-4E66-B002-4BE05EE7B574}"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Role of HUD-VASH Within the Continuum:</a:t>
            </a:r>
            <a:br>
              <a:rPr lang="en-US" sz="3200" dirty="0" smtClean="0"/>
            </a:br>
            <a:r>
              <a:rPr lang="en-US" sz="3200" dirty="0" smtClean="0"/>
              <a:t>Working with Others to Target and Serve the Most Vulnerable</a:t>
            </a:r>
            <a:endParaRPr lang="en-US" sz="3200" dirty="0"/>
          </a:p>
        </p:txBody>
      </p:sp>
      <p:sp>
        <p:nvSpPr>
          <p:cNvPr id="3" name="Content Placeholder 2"/>
          <p:cNvSpPr>
            <a:spLocks noGrp="1"/>
          </p:cNvSpPr>
          <p:nvPr>
            <p:ph idx="1"/>
          </p:nvPr>
        </p:nvSpPr>
        <p:spPr/>
        <p:txBody>
          <a:bodyPr/>
          <a:lstStyle/>
          <a:p>
            <a:r>
              <a:rPr lang="en-US" sz="2000" dirty="0" smtClean="0"/>
              <a:t>VA has set target goal of 65% </a:t>
            </a:r>
            <a:r>
              <a:rPr lang="en-US" sz="2000" dirty="0" smtClean="0"/>
              <a:t>in</a:t>
            </a:r>
            <a:r>
              <a:rPr lang="en-US" sz="2000" dirty="0" smtClean="0"/>
              <a:t> </a:t>
            </a:r>
            <a:r>
              <a:rPr lang="en-US" sz="2000" dirty="0" smtClean="0"/>
              <a:t>HUD VASH being chronically </a:t>
            </a:r>
            <a:r>
              <a:rPr lang="en-US" sz="2000" dirty="0" smtClean="0"/>
              <a:t>homeless. </a:t>
            </a:r>
          </a:p>
          <a:p>
            <a:r>
              <a:rPr lang="en-US" sz="2000" dirty="0" smtClean="0"/>
              <a:t>Remaining 35% still available for other vulnerable, high priority groups – veterans with families, women, OEF/OIF</a:t>
            </a:r>
            <a:endParaRPr lang="en-US" sz="2000" dirty="0" smtClean="0"/>
          </a:p>
          <a:p>
            <a:r>
              <a:rPr lang="en-US" sz="2000" dirty="0" smtClean="0"/>
              <a:t>Rapid </a:t>
            </a:r>
            <a:r>
              <a:rPr lang="en-US" sz="2000" dirty="0" smtClean="0"/>
              <a:t>Results Housing Boot Camps have successfully engaged 20+ high profile communities to focus on targeting the CH</a:t>
            </a:r>
          </a:p>
          <a:p>
            <a:r>
              <a:rPr lang="en-US" sz="2000" dirty="0" smtClean="0"/>
              <a:t>Efforts underway to </a:t>
            </a:r>
            <a:r>
              <a:rPr lang="en-US" sz="2000" smtClean="0"/>
              <a:t>better integrate </a:t>
            </a:r>
            <a:r>
              <a:rPr lang="en-US" sz="2000" dirty="0" smtClean="0"/>
              <a:t>with VA Outreach staff and Community Solutions 100K Campaign</a:t>
            </a:r>
          </a:p>
          <a:p>
            <a:r>
              <a:rPr lang="en-US" sz="2000" dirty="0" smtClean="0"/>
              <a:t>Closer cooperation with </a:t>
            </a:r>
            <a:r>
              <a:rPr lang="en-US" sz="2000" dirty="0" err="1" smtClean="0"/>
              <a:t>CoCs</a:t>
            </a:r>
            <a:r>
              <a:rPr lang="en-US" sz="2000" dirty="0" smtClean="0"/>
              <a:t> on defining, locating and engaging the chronically homeless; better education on VA </a:t>
            </a:r>
            <a:r>
              <a:rPr lang="en-US" sz="2000" dirty="0" smtClean="0"/>
              <a:t>eligibility criteria</a:t>
            </a:r>
            <a:endParaRPr lang="en-US" sz="2000" dirty="0" smtClean="0"/>
          </a:p>
          <a:p>
            <a:r>
              <a:rPr lang="en-US" sz="2000" dirty="0" smtClean="0"/>
              <a:t>Expansion and utilization of  other options for families i.e. Supportive Services for Veterans Families (SSVF) </a:t>
            </a:r>
          </a:p>
          <a:p>
            <a:endParaRPr lang="en-US" sz="2000" dirty="0"/>
          </a:p>
        </p:txBody>
      </p:sp>
      <p:sp>
        <p:nvSpPr>
          <p:cNvPr id="4" name="Slide Number Placeholder 3"/>
          <p:cNvSpPr>
            <a:spLocks noGrp="1"/>
          </p:cNvSpPr>
          <p:nvPr>
            <p:ph type="sldNum" sz="quarter" idx="10"/>
          </p:nvPr>
        </p:nvSpPr>
        <p:spPr/>
        <p:txBody>
          <a:bodyPr/>
          <a:lstStyle/>
          <a:p>
            <a:pPr>
              <a:defRPr/>
            </a:pPr>
            <a:fld id="{C28A4414-1E11-4E66-B002-4BE05EE7B57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ilez.jpg"/>
          <p:cNvPicPr>
            <a:picLocks noChangeAspect="1"/>
          </p:cNvPicPr>
          <p:nvPr/>
        </p:nvPicPr>
        <p:blipFill>
          <a:blip r:embed="rId2" cstate="print"/>
          <a:stretch>
            <a:fillRect/>
          </a:stretch>
        </p:blipFill>
        <p:spPr>
          <a:xfrm>
            <a:off x="5609771" y="1364342"/>
            <a:ext cx="2472267" cy="3708400"/>
          </a:xfrm>
          <a:prstGeom prst="rect">
            <a:avLst/>
          </a:prstGeom>
          <a:ln cmpd="thinThick">
            <a:solidFill>
              <a:srgbClr val="1F497D"/>
            </a:solidFill>
          </a:ln>
          <a:effectLst>
            <a:outerShdw blurRad="63500" sx="102000" sy="102000" algn="ctr" rotWithShape="0">
              <a:prstClr val="black">
                <a:alpha val="40000"/>
              </a:prstClr>
            </a:outerShdw>
          </a:effectLst>
        </p:spPr>
      </p:pic>
      <p:pic>
        <p:nvPicPr>
          <p:cNvPr id="4" name="Picture 3" descr="rop.jpg"/>
          <p:cNvPicPr>
            <a:picLocks noChangeAspect="1"/>
          </p:cNvPicPr>
          <p:nvPr/>
        </p:nvPicPr>
        <p:blipFill>
          <a:blip r:embed="rId3" cstate="print"/>
          <a:stretch>
            <a:fillRect/>
          </a:stretch>
        </p:blipFill>
        <p:spPr>
          <a:xfrm>
            <a:off x="1335314" y="4020457"/>
            <a:ext cx="3641271" cy="2427514"/>
          </a:xfrm>
          <a:prstGeom prst="rect">
            <a:avLst/>
          </a:prstGeom>
          <a:ln cmpd="thinThick">
            <a:solidFill>
              <a:srgbClr val="1F497D"/>
            </a:solidFill>
          </a:ln>
          <a:effectLst>
            <a:outerShdw blurRad="50800" dist="38100" algn="l" rotWithShape="0">
              <a:prstClr val="black">
                <a:alpha val="40000"/>
              </a:prstClr>
            </a:outerShdw>
          </a:effectLst>
        </p:spPr>
      </p:pic>
      <p:sp>
        <p:nvSpPr>
          <p:cNvPr id="5" name="TextBox 4"/>
          <p:cNvSpPr txBox="1"/>
          <p:nvPr/>
        </p:nvSpPr>
        <p:spPr>
          <a:xfrm>
            <a:off x="0" y="0"/>
            <a:ext cx="8681156" cy="738664"/>
          </a:xfrm>
          <a:prstGeom prst="rect">
            <a:avLst/>
          </a:prstGeom>
          <a:noFill/>
        </p:spPr>
        <p:txBody>
          <a:bodyPr wrap="square" rtlCol="0">
            <a:spAutoFit/>
          </a:bodyPr>
          <a:lstStyle/>
          <a:p>
            <a:r>
              <a:rPr lang="en-US" sz="1400" b="1" dirty="0" smtClean="0">
                <a:latin typeface="Arial Narrow" pitchFamily="34" charset="0"/>
              </a:rPr>
              <a:t>The Rapid Results Institute put on “boot camps” for 20 VASH communities, bringing together  HUD, PHA, VA, and </a:t>
            </a:r>
            <a:r>
              <a:rPr lang="en-US" sz="1400" b="1" dirty="0" err="1" smtClean="0">
                <a:latin typeface="Arial Narrow" pitchFamily="34" charset="0"/>
              </a:rPr>
              <a:t>CoC</a:t>
            </a:r>
            <a:r>
              <a:rPr lang="en-US" sz="1400" b="1" dirty="0" smtClean="0">
                <a:latin typeface="Arial Narrow" pitchFamily="34" charset="0"/>
              </a:rPr>
              <a:t> staff into community centered groups to map their processes and come up with ways to improve them in creative and collaborative ways</a:t>
            </a:r>
            <a:endParaRPr lang="en-US" sz="1400" b="1" dirty="0">
              <a:latin typeface="Arial Narrow" pitchFamily="34" charset="0"/>
            </a:endParaRPr>
          </a:p>
        </p:txBody>
      </p:sp>
      <p:sp>
        <p:nvSpPr>
          <p:cNvPr id="6" name="TextBox 5"/>
          <p:cNvSpPr txBox="1"/>
          <p:nvPr/>
        </p:nvSpPr>
        <p:spPr>
          <a:xfrm>
            <a:off x="5442857" y="5384799"/>
            <a:ext cx="3439886" cy="523220"/>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US" sz="1400" dirty="0" smtClean="0">
                <a:latin typeface="Arial Narrow" pitchFamily="34" charset="0"/>
              </a:rPr>
              <a:t>Attendees at the San Diego boot camp think of new ways to approach their goals</a:t>
            </a:r>
            <a:endParaRPr lang="en-US" sz="1400" dirty="0">
              <a:latin typeface="Arial Narrow" pitchFamily="34" charset="0"/>
            </a:endParaRPr>
          </a:p>
        </p:txBody>
      </p:sp>
      <p:pic>
        <p:nvPicPr>
          <p:cNvPr id="348162" name="Picture 1" descr="https://fbcdn-sphotos-a.akamaihd.net/hphotos-ak-prn1/544338_10150981111362176_800276988_n.jpg"/>
          <p:cNvPicPr>
            <a:picLocks noChangeAspect="1" noChangeArrowheads="1"/>
          </p:cNvPicPr>
          <p:nvPr/>
        </p:nvPicPr>
        <p:blipFill>
          <a:blip r:embed="rId4" cstate="print"/>
          <a:srcRect/>
          <a:stretch>
            <a:fillRect/>
          </a:stretch>
        </p:blipFill>
        <p:spPr bwMode="auto">
          <a:xfrm>
            <a:off x="406749" y="981080"/>
            <a:ext cx="3642737" cy="273052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Slide Number Placeholder 1"/>
          <p:cNvSpPr>
            <a:spLocks noGrp="1"/>
          </p:cNvSpPr>
          <p:nvPr>
            <p:ph type="sldNum" sz="quarter" idx="4294967295"/>
          </p:nvPr>
        </p:nvSpPr>
        <p:spPr>
          <a:xfrm>
            <a:off x="8656319" y="0"/>
            <a:ext cx="487681" cy="184666"/>
          </a:xfrm>
          <a:prstGeom prst="rect">
            <a:avLst/>
          </a:prstGeom>
        </p:spPr>
        <p:txBody>
          <a:bodyPr/>
          <a:lstStyle/>
          <a:p>
            <a:pPr algn="l"/>
            <a:fld id="{BEAEF1E8-498E-414C-99C5-127F869F822B}" type="slidenum">
              <a:rPr lang="en-US" sz="1200" smtClean="0">
                <a:solidFill>
                  <a:srgbClr val="000000"/>
                </a:solidFill>
                <a:latin typeface="Arial Narrow" pitchFamily="34" charset="0"/>
              </a:rPr>
              <a:pPr algn="l"/>
              <a:t>8</a:t>
            </a:fld>
            <a:r>
              <a:rPr lang="en-US" sz="1200" dirty="0" smtClean="0">
                <a:solidFill>
                  <a:srgbClr val="000000"/>
                </a:solidFill>
                <a:latin typeface="Arial Narrow" pitchFamily="34" charset="0"/>
              </a:rPr>
              <a:t> </a:t>
            </a:r>
            <a:endParaRPr lang="en-US" sz="1200" dirty="0">
              <a:solidFill>
                <a:srgbClr val="000000"/>
              </a:solidFill>
              <a:latin typeface="Arial Narrow" pitchFamily="34" charset="0"/>
            </a:endParaRPr>
          </a:p>
        </p:txBody>
      </p:sp>
      <p:cxnSp>
        <p:nvCxnSpPr>
          <p:cNvPr id="9" name="Straight Connector 8"/>
          <p:cNvCxnSpPr/>
          <p:nvPr/>
        </p:nvCxnSpPr>
        <p:spPr>
          <a:xfrm>
            <a:off x="0" y="8128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000" dirty="0" smtClean="0"/>
              <a:t>Housing First Implementation</a:t>
            </a:r>
          </a:p>
        </p:txBody>
      </p:sp>
      <p:sp>
        <p:nvSpPr>
          <p:cNvPr id="20483" name="Content Placeholder 2"/>
          <p:cNvSpPr>
            <a:spLocks noGrp="1"/>
          </p:cNvSpPr>
          <p:nvPr>
            <p:ph idx="1"/>
          </p:nvPr>
        </p:nvSpPr>
        <p:spPr/>
        <p:txBody>
          <a:bodyPr/>
          <a:lstStyle/>
          <a:p>
            <a:r>
              <a:rPr lang="en-US" dirty="0" smtClean="0"/>
              <a:t>HUD-VASH Housing First Demonstration Pilot</a:t>
            </a:r>
          </a:p>
          <a:p>
            <a:pPr lvl="1"/>
            <a:r>
              <a:rPr lang="en-US" dirty="0" smtClean="0"/>
              <a:t>14 VAMCs across the country participating</a:t>
            </a:r>
          </a:p>
          <a:p>
            <a:pPr lvl="1"/>
            <a:r>
              <a:rPr lang="en-US" dirty="0" smtClean="0"/>
              <a:t>50 vouchers/site set aside for Housing First</a:t>
            </a:r>
          </a:p>
          <a:p>
            <a:pPr lvl="1"/>
            <a:r>
              <a:rPr lang="en-US" dirty="0" smtClean="0"/>
              <a:t>Funding for Assertive Community Treatment/Intensive Case Management teams</a:t>
            </a:r>
          </a:p>
          <a:p>
            <a:pPr lvl="1"/>
            <a:r>
              <a:rPr lang="en-US" dirty="0" smtClean="0"/>
              <a:t>Evaluation at the program and Veteran level</a:t>
            </a:r>
          </a:p>
          <a:p>
            <a:pPr lvl="1">
              <a:buNone/>
            </a:pPr>
            <a:endParaRPr lang="en-US" dirty="0" smtClean="0"/>
          </a:p>
        </p:txBody>
      </p:sp>
      <p:pic>
        <p:nvPicPr>
          <p:cNvPr id="4" name="Picture 9"/>
          <p:cNvPicPr>
            <a:picLocks noChangeAspect="1" noChangeArrowheads="1"/>
          </p:cNvPicPr>
          <p:nvPr/>
        </p:nvPicPr>
        <p:blipFill>
          <a:blip r:embed="rId3" cstate="print"/>
          <a:srcRect/>
          <a:stretch>
            <a:fillRect/>
          </a:stretch>
        </p:blipFill>
        <p:spPr bwMode="auto">
          <a:xfrm>
            <a:off x="7696200" y="152400"/>
            <a:ext cx="1279525" cy="129857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pPr>
              <a:defRPr/>
            </a:pPr>
            <a:fld id="{C28A4414-1E11-4E66-B002-4BE05EE7B574}"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4495</TotalTime>
  <Words>728</Words>
  <Application>Microsoft Office PowerPoint</Application>
  <PresentationFormat>On-screen Show (4:3)</PresentationFormat>
  <Paragraphs>77</Paragraphs>
  <Slides>11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Presentation</vt:lpstr>
      <vt:lpstr>Slide 1</vt:lpstr>
      <vt:lpstr>Slide 2</vt:lpstr>
      <vt:lpstr>Housing and Supportive Services</vt:lpstr>
      <vt:lpstr>Housing and Urban Development-Veterans Affairs Supportive Housing (HUD-VASH) Program </vt:lpstr>
      <vt:lpstr>Slide 5</vt:lpstr>
      <vt:lpstr>Chronic Homelessness</vt:lpstr>
      <vt:lpstr>Role of HUD-VASH Within the Continuum: Working with Others to Target and Serve the Most Vulnerable</vt:lpstr>
      <vt:lpstr>Slide 8</vt:lpstr>
      <vt:lpstr>Housing First Implementation</vt:lpstr>
      <vt:lpstr>Slide 10</vt:lpstr>
      <vt:lpstr>Housing First </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Elizabeth Montgomery</dc:creator>
  <cp:lastModifiedBy>vhachacampbn</cp:lastModifiedBy>
  <cp:revision>452</cp:revision>
  <dcterms:created xsi:type="dcterms:W3CDTF">2010-09-16T15:05:02Z</dcterms:created>
  <dcterms:modified xsi:type="dcterms:W3CDTF">2013-01-17T12:51:20Z</dcterms:modified>
</cp:coreProperties>
</file>