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2" r:id="rId2"/>
  </p:sldMasterIdLst>
  <p:notesMasterIdLst>
    <p:notesMasterId r:id="rId11"/>
  </p:notesMasterIdLst>
  <p:handoutMasterIdLst>
    <p:handoutMasterId r:id="rId12"/>
  </p:handoutMasterIdLst>
  <p:sldIdLst>
    <p:sldId id="257" r:id="rId3"/>
    <p:sldId id="349" r:id="rId4"/>
    <p:sldId id="795" r:id="rId5"/>
    <p:sldId id="827" r:id="rId6"/>
    <p:sldId id="828" r:id="rId7"/>
    <p:sldId id="829" r:id="rId8"/>
    <p:sldId id="830" r:id="rId9"/>
    <p:sldId id="823" r:id="rId10"/>
  </p:sldIdLst>
  <p:sldSz cx="9144000" cy="6858000" type="screen4x3"/>
  <p:notesSz cx="7019925" cy="9305925"/>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Albanese" initials="T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FF00"/>
    <a:srgbClr val="CC0000"/>
    <a:srgbClr val="DDDDDD"/>
    <a:srgbClr val="009900"/>
    <a:srgbClr val="006600"/>
    <a:srgbClr val="CC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38" autoAdjust="0"/>
    <p:restoredTop sz="95008" autoAdjust="0"/>
  </p:normalViewPr>
  <p:slideViewPr>
    <p:cSldViewPr>
      <p:cViewPr varScale="1">
        <p:scale>
          <a:sx n="71" d="100"/>
          <a:sy n="71" d="100"/>
        </p:scale>
        <p:origin x="-37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440"/>
    </p:cViewPr>
  </p:sorterViewPr>
  <p:notesViewPr>
    <p:cSldViewPr>
      <p:cViewPr varScale="1">
        <p:scale>
          <a:sx n="59" d="100"/>
          <a:sy n="59" d="100"/>
        </p:scale>
        <p:origin x="-2002" y="-77"/>
      </p:cViewPr>
      <p:guideLst>
        <p:guide orient="horz" pos="2931"/>
        <p:guide pos="221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44194" cy="463405"/>
          </a:xfrm>
          <a:prstGeom prst="rect">
            <a:avLst/>
          </a:prstGeom>
          <a:noFill/>
          <a:ln w="9525">
            <a:noFill/>
            <a:miter lim="800000"/>
            <a:headEnd/>
            <a:tailEnd/>
          </a:ln>
          <a:effectLst/>
        </p:spPr>
        <p:txBody>
          <a:bodyPr vert="horz" wrap="square" lIns="93504" tIns="46753" rIns="93504" bIns="46753" numCol="1" anchor="t" anchorCtr="0" compatLnSpc="1">
            <a:prstTxWarp prst="textNoShape">
              <a:avLst/>
            </a:prstTxWarp>
          </a:bodyPr>
          <a:lstStyle>
            <a:lvl1pPr defTabSz="935038">
              <a:defRPr sz="1100" b="0"/>
            </a:lvl1pPr>
          </a:lstStyle>
          <a:p>
            <a:pPr>
              <a:defRPr/>
            </a:pPr>
            <a:endParaRPr lang="en-US"/>
          </a:p>
        </p:txBody>
      </p:sp>
      <p:sp>
        <p:nvSpPr>
          <p:cNvPr id="39939" name="Rectangle 3"/>
          <p:cNvSpPr>
            <a:spLocks noGrp="1" noChangeArrowheads="1"/>
          </p:cNvSpPr>
          <p:nvPr>
            <p:ph type="dt" idx="1"/>
          </p:nvPr>
        </p:nvSpPr>
        <p:spPr bwMode="auto">
          <a:xfrm>
            <a:off x="3974143" y="0"/>
            <a:ext cx="3044194" cy="463405"/>
          </a:xfrm>
          <a:prstGeom prst="rect">
            <a:avLst/>
          </a:prstGeom>
          <a:noFill/>
          <a:ln w="9525">
            <a:noFill/>
            <a:miter lim="800000"/>
            <a:headEnd/>
            <a:tailEnd/>
          </a:ln>
          <a:effectLst/>
        </p:spPr>
        <p:txBody>
          <a:bodyPr vert="horz" wrap="square" lIns="93504" tIns="46753" rIns="93504" bIns="46753" numCol="1" anchor="t" anchorCtr="0" compatLnSpc="1">
            <a:prstTxWarp prst="textNoShape">
              <a:avLst/>
            </a:prstTxWarp>
          </a:bodyPr>
          <a:lstStyle>
            <a:lvl1pPr algn="r" defTabSz="935038">
              <a:defRPr sz="1100" b="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5863" y="700088"/>
            <a:ext cx="4651375" cy="3489325"/>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702629" y="4419684"/>
            <a:ext cx="5614668" cy="4186405"/>
          </a:xfrm>
          <a:prstGeom prst="rect">
            <a:avLst/>
          </a:prstGeom>
          <a:noFill/>
          <a:ln w="9525">
            <a:noFill/>
            <a:miter lim="800000"/>
            <a:headEnd/>
            <a:tailEnd/>
          </a:ln>
          <a:effectLst/>
        </p:spPr>
        <p:txBody>
          <a:bodyPr vert="horz" wrap="square" lIns="93504" tIns="46753" rIns="93504" bIns="467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40945"/>
            <a:ext cx="3044194" cy="463405"/>
          </a:xfrm>
          <a:prstGeom prst="rect">
            <a:avLst/>
          </a:prstGeom>
          <a:noFill/>
          <a:ln w="9525">
            <a:noFill/>
            <a:miter lim="800000"/>
            <a:headEnd/>
            <a:tailEnd/>
          </a:ln>
          <a:effectLst/>
        </p:spPr>
        <p:txBody>
          <a:bodyPr vert="horz" wrap="square" lIns="93504" tIns="46753" rIns="93504" bIns="46753" numCol="1" anchor="b" anchorCtr="0" compatLnSpc="1">
            <a:prstTxWarp prst="textNoShape">
              <a:avLst/>
            </a:prstTxWarp>
          </a:bodyPr>
          <a:lstStyle>
            <a:lvl1pPr defTabSz="935038">
              <a:defRPr sz="1100" b="0"/>
            </a:lvl1pPr>
          </a:lstStyle>
          <a:p>
            <a:pPr>
              <a:defRPr/>
            </a:pPr>
            <a:endParaRPr lang="en-US"/>
          </a:p>
        </p:txBody>
      </p:sp>
      <p:sp>
        <p:nvSpPr>
          <p:cNvPr id="39943" name="Rectangle 7"/>
          <p:cNvSpPr>
            <a:spLocks noGrp="1" noChangeArrowheads="1"/>
          </p:cNvSpPr>
          <p:nvPr>
            <p:ph type="sldNum" sz="quarter" idx="5"/>
          </p:nvPr>
        </p:nvSpPr>
        <p:spPr bwMode="auto">
          <a:xfrm>
            <a:off x="3974143" y="8840945"/>
            <a:ext cx="3044194" cy="463405"/>
          </a:xfrm>
          <a:prstGeom prst="rect">
            <a:avLst/>
          </a:prstGeom>
          <a:noFill/>
          <a:ln w="9525">
            <a:noFill/>
            <a:miter lim="800000"/>
            <a:headEnd/>
            <a:tailEnd/>
          </a:ln>
          <a:effectLst/>
        </p:spPr>
        <p:txBody>
          <a:bodyPr vert="horz" wrap="square" lIns="93504" tIns="46753" rIns="93504" bIns="46753" numCol="1" anchor="b" anchorCtr="0" compatLnSpc="1">
            <a:prstTxWarp prst="textNoShape">
              <a:avLst/>
            </a:prstTxWarp>
          </a:bodyPr>
          <a:lstStyle>
            <a:lvl1pPr algn="r" defTabSz="935038">
              <a:defRPr sz="1100" b="0"/>
            </a:lvl1pPr>
          </a:lstStyle>
          <a:p>
            <a:pPr>
              <a:defRPr/>
            </a:pPr>
            <a:fld id="{B3B95084-CE8B-437B-A0D1-38D8EBC4501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en-US" smtClean="0"/>
              <a:t>Introduction of speaker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CA178B-802F-4A44-AA8C-A8A042701756}"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latin typeface="+mn-lt"/>
            </a:endParaRPr>
          </a:p>
          <a:p>
            <a:r>
              <a:rPr lang="en-US" dirty="0" smtClean="0">
                <a:latin typeface="+mn-lt"/>
              </a:rPr>
              <a:t>  </a:t>
            </a:r>
            <a:endParaRPr lang="en-US" dirty="0"/>
          </a:p>
        </p:txBody>
      </p:sp>
      <p:sp>
        <p:nvSpPr>
          <p:cNvPr id="4" name="Slide Number Placeholder 3"/>
          <p:cNvSpPr>
            <a:spLocks noGrp="1"/>
          </p:cNvSpPr>
          <p:nvPr>
            <p:ph type="sldNum" sz="quarter" idx="10"/>
          </p:nvPr>
        </p:nvSpPr>
        <p:spPr/>
        <p:txBody>
          <a:bodyPr/>
          <a:lstStyle/>
          <a:p>
            <a:fld id="{60CA178B-802F-4A44-AA8C-A8A042701756}"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en-US" smtClean="0"/>
              <a:t>Introduction of speaker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5" name="Rectangle 6"/>
          <p:cNvSpPr>
            <a:spLocks noGrp="1" noChangeArrowheads="1"/>
          </p:cNvSpPr>
          <p:nvPr>
            <p:ph type="sldNum" sz="quarter" idx="11"/>
          </p:nvPr>
        </p:nvSpPr>
        <p:spPr>
          <a:ln/>
        </p:spPr>
        <p:txBody>
          <a:bodyPr/>
          <a:lstStyle>
            <a:lvl1pPr>
              <a:defRPr/>
            </a:lvl1pPr>
          </a:lstStyle>
          <a:p>
            <a:pPr>
              <a:defRPr/>
            </a:pPr>
            <a:fld id="{CB574E56-990E-4E5C-95CB-8EEDE7664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5" name="Rectangle 6"/>
          <p:cNvSpPr>
            <a:spLocks noGrp="1" noChangeArrowheads="1"/>
          </p:cNvSpPr>
          <p:nvPr>
            <p:ph type="sldNum" sz="quarter" idx="11"/>
          </p:nvPr>
        </p:nvSpPr>
        <p:spPr>
          <a:ln/>
        </p:spPr>
        <p:txBody>
          <a:bodyPr/>
          <a:lstStyle>
            <a:lvl1pPr>
              <a:defRPr/>
            </a:lvl1pPr>
          </a:lstStyle>
          <a:p>
            <a:pPr>
              <a:defRPr/>
            </a:pPr>
            <a:fld id="{9C23B643-3DD7-4177-BB0B-0681B9A3140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66788"/>
            <a:ext cx="1943100" cy="485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66788"/>
            <a:ext cx="5676900" cy="485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5" name="Rectangle 6"/>
          <p:cNvSpPr>
            <a:spLocks noGrp="1" noChangeArrowheads="1"/>
          </p:cNvSpPr>
          <p:nvPr>
            <p:ph type="sldNum" sz="quarter" idx="11"/>
          </p:nvPr>
        </p:nvSpPr>
        <p:spPr>
          <a:ln/>
        </p:spPr>
        <p:txBody>
          <a:bodyPr/>
          <a:lstStyle>
            <a:lvl1pPr>
              <a:defRPr/>
            </a:lvl1pPr>
          </a:lstStyle>
          <a:p>
            <a:pPr>
              <a:defRPr/>
            </a:pPr>
            <a:fld id="{4F45F5AD-589C-40C2-BC70-6FF7428DC77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966788"/>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703388"/>
            <a:ext cx="7772400" cy="4114800"/>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5" name="Rectangle 6"/>
          <p:cNvSpPr>
            <a:spLocks noGrp="1" noChangeArrowheads="1"/>
          </p:cNvSpPr>
          <p:nvPr>
            <p:ph type="sldNum" sz="quarter" idx="11"/>
          </p:nvPr>
        </p:nvSpPr>
        <p:spPr>
          <a:ln/>
        </p:spPr>
        <p:txBody>
          <a:bodyPr/>
          <a:lstStyle>
            <a:lvl1pPr>
              <a:defRPr/>
            </a:lvl1pPr>
          </a:lstStyle>
          <a:p>
            <a:pPr>
              <a:defRPr/>
            </a:pPr>
            <a:fld id="{DF3AE7DA-3054-49DC-82C2-CC76CC8E12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966788"/>
            <a:ext cx="7772400" cy="838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03388"/>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3836988"/>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6" name="Rectangle 6"/>
          <p:cNvSpPr>
            <a:spLocks noGrp="1" noChangeArrowheads="1"/>
          </p:cNvSpPr>
          <p:nvPr>
            <p:ph type="sldNum" sz="quarter" idx="11"/>
          </p:nvPr>
        </p:nvSpPr>
        <p:spPr>
          <a:ln/>
        </p:spPr>
        <p:txBody>
          <a:bodyPr/>
          <a:lstStyle>
            <a:lvl1pPr>
              <a:defRPr/>
            </a:lvl1pPr>
          </a:lstStyle>
          <a:p>
            <a:pPr>
              <a:defRPr/>
            </a:pPr>
            <a:fld id="{B250B2E5-8CE6-44AD-890C-8148608C51F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sz="4400">
                <a:solidFill>
                  <a:schemeClr val="bg1">
                    <a:lumMod val="75000"/>
                  </a:schemeClr>
                </a:solidFill>
                <a:latin typeface="Tahoma" pitchFamily="34" charset="0"/>
                <a:cs typeface="Tahoma" pitchFamily="34" charset="0"/>
              </a:defRPr>
            </a:lvl1pPr>
          </a:lstStyle>
          <a:p>
            <a:r>
              <a:rPr lang="en-US" sz="5000" b="1" dirty="0" smtClean="0"/>
              <a:t>&lt;&lt;Title of Presentation&gt;&gt;</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eaLnBrk="1" hangingPunct="1">
              <a:buNone/>
              <a:defRPr>
                <a:solidFill>
                  <a:schemeClr val="tx1">
                    <a:tint val="75000"/>
                  </a:schemeClr>
                </a:solidFill>
                <a:latin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eaLnBrk="1" hangingPunct="1"/>
            <a:r>
              <a:rPr lang="en-US" b="1" dirty="0" smtClean="0"/>
              <a:t>Financial Services Center</a:t>
            </a:r>
          </a:p>
        </p:txBody>
      </p:sp>
      <p:sp>
        <p:nvSpPr>
          <p:cNvPr id="4" name="Date Placeholder 3"/>
          <p:cNvSpPr>
            <a:spLocks noGrp="1"/>
          </p:cNvSpPr>
          <p:nvPr>
            <p:ph type="dt" sz="half" idx="10"/>
          </p:nvPr>
        </p:nvSpPr>
        <p:spPr/>
        <p:txBody>
          <a:bodyPr/>
          <a:lstStyle/>
          <a:p>
            <a:fld id="{70077DF4-84C0-46C9-B7C0-5BB9F5883901}" type="datetime1">
              <a:rPr lang="en-US" smtClean="0">
                <a:solidFill>
                  <a:prstClr val="black">
                    <a:tint val="75000"/>
                  </a:prstClr>
                </a:solidFill>
              </a:rPr>
              <a:pPr/>
              <a:t>8/17/2012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0B351B-647C-43FD-9F18-B77AC2A06BC5}" type="slidenum">
              <a:rPr lang="en-US" smtClean="0">
                <a:solidFill>
                  <a:prstClr val="black">
                    <a:tint val="75000"/>
                  </a:prstClr>
                </a:solidFill>
              </a:rPr>
              <a:pPr/>
              <a:t>‹#›</a:t>
            </a:fld>
            <a:endParaRPr lang="en-US" dirty="0">
              <a:solidFill>
                <a:prstClr val="black">
                  <a:tint val="75000"/>
                </a:prstClr>
              </a:solidFill>
            </a:endParaRPr>
          </a:p>
        </p:txBody>
      </p:sp>
      <p:sp>
        <p:nvSpPr>
          <p:cNvPr id="11" name="Rectangle 10"/>
          <p:cNvSpPr/>
          <p:nvPr userDrawn="1"/>
        </p:nvSpPr>
        <p:spPr>
          <a:xfrm>
            <a:off x="228600" y="152400"/>
            <a:ext cx="15240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b="0" dirty="0">
              <a:solidFill>
                <a:prstClr val="white"/>
              </a:solidFill>
            </a:endParaRPr>
          </a:p>
        </p:txBody>
      </p:sp>
      <p:sp>
        <p:nvSpPr>
          <p:cNvPr id="12" name="Rectangle 11"/>
          <p:cNvSpPr/>
          <p:nvPr userDrawn="1"/>
        </p:nvSpPr>
        <p:spPr>
          <a:xfrm>
            <a:off x="7606748" y="152400"/>
            <a:ext cx="1524000" cy="14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b="0" dirty="0">
              <a:solidFill>
                <a:prstClr val="white"/>
              </a:solidFill>
            </a:endParaRPr>
          </a:p>
        </p:txBody>
      </p:sp>
      <p:sp>
        <p:nvSpPr>
          <p:cNvPr id="16" name="Rectangle 15"/>
          <p:cNvSpPr/>
          <p:nvPr userDrawn="1"/>
        </p:nvSpPr>
        <p:spPr>
          <a:xfrm>
            <a:off x="13252" y="1143000"/>
            <a:ext cx="80010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b="0" dirty="0">
              <a:solidFill>
                <a:prstClr val="white"/>
              </a:solidFill>
            </a:endParaRPr>
          </a:p>
        </p:txBody>
      </p:sp>
      <p:grpSp>
        <p:nvGrpSpPr>
          <p:cNvPr id="7" name="Group 14"/>
          <p:cNvGrpSpPr>
            <a:grpSpLocks/>
          </p:cNvGrpSpPr>
          <p:nvPr userDrawn="1"/>
        </p:nvGrpSpPr>
        <p:grpSpPr bwMode="auto">
          <a:xfrm>
            <a:off x="-152400" y="304800"/>
            <a:ext cx="3962400" cy="2057400"/>
            <a:chOff x="912" y="1008"/>
            <a:chExt cx="3936" cy="1488"/>
          </a:xfrm>
        </p:grpSpPr>
        <p:pic>
          <p:nvPicPr>
            <p:cNvPr id="14" name="Picture 15" descr="FSC Logo"/>
            <p:cNvPicPr>
              <a:picLocks noChangeAspect="1" noChangeArrowheads="1"/>
            </p:cNvPicPr>
            <p:nvPr/>
          </p:nvPicPr>
          <p:blipFill>
            <a:blip r:embed="rId2" cstate="print"/>
            <a:srcRect t="21739" b="52174"/>
            <a:stretch>
              <a:fillRect/>
            </a:stretch>
          </p:blipFill>
          <p:spPr bwMode="auto">
            <a:xfrm>
              <a:off x="912" y="1470"/>
              <a:ext cx="3936" cy="1026"/>
            </a:xfrm>
            <a:prstGeom prst="rect">
              <a:avLst/>
            </a:prstGeom>
            <a:noFill/>
            <a:ln w="9525">
              <a:noFill/>
              <a:miter lim="800000"/>
              <a:headEnd/>
              <a:tailEnd/>
            </a:ln>
          </p:spPr>
        </p:pic>
        <p:pic>
          <p:nvPicPr>
            <p:cNvPr id="15" name="Picture 16" descr="FSC Logo Blue"/>
            <p:cNvPicPr>
              <a:picLocks noChangeAspect="1" noChangeArrowheads="1"/>
            </p:cNvPicPr>
            <p:nvPr/>
          </p:nvPicPr>
          <p:blipFill>
            <a:blip r:embed="rId3" cstate="print"/>
            <a:srcRect t="9756" b="54878"/>
            <a:stretch>
              <a:fillRect/>
            </a:stretch>
          </p:blipFill>
          <p:spPr bwMode="auto">
            <a:xfrm>
              <a:off x="912" y="1008"/>
              <a:ext cx="3936" cy="1392"/>
            </a:xfrm>
            <a:prstGeom prst="rect">
              <a:avLst/>
            </a:prstGeom>
            <a:noFill/>
            <a:ln w="9525">
              <a:noFill/>
              <a:miter lim="800000"/>
              <a:headEnd/>
              <a:tailEnd/>
            </a:ln>
          </p:spPr>
        </p:pic>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SC Slide Mas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5B1857-305F-4961-86D0-28D99D53D617}" type="datetime1">
              <a:rPr lang="en-US" smtClean="0">
                <a:solidFill>
                  <a:prstClr val="black">
                    <a:tint val="75000"/>
                  </a:prstClr>
                </a:solidFill>
              </a:rPr>
              <a:pPr/>
              <a:t>8/17/2012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70B351B-647C-43FD-9F18-B77AC2A06BC5}"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002060"/>
              </a:buClr>
              <a:buFont typeface="Wingdings" pitchFamily="2" charset="2"/>
              <a:buChar char="§"/>
              <a:defRPr>
                <a:latin typeface="Tahoma" pitchFamily="34" charset="0"/>
                <a:cs typeface="Tahoma" pitchFamily="34" charset="0"/>
              </a:defRPr>
            </a:lvl1pPr>
            <a:lvl2pPr>
              <a:buClr>
                <a:srgbClr val="FF0000"/>
              </a:buClr>
              <a:buFont typeface="Wingdings" pitchFamily="2" charset="2"/>
              <a:buChar char="§"/>
              <a:defRPr>
                <a:latin typeface="Tahoma" pitchFamily="34" charset="0"/>
                <a:cs typeface="Tahoma" pitchFamily="34" charset="0"/>
              </a:defRPr>
            </a:lvl2pPr>
            <a:lvl3pPr>
              <a:buClr>
                <a:srgbClr val="0070C0"/>
              </a:buClr>
              <a:buFont typeface="Wingdings" pitchFamily="2" charset="2"/>
              <a:buChar char="§"/>
              <a:defRPr>
                <a:latin typeface="Tahoma" pitchFamily="34" charset="0"/>
                <a:cs typeface="Tahoma" pitchFamily="34" charset="0"/>
              </a:defRPr>
            </a:lvl3pPr>
            <a:lvl4pPr>
              <a:buClr>
                <a:srgbClr val="FF0000"/>
              </a:buClr>
              <a:defRPr>
                <a:latin typeface="Tahoma" pitchFamily="34" charset="0"/>
                <a:cs typeface="Tahoma" pitchFamily="34" charset="0"/>
              </a:defRPr>
            </a:lvl4pPr>
            <a:lvl5pPr>
              <a:buClr>
                <a:srgbClr val="0000CC"/>
              </a:buClr>
              <a:buFont typeface="Arial" pitchFamily="34" charset="0"/>
              <a:buChar char="•"/>
              <a:defRPr>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endParaRPr lang="en-US" dirty="0"/>
          </a:p>
        </p:txBody>
      </p:sp>
      <p:sp>
        <p:nvSpPr>
          <p:cNvPr id="7" name="Date Placeholder 6"/>
          <p:cNvSpPr>
            <a:spLocks noGrp="1"/>
          </p:cNvSpPr>
          <p:nvPr>
            <p:ph type="dt" sz="half" idx="10"/>
          </p:nvPr>
        </p:nvSpPr>
        <p:spPr/>
        <p:txBody>
          <a:bodyPr/>
          <a:lstStyle/>
          <a:p>
            <a:fld id="{C237B5B3-1D5D-4062-A6DD-0FED0CE97F3D}" type="datetime1">
              <a:rPr lang="en-US" smtClean="0">
                <a:solidFill>
                  <a:prstClr val="black">
                    <a:tint val="75000"/>
                  </a:prstClr>
                </a:solidFill>
              </a:rPr>
              <a:pPr/>
              <a:t>8/17/2012</a:t>
            </a:fld>
            <a:endParaRPr lang="en-US" dirty="0">
              <a:solidFill>
                <a:prstClr val="black">
                  <a:tint val="75000"/>
                </a:prstClr>
              </a:solidFill>
            </a:endParaRPr>
          </a:p>
        </p:txBody>
      </p:sp>
      <p:sp>
        <p:nvSpPr>
          <p:cNvPr id="8" name="Slide Number Placeholder 7"/>
          <p:cNvSpPr>
            <a:spLocks noGrp="1"/>
          </p:cNvSpPr>
          <p:nvPr>
            <p:ph type="sldNum" sz="quarter" idx="11"/>
          </p:nvPr>
        </p:nvSpPr>
        <p:spPr/>
        <p:txBody>
          <a:bodyPr/>
          <a:lstStyle>
            <a:lvl1pPr>
              <a:defRPr>
                <a:latin typeface="Tahoma" pitchFamily="34" charset="0"/>
                <a:cs typeface="Tahoma" pitchFamily="34" charset="0"/>
              </a:defRPr>
            </a:lvl1pPr>
          </a:lstStyle>
          <a:p>
            <a:fld id="{2DA335D9-A0CA-4C13-B052-0476AA7F0732}" type="slidenum">
              <a:rPr lang="en-US" smtClean="0">
                <a:solidFill>
                  <a:prstClr val="black">
                    <a:tint val="75000"/>
                  </a:prstClr>
                </a:solidFill>
              </a:rPr>
              <a:pPr/>
              <a:t>‹#›</a:t>
            </a:fld>
            <a:endParaRPr lang="en-US" dirty="0">
              <a:solidFill>
                <a:prstClr val="black">
                  <a:tint val="75000"/>
                </a:prstClr>
              </a:solidFill>
            </a:endParaRPr>
          </a:p>
        </p:txBody>
      </p:sp>
      <p:sp>
        <p:nvSpPr>
          <p:cNvPr id="9" name="Footer Placeholder 8"/>
          <p:cNvSpPr>
            <a:spLocks noGrp="1"/>
          </p:cNvSpPr>
          <p:nvPr>
            <p:ph type="ftr" sz="quarter" idx="12"/>
          </p:nvPr>
        </p:nvSpPr>
        <p:spPr/>
        <p:txBody>
          <a:bodyPr/>
          <a:lstStyle/>
          <a:p>
            <a:endParaRPr lang="en-US" dirty="0">
              <a:solidFill>
                <a:prstClr val="black">
                  <a:tint val="75000"/>
                </a:prstClr>
              </a:solidFill>
            </a:endParaRPr>
          </a:p>
        </p:txBody>
      </p:sp>
      <p:sp>
        <p:nvSpPr>
          <p:cNvPr id="10" name="Title 9"/>
          <p:cNvSpPr>
            <a:spLocks noGrp="1"/>
          </p:cNvSpPr>
          <p:nvPr>
            <p:ph type="title"/>
          </p:nvPr>
        </p:nvSpPr>
        <p:spPr>
          <a:xfrm>
            <a:off x="1600200" y="274638"/>
            <a:ext cx="6248400" cy="1143000"/>
          </a:xfrm>
        </p:spPr>
        <p:txBody>
          <a:bodyPr/>
          <a:lstStyle/>
          <a:p>
            <a:r>
              <a:rPr lang="en-US" dirty="0"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87EC15-ED00-474F-B943-827588B72F15}" type="datetime1">
              <a:rPr lang="en-US" smtClean="0">
                <a:solidFill>
                  <a:prstClr val="black">
                    <a:tint val="75000"/>
                  </a:prstClr>
                </a:solidFill>
              </a:rPr>
              <a:pPr/>
              <a:t>8/17/2012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0B351B-647C-43FD-9F18-B77AC2A06BC5}"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E996A9-6AA4-493E-AA4E-1B2531FFB76C}" type="datetime1">
              <a:rPr lang="en-US" smtClean="0">
                <a:solidFill>
                  <a:prstClr val="black">
                    <a:tint val="75000"/>
                  </a:prstClr>
                </a:solidFill>
              </a:rPr>
              <a:pPr/>
              <a:t>8/17/2012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70B351B-647C-43FD-9F18-B77AC2A06BC5}"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D297CD-1D96-495C-98BF-CDA58B6172E3}" type="datetime1">
              <a:rPr lang="en-US" smtClean="0">
                <a:solidFill>
                  <a:prstClr val="black">
                    <a:tint val="75000"/>
                  </a:prstClr>
                </a:solidFill>
              </a:rPr>
              <a:pPr/>
              <a:t>8/17/2012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70B351B-647C-43FD-9F18-B77AC2A06BC5}"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5" name="Rectangle 6"/>
          <p:cNvSpPr>
            <a:spLocks noGrp="1" noChangeArrowheads="1"/>
          </p:cNvSpPr>
          <p:nvPr>
            <p:ph type="sldNum" sz="quarter" idx="11"/>
          </p:nvPr>
        </p:nvSpPr>
        <p:spPr>
          <a:ln/>
        </p:spPr>
        <p:txBody>
          <a:bodyPr/>
          <a:lstStyle>
            <a:lvl1pPr>
              <a:defRPr/>
            </a:lvl1pPr>
          </a:lstStyle>
          <a:p>
            <a:pPr>
              <a:defRPr/>
            </a:pPr>
            <a:fld id="{F9A0853B-9649-4162-BF30-DED1D808DAF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B98C00-FC76-407E-97EF-E8D371E1BE2D}" type="datetime1">
              <a:rPr lang="en-US" smtClean="0">
                <a:solidFill>
                  <a:prstClr val="black">
                    <a:tint val="75000"/>
                  </a:prstClr>
                </a:solidFill>
              </a:rPr>
              <a:pPr/>
              <a:t>8/17/2012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70B351B-647C-43FD-9F18-B77AC2A06BC5}"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D0404-D226-489C-9707-89D4AB593204}" type="datetime1">
              <a:rPr lang="en-US" smtClean="0">
                <a:solidFill>
                  <a:prstClr val="black">
                    <a:tint val="75000"/>
                  </a:prstClr>
                </a:solidFill>
              </a:rPr>
              <a:pPr/>
              <a:t>8/17/2012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70B351B-647C-43FD-9F18-B77AC2A06BC5}"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B2C92-664F-4AC9-A53F-89C2D829C036}" type="datetime1">
              <a:rPr lang="en-US" smtClean="0">
                <a:solidFill>
                  <a:prstClr val="black">
                    <a:tint val="75000"/>
                  </a:prstClr>
                </a:solidFill>
              </a:rPr>
              <a:pPr/>
              <a:t>8/17/2012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70B351B-647C-43FD-9F18-B77AC2A06BC5}"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8C7544-4F5E-4B91-8616-6A6F6DA6A26C}" type="datetime1">
              <a:rPr lang="en-US" smtClean="0">
                <a:solidFill>
                  <a:prstClr val="black">
                    <a:tint val="75000"/>
                  </a:prstClr>
                </a:solidFill>
              </a:rPr>
              <a:pPr/>
              <a:t>8/17/2012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70B351B-647C-43FD-9F18-B77AC2A06BC5}"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0610C-5359-4CB3-B34D-9EC551F40FA6}" type="datetime1">
              <a:rPr lang="en-US" smtClean="0">
                <a:solidFill>
                  <a:prstClr val="black">
                    <a:tint val="75000"/>
                  </a:prstClr>
                </a:solidFill>
              </a:rPr>
              <a:pPr/>
              <a:t>8/17/2012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0B351B-647C-43FD-9F18-B77AC2A06BC5}"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766CF0-F686-42D0-86E2-DE5FA6745036}" type="datetime1">
              <a:rPr lang="en-US" smtClean="0">
                <a:solidFill>
                  <a:prstClr val="black">
                    <a:tint val="75000"/>
                  </a:prstClr>
                </a:solidFill>
              </a:rPr>
              <a:pPr/>
              <a:t>8/17/2012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0B351B-647C-43FD-9F18-B77AC2A06BC5}"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5" name="Rectangle 6"/>
          <p:cNvSpPr>
            <a:spLocks noGrp="1" noChangeArrowheads="1"/>
          </p:cNvSpPr>
          <p:nvPr>
            <p:ph type="sldNum" sz="quarter" idx="11"/>
          </p:nvPr>
        </p:nvSpPr>
        <p:spPr>
          <a:ln/>
        </p:spPr>
        <p:txBody>
          <a:bodyPr/>
          <a:lstStyle>
            <a:lvl1pPr>
              <a:defRPr/>
            </a:lvl1pPr>
          </a:lstStyle>
          <a:p>
            <a:pPr>
              <a:defRPr/>
            </a:pPr>
            <a:fld id="{FBC82561-6FF8-4AF5-839B-C4EEC4E9ACD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033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033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6" name="Rectangle 6"/>
          <p:cNvSpPr>
            <a:spLocks noGrp="1" noChangeArrowheads="1"/>
          </p:cNvSpPr>
          <p:nvPr>
            <p:ph type="sldNum" sz="quarter" idx="11"/>
          </p:nvPr>
        </p:nvSpPr>
        <p:spPr>
          <a:ln/>
        </p:spPr>
        <p:txBody>
          <a:bodyPr/>
          <a:lstStyle>
            <a:lvl1pPr>
              <a:defRPr/>
            </a:lvl1pPr>
          </a:lstStyle>
          <a:p>
            <a:pPr>
              <a:defRPr/>
            </a:pPr>
            <a:fld id="{05B5A2B2-560B-4193-9B18-EFF7F4B691D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8" name="Rectangle 6"/>
          <p:cNvSpPr>
            <a:spLocks noGrp="1" noChangeArrowheads="1"/>
          </p:cNvSpPr>
          <p:nvPr>
            <p:ph type="sldNum" sz="quarter" idx="11"/>
          </p:nvPr>
        </p:nvSpPr>
        <p:spPr>
          <a:ln/>
        </p:spPr>
        <p:txBody>
          <a:bodyPr/>
          <a:lstStyle>
            <a:lvl1pPr>
              <a:defRPr/>
            </a:lvl1pPr>
          </a:lstStyle>
          <a:p>
            <a:pPr>
              <a:defRPr/>
            </a:pPr>
            <a:fld id="{10CED650-73DC-4F6F-ACC4-70B9BFC0E07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4" name="Rectangle 6"/>
          <p:cNvSpPr>
            <a:spLocks noGrp="1" noChangeArrowheads="1"/>
          </p:cNvSpPr>
          <p:nvPr>
            <p:ph type="sldNum" sz="quarter" idx="11"/>
          </p:nvPr>
        </p:nvSpPr>
        <p:spPr>
          <a:ln/>
        </p:spPr>
        <p:txBody>
          <a:bodyPr/>
          <a:lstStyle>
            <a:lvl1pPr>
              <a:defRPr/>
            </a:lvl1pPr>
          </a:lstStyle>
          <a:p>
            <a:pPr>
              <a:defRPr/>
            </a:pPr>
            <a:fld id="{D44C60B2-4F38-40C7-A88B-C6AC1DCFEE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3" name="Rectangle 6"/>
          <p:cNvSpPr>
            <a:spLocks noGrp="1" noChangeArrowheads="1"/>
          </p:cNvSpPr>
          <p:nvPr>
            <p:ph type="sldNum" sz="quarter" idx="11"/>
          </p:nvPr>
        </p:nvSpPr>
        <p:spPr>
          <a:ln/>
        </p:spPr>
        <p:txBody>
          <a:bodyPr/>
          <a:lstStyle>
            <a:lvl1pPr>
              <a:defRPr/>
            </a:lvl1pPr>
          </a:lstStyle>
          <a:p>
            <a:pPr>
              <a:defRPr/>
            </a:pPr>
            <a:fld id="{776BC128-24C9-4F7A-8ED1-4C2EF0C133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6" name="Rectangle 6"/>
          <p:cNvSpPr>
            <a:spLocks noGrp="1" noChangeArrowheads="1"/>
          </p:cNvSpPr>
          <p:nvPr>
            <p:ph type="sldNum" sz="quarter" idx="11"/>
          </p:nvPr>
        </p:nvSpPr>
        <p:spPr>
          <a:ln/>
        </p:spPr>
        <p:txBody>
          <a:bodyPr/>
          <a:lstStyle>
            <a:lvl1pPr>
              <a:defRPr/>
            </a:lvl1pPr>
          </a:lstStyle>
          <a:p>
            <a:pPr>
              <a:defRPr/>
            </a:pPr>
            <a:fld id="{7CDC7FA4-C182-4699-A07E-5F5553233A6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6" name="Rectangle 6"/>
          <p:cNvSpPr>
            <a:spLocks noGrp="1" noChangeArrowheads="1"/>
          </p:cNvSpPr>
          <p:nvPr>
            <p:ph type="sldNum" sz="quarter" idx="11"/>
          </p:nvPr>
        </p:nvSpPr>
        <p:spPr>
          <a:ln/>
        </p:spPr>
        <p:txBody>
          <a:bodyPr/>
          <a:lstStyle>
            <a:lvl1pPr>
              <a:defRPr/>
            </a:lvl1pPr>
          </a:lstStyle>
          <a:p>
            <a:pPr>
              <a:defRPr/>
            </a:pPr>
            <a:fld id="{83B0556A-1BF2-47DE-9C60-8B34EF3BDE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4.tiff"/><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3.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966788"/>
            <a:ext cx="7772400" cy="838200"/>
          </a:xfrm>
          <a:prstGeom prst="rect">
            <a:avLst/>
          </a:prstGeom>
          <a:noFill/>
          <a:ln w="9525">
            <a:noFill/>
            <a:miter lim="800000"/>
            <a:headEnd/>
            <a:tailEnd/>
          </a:ln>
          <a:effectLst/>
        </p:spPr>
        <p:txBody>
          <a:bodyPr vert="horz" wrap="square" lIns="91427" tIns="45713" rIns="91427" bIns="45713" numCol="1" anchor="ctr" anchorCtr="0" compatLnSpc="1">
            <a:prstTxWarp prst="textNoShape">
              <a:avLst/>
            </a:prstTxWarp>
          </a:bodyPr>
          <a:lstStyle/>
          <a:p>
            <a:pPr lvl="0"/>
            <a:r>
              <a:rPr lang="en-US" smtClean="0"/>
              <a:t>Energy Conservation Program</a:t>
            </a:r>
          </a:p>
        </p:txBody>
      </p:sp>
      <p:sp>
        <p:nvSpPr>
          <p:cNvPr id="1027" name="Rectangle 3"/>
          <p:cNvSpPr>
            <a:spLocks noGrp="1" noChangeArrowheads="1"/>
          </p:cNvSpPr>
          <p:nvPr>
            <p:ph type="body" idx="1"/>
          </p:nvPr>
        </p:nvSpPr>
        <p:spPr bwMode="auto">
          <a:xfrm>
            <a:off x="685800" y="1703388"/>
            <a:ext cx="7772400" cy="4114800"/>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0" y="6553200"/>
            <a:ext cx="2895600" cy="457200"/>
          </a:xfrm>
          <a:prstGeom prst="rect">
            <a:avLst/>
          </a:prstGeom>
          <a:noFill/>
          <a:ln w="9525" algn="ctr">
            <a:noFill/>
            <a:miter lim="800000"/>
            <a:headEnd/>
            <a:tailEnd/>
          </a:ln>
          <a:effectLst/>
        </p:spPr>
        <p:txBody>
          <a:bodyPr vert="horz" wrap="square" lIns="91427" tIns="45713" rIns="91427" bIns="45713" numCol="1" anchor="t" anchorCtr="0" compatLnSpc="1">
            <a:prstTxWarp prst="textNoShape">
              <a:avLst/>
            </a:prstTxWarp>
          </a:bodyPr>
          <a:lstStyle>
            <a:lvl1pPr>
              <a:defRPr sz="1400" b="0">
                <a:latin typeface="Arial" charset="0"/>
              </a:defRPr>
            </a:lvl1pPr>
          </a:lstStyle>
          <a:p>
            <a:pPr>
              <a:defRPr/>
            </a:pPr>
            <a:r>
              <a:rPr lang="en-US"/>
              <a:t>DRAFT</a:t>
            </a:r>
          </a:p>
        </p:txBody>
      </p:sp>
      <p:sp>
        <p:nvSpPr>
          <p:cNvPr id="1030" name="Rectangle 6"/>
          <p:cNvSpPr>
            <a:spLocks noGrp="1" noChangeArrowheads="1"/>
          </p:cNvSpPr>
          <p:nvPr>
            <p:ph type="sldNum" sz="quarter" idx="4"/>
          </p:nvPr>
        </p:nvSpPr>
        <p:spPr bwMode="auto">
          <a:xfrm>
            <a:off x="7239000" y="6534150"/>
            <a:ext cx="1905000" cy="457200"/>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algn="r">
              <a:defRPr sz="1400" b="0">
                <a:latin typeface="Arial" charset="0"/>
              </a:defRPr>
            </a:lvl1pPr>
          </a:lstStyle>
          <a:p>
            <a:pPr>
              <a:defRPr/>
            </a:pPr>
            <a:fld id="{725E983E-97FF-42F5-A5E6-5DA24FF85EAD}" type="slidenum">
              <a:rPr lang="en-US"/>
              <a:pPr>
                <a:defRPr/>
              </a:pPr>
              <a:t>‹#›</a:t>
            </a:fld>
            <a:endParaRPr lang="en-US"/>
          </a:p>
        </p:txBody>
      </p:sp>
      <p:sp>
        <p:nvSpPr>
          <p:cNvPr id="2" name="Rectangle 8"/>
          <p:cNvSpPr>
            <a:spLocks noChangeArrowheads="1"/>
          </p:cNvSpPr>
          <p:nvPr userDrawn="1"/>
        </p:nvSpPr>
        <p:spPr bwMode="auto">
          <a:xfrm>
            <a:off x="0" y="0"/>
            <a:ext cx="9144000" cy="990600"/>
          </a:xfrm>
          <a:prstGeom prst="rect">
            <a:avLst/>
          </a:prstGeom>
          <a:gradFill rotWithShape="0">
            <a:gsLst>
              <a:gs pos="0">
                <a:srgbClr val="000076"/>
              </a:gs>
              <a:gs pos="100000">
                <a:srgbClr val="0000FF"/>
              </a:gs>
            </a:gsLst>
            <a:lin ang="18900000" scaled="1"/>
          </a:gradFill>
          <a:ln w="9525">
            <a:solidFill>
              <a:schemeClr val="tx1"/>
            </a:solidFill>
            <a:miter lim="800000"/>
            <a:headEnd/>
            <a:tailEnd/>
          </a:ln>
        </p:spPr>
        <p:txBody>
          <a:bodyPr wrap="none" lIns="91427" tIns="45713" rIns="91427" bIns="45713" anchor="ctr"/>
          <a:lstStyle/>
          <a:p>
            <a:pPr algn="ctr">
              <a:defRPr/>
            </a:pPr>
            <a:r>
              <a:rPr lang="en-US" b="0"/>
              <a:t> </a:t>
            </a:r>
          </a:p>
        </p:txBody>
      </p:sp>
      <p:pic>
        <p:nvPicPr>
          <p:cNvPr id="1031" name="Picture 11" descr="Official_VA_Seal_embossed_web_1-25in"/>
          <p:cNvPicPr>
            <a:picLocks noChangeAspect="1" noChangeArrowheads="1"/>
          </p:cNvPicPr>
          <p:nvPr userDrawn="1"/>
        </p:nvPicPr>
        <p:blipFill>
          <a:blip r:embed="rId15" cstate="print"/>
          <a:srcRect/>
          <a:stretch>
            <a:fillRect/>
          </a:stretch>
        </p:blipFill>
        <p:spPr bwMode="auto">
          <a:xfrm>
            <a:off x="152400" y="228600"/>
            <a:ext cx="609600" cy="609600"/>
          </a:xfrm>
          <a:prstGeom prst="rect">
            <a:avLst/>
          </a:prstGeom>
          <a:noFill/>
          <a:ln w="9525">
            <a:noFill/>
            <a:miter lim="800000"/>
            <a:headEnd/>
            <a:tailEnd/>
          </a:ln>
        </p:spPr>
      </p:pic>
      <p:sp>
        <p:nvSpPr>
          <p:cNvPr id="1032" name="Text Box 12"/>
          <p:cNvSpPr txBox="1">
            <a:spLocks noChangeArrowheads="1"/>
          </p:cNvSpPr>
          <p:nvPr userDrawn="1"/>
        </p:nvSpPr>
        <p:spPr bwMode="auto">
          <a:xfrm>
            <a:off x="838200" y="304800"/>
            <a:ext cx="3657600" cy="549275"/>
          </a:xfrm>
          <a:prstGeom prst="rect">
            <a:avLst/>
          </a:prstGeom>
          <a:noFill/>
          <a:ln>
            <a:noFill/>
          </a:ln>
          <a:extLst>
            <a:ext uri="{909E8E84-426E-40DD-AFC4-6F175D3DCCD1}"/>
            <a:ext uri="{91240B29-F687-4F45-9708-019B960494DF}"/>
          </a:extLst>
        </p:spPr>
        <p:txBody>
          <a:bodyPr lIns="91427" tIns="45713" rIns="91427" bIns="45713">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defRPr/>
            </a:pPr>
            <a:r>
              <a:rPr lang="en-US" sz="1200" smtClean="0">
                <a:solidFill>
                  <a:srgbClr val="6699FF"/>
                </a:solidFill>
                <a:latin typeface="AvantGarde" pitchFamily="34" charset="0"/>
              </a:rPr>
              <a:t>U.S. Department of Veterans Affairs</a:t>
            </a:r>
          </a:p>
          <a:p>
            <a:pPr eaLnBrk="1" hangingPunct="1">
              <a:spcBef>
                <a:spcPct val="50000"/>
              </a:spcBef>
              <a:defRPr/>
            </a:pPr>
            <a:r>
              <a:rPr lang="en-US" sz="1200" b="0" smtClean="0">
                <a:solidFill>
                  <a:schemeClr val="bg1"/>
                </a:solidFill>
                <a:latin typeface="AvantGarde" pitchFamily="34" charset="0"/>
              </a:rPr>
              <a:t>Veterans Health Administration</a:t>
            </a:r>
          </a:p>
        </p:txBody>
      </p:sp>
      <p:sp>
        <p:nvSpPr>
          <p:cNvPr id="1039" name="Rectangle 15"/>
          <p:cNvSpPr>
            <a:spLocks noChangeArrowheads="1"/>
          </p:cNvSpPr>
          <p:nvPr/>
        </p:nvSpPr>
        <p:spPr bwMode="auto">
          <a:xfrm>
            <a:off x="3657600" y="152400"/>
            <a:ext cx="5486400" cy="838200"/>
          </a:xfrm>
          <a:prstGeom prst="rect">
            <a:avLst/>
          </a:prstGeom>
          <a:noFill/>
          <a:ln w="9525">
            <a:noFill/>
            <a:miter lim="800000"/>
            <a:headEnd/>
            <a:tailEnd/>
          </a:ln>
          <a:effectLst/>
        </p:spPr>
        <p:txBody>
          <a:bodyPr lIns="91427" tIns="45713" rIns="91427" bIns="45713" anchor="ctr"/>
          <a:lstStyle/>
          <a:p>
            <a:pPr>
              <a:defRPr/>
            </a:pPr>
            <a:endParaRPr lang="en-US" sz="3400" b="0" i="1">
              <a:solidFill>
                <a:schemeClr val="tx2"/>
              </a:solidFill>
              <a:effectLst>
                <a:outerShdw blurRad="38100" dist="38100" dir="2700000" algn="tl">
                  <a:srgbClr val="C0C0C0"/>
                </a:outerShdw>
              </a:effectLst>
              <a:latin typeface="AvantGarde"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l" rtl="0" eaLnBrk="0" fontAlgn="base" hangingPunct="0">
        <a:spcBef>
          <a:spcPct val="0"/>
        </a:spcBef>
        <a:spcAft>
          <a:spcPct val="0"/>
        </a:spcAft>
        <a:defRPr sz="3400" i="1">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2pPr>
      <a:lvl3pPr algn="l" rtl="0" eaLnBrk="0" fontAlgn="base" hangingPunct="0">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3pPr>
      <a:lvl4pPr algn="l" rtl="0" eaLnBrk="0" fontAlgn="base" hangingPunct="0">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4pPr>
      <a:lvl5pPr algn="l" rtl="0" eaLnBrk="0" fontAlgn="base" hangingPunct="0">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5pPr>
      <a:lvl6pPr marL="457200" algn="l" rtl="0" fontAlgn="base">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6pPr>
      <a:lvl7pPr marL="914400" algn="l" rtl="0" fontAlgn="base">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7pPr>
      <a:lvl8pPr marL="1371600" algn="l" rtl="0" fontAlgn="base">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8pPr>
      <a:lvl9pPr marL="1828800" algn="l" rtl="0" fontAlgn="base">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9pPr>
    </p:titleStyle>
    <p:bodyStyle>
      <a:lvl1pPr marL="342900" indent="-342900" algn="l" rtl="0" eaLnBrk="0" fontAlgn="base" hangingPunct="0">
        <a:spcBef>
          <a:spcPct val="20000"/>
        </a:spcBef>
        <a:spcAft>
          <a:spcPct val="0"/>
        </a:spcAft>
        <a:buClr>
          <a:srgbClr val="0000FF"/>
        </a:buClr>
        <a:buChar char="•"/>
        <a:defRPr sz="2800" b="1">
          <a:solidFill>
            <a:srgbClr val="0000FF"/>
          </a:solidFill>
          <a:latin typeface="+mn-lt"/>
          <a:ea typeface="+mn-ea"/>
          <a:cs typeface="+mn-cs"/>
        </a:defRPr>
      </a:lvl1pPr>
      <a:lvl2pPr marL="742950" indent="-285750" algn="l" rtl="0" eaLnBrk="0" fontAlgn="base" hangingPunct="0">
        <a:spcBef>
          <a:spcPct val="20000"/>
        </a:spcBef>
        <a:spcAft>
          <a:spcPct val="0"/>
        </a:spcAft>
        <a:buClr>
          <a:srgbClr val="0000FF"/>
        </a:buClr>
        <a:buChar char="–"/>
        <a:defRPr sz="2400">
          <a:solidFill>
            <a:schemeClr val="tx1"/>
          </a:solidFill>
          <a:latin typeface="+mn-lt"/>
        </a:defRPr>
      </a:lvl2pPr>
      <a:lvl3pPr marL="1143000" indent="-228600" algn="l" rtl="0" eaLnBrk="0" fontAlgn="base" hangingPunct="0">
        <a:spcBef>
          <a:spcPct val="20000"/>
        </a:spcBef>
        <a:spcAft>
          <a:spcPct val="0"/>
        </a:spcAft>
        <a:buClr>
          <a:srgbClr val="0000FF"/>
        </a:buClr>
        <a:buChar char="•"/>
        <a:defRPr sz="2000">
          <a:solidFill>
            <a:schemeClr val="tx1"/>
          </a:solidFill>
          <a:latin typeface="+mn-lt"/>
        </a:defRPr>
      </a:lvl3pPr>
      <a:lvl4pPr marL="1600200" indent="-228600" algn="l" rtl="0" eaLnBrk="0" fontAlgn="base" hangingPunct="0">
        <a:spcBef>
          <a:spcPct val="20000"/>
        </a:spcBef>
        <a:spcAft>
          <a:spcPct val="0"/>
        </a:spcAft>
        <a:buClr>
          <a:srgbClr val="0000FF"/>
        </a:buClr>
        <a:buChar char="–"/>
        <a:defRPr>
          <a:solidFill>
            <a:schemeClr val="tx1"/>
          </a:solidFill>
          <a:latin typeface="+mn-lt"/>
        </a:defRPr>
      </a:lvl4pPr>
      <a:lvl5pPr marL="2057400" indent="-228600" algn="l" rtl="0" eaLnBrk="0" fontAlgn="base" hangingPunct="0">
        <a:spcBef>
          <a:spcPct val="20000"/>
        </a:spcBef>
        <a:spcAft>
          <a:spcPct val="0"/>
        </a:spcAft>
        <a:buClr>
          <a:srgbClr val="0000FF"/>
        </a:buClr>
        <a:buChar char="»"/>
        <a:defRPr sz="1600">
          <a:solidFill>
            <a:schemeClr val="tx1"/>
          </a:solidFill>
          <a:latin typeface="+mn-lt"/>
        </a:defRPr>
      </a:lvl5pPr>
      <a:lvl6pPr marL="2514600" indent="-228600" algn="l" rtl="0" fontAlgn="base">
        <a:spcBef>
          <a:spcPct val="20000"/>
        </a:spcBef>
        <a:spcAft>
          <a:spcPct val="0"/>
        </a:spcAft>
        <a:buClr>
          <a:srgbClr val="0000FF"/>
        </a:buClr>
        <a:buChar char="»"/>
        <a:defRPr sz="1600">
          <a:solidFill>
            <a:schemeClr val="tx1"/>
          </a:solidFill>
          <a:latin typeface="+mn-lt"/>
        </a:defRPr>
      </a:lvl6pPr>
      <a:lvl7pPr marL="2971800" indent="-228600" algn="l" rtl="0" fontAlgn="base">
        <a:spcBef>
          <a:spcPct val="20000"/>
        </a:spcBef>
        <a:spcAft>
          <a:spcPct val="0"/>
        </a:spcAft>
        <a:buClr>
          <a:srgbClr val="0000FF"/>
        </a:buClr>
        <a:buChar char="»"/>
        <a:defRPr sz="1600">
          <a:solidFill>
            <a:schemeClr val="tx1"/>
          </a:solidFill>
          <a:latin typeface="+mn-lt"/>
        </a:defRPr>
      </a:lvl7pPr>
      <a:lvl8pPr marL="3429000" indent="-228600" algn="l" rtl="0" fontAlgn="base">
        <a:spcBef>
          <a:spcPct val="20000"/>
        </a:spcBef>
        <a:spcAft>
          <a:spcPct val="0"/>
        </a:spcAft>
        <a:buClr>
          <a:srgbClr val="0000FF"/>
        </a:buClr>
        <a:buChar char="»"/>
        <a:defRPr sz="1600">
          <a:solidFill>
            <a:schemeClr val="tx1"/>
          </a:solidFill>
          <a:latin typeface="+mn-lt"/>
        </a:defRPr>
      </a:lvl8pPr>
      <a:lvl9pPr marL="3886200" indent="-228600" algn="l" rtl="0" fontAlgn="base">
        <a:spcBef>
          <a:spcPct val="20000"/>
        </a:spcBef>
        <a:spcAft>
          <a:spcPct val="0"/>
        </a:spcAft>
        <a:buClr>
          <a:srgbClr val="0000FF"/>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274638"/>
            <a:ext cx="61722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2E24C7EA-0E20-44B1-93EB-3DDC5A87B754}" type="datetime1">
              <a:rPr lang="en-US" b="0" smtClean="0">
                <a:solidFill>
                  <a:prstClr val="black">
                    <a:tint val="75000"/>
                  </a:prstClr>
                </a:solidFill>
                <a:latin typeface="Arial"/>
              </a:rPr>
              <a:pPr fontAlgn="auto">
                <a:spcBef>
                  <a:spcPts val="0"/>
                </a:spcBef>
                <a:spcAft>
                  <a:spcPts val="0"/>
                </a:spcAft>
              </a:pPr>
              <a:t>8/17/2012</a:t>
            </a:fld>
            <a:endParaRPr lang="en-US" b="0" dirty="0">
              <a:solidFill>
                <a:prstClr val="black">
                  <a:tint val="75000"/>
                </a:prstClr>
              </a:solidFill>
              <a:latin typeface="Aria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b="0" dirty="0">
              <a:solidFill>
                <a:prstClr val="black">
                  <a:tint val="75000"/>
                </a:prstClr>
              </a:solidFill>
              <a:latin typeface="Aria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pPr fontAlgn="auto">
              <a:spcBef>
                <a:spcPts val="0"/>
              </a:spcBef>
              <a:spcAft>
                <a:spcPts val="0"/>
              </a:spcAft>
            </a:pPr>
            <a:fld id="{B70B351B-647C-43FD-9F18-B77AC2A06BC5}" type="slidenum">
              <a:rPr lang="en-US" b="0" smtClean="0">
                <a:solidFill>
                  <a:prstClr val="black">
                    <a:tint val="75000"/>
                  </a:prstClr>
                </a:solidFill>
              </a:rPr>
              <a:pPr fontAlgn="auto">
                <a:spcBef>
                  <a:spcPts val="0"/>
                </a:spcBef>
                <a:spcAft>
                  <a:spcPts val="0"/>
                </a:spcAft>
              </a:pPr>
              <a:t>‹#›</a:t>
            </a:fld>
            <a:endParaRPr lang="en-US" b="0" dirty="0">
              <a:solidFill>
                <a:prstClr val="black">
                  <a:tint val="75000"/>
                </a:prstClr>
              </a:solidFill>
            </a:endParaRPr>
          </a:p>
        </p:txBody>
      </p:sp>
      <p:grpSp>
        <p:nvGrpSpPr>
          <p:cNvPr id="7" name="Group 21"/>
          <p:cNvGrpSpPr>
            <a:grpSpLocks/>
          </p:cNvGrpSpPr>
          <p:nvPr/>
        </p:nvGrpSpPr>
        <p:grpSpPr bwMode="auto">
          <a:xfrm>
            <a:off x="0" y="304800"/>
            <a:ext cx="1600200" cy="838200"/>
            <a:chOff x="912" y="1008"/>
            <a:chExt cx="3936" cy="1488"/>
          </a:xfrm>
        </p:grpSpPr>
        <p:pic>
          <p:nvPicPr>
            <p:cNvPr id="8" name="Picture 22" descr="FSC Logo"/>
            <p:cNvPicPr>
              <a:picLocks noChangeAspect="1" noChangeArrowheads="1"/>
            </p:cNvPicPr>
            <p:nvPr/>
          </p:nvPicPr>
          <p:blipFill>
            <a:blip r:embed="rId14" cstate="print"/>
            <a:srcRect t="21739" b="52174"/>
            <a:stretch>
              <a:fillRect/>
            </a:stretch>
          </p:blipFill>
          <p:spPr bwMode="auto">
            <a:xfrm>
              <a:off x="912" y="1470"/>
              <a:ext cx="3936" cy="1026"/>
            </a:xfrm>
            <a:prstGeom prst="rect">
              <a:avLst/>
            </a:prstGeom>
            <a:noFill/>
            <a:ln w="9525">
              <a:noFill/>
              <a:miter lim="800000"/>
              <a:headEnd/>
              <a:tailEnd/>
            </a:ln>
          </p:spPr>
        </p:pic>
        <p:pic>
          <p:nvPicPr>
            <p:cNvPr id="9" name="Picture 23" descr="FSC Logo Blue"/>
            <p:cNvPicPr>
              <a:picLocks noChangeAspect="1" noChangeArrowheads="1"/>
            </p:cNvPicPr>
            <p:nvPr/>
          </p:nvPicPr>
          <p:blipFill>
            <a:blip r:embed="rId15" cstate="print"/>
            <a:srcRect t="9756" b="54878"/>
            <a:stretch>
              <a:fillRect/>
            </a:stretch>
          </p:blipFill>
          <p:spPr bwMode="auto">
            <a:xfrm>
              <a:off x="912" y="1008"/>
              <a:ext cx="3936" cy="1392"/>
            </a:xfrm>
            <a:prstGeom prst="rect">
              <a:avLst/>
            </a:prstGeom>
            <a:noFill/>
            <a:ln w="9525">
              <a:noFill/>
              <a:miter lim="800000"/>
              <a:headEnd/>
              <a:tailEnd/>
            </a:ln>
          </p:spPr>
        </p:pic>
      </p:grpSp>
      <p:sp>
        <p:nvSpPr>
          <p:cNvPr id="11" name="Rectangle 7"/>
          <p:cNvSpPr>
            <a:spLocks noChangeArrowheads="1"/>
          </p:cNvSpPr>
          <p:nvPr/>
        </p:nvSpPr>
        <p:spPr bwMode="auto">
          <a:xfrm rot="10800000">
            <a:off x="0" y="1487556"/>
            <a:ext cx="7315200" cy="76200"/>
          </a:xfrm>
          <a:prstGeom prst="rect">
            <a:avLst/>
          </a:prstGeom>
          <a:gradFill>
            <a:gsLst>
              <a:gs pos="0">
                <a:srgbClr val="0000CC"/>
              </a:gs>
              <a:gs pos="0">
                <a:srgbClr val="333399"/>
              </a:gs>
              <a:gs pos="100000">
                <a:schemeClr val="bg1"/>
              </a:gs>
            </a:gsLst>
            <a:path path="circle">
              <a:fillToRect l="100000" t="100000"/>
            </a:path>
          </a:gradFill>
          <a:ln w="9525">
            <a:noFill/>
            <a:miter lim="800000"/>
            <a:headEnd/>
            <a:tailEnd/>
          </a:ln>
          <a:effectLst/>
        </p:spPr>
        <p:txBody>
          <a:bodyPr wrap="none" anchor="ctr"/>
          <a:lstStyle/>
          <a:p>
            <a:pPr fontAlgn="auto">
              <a:spcBef>
                <a:spcPts val="0"/>
              </a:spcBef>
              <a:spcAft>
                <a:spcPts val="0"/>
              </a:spcAft>
              <a:defRPr/>
            </a:pPr>
            <a:endParaRPr lang="en-US" sz="1800" b="0" dirty="0">
              <a:solidFill>
                <a:prstClr val="black"/>
              </a:solidFill>
              <a:latin typeface="Arial"/>
            </a:endParaRPr>
          </a:p>
        </p:txBody>
      </p:sp>
      <p:pic>
        <p:nvPicPr>
          <p:cNvPr id="13" name="Picture 2" descr="C:\Documents and Settings\vafscadamsj\Desktop\Official_VA_Seal_RGB.tif"/>
          <p:cNvPicPr>
            <a:picLocks noChangeAspect="1" noChangeArrowheads="1"/>
          </p:cNvPicPr>
          <p:nvPr/>
        </p:nvPicPr>
        <p:blipFill>
          <a:blip r:embed="rId16" cstate="print"/>
          <a:srcRect/>
          <a:stretch>
            <a:fillRect/>
          </a:stretch>
        </p:blipFill>
        <p:spPr bwMode="auto">
          <a:xfrm>
            <a:off x="7924800" y="304800"/>
            <a:ext cx="1066800" cy="1066800"/>
          </a:xfrm>
          <a:prstGeom prst="rect">
            <a:avLst/>
          </a:prstGeom>
          <a:noFill/>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ftr="0" dt="0"/>
  <p:txStyles>
    <p:titleStyle>
      <a:lvl1pPr algn="ctr" defTabSz="914400" rtl="0" eaLnBrk="1" latinLnBrk="0" hangingPunct="1">
        <a:spcBef>
          <a:spcPct val="0"/>
        </a:spcBef>
        <a:buNone/>
        <a:defRPr sz="4400"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Clr>
          <a:srgbClr val="002060"/>
        </a:buClr>
        <a:buFont typeface="Wingdings" pitchFamily="2" charset="2"/>
        <a:buChar char="§"/>
        <a:defRPr sz="3200" kern="1200">
          <a:solidFill>
            <a:schemeClr val="tx1"/>
          </a:solidFill>
          <a:latin typeface="Tahoma" pitchFamily="34" charset="0"/>
          <a:ea typeface="+mn-ea"/>
          <a:cs typeface="Tahoma" pitchFamily="34" charset="0"/>
        </a:defRPr>
      </a:lvl1pPr>
      <a:lvl2pPr marL="623888" indent="-285750" algn="l" defTabSz="914400" rtl="0" eaLnBrk="1" latinLnBrk="0" hangingPunct="1">
        <a:spcBef>
          <a:spcPct val="20000"/>
        </a:spcBef>
        <a:buClr>
          <a:srgbClr val="FF0000"/>
        </a:buClr>
        <a:buFont typeface="Wingdings" pitchFamily="2" charset="2"/>
        <a:buChar char="§"/>
        <a:defRPr sz="2800" kern="1200">
          <a:solidFill>
            <a:schemeClr val="tx1"/>
          </a:solidFill>
          <a:latin typeface="Tahoma" pitchFamily="34" charset="0"/>
          <a:ea typeface="+mn-ea"/>
          <a:cs typeface="Tahoma" pitchFamily="34" charset="0"/>
        </a:defRPr>
      </a:lvl2pPr>
      <a:lvl3pPr marL="865188" indent="-228600" algn="l" defTabSz="914400" rtl="0" eaLnBrk="1" latinLnBrk="0" hangingPunct="1">
        <a:spcBef>
          <a:spcPct val="20000"/>
        </a:spcBef>
        <a:buClr>
          <a:srgbClr val="0070C0"/>
        </a:buClr>
        <a:buFont typeface="Wingdings" pitchFamily="2" charset="2"/>
        <a:buChar char="§"/>
        <a:defRPr sz="2400" kern="1200">
          <a:solidFill>
            <a:schemeClr val="tx1"/>
          </a:solidFill>
          <a:latin typeface="Tahoma" pitchFamily="34" charset="0"/>
          <a:ea typeface="+mn-ea"/>
          <a:cs typeface="Tahoma" pitchFamily="34" charset="0"/>
        </a:defRPr>
      </a:lvl3pPr>
      <a:lvl4pPr marL="1136650" indent="-228600" algn="l" defTabSz="914400" rtl="0" eaLnBrk="1" latinLnBrk="0" hangingPunct="1">
        <a:spcBef>
          <a:spcPct val="20000"/>
        </a:spcBef>
        <a:buClr>
          <a:srgbClr val="FF0000"/>
        </a:buClr>
        <a:buFont typeface="Arial" pitchFamily="34" charset="0"/>
        <a:buChar char="–"/>
        <a:defRPr sz="2000" kern="1200">
          <a:solidFill>
            <a:schemeClr val="tx1"/>
          </a:solidFill>
          <a:latin typeface="Tahoma" pitchFamily="34" charset="0"/>
          <a:ea typeface="+mn-ea"/>
          <a:cs typeface="Tahoma" pitchFamily="34" charset="0"/>
        </a:defRPr>
      </a:lvl4pPr>
      <a:lvl5pPr marL="1381125" indent="-228600" algn="l" defTabSz="914400" rtl="0" eaLnBrk="1" latinLnBrk="0" hangingPunct="1">
        <a:spcBef>
          <a:spcPct val="20000"/>
        </a:spcBef>
        <a:buClr>
          <a:srgbClr val="0000CC"/>
        </a:buClr>
        <a:buFont typeface="Arial" pitchFamily="34"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ctrTitle"/>
          </p:nvPr>
        </p:nvSpPr>
        <p:spPr>
          <a:xfrm>
            <a:off x="685800" y="1676400"/>
            <a:ext cx="7772400" cy="2362200"/>
          </a:xfrm>
        </p:spPr>
        <p:txBody>
          <a:bodyPr/>
          <a:lstStyle/>
          <a:p>
            <a:pPr algn="ctr" eaLnBrk="1" hangingPunct="1">
              <a:defRPr/>
            </a:pPr>
            <a:r>
              <a:rPr lang="en-US" sz="3800" smtClean="0"/>
              <a:t/>
            </a:r>
            <a:br>
              <a:rPr lang="en-US" sz="3800" smtClean="0"/>
            </a:br>
            <a:endParaRPr lang="en-US" sz="3800" smtClean="0"/>
          </a:p>
        </p:txBody>
      </p:sp>
      <p:sp>
        <p:nvSpPr>
          <p:cNvPr id="2051" name="Rectangle 1027"/>
          <p:cNvSpPr>
            <a:spLocks noGrp="1" noChangeArrowheads="1"/>
          </p:cNvSpPr>
          <p:nvPr>
            <p:ph type="subTitle" idx="1"/>
          </p:nvPr>
        </p:nvSpPr>
        <p:spPr>
          <a:xfrm>
            <a:off x="533400" y="1600200"/>
            <a:ext cx="8229600" cy="4800600"/>
          </a:xfrm>
        </p:spPr>
        <p:txBody>
          <a:bodyPr/>
          <a:lstStyle/>
          <a:p>
            <a:pPr eaLnBrk="1" hangingPunct="1"/>
            <a:r>
              <a:rPr lang="en-US" sz="2400" dirty="0" smtClean="0">
                <a:solidFill>
                  <a:schemeClr val="tx1"/>
                </a:solidFill>
              </a:rPr>
              <a:t>Supportive Services for Veteran Families </a:t>
            </a:r>
            <a:br>
              <a:rPr lang="en-US" sz="2400" dirty="0" smtClean="0">
                <a:solidFill>
                  <a:schemeClr val="tx1"/>
                </a:solidFill>
              </a:rPr>
            </a:br>
            <a:r>
              <a:rPr lang="en-US" sz="2400" dirty="0" smtClean="0">
                <a:solidFill>
                  <a:schemeClr val="tx1"/>
                </a:solidFill>
              </a:rPr>
              <a:t>(SSVF) Program</a:t>
            </a:r>
          </a:p>
          <a:p>
            <a:pPr eaLnBrk="1" hangingPunct="1"/>
            <a:endParaRPr lang="en-US" sz="2400" dirty="0" smtClean="0">
              <a:solidFill>
                <a:schemeClr val="tx1"/>
              </a:solidFill>
            </a:endParaRPr>
          </a:p>
          <a:p>
            <a:pPr eaLnBrk="1" hangingPunct="1"/>
            <a:r>
              <a:rPr lang="en-US" sz="2400" dirty="0" smtClean="0">
                <a:solidFill>
                  <a:schemeClr val="tx1"/>
                </a:solidFill>
              </a:rPr>
              <a:t>Grantee National Call</a:t>
            </a:r>
          </a:p>
          <a:p>
            <a:pPr eaLnBrk="1" hangingPunct="1"/>
            <a:r>
              <a:rPr lang="en-US" sz="2400" i="1" dirty="0" smtClean="0">
                <a:solidFill>
                  <a:schemeClr val="tx1"/>
                </a:solidFill>
              </a:rPr>
              <a:t>“Closing Out PY 2011”</a:t>
            </a:r>
          </a:p>
          <a:p>
            <a:pPr eaLnBrk="1" hangingPunct="1"/>
            <a:endParaRPr lang="en-US" sz="2400" i="1" dirty="0" smtClean="0">
              <a:solidFill>
                <a:schemeClr val="tx1"/>
              </a:solidFill>
            </a:endParaRPr>
          </a:p>
          <a:p>
            <a:pPr eaLnBrk="1" hangingPunct="1"/>
            <a:r>
              <a:rPr lang="en-US" sz="2400" dirty="0" smtClean="0">
                <a:solidFill>
                  <a:schemeClr val="tx1"/>
                </a:solidFill>
              </a:rPr>
              <a:t>August 16, 2012 at 2 PM EST</a:t>
            </a:r>
          </a:p>
          <a:p>
            <a:endParaRPr lang="en-US" sz="2400" dirty="0" smtClean="0"/>
          </a:p>
          <a:p>
            <a:r>
              <a:rPr lang="en-US" sz="2400" dirty="0" smtClean="0"/>
              <a:t>Primary Dial-In: (218) 895-2222</a:t>
            </a:r>
            <a:br>
              <a:rPr lang="en-US" sz="2400" dirty="0" smtClean="0"/>
            </a:br>
            <a:r>
              <a:rPr lang="en-US" sz="2400" dirty="0" smtClean="0"/>
              <a:t>    </a:t>
            </a:r>
            <a:r>
              <a:rPr lang="en-US" sz="2400" dirty="0" err="1" smtClean="0"/>
              <a:t>Passcode</a:t>
            </a:r>
            <a:r>
              <a:rPr lang="en-US" sz="2400" dirty="0" smtClean="0"/>
              <a:t>: 4566533</a:t>
            </a:r>
            <a:r>
              <a:rPr lang="en-US" sz="2400" dirty="0" smtClean="0">
                <a:solidFill>
                  <a:schemeClr val="tx1"/>
                </a:solidFill>
              </a:rPr>
              <a:t> </a:t>
            </a:r>
          </a:p>
          <a:p>
            <a:pPr eaLnBrk="1" hangingPunct="1"/>
            <a:endParaRPr lang="en-US" dirty="0" smtClean="0">
              <a:solidFill>
                <a:schemeClr val="tx1"/>
              </a:solidFill>
            </a:endParaRPr>
          </a:p>
          <a:p>
            <a:pPr eaLnBrk="1" hangingPunct="1"/>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p>
            <a:fld id="{535EEE6A-962E-494A-BD0B-1589FE439D4D}" type="slidenum">
              <a:rPr lang="en-US" smtClean="0"/>
              <a:pPr/>
              <a:t>2</a:t>
            </a:fld>
            <a:endParaRPr lang="en-US" dirty="0" smtClean="0"/>
          </a:p>
        </p:txBody>
      </p:sp>
      <p:sp>
        <p:nvSpPr>
          <p:cNvPr id="3075" name="Rectangle 3"/>
          <p:cNvSpPr>
            <a:spLocks noGrp="1" noChangeArrowheads="1"/>
          </p:cNvSpPr>
          <p:nvPr>
            <p:ph type="body" idx="1"/>
          </p:nvPr>
        </p:nvSpPr>
        <p:spPr>
          <a:xfrm>
            <a:off x="381000" y="1066800"/>
            <a:ext cx="8458200" cy="5595938"/>
          </a:xfrm>
          <a:solidFill>
            <a:schemeClr val="bg1"/>
          </a:solidFill>
        </p:spPr>
        <p:txBody>
          <a:bodyPr/>
          <a:lstStyle/>
          <a:p>
            <a:pPr marL="682625" indent="-682625" eaLnBrk="1" hangingPunct="1">
              <a:spcBef>
                <a:spcPts val="600"/>
              </a:spcBef>
              <a:buNone/>
            </a:pPr>
            <a:endParaRPr lang="en-US" sz="2000" dirty="0" smtClean="0">
              <a:latin typeface="Arial" charset="0"/>
            </a:endParaRPr>
          </a:p>
          <a:p>
            <a:pPr marL="682625" indent="-682625" eaLnBrk="1" hangingPunct="1">
              <a:spcBef>
                <a:spcPts val="600"/>
              </a:spcBef>
              <a:buFont typeface="Wingdings" pitchFamily="2" charset="2"/>
              <a:buAutoNum type="romanUcPeriod"/>
            </a:pPr>
            <a:r>
              <a:rPr lang="en-US" dirty="0" smtClean="0">
                <a:latin typeface="Arial" charset="0"/>
              </a:rPr>
              <a:t>Program Office Updates</a:t>
            </a:r>
          </a:p>
          <a:p>
            <a:pPr marL="1082675" lvl="1" indent="-682625" eaLnBrk="1" hangingPunct="1">
              <a:spcBef>
                <a:spcPts val="600"/>
              </a:spcBef>
              <a:buNone/>
            </a:pPr>
            <a:r>
              <a:rPr lang="en-US" dirty="0" smtClean="0">
                <a:latin typeface="Arial" charset="0"/>
              </a:rPr>
              <a:t>	John Kuhn, VA SSVF Director</a:t>
            </a:r>
          </a:p>
          <a:p>
            <a:pPr marL="682625" indent="-682625" eaLnBrk="1" hangingPunct="1">
              <a:spcBef>
                <a:spcPts val="600"/>
              </a:spcBef>
              <a:buFont typeface="Wingdings" pitchFamily="2" charset="2"/>
              <a:buAutoNum type="romanUcPeriod"/>
            </a:pPr>
            <a:r>
              <a:rPr lang="en-US" dirty="0" smtClean="0">
                <a:latin typeface="Arial" charset="0"/>
              </a:rPr>
              <a:t>100% Expenditure Tips</a:t>
            </a:r>
          </a:p>
          <a:p>
            <a:pPr marL="1082675" lvl="1" indent="-682625" eaLnBrk="1" hangingPunct="1">
              <a:spcBef>
                <a:spcPts val="600"/>
              </a:spcBef>
              <a:buNone/>
            </a:pPr>
            <a:r>
              <a:rPr lang="en-US" dirty="0" smtClean="0">
                <a:latin typeface="Arial" charset="0"/>
              </a:rPr>
              <a:t>	Marge Wherley, </a:t>
            </a:r>
            <a:r>
              <a:rPr lang="en-US" dirty="0" err="1" smtClean="0">
                <a:latin typeface="Arial" charset="0"/>
              </a:rPr>
              <a:t>Abt</a:t>
            </a:r>
            <a:r>
              <a:rPr lang="en-US" dirty="0" smtClean="0">
                <a:latin typeface="Arial" charset="0"/>
              </a:rPr>
              <a:t> Associates, Inc.</a:t>
            </a:r>
          </a:p>
          <a:p>
            <a:pPr marL="682625" indent="-682625" eaLnBrk="1" hangingPunct="1">
              <a:spcBef>
                <a:spcPts val="600"/>
              </a:spcBef>
              <a:buFont typeface="Wingdings" pitchFamily="2" charset="2"/>
              <a:buAutoNum type="romanUcPeriod"/>
            </a:pPr>
            <a:r>
              <a:rPr lang="en-US" dirty="0" smtClean="0">
                <a:latin typeface="Arial" charset="0"/>
              </a:rPr>
              <a:t>PY2011 Q4 Transition to PY 2012 Q1</a:t>
            </a:r>
          </a:p>
          <a:p>
            <a:pPr marL="1082675" lvl="1" indent="-682625" eaLnBrk="1" hangingPunct="1">
              <a:spcBef>
                <a:spcPts val="600"/>
              </a:spcBef>
              <a:buNone/>
            </a:pPr>
            <a:r>
              <a:rPr lang="en-US" dirty="0" smtClean="0">
                <a:latin typeface="Arial" charset="0"/>
              </a:rPr>
              <a:t>	Linda Southcott, VA SSVF Supervisor Regional Coordinator</a:t>
            </a:r>
          </a:p>
          <a:p>
            <a:pPr marL="682625" indent="-682625" eaLnBrk="1" hangingPunct="1">
              <a:spcBef>
                <a:spcPts val="600"/>
              </a:spcBef>
              <a:buFont typeface="Wingdings" pitchFamily="2" charset="2"/>
              <a:buAutoNum type="romanUcPeriod"/>
            </a:pPr>
            <a:r>
              <a:rPr lang="en-US" dirty="0" smtClean="0">
                <a:latin typeface="Arial" charset="0"/>
              </a:rPr>
              <a:t>The Art of Closing Out</a:t>
            </a:r>
          </a:p>
          <a:p>
            <a:pPr marL="1082675" lvl="1" indent="-682625" eaLnBrk="1" hangingPunct="1">
              <a:spcBef>
                <a:spcPts val="600"/>
              </a:spcBef>
              <a:buNone/>
            </a:pPr>
            <a:r>
              <a:rPr lang="en-US" dirty="0" smtClean="0">
                <a:latin typeface="Arial" charset="0"/>
              </a:rPr>
              <a:t>	Jay Baldwin, VA Financial Services Center</a:t>
            </a:r>
          </a:p>
        </p:txBody>
      </p:sp>
      <p:sp>
        <p:nvSpPr>
          <p:cNvPr id="203781" name="Rectangle 5"/>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algn="r">
              <a:defRPr/>
            </a:pPr>
            <a:r>
              <a:rPr lang="en-US" sz="3200" i="1" dirty="0">
                <a:solidFill>
                  <a:schemeClr val="bg1"/>
                </a:solidFill>
                <a:effectLst>
                  <a:outerShdw blurRad="38100" dist="38100" dir="2700000" algn="tl">
                    <a:srgbClr val="C0C0C0"/>
                  </a:outerShdw>
                </a:effectLst>
                <a:latin typeface="AvantGarde" pitchFamily="34" charset="0"/>
              </a:rPr>
              <a:t>Agenda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ctrTitle"/>
          </p:nvPr>
        </p:nvSpPr>
        <p:spPr>
          <a:xfrm>
            <a:off x="685800" y="1676400"/>
            <a:ext cx="7772400" cy="2362200"/>
          </a:xfrm>
        </p:spPr>
        <p:txBody>
          <a:bodyPr/>
          <a:lstStyle/>
          <a:p>
            <a:pPr algn="ctr" eaLnBrk="1" hangingPunct="1">
              <a:defRPr/>
            </a:pPr>
            <a:r>
              <a:rPr lang="en-US" sz="3800" dirty="0" smtClean="0"/>
              <a:t> </a:t>
            </a:r>
          </a:p>
        </p:txBody>
      </p:sp>
      <p:sp>
        <p:nvSpPr>
          <p:cNvPr id="6147" name="Rectangle 1027"/>
          <p:cNvSpPr>
            <a:spLocks noGrp="1" noChangeArrowheads="1"/>
          </p:cNvSpPr>
          <p:nvPr>
            <p:ph type="subTitle" idx="1"/>
          </p:nvPr>
        </p:nvSpPr>
        <p:spPr>
          <a:xfrm>
            <a:off x="381000" y="1143000"/>
            <a:ext cx="8458200" cy="4419600"/>
          </a:xfrm>
        </p:spPr>
        <p:txBody>
          <a:bodyPr/>
          <a:lstStyle/>
          <a:p>
            <a:pPr algn="l" eaLnBrk="1" hangingPunct="1"/>
            <a:r>
              <a:rPr lang="en-US" dirty="0" smtClean="0">
                <a:solidFill>
                  <a:schemeClr val="tx1"/>
                </a:solidFill>
              </a:rPr>
              <a:t> Enrolled Veteran Families</a:t>
            </a:r>
          </a:p>
          <a:p>
            <a:pPr lvl="1" algn="l" eaLnBrk="1" hangingPunct="1">
              <a:buFont typeface="Arial" pitchFamily="34" charset="0"/>
              <a:buChar char="•"/>
            </a:pPr>
            <a:r>
              <a:rPr lang="en-US" dirty="0" smtClean="0"/>
              <a:t> </a:t>
            </a:r>
            <a:r>
              <a:rPr lang="en-US" sz="2200" dirty="0" smtClean="0"/>
              <a:t>Roll-over into PY 2012</a:t>
            </a:r>
          </a:p>
          <a:p>
            <a:pPr lvl="1" algn="l" eaLnBrk="1" hangingPunct="1">
              <a:buFont typeface="Arial" pitchFamily="34" charset="0"/>
              <a:buChar char="•"/>
            </a:pPr>
            <a:r>
              <a:rPr lang="en-US" sz="2200" b="0" dirty="0" smtClean="0">
                <a:solidFill>
                  <a:schemeClr val="tx1"/>
                </a:solidFill>
              </a:rPr>
              <a:t> </a:t>
            </a:r>
            <a:r>
              <a:rPr lang="en-US" sz="2200" dirty="0" smtClean="0"/>
              <a:t>Do not exit and re-enroll clients.</a:t>
            </a:r>
          </a:p>
          <a:p>
            <a:pPr lvl="1" algn="l" eaLnBrk="1" hangingPunct="1">
              <a:buFont typeface="Arial" pitchFamily="34" charset="0"/>
              <a:buChar char="•"/>
            </a:pPr>
            <a:r>
              <a:rPr lang="en-US" sz="2200" dirty="0" smtClean="0"/>
              <a:t> Do not count (duplicate) the existing clients served in the monthly/quarterly reporting after 9/31/2012. They remain in current caseload.</a:t>
            </a:r>
          </a:p>
          <a:p>
            <a:pPr lvl="1" algn="l" eaLnBrk="1" hangingPunct="1">
              <a:buFont typeface="Arial" pitchFamily="34" charset="0"/>
              <a:buChar char="•"/>
            </a:pPr>
            <a:r>
              <a:rPr lang="en-US" sz="2200" dirty="0" smtClean="0"/>
              <a:t> Grantees may serve returning clients in PY 2012 and count these persons as re-enrollees, not as new referrals (</a:t>
            </a:r>
            <a:r>
              <a:rPr lang="en-US" sz="2200" i="1" dirty="0" smtClean="0"/>
              <a:t>adhering to SSVF guidelines for providing TFA</a:t>
            </a:r>
            <a:r>
              <a:rPr lang="en-US" sz="2200" dirty="0" smtClean="0"/>
              <a:t>)</a:t>
            </a:r>
          </a:p>
          <a:p>
            <a:pPr lvl="1" algn="l" eaLnBrk="1" hangingPunct="1">
              <a:buFont typeface="Arial" pitchFamily="34" charset="0"/>
              <a:buChar char="•"/>
            </a:pPr>
            <a:r>
              <a:rPr lang="en-US" sz="2200" dirty="0" smtClean="0"/>
              <a:t> Expend PY 2011 grant funds for services provided through 9/31/2012.</a:t>
            </a:r>
          </a:p>
          <a:p>
            <a:pPr lvl="1" algn="l" eaLnBrk="1" hangingPunct="1">
              <a:buFont typeface="Arial" pitchFamily="34" charset="0"/>
              <a:buChar char="•"/>
            </a:pPr>
            <a:r>
              <a:rPr lang="en-US" sz="2200" b="0" dirty="0" smtClean="0">
                <a:solidFill>
                  <a:schemeClr val="tx1"/>
                </a:solidFill>
              </a:rPr>
              <a:t> </a:t>
            </a:r>
            <a:r>
              <a:rPr lang="en-US" sz="2200" dirty="0" smtClean="0"/>
              <a:t>Expend PY 2012 grant funds for services provided from 10/1/2012, regardless of client entry date.</a:t>
            </a:r>
            <a:r>
              <a:rPr lang="en-US" sz="2200" b="0" dirty="0" smtClean="0">
                <a:solidFill>
                  <a:schemeClr val="tx1"/>
                </a:solidFill>
              </a:rPr>
              <a:t> </a:t>
            </a:r>
          </a:p>
        </p:txBody>
      </p:sp>
      <p:sp>
        <p:nvSpPr>
          <p:cNvPr id="4" name="Rectangle 3"/>
          <p:cNvSpPr/>
          <p:nvPr/>
        </p:nvSpPr>
        <p:spPr>
          <a:xfrm>
            <a:off x="4648200" y="228600"/>
            <a:ext cx="4335995" cy="584775"/>
          </a:xfrm>
          <a:prstGeom prst="rect">
            <a:avLst/>
          </a:prstGeom>
        </p:spPr>
        <p:txBody>
          <a:bodyPr wrap="none">
            <a:spAutoFit/>
          </a:bodyPr>
          <a:lstStyle/>
          <a:p>
            <a:r>
              <a:rPr lang="en-US" sz="3200" i="1" dirty="0" smtClean="0">
                <a:solidFill>
                  <a:schemeClr val="bg1"/>
                </a:solidFill>
                <a:effectLst>
                  <a:outerShdw blurRad="38100" dist="38100" dir="2700000" algn="tl">
                    <a:srgbClr val="C0C0C0"/>
                  </a:outerShdw>
                </a:effectLst>
                <a:latin typeface="AvantGarde" pitchFamily="34" charset="0"/>
              </a:rPr>
              <a:t>Transition to PY 2012</a:t>
            </a:r>
          </a:p>
        </p:txBody>
      </p:sp>
      <p:sp>
        <p:nvSpPr>
          <p:cNvPr id="5" name="Slide Number Placeholder 4"/>
          <p:cNvSpPr>
            <a:spLocks noGrp="1"/>
          </p:cNvSpPr>
          <p:nvPr>
            <p:ph type="sldNum" sz="quarter" idx="11"/>
          </p:nvPr>
        </p:nvSpPr>
        <p:spPr>
          <a:xfrm>
            <a:off x="7239000" y="6534150"/>
            <a:ext cx="1905000" cy="457200"/>
          </a:xfrm>
          <a:noFill/>
        </p:spPr>
        <p:txBody>
          <a:bodyPr/>
          <a:lstStyle/>
          <a:p>
            <a:fld id="{535EEE6A-962E-494A-BD0B-1589FE439D4D}"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ctrTitle"/>
          </p:nvPr>
        </p:nvSpPr>
        <p:spPr>
          <a:xfrm>
            <a:off x="685800" y="1676400"/>
            <a:ext cx="7772400" cy="2362200"/>
          </a:xfrm>
        </p:spPr>
        <p:txBody>
          <a:bodyPr/>
          <a:lstStyle/>
          <a:p>
            <a:pPr algn="ctr" eaLnBrk="1" hangingPunct="1">
              <a:defRPr/>
            </a:pPr>
            <a:r>
              <a:rPr lang="en-US" sz="3800" dirty="0" smtClean="0"/>
              <a:t> </a:t>
            </a:r>
          </a:p>
        </p:txBody>
      </p:sp>
      <p:sp>
        <p:nvSpPr>
          <p:cNvPr id="6147" name="Rectangle 1027"/>
          <p:cNvSpPr>
            <a:spLocks noGrp="1" noChangeArrowheads="1"/>
          </p:cNvSpPr>
          <p:nvPr>
            <p:ph type="subTitle" idx="1"/>
          </p:nvPr>
        </p:nvSpPr>
        <p:spPr>
          <a:xfrm>
            <a:off x="381000" y="1143000"/>
            <a:ext cx="8458200" cy="4419600"/>
          </a:xfrm>
        </p:spPr>
        <p:txBody>
          <a:bodyPr/>
          <a:lstStyle/>
          <a:p>
            <a:pPr algn="l" eaLnBrk="1" hangingPunct="1"/>
            <a:r>
              <a:rPr lang="en-US" dirty="0" smtClean="0">
                <a:solidFill>
                  <a:schemeClr val="tx1"/>
                </a:solidFill>
              </a:rPr>
              <a:t> Quarter 4 (Year End) and Monthly Reports</a:t>
            </a:r>
          </a:p>
          <a:p>
            <a:pPr lvl="1" algn="l" eaLnBrk="1" hangingPunct="1">
              <a:buFont typeface="Arial" pitchFamily="34" charset="0"/>
              <a:buChar char="•"/>
            </a:pPr>
            <a:r>
              <a:rPr lang="en-US" dirty="0" smtClean="0"/>
              <a:t> Quarterly Reports are due November 15, 2012.</a:t>
            </a:r>
          </a:p>
          <a:p>
            <a:pPr lvl="1" algn="l" eaLnBrk="1" hangingPunct="1">
              <a:buFont typeface="Arial" pitchFamily="34" charset="0"/>
              <a:buChar char="•"/>
            </a:pPr>
            <a:r>
              <a:rPr lang="en-US" dirty="0" smtClean="0"/>
              <a:t> Coversheets / Dashboards are due October 5, 2012.</a:t>
            </a:r>
          </a:p>
          <a:p>
            <a:pPr lvl="1" algn="l" eaLnBrk="1" hangingPunct="1">
              <a:buFont typeface="Arial" pitchFamily="34" charset="0"/>
              <a:buChar char="•"/>
            </a:pPr>
            <a:r>
              <a:rPr lang="en-US" dirty="0" smtClean="0"/>
              <a:t> Repository Uploads within first 6 days of October.</a:t>
            </a:r>
          </a:p>
          <a:p>
            <a:pPr lvl="1" algn="l" eaLnBrk="1" hangingPunct="1">
              <a:buFont typeface="Arial" pitchFamily="34" charset="0"/>
              <a:buChar char="•"/>
            </a:pPr>
            <a:endParaRPr lang="en-US" dirty="0" smtClean="0"/>
          </a:p>
          <a:p>
            <a:pPr algn="l" eaLnBrk="1" hangingPunct="1"/>
            <a:r>
              <a:rPr lang="en-US" dirty="0" smtClean="0">
                <a:solidFill>
                  <a:schemeClr val="tx1"/>
                </a:solidFill>
              </a:rPr>
              <a:t> HHS Payment Requests / Draws</a:t>
            </a:r>
          </a:p>
          <a:p>
            <a:pPr lvl="1" algn="l" eaLnBrk="1" hangingPunct="1">
              <a:buFont typeface="Arial" pitchFamily="34" charset="0"/>
              <a:buChar char="•"/>
            </a:pPr>
            <a:r>
              <a:rPr lang="en-US" b="0" dirty="0" smtClean="0"/>
              <a:t> </a:t>
            </a:r>
            <a:r>
              <a:rPr lang="en-US" dirty="0" smtClean="0"/>
              <a:t>PY 2011 HHS accounts will close November 15, 2012.</a:t>
            </a:r>
          </a:p>
          <a:p>
            <a:pPr lvl="1" algn="l" eaLnBrk="1" hangingPunct="1">
              <a:buFont typeface="Arial" pitchFamily="34" charset="0"/>
              <a:buChar char="•"/>
            </a:pPr>
            <a:r>
              <a:rPr lang="en-US" b="0" dirty="0" smtClean="0">
                <a:solidFill>
                  <a:schemeClr val="tx1"/>
                </a:solidFill>
              </a:rPr>
              <a:t> </a:t>
            </a:r>
            <a:r>
              <a:rPr lang="en-US" dirty="0" smtClean="0"/>
              <a:t>Payment requests for costs incurred prior to 10/1/2012 must be submitted by November 15, 2012.</a:t>
            </a:r>
          </a:p>
          <a:p>
            <a:pPr lvl="1" algn="l" eaLnBrk="1" hangingPunct="1">
              <a:buFont typeface="Arial" pitchFamily="34" charset="0"/>
              <a:buChar char="•"/>
            </a:pPr>
            <a:r>
              <a:rPr lang="en-US" b="0" dirty="0" smtClean="0">
                <a:solidFill>
                  <a:schemeClr val="tx1"/>
                </a:solidFill>
              </a:rPr>
              <a:t> HHS will include a new grant account for draws and payment requests incurred under PY 2012.  Subaccounts for TFA will be have 40% cap for Prevention.</a:t>
            </a:r>
          </a:p>
        </p:txBody>
      </p:sp>
      <p:sp>
        <p:nvSpPr>
          <p:cNvPr id="4" name="Rectangle 3"/>
          <p:cNvSpPr/>
          <p:nvPr/>
        </p:nvSpPr>
        <p:spPr>
          <a:xfrm>
            <a:off x="4648200" y="228600"/>
            <a:ext cx="4335995" cy="584775"/>
          </a:xfrm>
          <a:prstGeom prst="rect">
            <a:avLst/>
          </a:prstGeom>
        </p:spPr>
        <p:txBody>
          <a:bodyPr wrap="none">
            <a:spAutoFit/>
          </a:bodyPr>
          <a:lstStyle/>
          <a:p>
            <a:r>
              <a:rPr lang="en-US" sz="3200" i="1" dirty="0" smtClean="0">
                <a:solidFill>
                  <a:schemeClr val="bg1"/>
                </a:solidFill>
                <a:effectLst>
                  <a:outerShdw blurRad="38100" dist="38100" dir="2700000" algn="tl">
                    <a:srgbClr val="C0C0C0"/>
                  </a:outerShdw>
                </a:effectLst>
                <a:latin typeface="AvantGarde" pitchFamily="34" charset="0"/>
              </a:rPr>
              <a:t>Transition to PY 2012</a:t>
            </a:r>
          </a:p>
        </p:txBody>
      </p:sp>
      <p:sp>
        <p:nvSpPr>
          <p:cNvPr id="5" name="Slide Number Placeholder 4"/>
          <p:cNvSpPr>
            <a:spLocks noGrp="1"/>
          </p:cNvSpPr>
          <p:nvPr>
            <p:ph type="sldNum" sz="quarter" idx="11"/>
          </p:nvPr>
        </p:nvSpPr>
        <p:spPr>
          <a:xfrm>
            <a:off x="7239000" y="6534150"/>
            <a:ext cx="1905000" cy="457200"/>
          </a:xfrm>
          <a:noFill/>
        </p:spPr>
        <p:txBody>
          <a:bodyPr/>
          <a:lstStyle/>
          <a:p>
            <a:fld id="{535EEE6A-962E-494A-BD0B-1589FE439D4D}"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371600"/>
            <a:ext cx="7696200" cy="5105400"/>
          </a:xfrm>
        </p:spPr>
        <p:txBody>
          <a:bodyPr>
            <a:noAutofit/>
          </a:bodyPr>
          <a:lstStyle/>
          <a:p>
            <a:r>
              <a:rPr lang="en-US" sz="2600" b="1" dirty="0" smtClean="0">
                <a:solidFill>
                  <a:schemeClr val="tx1"/>
                </a:solidFill>
              </a:rPr>
              <a:t>Closeout Guidelines for SSVF Grant Recipients</a:t>
            </a:r>
            <a:r>
              <a:rPr lang="en-US" sz="2600" dirty="0" smtClean="0">
                <a:solidFill>
                  <a:schemeClr val="tx1"/>
                </a:solidFill>
              </a:rPr>
              <a:t/>
            </a:r>
            <a:br>
              <a:rPr lang="en-US" sz="2600" dirty="0" smtClean="0">
                <a:solidFill>
                  <a:schemeClr val="tx1"/>
                </a:solidFill>
              </a:rPr>
            </a:br>
            <a:r>
              <a:rPr lang="en-US" sz="2600" b="1" dirty="0" smtClean="0">
                <a:solidFill>
                  <a:schemeClr val="tx1"/>
                </a:solidFill>
              </a:rPr>
              <a:t>Department of Veterans Affairs</a:t>
            </a:r>
            <a:br>
              <a:rPr lang="en-US" sz="2600" b="1" dirty="0" smtClean="0">
                <a:solidFill>
                  <a:schemeClr val="tx1"/>
                </a:solidFill>
              </a:rPr>
            </a:br>
            <a:r>
              <a:rPr lang="en-US" sz="2600" b="1" dirty="0" smtClean="0">
                <a:solidFill>
                  <a:schemeClr val="tx1"/>
                </a:solidFill>
              </a:rPr>
              <a:t>Financial Services Center</a:t>
            </a:r>
            <a:r>
              <a:rPr lang="en-US" sz="2600" dirty="0" smtClean="0">
                <a:solidFill>
                  <a:schemeClr val="tx1"/>
                </a:solidFill>
              </a:rPr>
              <a:t/>
            </a:r>
            <a:br>
              <a:rPr lang="en-US" sz="2600" dirty="0" smtClean="0">
                <a:solidFill>
                  <a:schemeClr val="tx1"/>
                </a:solidFill>
              </a:rPr>
            </a:br>
            <a:r>
              <a:rPr lang="en-US" sz="2600" dirty="0" smtClean="0">
                <a:solidFill>
                  <a:schemeClr val="tx1"/>
                </a:solidFill>
              </a:rPr>
              <a:t> </a:t>
            </a:r>
            <a:br>
              <a:rPr lang="en-US" sz="2600" dirty="0" smtClean="0">
                <a:solidFill>
                  <a:schemeClr val="tx1"/>
                </a:solidFill>
              </a:rPr>
            </a:br>
            <a:r>
              <a:rPr lang="en-US" sz="2600" b="1" dirty="0" smtClean="0">
                <a:solidFill>
                  <a:schemeClr val="tx1"/>
                </a:solidFill>
              </a:rPr>
              <a:t>August 16, 2012</a:t>
            </a:r>
            <a:r>
              <a:rPr lang="en-US" sz="2600" dirty="0" smtClean="0"/>
              <a:t/>
            </a:r>
            <a:br>
              <a:rPr lang="en-US" sz="2600" dirty="0" smtClean="0"/>
            </a:br>
            <a:r>
              <a:rPr lang="en-US" sz="2600" dirty="0" smtClean="0">
                <a:solidFill>
                  <a:schemeClr val="tx1"/>
                </a:solidFill>
              </a:rPr>
              <a:t/>
            </a:r>
            <a:br>
              <a:rPr lang="en-US" sz="2600" dirty="0" smtClean="0">
                <a:solidFill>
                  <a:schemeClr val="tx1"/>
                </a:solidFill>
              </a:rPr>
            </a:br>
            <a:r>
              <a:rPr lang="en-US" sz="1600" b="1" dirty="0" smtClean="0">
                <a:solidFill>
                  <a:schemeClr val="tx1"/>
                </a:solidFill>
              </a:rPr>
              <a:t>By: Joseph “Jay” Baldwin</a:t>
            </a:r>
            <a:endParaRPr lang="en-US" sz="1600" b="1"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0" indent="0">
              <a:lnSpc>
                <a:spcPct val="120000"/>
              </a:lnSpc>
              <a:spcBef>
                <a:spcPts val="0"/>
              </a:spcBef>
              <a:buNone/>
            </a:pPr>
            <a:r>
              <a:rPr lang="en-US" sz="4200" dirty="0" smtClean="0"/>
              <a:t>SSVF recipients should be aware of the following requirements to properly close out their grant  according to federal regulations:</a:t>
            </a:r>
          </a:p>
          <a:p>
            <a:pPr>
              <a:buNone/>
            </a:pPr>
            <a:endParaRPr lang="en-US" dirty="0" smtClean="0"/>
          </a:p>
          <a:p>
            <a:pPr>
              <a:buFont typeface="Wingdings" pitchFamily="2" charset="2"/>
              <a:buChar char="q"/>
            </a:pPr>
            <a:r>
              <a:rPr lang="en-US" b="1" dirty="0" smtClean="0"/>
              <a:t>SSVF Requirements: 38 CFR Part 62.81</a:t>
            </a:r>
          </a:p>
          <a:p>
            <a:pPr lvl="1">
              <a:buFont typeface="Wingdings" pitchFamily="2" charset="2"/>
              <a:buChar char="q"/>
            </a:pPr>
            <a:r>
              <a:rPr lang="en-US" dirty="0" smtClean="0"/>
              <a:t>Recipients must return any unobligated resources that has not been approved for retention no later </a:t>
            </a:r>
            <a:r>
              <a:rPr lang="en-US" smtClean="0"/>
              <a:t>than 45 </a:t>
            </a:r>
            <a:r>
              <a:rPr lang="en-US" dirty="0" smtClean="0"/>
              <a:t>days after the date of completion.  </a:t>
            </a:r>
          </a:p>
          <a:p>
            <a:pPr lvl="1">
              <a:buFont typeface="Wingdings" pitchFamily="2" charset="2"/>
              <a:buChar char="q"/>
            </a:pPr>
            <a:r>
              <a:rPr lang="en-US" dirty="0" smtClean="0"/>
              <a:t>Recipients must submit all financial and performance reports required by VA to closeout the SSVF grant.  Closeout must be completed within the SSVF timeline allotted (45 days) after the date of completion.  SSVF may authorize extensions </a:t>
            </a:r>
            <a:r>
              <a:rPr lang="en-US" u="sng" dirty="0" smtClean="0"/>
              <a:t>only</a:t>
            </a:r>
            <a:r>
              <a:rPr lang="en-US" dirty="0" smtClean="0"/>
              <a:t> when requested.</a:t>
            </a:r>
          </a:p>
          <a:p>
            <a:pPr>
              <a:buNone/>
            </a:pPr>
            <a:endParaRPr lang="en-US" dirty="0" smtClean="0"/>
          </a:p>
          <a:p>
            <a:pPr>
              <a:buFont typeface="Wingdings" pitchFamily="2" charset="2"/>
              <a:buChar char="q"/>
            </a:pPr>
            <a:r>
              <a:rPr lang="en-US" b="1" dirty="0" smtClean="0"/>
              <a:t>Uniform Administrative Requirements: 2 CFR 215.71</a:t>
            </a:r>
          </a:p>
          <a:p>
            <a:pPr lvl="1">
              <a:buFont typeface="Wingdings" pitchFamily="2" charset="2"/>
              <a:buChar char="q"/>
            </a:pPr>
            <a:r>
              <a:rPr lang="en-US" dirty="0" smtClean="0"/>
              <a:t>The recipient shall account for any real and personal property acquired with Federal funds or received from the Federal Government in accordance with §215.31 through § 215.37. </a:t>
            </a:r>
          </a:p>
          <a:p>
            <a:pPr lvl="1">
              <a:buFont typeface="Wingdings" pitchFamily="2" charset="2"/>
              <a:buChar char="q"/>
            </a:pPr>
            <a:r>
              <a:rPr lang="en-US" dirty="0" smtClean="0"/>
              <a:t>SSVF has the right to recover an appropriate amount after considering the recommendations on disallowed costs once the final audit (A-133) is complete.</a:t>
            </a:r>
          </a:p>
          <a:p>
            <a:pPr>
              <a:buFont typeface="Wingdings" pitchFamily="2" charset="2"/>
              <a:buChar char="q"/>
            </a:pPr>
            <a:endParaRPr lang="en-US" dirty="0" smtClean="0"/>
          </a:p>
          <a:p>
            <a:pPr>
              <a:buFont typeface="Wingdings" pitchFamily="2" charset="2"/>
              <a:buChar char="q"/>
            </a:pPr>
            <a:r>
              <a:rPr lang="en-US" b="1" dirty="0" smtClean="0"/>
              <a:t>OMB A-133 Requirements </a:t>
            </a:r>
          </a:p>
          <a:p>
            <a:pPr lvl="1">
              <a:buFont typeface="Wingdings" pitchFamily="2" charset="2"/>
              <a:buChar char="q"/>
            </a:pPr>
            <a:r>
              <a:rPr lang="en-US" dirty="0" smtClean="0"/>
              <a:t>Non-Federal entities that expend $500,000 or more of Federal Awards annually shall have a single audit or program-specific audit conducted for year of execution </a:t>
            </a:r>
          </a:p>
          <a:p>
            <a:pPr lvl="1">
              <a:buFont typeface="Wingdings" pitchFamily="2" charset="2"/>
              <a:buChar char="q"/>
            </a:pPr>
            <a:r>
              <a:rPr lang="en-US" dirty="0" smtClean="0"/>
              <a:t>Must be submitted to the Federal Clearinghouse no later than 9 months after the end of the Grantees’ fiscal year</a:t>
            </a:r>
          </a:p>
        </p:txBody>
      </p:sp>
      <p:sp>
        <p:nvSpPr>
          <p:cNvPr id="4" name="Title 3"/>
          <p:cNvSpPr>
            <a:spLocks noGrp="1"/>
          </p:cNvSpPr>
          <p:nvPr>
            <p:ph type="title"/>
          </p:nvPr>
        </p:nvSpPr>
        <p:spPr/>
        <p:txBody>
          <a:bodyPr>
            <a:normAutofit fontScale="90000"/>
          </a:bodyPr>
          <a:lstStyle/>
          <a:p>
            <a:r>
              <a:rPr lang="en-US" b="1" dirty="0" smtClean="0"/>
              <a:t>The Art of Closing Out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828800"/>
            <a:ext cx="8458200" cy="4572000"/>
          </a:xfrm>
        </p:spPr>
        <p:txBody>
          <a:bodyPr numCol="2">
            <a:normAutofit/>
          </a:bodyPr>
          <a:lstStyle/>
          <a:p>
            <a:pPr marL="0" indent="0">
              <a:buNone/>
            </a:pPr>
            <a:r>
              <a:rPr lang="en-US" sz="2000" b="1" dirty="0" smtClean="0"/>
              <a:t>Uniform Administrative Requirements: 2 CFR 215.53</a:t>
            </a:r>
          </a:p>
          <a:p>
            <a:pPr marL="0" indent="0">
              <a:buNone/>
            </a:pPr>
            <a:r>
              <a:rPr lang="en-US" sz="2000" dirty="0" smtClean="0"/>
              <a:t>Financial </a:t>
            </a:r>
            <a:r>
              <a:rPr lang="en-US" sz="2000" dirty="0"/>
              <a:t>records, supporting documents, statistical records, and all other records pertinent </a:t>
            </a:r>
            <a:r>
              <a:rPr lang="en-US" sz="2000" dirty="0" smtClean="0"/>
              <a:t>to an </a:t>
            </a:r>
            <a:r>
              <a:rPr lang="en-US" sz="2000" dirty="0"/>
              <a:t>award shall be retained for a period of </a:t>
            </a:r>
            <a:r>
              <a:rPr lang="en-US" sz="2000" u="sng" dirty="0"/>
              <a:t>three years </a:t>
            </a:r>
            <a:r>
              <a:rPr lang="en-US" sz="2000" dirty="0"/>
              <a:t>from the date of submission of the </a:t>
            </a:r>
            <a:r>
              <a:rPr lang="en-US" sz="2000" dirty="0" smtClean="0"/>
              <a:t>final expenditure report</a:t>
            </a:r>
            <a:r>
              <a:rPr lang="en-US" sz="2000" b="1" dirty="0" smtClean="0"/>
              <a:t>. </a:t>
            </a:r>
          </a:p>
          <a:p>
            <a:pPr marL="0" indent="0">
              <a:buNone/>
            </a:pPr>
            <a:endParaRPr lang="en-US" sz="2000" b="1" dirty="0" smtClean="0"/>
          </a:p>
          <a:p>
            <a:pPr marL="0" indent="0">
              <a:buNone/>
            </a:pPr>
            <a:r>
              <a:rPr lang="en-US" sz="1600" b="1" i="1" u="sng" dirty="0" smtClean="0">
                <a:solidFill>
                  <a:srgbClr val="FF0000"/>
                </a:solidFill>
              </a:rPr>
              <a:t>It is critical for recipients to create and maintain a clean audit trail when expending federal funds</a:t>
            </a:r>
            <a:r>
              <a:rPr lang="en-US" sz="1600" b="1" dirty="0" smtClean="0">
                <a:solidFill>
                  <a:srgbClr val="FF0000"/>
                </a:solidFill>
              </a:rPr>
              <a:t>.</a:t>
            </a:r>
            <a:r>
              <a:rPr lang="en-US" sz="1600" b="1" dirty="0" smtClean="0"/>
              <a:t>  </a:t>
            </a:r>
          </a:p>
          <a:p>
            <a:pPr marL="0" indent="0">
              <a:buNone/>
            </a:pPr>
            <a:endParaRPr lang="en-US" sz="1800" dirty="0" smtClean="0">
              <a:latin typeface="Calibri" pitchFamily="34" charset="0"/>
            </a:endParaRPr>
          </a:p>
          <a:p>
            <a:pPr marL="0" indent="0">
              <a:buNone/>
            </a:pPr>
            <a:r>
              <a:rPr lang="en-US" sz="1400" b="1" u="sng" dirty="0"/>
              <a:t>Records </a:t>
            </a:r>
            <a:r>
              <a:rPr lang="en-US" sz="1400" b="1" u="sng" dirty="0" smtClean="0"/>
              <a:t>should include but </a:t>
            </a:r>
            <a:r>
              <a:rPr lang="en-US" sz="1400" b="1" u="sng" dirty="0"/>
              <a:t>not limited to:</a:t>
            </a:r>
          </a:p>
          <a:p>
            <a:pPr>
              <a:buFont typeface="Wingdings" pitchFamily="2" charset="2"/>
              <a:buChar char="ü"/>
            </a:pPr>
            <a:r>
              <a:rPr lang="en-US" sz="1600" dirty="0" smtClean="0"/>
              <a:t>SSVF </a:t>
            </a:r>
            <a:r>
              <a:rPr lang="en-US" sz="1600" dirty="0"/>
              <a:t>grant </a:t>
            </a:r>
            <a:r>
              <a:rPr lang="en-US" sz="1600" dirty="0" smtClean="0"/>
              <a:t>application </a:t>
            </a:r>
          </a:p>
          <a:p>
            <a:pPr>
              <a:buFont typeface="Wingdings" pitchFamily="2" charset="2"/>
              <a:buChar char="ü"/>
            </a:pPr>
            <a:r>
              <a:rPr lang="en-US" sz="1600" dirty="0" smtClean="0"/>
              <a:t>SSVF Award documents/agreement</a:t>
            </a:r>
            <a:endParaRPr lang="en-US" sz="1600" dirty="0"/>
          </a:p>
          <a:p>
            <a:pPr>
              <a:buFont typeface="Wingdings" pitchFamily="2" charset="2"/>
              <a:buChar char="ü"/>
            </a:pPr>
            <a:r>
              <a:rPr lang="en-US" sz="1600" dirty="0" smtClean="0"/>
              <a:t>Invoices, Paid Bills, Sales Slips, </a:t>
            </a:r>
          </a:p>
          <a:p>
            <a:pPr>
              <a:buFont typeface="Wingdings" pitchFamily="2" charset="2"/>
              <a:buChar char="ü"/>
            </a:pPr>
            <a:r>
              <a:rPr lang="en-US" sz="1600" dirty="0" smtClean="0"/>
              <a:t>Deposit Slips, Cancelled Checks, </a:t>
            </a:r>
          </a:p>
          <a:p>
            <a:pPr>
              <a:buFont typeface="Wingdings" pitchFamily="2" charset="2"/>
              <a:buChar char="ü"/>
            </a:pPr>
            <a:r>
              <a:rPr lang="en-US" sz="1600" dirty="0" smtClean="0"/>
              <a:t>Safety and/or Inspection </a:t>
            </a:r>
            <a:r>
              <a:rPr lang="en-US" sz="1600" dirty="0"/>
              <a:t>reports</a:t>
            </a:r>
          </a:p>
          <a:p>
            <a:pPr>
              <a:buFont typeface="Wingdings" pitchFamily="2" charset="2"/>
              <a:buChar char="ü"/>
            </a:pPr>
            <a:r>
              <a:rPr lang="en-US" sz="1600" dirty="0"/>
              <a:t>Quarterly and annual fiscal </a:t>
            </a:r>
            <a:r>
              <a:rPr lang="en-US" sz="1600" dirty="0" smtClean="0"/>
              <a:t>reports</a:t>
            </a:r>
          </a:p>
          <a:p>
            <a:pPr>
              <a:buFont typeface="Wingdings" pitchFamily="2" charset="2"/>
              <a:buChar char="ü"/>
            </a:pPr>
            <a:r>
              <a:rPr lang="en-US" sz="1600" dirty="0" smtClean="0"/>
              <a:t>Consolidated Financial Records</a:t>
            </a:r>
          </a:p>
          <a:p>
            <a:pPr>
              <a:buFont typeface="Wingdings" pitchFamily="2" charset="2"/>
              <a:buChar char="ü"/>
            </a:pPr>
            <a:r>
              <a:rPr lang="en-US" sz="1600" dirty="0" smtClean="0"/>
              <a:t>Operational Supporting documentation</a:t>
            </a:r>
          </a:p>
          <a:p>
            <a:pPr>
              <a:buFont typeface="Wingdings" pitchFamily="2" charset="2"/>
              <a:buChar char="ü"/>
            </a:pPr>
            <a:r>
              <a:rPr lang="en-US" sz="1600" dirty="0" smtClean="0"/>
              <a:t>Lease agreements, contracts, property reports</a:t>
            </a:r>
            <a:endParaRPr lang="en-US" sz="1600" dirty="0"/>
          </a:p>
          <a:p>
            <a:pPr>
              <a:buFont typeface="Wingdings" pitchFamily="2" charset="2"/>
              <a:buChar char="ü"/>
            </a:pPr>
            <a:r>
              <a:rPr lang="en-US" sz="1600" dirty="0" smtClean="0"/>
              <a:t>Regional Coordinator monitoring reports</a:t>
            </a:r>
          </a:p>
          <a:p>
            <a:pPr>
              <a:buFont typeface="Wingdings" pitchFamily="2" charset="2"/>
              <a:buChar char="ü"/>
            </a:pPr>
            <a:r>
              <a:rPr lang="en-US" sz="1600" dirty="0" smtClean="0"/>
              <a:t>Administrative correspondence like Grant adjustment notices, changes in scope, site changes, budget changes, etc…</a:t>
            </a:r>
          </a:p>
          <a:p>
            <a:pPr>
              <a:buFont typeface="Wingdings" pitchFamily="2" charset="2"/>
              <a:buChar char="ü"/>
            </a:pPr>
            <a:endParaRPr lang="en-US" sz="1600" dirty="0"/>
          </a:p>
        </p:txBody>
      </p:sp>
      <p:sp>
        <p:nvSpPr>
          <p:cNvPr id="4" name="Title 3"/>
          <p:cNvSpPr>
            <a:spLocks noGrp="1"/>
          </p:cNvSpPr>
          <p:nvPr>
            <p:ph type="title"/>
          </p:nvPr>
        </p:nvSpPr>
        <p:spPr>
          <a:xfrm>
            <a:off x="1600200" y="457200"/>
            <a:ext cx="6248400" cy="960438"/>
          </a:xfrm>
        </p:spPr>
        <p:txBody>
          <a:bodyPr>
            <a:noAutofit/>
          </a:bodyPr>
          <a:lstStyle/>
          <a:p>
            <a:pPr lvl="0"/>
            <a:r>
              <a:rPr lang="en-US" sz="3600" b="1" dirty="0" smtClean="0"/>
              <a:t>The Art of Closing Out - </a:t>
            </a:r>
            <a:br>
              <a:rPr lang="en-US" sz="3600" b="1" dirty="0" smtClean="0"/>
            </a:br>
            <a:r>
              <a:rPr lang="en-US" sz="3600" b="1" dirty="0" smtClean="0"/>
              <a:t>Records Retention</a:t>
            </a:r>
            <a:endParaRPr lang="en-US" sz="3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ctrTitle"/>
          </p:nvPr>
        </p:nvSpPr>
        <p:spPr>
          <a:xfrm>
            <a:off x="685800" y="1676400"/>
            <a:ext cx="7772400" cy="2362200"/>
          </a:xfrm>
        </p:spPr>
        <p:txBody>
          <a:bodyPr/>
          <a:lstStyle/>
          <a:p>
            <a:pPr algn="ctr" eaLnBrk="1" hangingPunct="1">
              <a:defRPr/>
            </a:pPr>
            <a:r>
              <a:rPr lang="en-US" sz="3800" smtClean="0"/>
              <a:t/>
            </a:r>
            <a:br>
              <a:rPr lang="en-US" sz="3800" smtClean="0"/>
            </a:br>
            <a:endParaRPr lang="en-US" sz="3800" smtClean="0"/>
          </a:p>
        </p:txBody>
      </p:sp>
      <p:sp>
        <p:nvSpPr>
          <p:cNvPr id="2051" name="Rectangle 1027"/>
          <p:cNvSpPr>
            <a:spLocks noGrp="1" noChangeArrowheads="1"/>
          </p:cNvSpPr>
          <p:nvPr>
            <p:ph type="subTitle" idx="1"/>
          </p:nvPr>
        </p:nvSpPr>
        <p:spPr>
          <a:xfrm>
            <a:off x="533400" y="1600200"/>
            <a:ext cx="8229600" cy="4800600"/>
          </a:xfrm>
        </p:spPr>
        <p:txBody>
          <a:bodyPr/>
          <a:lstStyle/>
          <a:p>
            <a:pPr eaLnBrk="1" hangingPunct="1"/>
            <a:endParaRPr lang="en-US" sz="2400" dirty="0" smtClean="0">
              <a:solidFill>
                <a:schemeClr val="tx1"/>
              </a:solidFill>
            </a:endParaRPr>
          </a:p>
          <a:p>
            <a:pPr eaLnBrk="1" hangingPunct="1"/>
            <a:r>
              <a:rPr lang="en-US" sz="2400" dirty="0" smtClean="0">
                <a:solidFill>
                  <a:schemeClr val="tx1"/>
                </a:solidFill>
              </a:rPr>
              <a:t>Thank you for participating!</a:t>
            </a:r>
          </a:p>
          <a:p>
            <a:pPr eaLnBrk="1" hangingPunct="1"/>
            <a:endParaRPr lang="en-US" sz="2400" dirty="0" smtClean="0">
              <a:solidFill>
                <a:schemeClr val="tx1"/>
              </a:solidFill>
            </a:endParaRPr>
          </a:p>
          <a:p>
            <a:pPr eaLnBrk="1" hangingPunct="1"/>
            <a:endParaRPr lang="en-US" sz="2400" dirty="0" smtClean="0">
              <a:solidFill>
                <a:schemeClr val="tx1"/>
              </a:solidFill>
            </a:endParaRPr>
          </a:p>
          <a:p>
            <a:pPr eaLnBrk="1" hangingPunct="1"/>
            <a:r>
              <a:rPr lang="en-US" sz="2400" dirty="0" smtClean="0">
                <a:solidFill>
                  <a:schemeClr val="tx1"/>
                </a:solidFill>
              </a:rPr>
              <a:t>Questions?  Email: </a:t>
            </a:r>
            <a:r>
              <a:rPr lang="en-US" sz="2400" u="sng" dirty="0" smtClean="0">
                <a:solidFill>
                  <a:schemeClr val="tx1"/>
                </a:solidFill>
              </a:rPr>
              <a:t>SSVF@va.gov </a:t>
            </a:r>
          </a:p>
          <a:p>
            <a:pPr eaLnBrk="1" hangingPunct="1"/>
            <a:endParaRPr lang="en-US" sz="2400" dirty="0" smtClean="0">
              <a:solidFill>
                <a:schemeClr val="tx1"/>
              </a:solidFill>
            </a:endParaRPr>
          </a:p>
          <a:p>
            <a:pPr eaLnBrk="1" hangingPunct="1"/>
            <a:r>
              <a:rPr lang="en-US" sz="2400" b="0" dirty="0" smtClean="0">
                <a:solidFill>
                  <a:schemeClr val="tx1"/>
                </a:solidFill>
              </a:rPr>
              <a:t>This presentation will be posted at </a:t>
            </a:r>
            <a:r>
              <a:rPr lang="en-US" sz="2400" b="0" u="sng" dirty="0" smtClean="0">
                <a:solidFill>
                  <a:schemeClr val="tx1"/>
                </a:solidFill>
              </a:rPr>
              <a:t>http://www.va.gov/homeless/ssvf.asp </a:t>
            </a:r>
          </a:p>
        </p:txBody>
      </p:sp>
      <p:sp>
        <p:nvSpPr>
          <p:cNvPr id="4" name="Slide Number Placeholder 4"/>
          <p:cNvSpPr>
            <a:spLocks noGrp="1"/>
          </p:cNvSpPr>
          <p:nvPr>
            <p:ph type="sldNum" sz="quarter" idx="11"/>
          </p:nvPr>
        </p:nvSpPr>
        <p:spPr>
          <a:xfrm>
            <a:off x="7239000" y="6534150"/>
            <a:ext cx="1905000" cy="457200"/>
          </a:xfrm>
          <a:noFill/>
        </p:spPr>
        <p:txBody>
          <a:bodyPr/>
          <a:lstStyle/>
          <a:p>
            <a:fld id="{535EEE6A-962E-494A-BD0B-1589FE439D4D}" type="slidenum">
              <a:rPr lang="en-US" smtClean="0"/>
              <a:pPr/>
              <a:t>8</a:t>
            </a:fld>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vantGarde"/>
        <a:ea typeface=""/>
        <a:cs typeface=""/>
      </a:majorFont>
      <a:minorFont>
        <a:latin typeface="AvantGar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1876</TotalTime>
  <Words>616</Words>
  <Application>Microsoft Office PowerPoint</Application>
  <PresentationFormat>On-screen Show (4:3)</PresentationFormat>
  <Paragraphs>90</Paragraphs>
  <Slides>8</Slides>
  <Notes>7</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Default Design</vt:lpstr>
      <vt:lpstr>Office Theme</vt:lpstr>
      <vt:lpstr> </vt:lpstr>
      <vt:lpstr>Slide 2</vt:lpstr>
      <vt:lpstr> </vt:lpstr>
      <vt:lpstr> </vt:lpstr>
      <vt:lpstr>Closeout Guidelines for SSVF Grant Recipients Department of Veterans Affairs Financial Services Center   August 16, 2012  By: Joseph “Jay” Baldwin</vt:lpstr>
      <vt:lpstr>The Art of Closing Out</vt:lpstr>
      <vt:lpstr>The Art of Closing Out -  Records Retention</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Kyia Watkins</dc:creator>
  <cp:lastModifiedBy>Linda J. Southcott</cp:lastModifiedBy>
  <cp:revision>332</cp:revision>
  <dcterms:modified xsi:type="dcterms:W3CDTF">2012-08-17T12:17:58Z</dcterms:modified>
</cp:coreProperties>
</file>