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2" r:id="rId2"/>
    <p:sldMasterId id="2147483674" r:id="rId3"/>
    <p:sldMasterId id="2147483688" r:id="rId4"/>
  </p:sldMasterIdLst>
  <p:notesMasterIdLst>
    <p:notesMasterId r:id="rId48"/>
  </p:notesMasterIdLst>
  <p:handoutMasterIdLst>
    <p:handoutMasterId r:id="rId49"/>
  </p:handoutMasterIdLst>
  <p:sldIdLst>
    <p:sldId id="816" r:id="rId5"/>
    <p:sldId id="817" r:id="rId6"/>
    <p:sldId id="257" r:id="rId7"/>
    <p:sldId id="349" r:id="rId8"/>
    <p:sldId id="718" r:id="rId9"/>
    <p:sldId id="760" r:id="rId10"/>
    <p:sldId id="720" r:id="rId11"/>
    <p:sldId id="763" r:id="rId12"/>
    <p:sldId id="761" r:id="rId13"/>
    <p:sldId id="765" r:id="rId14"/>
    <p:sldId id="764" r:id="rId15"/>
    <p:sldId id="766" r:id="rId16"/>
    <p:sldId id="767" r:id="rId17"/>
    <p:sldId id="792" r:id="rId18"/>
    <p:sldId id="768" r:id="rId19"/>
    <p:sldId id="769" r:id="rId20"/>
    <p:sldId id="770" r:id="rId21"/>
    <p:sldId id="772" r:id="rId22"/>
    <p:sldId id="771" r:id="rId23"/>
    <p:sldId id="773" r:id="rId24"/>
    <p:sldId id="774" r:id="rId25"/>
    <p:sldId id="788" r:id="rId26"/>
    <p:sldId id="794" r:id="rId27"/>
    <p:sldId id="790" r:id="rId28"/>
    <p:sldId id="811" r:id="rId29"/>
    <p:sldId id="795" r:id="rId30"/>
    <p:sldId id="796" r:id="rId31"/>
    <p:sldId id="797" r:id="rId32"/>
    <p:sldId id="798" r:id="rId33"/>
    <p:sldId id="799" r:id="rId34"/>
    <p:sldId id="800" r:id="rId35"/>
    <p:sldId id="801" r:id="rId36"/>
    <p:sldId id="802" r:id="rId37"/>
    <p:sldId id="803" r:id="rId38"/>
    <p:sldId id="804" r:id="rId39"/>
    <p:sldId id="805" r:id="rId40"/>
    <p:sldId id="806" r:id="rId41"/>
    <p:sldId id="807" r:id="rId42"/>
    <p:sldId id="808" r:id="rId43"/>
    <p:sldId id="809" r:id="rId44"/>
    <p:sldId id="813" r:id="rId45"/>
    <p:sldId id="815" r:id="rId46"/>
    <p:sldId id="812" r:id="rId47"/>
  </p:sldIdLst>
  <p:sldSz cx="9144000" cy="6858000" type="screen4x3"/>
  <p:notesSz cx="7010400" cy="9372600"/>
  <p:defaultTex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FFFF00"/>
    <a:srgbClr val="CC0000"/>
    <a:srgbClr val="DDDDDD"/>
    <a:srgbClr val="009900"/>
    <a:srgbClr val="006600"/>
    <a:srgbClr val="CC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18" autoAdjust="0"/>
    <p:restoredTop sz="95008" autoAdjust="0"/>
  </p:normalViewPr>
  <p:slideViewPr>
    <p:cSldViewPr>
      <p:cViewPr varScale="1">
        <p:scale>
          <a:sx n="74" d="100"/>
          <a:sy n="74" d="100"/>
        </p:scale>
        <p:origin x="-29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440"/>
    </p:cViewPr>
  </p:sorterViewPr>
  <p:notesViewPr>
    <p:cSldViewPr>
      <p:cViewPr varScale="1">
        <p:scale>
          <a:sx n="59" d="100"/>
          <a:sy n="59" d="100"/>
        </p:scale>
        <p:origin x="-2002" y="-77"/>
      </p:cViewPr>
      <p:guideLst>
        <p:guide orient="horz" pos="2952"/>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40063" cy="466725"/>
          </a:xfrm>
          <a:prstGeom prst="rect">
            <a:avLst/>
          </a:prstGeom>
          <a:noFill/>
          <a:ln w="9525">
            <a:noFill/>
            <a:miter lim="800000"/>
            <a:headEnd/>
            <a:tailEnd/>
          </a:ln>
          <a:effectLst/>
        </p:spPr>
        <p:txBody>
          <a:bodyPr vert="horz" wrap="square" lIns="93504" tIns="46753" rIns="93504" bIns="46753" numCol="1" anchor="t" anchorCtr="0" compatLnSpc="1">
            <a:prstTxWarp prst="textNoShape">
              <a:avLst/>
            </a:prstTxWarp>
          </a:bodyPr>
          <a:lstStyle>
            <a:lvl1pPr defTabSz="935038">
              <a:defRPr sz="1100" b="0"/>
            </a:lvl1pPr>
          </a:lstStyle>
          <a:p>
            <a:pPr>
              <a:defRPr/>
            </a:pPr>
            <a:endParaRPr lang="en-US"/>
          </a:p>
        </p:txBody>
      </p:sp>
      <p:sp>
        <p:nvSpPr>
          <p:cNvPr id="39939" name="Rectangle 3"/>
          <p:cNvSpPr>
            <a:spLocks noGrp="1" noChangeArrowheads="1"/>
          </p:cNvSpPr>
          <p:nvPr>
            <p:ph type="dt" idx="1"/>
          </p:nvPr>
        </p:nvSpPr>
        <p:spPr bwMode="auto">
          <a:xfrm>
            <a:off x="3968750" y="0"/>
            <a:ext cx="3040063" cy="466725"/>
          </a:xfrm>
          <a:prstGeom prst="rect">
            <a:avLst/>
          </a:prstGeom>
          <a:noFill/>
          <a:ln w="9525">
            <a:noFill/>
            <a:miter lim="800000"/>
            <a:headEnd/>
            <a:tailEnd/>
          </a:ln>
          <a:effectLst/>
        </p:spPr>
        <p:txBody>
          <a:bodyPr vert="horz" wrap="square" lIns="93504" tIns="46753" rIns="93504" bIns="46753" numCol="1" anchor="t" anchorCtr="0" compatLnSpc="1">
            <a:prstTxWarp prst="textNoShape">
              <a:avLst/>
            </a:prstTxWarp>
          </a:bodyPr>
          <a:lstStyle>
            <a:lvl1pPr algn="r" defTabSz="935038">
              <a:defRPr sz="1100" b="0"/>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63638" y="704850"/>
            <a:ext cx="4686300" cy="3514725"/>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701675" y="4451350"/>
            <a:ext cx="5607050" cy="4216400"/>
          </a:xfrm>
          <a:prstGeom prst="rect">
            <a:avLst/>
          </a:prstGeom>
          <a:noFill/>
          <a:ln w="9525">
            <a:noFill/>
            <a:miter lim="800000"/>
            <a:headEnd/>
            <a:tailEnd/>
          </a:ln>
          <a:effectLst/>
        </p:spPr>
        <p:txBody>
          <a:bodyPr vert="horz" wrap="square" lIns="93504" tIns="46753" rIns="93504" bIns="4675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904288"/>
            <a:ext cx="3040063" cy="466725"/>
          </a:xfrm>
          <a:prstGeom prst="rect">
            <a:avLst/>
          </a:prstGeom>
          <a:noFill/>
          <a:ln w="9525">
            <a:noFill/>
            <a:miter lim="800000"/>
            <a:headEnd/>
            <a:tailEnd/>
          </a:ln>
          <a:effectLst/>
        </p:spPr>
        <p:txBody>
          <a:bodyPr vert="horz" wrap="square" lIns="93504" tIns="46753" rIns="93504" bIns="46753" numCol="1" anchor="b" anchorCtr="0" compatLnSpc="1">
            <a:prstTxWarp prst="textNoShape">
              <a:avLst/>
            </a:prstTxWarp>
          </a:bodyPr>
          <a:lstStyle>
            <a:lvl1pPr defTabSz="935038">
              <a:defRPr sz="1100" b="0"/>
            </a:lvl1pPr>
          </a:lstStyle>
          <a:p>
            <a:pPr>
              <a:defRPr/>
            </a:pPr>
            <a:endParaRPr lang="en-US"/>
          </a:p>
        </p:txBody>
      </p:sp>
      <p:sp>
        <p:nvSpPr>
          <p:cNvPr id="39943" name="Rectangle 7"/>
          <p:cNvSpPr>
            <a:spLocks noGrp="1" noChangeArrowheads="1"/>
          </p:cNvSpPr>
          <p:nvPr>
            <p:ph type="sldNum" sz="quarter" idx="5"/>
          </p:nvPr>
        </p:nvSpPr>
        <p:spPr bwMode="auto">
          <a:xfrm>
            <a:off x="3968750" y="8904288"/>
            <a:ext cx="3040063" cy="466725"/>
          </a:xfrm>
          <a:prstGeom prst="rect">
            <a:avLst/>
          </a:prstGeom>
          <a:noFill/>
          <a:ln w="9525">
            <a:noFill/>
            <a:miter lim="800000"/>
            <a:headEnd/>
            <a:tailEnd/>
          </a:ln>
          <a:effectLst/>
        </p:spPr>
        <p:txBody>
          <a:bodyPr vert="horz" wrap="square" lIns="93504" tIns="46753" rIns="93504" bIns="46753" numCol="1" anchor="b" anchorCtr="0" compatLnSpc="1">
            <a:prstTxWarp prst="textNoShape">
              <a:avLst/>
            </a:prstTxWarp>
          </a:bodyPr>
          <a:lstStyle>
            <a:lvl1pPr algn="r" defTabSz="935038">
              <a:defRPr sz="1100" b="0"/>
            </a:lvl1pPr>
          </a:lstStyle>
          <a:p>
            <a:pPr>
              <a:defRPr/>
            </a:pPr>
            <a:fld id="{470C2AC9-7F4B-4126-B2C0-BE95DE1E35F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lnSpc>
                <a:spcPct val="80000"/>
              </a:lnSpc>
            </a:pPr>
            <a:endParaRPr lang="en-US" sz="16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eaLnBrk="1" hangingPunct="1"/>
            <a:r>
              <a:rPr lang="en-US" dirty="0" smtClean="0"/>
              <a:t>Establish the legislative basis for the grantee reporting requirements by reviewing the authorities and the specific requirements identified in the CFR.  </a:t>
            </a:r>
          </a:p>
          <a:p>
            <a:pPr eaLnBrk="1" hangingPunct="1"/>
            <a:endParaRPr lang="en-US" dirty="0" smtClean="0"/>
          </a:p>
          <a:p>
            <a:pPr eaLnBrk="1" hangingPunct="1"/>
            <a:r>
              <a:rPr lang="en-US" dirty="0" smtClean="0"/>
              <a:t>Mention that the VA has determined that quarterly reporting is the optimal frequency for grantees to communicate qualitative and quantitative information about their programs, as it should enable the VA to identify operational and financial issues early enough to help the grantees resolve the issues during the grant year.  The VA wants to be an active partner in the success of the grantee programs!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63638" y="706438"/>
            <a:ext cx="4686300" cy="3514725"/>
          </a:xfrm>
          <a:ln/>
        </p:spPr>
      </p:sp>
      <p:sp>
        <p:nvSpPr>
          <p:cNvPr id="73731" name="Rectangle 3"/>
          <p:cNvSpPr>
            <a:spLocks noGrp="1" noChangeArrowheads="1"/>
          </p:cNvSpPr>
          <p:nvPr>
            <p:ph type="body" idx="1"/>
          </p:nvPr>
        </p:nvSpPr>
        <p:spPr>
          <a:xfrm>
            <a:off x="701675" y="4451350"/>
            <a:ext cx="5607050" cy="4214813"/>
          </a:xfrm>
          <a:noFill/>
          <a:ln/>
        </p:spPr>
        <p:txBody>
          <a:bodyPr lIns="93491" tIns="46746" rIns="93491" bIns="46746"/>
          <a:lstStyle/>
          <a:p>
            <a:pPr eaLnBrk="1" hangingPunct="1">
              <a:lnSpc>
                <a:spcPct val="80000"/>
              </a:lnSpc>
            </a:pPr>
            <a:r>
              <a:rPr lang="en-US" sz="1000" b="1" smtClean="0"/>
              <a:t>         </a:t>
            </a:r>
            <a:r>
              <a:rPr lang="en-US" sz="1000" smtClean="0"/>
              <a:t>                                                                                                                                                                                                                                                                                                                                                                                                                                                                                                                                                                                                                                                                                                                                                                                                          </a:t>
            </a:r>
            <a:r>
              <a:rPr lang="en-US" sz="1000" b="1" smtClean="0"/>
              <a:t>     </a:t>
            </a:r>
            <a:r>
              <a:rPr lang="en-US" sz="1000" smtClean="0"/>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62050" y="701675"/>
            <a:ext cx="4686300" cy="3516313"/>
          </a:xfrm>
          <a:ln/>
        </p:spPr>
      </p:sp>
      <p:sp>
        <p:nvSpPr>
          <p:cNvPr id="63491" name="Rectangle 3"/>
          <p:cNvSpPr>
            <a:spLocks noGrp="1" noChangeArrowheads="1"/>
          </p:cNvSpPr>
          <p:nvPr>
            <p:ph type="body" idx="1"/>
          </p:nvPr>
        </p:nvSpPr>
        <p:spPr>
          <a:xfrm>
            <a:off x="935354" y="4452865"/>
            <a:ext cx="5139692" cy="4217830"/>
          </a:xfrm>
          <a:noFill/>
          <a:ln/>
        </p:spPr>
        <p:txBody>
          <a:bodyPr/>
          <a:lstStyle/>
          <a:p>
            <a:r>
              <a:rPr lang="en-US" smtClean="0">
                <a:latin typeface="Arial" pitchFamily="34" charset="0"/>
              </a:rPr>
              <a:t>Our first training exercise will be to complete the logon process for the system.  </a:t>
            </a:r>
          </a:p>
          <a:p>
            <a:endParaRPr lang="en-US" smtClean="0">
              <a:latin typeface="Arial" pitchFamily="34" charset="0"/>
            </a:endParaRPr>
          </a:p>
          <a:p>
            <a:r>
              <a:rPr lang="en-US" smtClean="0">
                <a:latin typeface="Arial" pitchFamily="34" charset="0"/>
              </a:rPr>
              <a:t>We are going to assume you can start your computer, access your internet service provider and get to web sites.    </a:t>
            </a:r>
          </a:p>
          <a:p>
            <a:endParaRPr lang="en-US" smtClean="0">
              <a:latin typeface="Arial" pitchFamily="34" charset="0"/>
            </a:endParaRPr>
          </a:p>
          <a:p>
            <a:r>
              <a:rPr lang="en-US" smtClean="0">
                <a:latin typeface="Arial" pitchFamily="34" charset="0"/>
              </a:rPr>
              <a:t>When you click on </a:t>
            </a:r>
            <a:r>
              <a:rPr lang="en-US" b="1" smtClean="0">
                <a:latin typeface="Arial" pitchFamily="34" charset="0"/>
              </a:rPr>
              <a:t>Payment Management System</a:t>
            </a:r>
            <a:r>
              <a:rPr lang="en-US" smtClean="0">
                <a:latin typeface="Arial" pitchFamily="34" charset="0"/>
              </a:rPr>
              <a:t> on the DPM Homepage, the DPM Secure Systems Login Links page will appear. </a:t>
            </a:r>
          </a:p>
          <a:p>
            <a:endParaRPr lang="en-US" smtClean="0">
              <a:latin typeface="Arial" pitchFamily="34" charset="0"/>
            </a:endParaRPr>
          </a:p>
          <a:p>
            <a:r>
              <a:rPr lang="en-US" smtClean="0">
                <a:latin typeface="Arial" pitchFamily="34" charset="0"/>
              </a:rPr>
              <a:t>You will see service selection boxes and system status boxes</a:t>
            </a:r>
            <a:r>
              <a:rPr lang="en-US" smtClean="0">
                <a:solidFill>
                  <a:srgbClr val="FF3300"/>
                </a:solidFill>
                <a:latin typeface="Arial" pitchFamily="34" charset="0"/>
              </a:rPr>
              <a:t>????</a:t>
            </a:r>
            <a:r>
              <a:rPr lang="en-US" smtClean="0">
                <a:latin typeface="Arial" pitchFamily="34" charset="0"/>
              </a:rPr>
              <a:t>.  If the status is listed as “</a:t>
            </a:r>
            <a:r>
              <a:rPr lang="en-US" b="1" smtClean="0">
                <a:latin typeface="Arial" pitchFamily="34" charset="0"/>
              </a:rPr>
              <a:t>Available</a:t>
            </a:r>
            <a:r>
              <a:rPr lang="en-US" smtClean="0">
                <a:latin typeface="Arial" pitchFamily="34" charset="0"/>
              </a:rPr>
              <a:t>” the system is up and running for normal business.  </a:t>
            </a:r>
          </a:p>
          <a:p>
            <a:endParaRPr lang="en-US" smtClean="0">
              <a:latin typeface="Arial" pitchFamily="34" charset="0"/>
            </a:endParaRPr>
          </a:p>
          <a:p>
            <a:r>
              <a:rPr lang="en-US" smtClean="0">
                <a:latin typeface="Arial" pitchFamily="34" charset="0"/>
              </a:rPr>
              <a:t>If the status is “</a:t>
            </a:r>
            <a:r>
              <a:rPr lang="en-US" b="1" smtClean="0">
                <a:latin typeface="Arial" pitchFamily="34" charset="0"/>
              </a:rPr>
              <a:t>Off Line</a:t>
            </a:r>
            <a:r>
              <a:rPr lang="en-US" smtClean="0">
                <a:latin typeface="Arial" pitchFamily="34" charset="0"/>
              </a:rPr>
              <a:t>” we are probably  closed and will start up again during normal business hours,. or on rare occasions when you see this message during business hours we may be performing a system upgrade or system maintenance.  </a:t>
            </a:r>
          </a:p>
          <a:p>
            <a:endParaRPr lang="en-US" smtClean="0">
              <a:latin typeface="Arial" pitchFamily="34" charset="0"/>
            </a:endParaRPr>
          </a:p>
          <a:p>
            <a:r>
              <a:rPr lang="en-US" smtClean="0">
                <a:latin typeface="Arial" pitchFamily="34" charset="0"/>
              </a:rPr>
              <a:t>To access the Payment Management System logon screen, click on the words </a:t>
            </a:r>
            <a:r>
              <a:rPr lang="en-US" b="1" smtClean="0">
                <a:latin typeface="Arial" pitchFamily="34" charset="0"/>
              </a:rPr>
              <a:t>Smartlink</a:t>
            </a:r>
            <a:r>
              <a:rPr lang="en-US" smtClean="0">
                <a:latin typeface="Arial" pitchFamily="34" charset="0"/>
              </a:rPr>
              <a:t> </a:t>
            </a:r>
            <a:r>
              <a:rPr lang="en-US" b="1" smtClean="0">
                <a:latin typeface="Arial" pitchFamily="34" charset="0"/>
              </a:rPr>
              <a:t>Payment</a:t>
            </a:r>
            <a:r>
              <a:rPr lang="en-US" smtClean="0">
                <a:latin typeface="Arial" pitchFamily="34" charset="0"/>
              </a:rPr>
              <a:t> </a:t>
            </a:r>
            <a:r>
              <a:rPr lang="en-US" b="1" smtClean="0">
                <a:latin typeface="Arial" pitchFamily="34" charset="0"/>
              </a:rPr>
              <a:t>Request</a:t>
            </a:r>
            <a:r>
              <a:rPr lang="en-US" smtClean="0">
                <a:latin typeface="Arial" pitchFamily="34" charset="0"/>
              </a:rPr>
              <a:t> or </a:t>
            </a:r>
            <a:r>
              <a:rPr lang="en-US" b="1" smtClean="0">
                <a:latin typeface="Arial" pitchFamily="34" charset="0"/>
              </a:rPr>
              <a:t>Payment</a:t>
            </a:r>
            <a:r>
              <a:rPr lang="en-US" smtClean="0">
                <a:latin typeface="Arial" pitchFamily="34" charset="0"/>
              </a:rPr>
              <a:t> </a:t>
            </a:r>
            <a:r>
              <a:rPr lang="en-US" b="1" smtClean="0">
                <a:latin typeface="Arial" pitchFamily="34" charset="0"/>
              </a:rPr>
              <a:t>Management</a:t>
            </a:r>
            <a:r>
              <a:rPr lang="en-US" smtClean="0">
                <a:latin typeface="Arial" pitchFamily="34" charset="0"/>
              </a:rPr>
              <a:t> </a:t>
            </a:r>
            <a:r>
              <a:rPr lang="en-US" b="1" smtClean="0">
                <a:latin typeface="Arial" pitchFamily="34" charset="0"/>
              </a:rPr>
              <a:t>System</a:t>
            </a:r>
            <a:r>
              <a:rPr lang="en-US" smtClean="0">
                <a:latin typeface="Arial" pitchFamily="34" charset="0"/>
              </a:rPr>
              <a:t>”. </a:t>
            </a:r>
          </a:p>
          <a:p>
            <a:endParaRPr lang="en-US" smtClean="0">
              <a:latin typeface="Arial" pitchFamily="34" charset="0"/>
            </a:endParaRPr>
          </a:p>
          <a:p>
            <a:endParaRPr 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62050" y="701675"/>
            <a:ext cx="4686300" cy="3516313"/>
          </a:xfrm>
          <a:ln/>
        </p:spPr>
      </p:sp>
      <p:sp>
        <p:nvSpPr>
          <p:cNvPr id="64515" name="Rectangle 3"/>
          <p:cNvSpPr>
            <a:spLocks noGrp="1" noChangeArrowheads="1"/>
          </p:cNvSpPr>
          <p:nvPr>
            <p:ph type="body" idx="1"/>
          </p:nvPr>
        </p:nvSpPr>
        <p:spPr>
          <a:xfrm>
            <a:off x="935354" y="4452865"/>
            <a:ext cx="5139692" cy="4217830"/>
          </a:xfrm>
          <a:noFill/>
          <a:ln/>
        </p:spPr>
        <p:txBody>
          <a:bodyPr/>
          <a:lstStyle/>
          <a:p>
            <a:pPr>
              <a:spcBef>
                <a:spcPct val="0"/>
              </a:spcBef>
            </a:pPr>
            <a:r>
              <a:rPr lang="en-US" smtClean="0">
                <a:latin typeface="Arial" pitchFamily="34" charset="0"/>
              </a:rPr>
              <a:t>We will now go through the payment request process. </a:t>
            </a:r>
          </a:p>
          <a:p>
            <a:pPr>
              <a:spcBef>
                <a:spcPct val="0"/>
              </a:spcBef>
            </a:pPr>
            <a:endParaRPr lang="en-US" smtClean="0">
              <a:latin typeface="Arial" pitchFamily="34" charset="0"/>
            </a:endParaRPr>
          </a:p>
          <a:p>
            <a:pPr>
              <a:spcBef>
                <a:spcPct val="0"/>
              </a:spcBef>
            </a:pPr>
            <a:r>
              <a:rPr lang="en-US" smtClean="0">
                <a:latin typeface="Arial" pitchFamily="34" charset="0"/>
              </a:rPr>
              <a:t>Use the left-hand menu to access the payment request function:    </a:t>
            </a:r>
          </a:p>
          <a:p>
            <a:pPr>
              <a:spcBef>
                <a:spcPct val="0"/>
              </a:spcBef>
              <a:buFontTx/>
              <a:buChar char="•"/>
            </a:pPr>
            <a:r>
              <a:rPr lang="en-US" smtClean="0">
                <a:latin typeface="Arial" pitchFamily="34" charset="0"/>
              </a:rPr>
              <a:t>  Click </a:t>
            </a:r>
            <a:r>
              <a:rPr lang="en-US" b="1" smtClean="0">
                <a:latin typeface="Arial" pitchFamily="34" charset="0"/>
              </a:rPr>
              <a:t>Payment</a:t>
            </a:r>
            <a:endParaRPr lang="en-US" smtClean="0">
              <a:latin typeface="Arial" pitchFamily="34" charset="0"/>
            </a:endParaRPr>
          </a:p>
          <a:p>
            <a:pPr>
              <a:spcBef>
                <a:spcPct val="0"/>
              </a:spcBef>
              <a:buFontTx/>
              <a:buChar char="•"/>
            </a:pPr>
            <a:r>
              <a:rPr lang="en-US" smtClean="0">
                <a:latin typeface="Arial" pitchFamily="34" charset="0"/>
              </a:rPr>
              <a:t>  Click </a:t>
            </a:r>
            <a:r>
              <a:rPr lang="en-US" b="1" smtClean="0">
                <a:latin typeface="Arial" pitchFamily="34" charset="0"/>
              </a:rPr>
              <a:t>Request for Payment</a:t>
            </a:r>
            <a:endParaRPr lang="en-US" smtClean="0">
              <a:latin typeface="Arial" pitchFamily="34" charset="0"/>
            </a:endParaRPr>
          </a:p>
          <a:p>
            <a:pPr>
              <a:spcBef>
                <a:spcPct val="0"/>
              </a:spcBef>
            </a:pPr>
            <a:endParaRPr lang="en-US" smtClean="0">
              <a:latin typeface="Arial" pitchFamily="34" charset="0"/>
            </a:endParaRPr>
          </a:p>
          <a:p>
            <a:pPr>
              <a:spcBef>
                <a:spcPct val="0"/>
              </a:spcBef>
            </a:pPr>
            <a:r>
              <a:rPr lang="en-US" smtClean="0">
                <a:latin typeface="Arial" pitchFamily="34" charset="0"/>
              </a:rPr>
              <a:t>This brings up the </a:t>
            </a:r>
            <a:r>
              <a:rPr lang="en-US" b="1" smtClean="0">
                <a:latin typeface="Arial" pitchFamily="34" charset="0"/>
              </a:rPr>
              <a:t>Account Selection screen</a:t>
            </a:r>
            <a:r>
              <a:rPr lang="en-US" smtClean="0">
                <a:latin typeface="Arial" pitchFamily="34" charset="0"/>
              </a:rPr>
              <a:t>.  PMS users can have access to one or more Payee Accounts under their user names.  </a:t>
            </a:r>
          </a:p>
          <a:p>
            <a:pPr>
              <a:spcBef>
                <a:spcPct val="0"/>
              </a:spcBef>
            </a:pPr>
            <a:endParaRPr lang="en-US" smtClean="0">
              <a:latin typeface="Arial" pitchFamily="34" charset="0"/>
            </a:endParaRPr>
          </a:p>
          <a:p>
            <a:pPr>
              <a:spcBef>
                <a:spcPct val="0"/>
              </a:spcBef>
            </a:pPr>
            <a:r>
              <a:rPr lang="en-US" smtClean="0">
                <a:latin typeface="Arial" pitchFamily="34" charset="0"/>
              </a:rPr>
              <a:t>On the </a:t>
            </a:r>
            <a:r>
              <a:rPr lang="en-US" b="1" smtClean="0">
                <a:latin typeface="Arial" pitchFamily="34" charset="0"/>
              </a:rPr>
              <a:t>Account Selection screen</a:t>
            </a:r>
            <a:r>
              <a:rPr lang="en-US" smtClean="0">
                <a:latin typeface="Arial" pitchFamily="34" charset="0"/>
              </a:rPr>
              <a:t> enter your  </a:t>
            </a:r>
            <a:r>
              <a:rPr lang="en-US" b="1" smtClean="0">
                <a:latin typeface="Arial" pitchFamily="34" charset="0"/>
              </a:rPr>
              <a:t>Payee Account Number</a:t>
            </a:r>
            <a:r>
              <a:rPr lang="en-US" smtClean="0">
                <a:latin typeface="Arial" pitchFamily="34" charset="0"/>
              </a:rPr>
              <a:t> (</a:t>
            </a:r>
            <a:r>
              <a:rPr lang="en-US" b="1" smtClean="0">
                <a:latin typeface="Arial" pitchFamily="34" charset="0"/>
              </a:rPr>
              <a:t>PAN</a:t>
            </a:r>
            <a:r>
              <a:rPr lang="en-US" smtClean="0">
                <a:latin typeface="Arial" pitchFamily="34" charset="0"/>
              </a:rPr>
              <a:t>) in the </a:t>
            </a:r>
            <a:r>
              <a:rPr lang="en-US" b="1" smtClean="0">
                <a:latin typeface="Arial" pitchFamily="34" charset="0"/>
              </a:rPr>
              <a:t>Account</a:t>
            </a:r>
            <a:r>
              <a:rPr lang="en-US" smtClean="0">
                <a:latin typeface="Arial" pitchFamily="34" charset="0"/>
              </a:rPr>
              <a:t> </a:t>
            </a:r>
            <a:r>
              <a:rPr lang="en-US" b="1" smtClean="0">
                <a:latin typeface="Arial" pitchFamily="34" charset="0"/>
              </a:rPr>
              <a:t>Number</a:t>
            </a:r>
            <a:r>
              <a:rPr lang="en-US" smtClean="0">
                <a:latin typeface="Arial" pitchFamily="34" charset="0"/>
              </a:rPr>
              <a:t> field.  If you do not remember your Payee Account Number, click on the </a:t>
            </a:r>
            <a:r>
              <a:rPr lang="en-US" b="1" smtClean="0">
                <a:latin typeface="Arial" pitchFamily="34" charset="0"/>
              </a:rPr>
              <a:t>Lookup1</a:t>
            </a:r>
            <a:r>
              <a:rPr lang="en-US" smtClean="0">
                <a:latin typeface="Arial" pitchFamily="34" charset="0"/>
              </a:rPr>
              <a:t> button, then click on the </a:t>
            </a:r>
            <a:r>
              <a:rPr lang="en-US" b="1" smtClean="0">
                <a:latin typeface="Arial" pitchFamily="34" charset="0"/>
              </a:rPr>
              <a:t>Find</a:t>
            </a:r>
            <a:r>
              <a:rPr lang="en-US" smtClean="0">
                <a:latin typeface="Arial" pitchFamily="34" charset="0"/>
              </a:rPr>
              <a:t> button to access a list of Payee Account Numbers associated with your user name.   Next,  click on the </a:t>
            </a:r>
            <a:r>
              <a:rPr lang="en-US" b="1" smtClean="0">
                <a:latin typeface="Arial" pitchFamily="34" charset="0"/>
              </a:rPr>
              <a:t>Payee Account Number</a:t>
            </a:r>
            <a:r>
              <a:rPr lang="en-US" smtClean="0">
                <a:latin typeface="Arial" pitchFamily="34" charset="0"/>
              </a:rPr>
              <a:t> you want to use and click </a:t>
            </a:r>
            <a:r>
              <a:rPr lang="en-US" b="1" smtClean="0">
                <a:latin typeface="Arial" pitchFamily="34" charset="0"/>
              </a:rPr>
              <a:t>Return</a:t>
            </a:r>
            <a:r>
              <a:rPr lang="en-US" smtClean="0">
                <a:latin typeface="Arial" pitchFamily="34" charset="0"/>
              </a:rPr>
              <a:t>.   </a:t>
            </a:r>
          </a:p>
          <a:p>
            <a:pPr>
              <a:spcBef>
                <a:spcPct val="0"/>
              </a:spcBef>
            </a:pPr>
            <a:endParaRPr lang="en-US" smtClean="0">
              <a:latin typeface="Arial" pitchFamily="34" charset="0"/>
            </a:endParaRPr>
          </a:p>
          <a:p>
            <a:pPr>
              <a:spcBef>
                <a:spcPct val="0"/>
              </a:spcBef>
            </a:pPr>
            <a:r>
              <a:rPr lang="en-US" smtClean="0">
                <a:latin typeface="Arial" pitchFamily="34" charset="0"/>
              </a:rPr>
              <a:t>Click </a:t>
            </a:r>
            <a:r>
              <a:rPr lang="en-US" b="1" smtClean="0">
                <a:latin typeface="Arial" pitchFamily="34" charset="0"/>
              </a:rPr>
              <a:t>Account</a:t>
            </a:r>
            <a:r>
              <a:rPr lang="en-US" smtClean="0">
                <a:latin typeface="Arial" pitchFamily="34" charset="0"/>
              </a:rPr>
              <a:t>.</a:t>
            </a:r>
          </a:p>
          <a:p>
            <a:endParaRPr lang="en-US" smtClean="0">
              <a:latin typeface="Arial" pitchFamily="34" charset="0"/>
            </a:endParaRPr>
          </a:p>
          <a:p>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62050" y="701675"/>
            <a:ext cx="4686300" cy="3516313"/>
          </a:xfrm>
          <a:ln/>
        </p:spPr>
      </p:sp>
      <p:sp>
        <p:nvSpPr>
          <p:cNvPr id="65539" name="Rectangle 3"/>
          <p:cNvSpPr>
            <a:spLocks noGrp="1" noChangeArrowheads="1"/>
          </p:cNvSpPr>
          <p:nvPr>
            <p:ph type="body" idx="1"/>
          </p:nvPr>
        </p:nvSpPr>
        <p:spPr>
          <a:xfrm>
            <a:off x="909989" y="4302571"/>
            <a:ext cx="5344202" cy="4991685"/>
          </a:xfrm>
          <a:noFill/>
          <a:ln/>
        </p:spPr>
        <p:txBody>
          <a:bodyPr/>
          <a:lstStyle/>
          <a:p>
            <a:r>
              <a:rPr lang="en-US" smtClean="0">
                <a:latin typeface="Arial" pitchFamily="34" charset="0"/>
              </a:rPr>
              <a:t>On the </a:t>
            </a:r>
            <a:r>
              <a:rPr lang="en-US" b="1" smtClean="0">
                <a:latin typeface="Arial" pitchFamily="34" charset="0"/>
              </a:rPr>
              <a:t>Request for Payment screen</a:t>
            </a:r>
            <a:r>
              <a:rPr lang="en-US" smtClean="0">
                <a:latin typeface="Arial" pitchFamily="34" charset="0"/>
              </a:rPr>
              <a:t>, the </a:t>
            </a:r>
            <a:r>
              <a:rPr lang="en-US" b="1" smtClean="0">
                <a:latin typeface="Arial" pitchFamily="34" charset="0"/>
              </a:rPr>
              <a:t>DUNS</a:t>
            </a:r>
            <a:r>
              <a:rPr lang="en-US" smtClean="0">
                <a:latin typeface="Arial" pitchFamily="34" charset="0"/>
              </a:rPr>
              <a:t> field appears under</a:t>
            </a:r>
            <a:r>
              <a:rPr lang="en-US" b="1" smtClean="0">
                <a:latin typeface="Arial" pitchFamily="34" charset="0"/>
              </a:rPr>
              <a:t> </a:t>
            </a:r>
            <a:r>
              <a:rPr lang="en-US" smtClean="0">
                <a:latin typeface="Arial" pitchFamily="34" charset="0"/>
              </a:rPr>
              <a:t>your account number.  </a:t>
            </a:r>
            <a:r>
              <a:rPr lang="en-US" b="1" smtClean="0">
                <a:latin typeface="Arial" pitchFamily="34" charset="0"/>
              </a:rPr>
              <a:t>DUNS</a:t>
            </a:r>
            <a:r>
              <a:rPr lang="en-US" smtClean="0">
                <a:latin typeface="Arial" pitchFamily="34" charset="0"/>
              </a:rPr>
              <a:t> stands for </a:t>
            </a:r>
            <a:r>
              <a:rPr lang="en-US" b="1" smtClean="0">
                <a:latin typeface="Arial" pitchFamily="34" charset="0"/>
              </a:rPr>
              <a:t>data universal numbering system</a:t>
            </a:r>
            <a:r>
              <a:rPr lang="en-US" smtClean="0">
                <a:latin typeface="Arial" pitchFamily="34" charset="0"/>
              </a:rPr>
              <a:t>.  DUNS numbers are issued by </a:t>
            </a:r>
            <a:r>
              <a:rPr lang="en-US" i="1" smtClean="0">
                <a:latin typeface="Arial" pitchFamily="34" charset="0"/>
              </a:rPr>
              <a:t>Dun and Bradstreet</a:t>
            </a:r>
            <a:r>
              <a:rPr lang="en-US" smtClean="0">
                <a:latin typeface="Arial" pitchFamily="34" charset="0"/>
              </a:rPr>
              <a:t> </a:t>
            </a:r>
            <a:r>
              <a:rPr lang="en-US" i="1" smtClean="0">
                <a:latin typeface="Arial" pitchFamily="34" charset="0"/>
              </a:rPr>
              <a:t>(D&amp;B)</a:t>
            </a:r>
            <a:r>
              <a:rPr lang="en-US" smtClean="0">
                <a:latin typeface="Arial" pitchFamily="34" charset="0"/>
              </a:rPr>
              <a:t> and consist of nine digits.  OMB prescribes DUNS numbers for tracking grant money dispersals. </a:t>
            </a:r>
          </a:p>
          <a:p>
            <a:endParaRPr lang="en-US" smtClean="0">
              <a:latin typeface="Arial" pitchFamily="34" charset="0"/>
            </a:endParaRPr>
          </a:p>
          <a:p>
            <a:r>
              <a:rPr lang="en-US" smtClean="0">
                <a:latin typeface="Arial" pitchFamily="34" charset="0"/>
              </a:rPr>
              <a:t>The Request for Payment screen has four required fields:</a:t>
            </a:r>
          </a:p>
          <a:p>
            <a:pPr marL="285750" lvl="1" indent="-171450">
              <a:buFontTx/>
              <a:buChar char="•"/>
            </a:pPr>
            <a:r>
              <a:rPr lang="en-US" b="1" smtClean="0">
                <a:latin typeface="Arial" pitchFamily="34" charset="0"/>
              </a:rPr>
              <a:t>First</a:t>
            </a:r>
            <a:r>
              <a:rPr lang="en-US" smtClean="0">
                <a:latin typeface="Arial" pitchFamily="34" charset="0"/>
              </a:rPr>
              <a:t> is the </a:t>
            </a:r>
            <a:r>
              <a:rPr lang="en-US" b="1" smtClean="0">
                <a:latin typeface="Arial" pitchFamily="34" charset="0"/>
              </a:rPr>
              <a:t>Payment</a:t>
            </a:r>
            <a:r>
              <a:rPr lang="en-US" smtClean="0">
                <a:latin typeface="Arial" pitchFamily="34" charset="0"/>
              </a:rPr>
              <a:t> </a:t>
            </a:r>
            <a:r>
              <a:rPr lang="en-US" b="1" smtClean="0">
                <a:latin typeface="Arial" pitchFamily="34" charset="0"/>
              </a:rPr>
              <a:t>Due</a:t>
            </a:r>
            <a:r>
              <a:rPr lang="en-US" smtClean="0">
                <a:latin typeface="Arial" pitchFamily="34" charset="0"/>
              </a:rPr>
              <a:t> </a:t>
            </a:r>
            <a:r>
              <a:rPr lang="en-US" b="1" smtClean="0">
                <a:latin typeface="Arial" pitchFamily="34" charset="0"/>
              </a:rPr>
              <a:t>Date</a:t>
            </a:r>
            <a:r>
              <a:rPr lang="en-US" smtClean="0">
                <a:latin typeface="Arial" pitchFamily="34" charset="0"/>
              </a:rPr>
              <a:t>.  This is </a:t>
            </a:r>
            <a:r>
              <a:rPr lang="en-US" b="1" smtClean="0">
                <a:latin typeface="Arial" pitchFamily="34" charset="0"/>
              </a:rPr>
              <a:t>the date your requested payment will be deposited</a:t>
            </a:r>
            <a:r>
              <a:rPr lang="en-US" smtClean="0">
                <a:latin typeface="Arial" pitchFamily="34" charset="0"/>
              </a:rPr>
              <a:t> in your bank.  For standard accounts this is the next business day.  For same-day payment it is the day the request is being made.  Payment due dates may also be “</a:t>
            </a:r>
            <a:r>
              <a:rPr lang="en-US" b="1" smtClean="0">
                <a:latin typeface="Arial" pitchFamily="34" charset="0"/>
              </a:rPr>
              <a:t>warehoused</a:t>
            </a:r>
            <a:r>
              <a:rPr lang="en-US" smtClean="0">
                <a:latin typeface="Arial" pitchFamily="34" charset="0"/>
              </a:rPr>
              <a:t>” up to </a:t>
            </a:r>
            <a:r>
              <a:rPr lang="en-US" b="1" smtClean="0">
                <a:latin typeface="Arial" pitchFamily="34" charset="0"/>
              </a:rPr>
              <a:t>30 days</a:t>
            </a:r>
            <a:r>
              <a:rPr lang="en-US" smtClean="0">
                <a:latin typeface="Arial" pitchFamily="34" charset="0"/>
              </a:rPr>
              <a:t> in advance, that is, preset for future payments.  Warehousing must be set up through your DPM Liaison Accountant.</a:t>
            </a:r>
          </a:p>
          <a:p>
            <a:pPr marL="285750" lvl="1" indent="-171450">
              <a:buFontTx/>
              <a:buChar char="•"/>
            </a:pPr>
            <a:r>
              <a:rPr lang="en-US" b="1" smtClean="0">
                <a:latin typeface="Arial" pitchFamily="34" charset="0"/>
              </a:rPr>
              <a:t>Second</a:t>
            </a:r>
            <a:r>
              <a:rPr lang="en-US" smtClean="0">
                <a:latin typeface="Arial" pitchFamily="34" charset="0"/>
              </a:rPr>
              <a:t> is the </a:t>
            </a:r>
            <a:r>
              <a:rPr lang="en-US" b="1" smtClean="0">
                <a:latin typeface="Arial" pitchFamily="34" charset="0"/>
              </a:rPr>
              <a:t>Expected</a:t>
            </a:r>
            <a:r>
              <a:rPr lang="en-US" smtClean="0">
                <a:latin typeface="Arial" pitchFamily="34" charset="0"/>
              </a:rPr>
              <a:t> </a:t>
            </a:r>
            <a:r>
              <a:rPr lang="en-US" b="1" smtClean="0">
                <a:latin typeface="Arial" pitchFamily="34" charset="0"/>
              </a:rPr>
              <a:t>Disbursement</a:t>
            </a:r>
            <a:r>
              <a:rPr lang="en-US" smtClean="0">
                <a:latin typeface="Arial" pitchFamily="34" charset="0"/>
              </a:rPr>
              <a:t> </a:t>
            </a:r>
            <a:r>
              <a:rPr lang="en-US" b="1" smtClean="0">
                <a:latin typeface="Arial" pitchFamily="34" charset="0"/>
              </a:rPr>
              <a:t>Amount</a:t>
            </a:r>
            <a:r>
              <a:rPr lang="en-US" smtClean="0">
                <a:latin typeface="Arial" pitchFamily="34" charset="0"/>
              </a:rPr>
              <a:t>. This is the </a:t>
            </a:r>
            <a:r>
              <a:rPr lang="en-US" b="1" smtClean="0">
                <a:latin typeface="Arial" pitchFamily="34" charset="0"/>
              </a:rPr>
              <a:t>amount of checks</a:t>
            </a:r>
            <a:r>
              <a:rPr lang="en-US" smtClean="0">
                <a:latin typeface="Arial" pitchFamily="34" charset="0"/>
              </a:rPr>
              <a:t> being cut to cover grant program expenses or the </a:t>
            </a:r>
            <a:r>
              <a:rPr lang="en-US" b="1" smtClean="0">
                <a:latin typeface="Arial" pitchFamily="34" charset="0"/>
              </a:rPr>
              <a:t>amount of expenses to be paid</a:t>
            </a:r>
            <a:r>
              <a:rPr lang="en-US" smtClean="0">
                <a:latin typeface="Arial" pitchFamily="34" charset="0"/>
              </a:rPr>
              <a:t> using the funds from this drawdown or payment request.</a:t>
            </a:r>
          </a:p>
          <a:p>
            <a:pPr marL="285750" lvl="1" indent="-171450">
              <a:buFontTx/>
              <a:buChar char="•"/>
            </a:pPr>
            <a:r>
              <a:rPr lang="en-US" b="1" smtClean="0">
                <a:latin typeface="Arial" pitchFamily="34" charset="0"/>
              </a:rPr>
              <a:t>Third</a:t>
            </a:r>
            <a:r>
              <a:rPr lang="en-US" smtClean="0">
                <a:latin typeface="Arial" pitchFamily="34" charset="0"/>
              </a:rPr>
              <a:t> is the </a:t>
            </a:r>
            <a:r>
              <a:rPr lang="en-US" b="1" smtClean="0">
                <a:latin typeface="Arial" pitchFamily="34" charset="0"/>
              </a:rPr>
              <a:t>Cash</a:t>
            </a:r>
            <a:r>
              <a:rPr lang="en-US" smtClean="0">
                <a:latin typeface="Arial" pitchFamily="34" charset="0"/>
              </a:rPr>
              <a:t> </a:t>
            </a:r>
            <a:r>
              <a:rPr lang="en-US" b="1" smtClean="0">
                <a:latin typeface="Arial" pitchFamily="34" charset="0"/>
              </a:rPr>
              <a:t>on</a:t>
            </a:r>
            <a:r>
              <a:rPr lang="en-US" smtClean="0">
                <a:latin typeface="Arial" pitchFamily="34" charset="0"/>
              </a:rPr>
              <a:t> </a:t>
            </a:r>
            <a:r>
              <a:rPr lang="en-US" b="1" smtClean="0">
                <a:latin typeface="Arial" pitchFamily="34" charset="0"/>
              </a:rPr>
              <a:t>Hand</a:t>
            </a:r>
            <a:r>
              <a:rPr lang="en-US" smtClean="0">
                <a:latin typeface="Arial" pitchFamily="34" charset="0"/>
              </a:rPr>
              <a:t>.  This is the </a:t>
            </a:r>
            <a:r>
              <a:rPr lang="en-US" b="1" smtClean="0">
                <a:latin typeface="Arial" pitchFamily="34" charset="0"/>
              </a:rPr>
              <a:t>amount of cash in your bank account</a:t>
            </a:r>
            <a:r>
              <a:rPr lang="en-US" smtClean="0">
                <a:latin typeface="Arial" pitchFamily="34" charset="0"/>
              </a:rPr>
              <a:t> remaining from previous funds requests.  Optimally this number should be zero. </a:t>
            </a:r>
          </a:p>
          <a:p>
            <a:pPr marL="285750" lvl="1" indent="-171450">
              <a:buFontTx/>
              <a:buChar char="•"/>
            </a:pPr>
            <a:r>
              <a:rPr lang="en-US" b="1" smtClean="0">
                <a:latin typeface="Arial" pitchFamily="34" charset="0"/>
              </a:rPr>
              <a:t>Fourth</a:t>
            </a:r>
            <a:r>
              <a:rPr lang="en-US" smtClean="0">
                <a:latin typeface="Arial" pitchFamily="34" charset="0"/>
              </a:rPr>
              <a:t> is the </a:t>
            </a:r>
            <a:r>
              <a:rPr lang="en-US" b="1" smtClean="0">
                <a:latin typeface="Arial" pitchFamily="34" charset="0"/>
              </a:rPr>
              <a:t>Payment</a:t>
            </a:r>
            <a:r>
              <a:rPr lang="en-US" smtClean="0">
                <a:latin typeface="Arial" pitchFamily="34" charset="0"/>
              </a:rPr>
              <a:t> </a:t>
            </a:r>
            <a:r>
              <a:rPr lang="en-US" b="1" smtClean="0">
                <a:latin typeface="Arial" pitchFamily="34" charset="0"/>
              </a:rPr>
              <a:t>Request</a:t>
            </a:r>
            <a:r>
              <a:rPr lang="en-US" smtClean="0">
                <a:latin typeface="Arial" pitchFamily="34" charset="0"/>
              </a:rPr>
              <a:t> </a:t>
            </a:r>
            <a:r>
              <a:rPr lang="en-US" b="1" smtClean="0">
                <a:latin typeface="Arial" pitchFamily="34" charset="0"/>
              </a:rPr>
              <a:t>Amount</a:t>
            </a:r>
            <a:r>
              <a:rPr lang="en-US" smtClean="0">
                <a:latin typeface="Arial" pitchFamily="34" charset="0"/>
              </a:rPr>
              <a:t>.  This is the </a:t>
            </a:r>
            <a:r>
              <a:rPr lang="en-US" b="1" smtClean="0">
                <a:latin typeface="Arial" pitchFamily="34" charset="0"/>
              </a:rPr>
              <a:t>Expected</a:t>
            </a:r>
            <a:r>
              <a:rPr lang="en-US" smtClean="0">
                <a:latin typeface="Arial" pitchFamily="34" charset="0"/>
              </a:rPr>
              <a:t> </a:t>
            </a:r>
            <a:r>
              <a:rPr lang="en-US" b="1" smtClean="0">
                <a:latin typeface="Arial" pitchFamily="34" charset="0"/>
              </a:rPr>
              <a:t>Disbursement</a:t>
            </a:r>
            <a:r>
              <a:rPr lang="en-US" smtClean="0">
                <a:latin typeface="Arial" pitchFamily="34" charset="0"/>
              </a:rPr>
              <a:t> </a:t>
            </a:r>
            <a:r>
              <a:rPr lang="en-US" b="1" smtClean="0">
                <a:latin typeface="Arial" pitchFamily="34" charset="0"/>
              </a:rPr>
              <a:t>Amount</a:t>
            </a:r>
            <a:r>
              <a:rPr lang="en-US" smtClean="0">
                <a:latin typeface="Arial" pitchFamily="34" charset="0"/>
              </a:rPr>
              <a:t> minus the </a:t>
            </a:r>
            <a:r>
              <a:rPr lang="en-US" b="1" smtClean="0">
                <a:latin typeface="Arial" pitchFamily="34" charset="0"/>
              </a:rPr>
              <a:t>Cash</a:t>
            </a:r>
            <a:r>
              <a:rPr lang="en-US" smtClean="0">
                <a:latin typeface="Arial" pitchFamily="34" charset="0"/>
              </a:rPr>
              <a:t> </a:t>
            </a:r>
            <a:r>
              <a:rPr lang="en-US" b="1" smtClean="0">
                <a:latin typeface="Arial" pitchFamily="34" charset="0"/>
              </a:rPr>
              <a:t>on</a:t>
            </a:r>
            <a:r>
              <a:rPr lang="en-US" smtClean="0">
                <a:latin typeface="Arial" pitchFamily="34" charset="0"/>
              </a:rPr>
              <a:t> </a:t>
            </a:r>
            <a:r>
              <a:rPr lang="en-US" b="1" smtClean="0">
                <a:latin typeface="Arial" pitchFamily="34" charset="0"/>
              </a:rPr>
              <a:t>Hand</a:t>
            </a:r>
            <a:r>
              <a:rPr lang="en-US" smtClean="0">
                <a:latin typeface="Arial" pitchFamily="34" charset="0"/>
              </a:rPr>
              <a:t>..  We expect accounts to go to, or close to,  a zero balance after planned disbursements have been made. </a:t>
            </a:r>
          </a:p>
          <a:p>
            <a:pPr>
              <a:spcBef>
                <a:spcPct val="0"/>
              </a:spcBef>
            </a:pPr>
            <a:endParaRPr lang="en-US" smtClean="0">
              <a:latin typeface="Arial" pitchFamily="34" charset="0"/>
            </a:endParaRPr>
          </a:p>
          <a:p>
            <a:pPr>
              <a:spcBef>
                <a:spcPct val="0"/>
              </a:spcBef>
            </a:pPr>
            <a:r>
              <a:rPr lang="en-US" smtClean="0">
                <a:latin typeface="Arial" pitchFamily="34" charset="0"/>
              </a:rPr>
              <a:t>Click </a:t>
            </a:r>
            <a:r>
              <a:rPr lang="en-US" b="1" smtClean="0">
                <a:latin typeface="Arial" pitchFamily="34" charset="0"/>
              </a:rPr>
              <a:t>Continue</a:t>
            </a:r>
            <a:r>
              <a:rPr lang="en-US" smtClean="0">
                <a:latin typeface="Arial" pitchFamily="34" charset="0"/>
              </a:rPr>
              <a:t>. </a:t>
            </a:r>
          </a:p>
          <a:p>
            <a:pPr>
              <a:spcBef>
                <a:spcPct val="0"/>
              </a:spcBef>
            </a:pPr>
            <a:endParaRPr lang="en-US" smtClean="0">
              <a:latin typeface="Arial" pitchFamily="34" charset="0"/>
            </a:endParaRPr>
          </a:p>
          <a:p>
            <a:pPr>
              <a:spcBef>
                <a:spcPct val="0"/>
              </a:spcBef>
            </a:pPr>
            <a:endParaRPr 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62050" y="701675"/>
            <a:ext cx="4686300" cy="3516313"/>
          </a:xfrm>
          <a:ln/>
        </p:spPr>
      </p:sp>
      <p:sp>
        <p:nvSpPr>
          <p:cNvPr id="66563" name="Rectangle 3"/>
          <p:cNvSpPr>
            <a:spLocks noGrp="1" noChangeArrowheads="1"/>
          </p:cNvSpPr>
          <p:nvPr>
            <p:ph type="body" idx="1"/>
          </p:nvPr>
        </p:nvSpPr>
        <p:spPr>
          <a:xfrm>
            <a:off x="935354" y="4452865"/>
            <a:ext cx="5139692" cy="4217830"/>
          </a:xfrm>
          <a:noFill/>
          <a:ln/>
        </p:spPr>
        <p:txBody>
          <a:bodyPr/>
          <a:lstStyle/>
          <a:p>
            <a:endParaRPr 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62050" y="701675"/>
            <a:ext cx="4686300" cy="3516313"/>
          </a:xfrm>
          <a:ln/>
        </p:spPr>
      </p:sp>
      <p:sp>
        <p:nvSpPr>
          <p:cNvPr id="67587" name="Rectangle 3"/>
          <p:cNvSpPr>
            <a:spLocks noGrp="1" noChangeArrowheads="1"/>
          </p:cNvSpPr>
          <p:nvPr>
            <p:ph type="body" idx="1"/>
          </p:nvPr>
        </p:nvSpPr>
        <p:spPr>
          <a:xfrm>
            <a:off x="935354" y="4452865"/>
            <a:ext cx="5139692" cy="4217830"/>
          </a:xfrm>
          <a:noFill/>
          <a:ln/>
        </p:spPr>
        <p:txBody>
          <a:bodyPr/>
          <a:lstStyle/>
          <a:p>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r>
              <a:rPr lang="en-US" smtClean="0"/>
              <a:t>Introduction of speaker</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62050" y="701675"/>
            <a:ext cx="4686300" cy="3516313"/>
          </a:xfrm>
          <a:ln/>
        </p:spPr>
      </p:sp>
      <p:sp>
        <p:nvSpPr>
          <p:cNvPr id="68611" name="Rectangle 3"/>
          <p:cNvSpPr>
            <a:spLocks noGrp="1" noChangeArrowheads="1"/>
          </p:cNvSpPr>
          <p:nvPr>
            <p:ph type="body" idx="1"/>
          </p:nvPr>
        </p:nvSpPr>
        <p:spPr>
          <a:xfrm>
            <a:off x="935354" y="4452865"/>
            <a:ext cx="5139692" cy="4217830"/>
          </a:xfrm>
          <a:noFill/>
          <a:ln/>
        </p:spPr>
        <p:txBody>
          <a:bodyPr/>
          <a:lstStyle/>
          <a:p>
            <a:endParaRPr 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62050" y="701675"/>
            <a:ext cx="4686300" cy="3516313"/>
          </a:xfrm>
          <a:ln/>
        </p:spPr>
      </p:sp>
      <p:sp>
        <p:nvSpPr>
          <p:cNvPr id="69635" name="Rectangle 3"/>
          <p:cNvSpPr>
            <a:spLocks noGrp="1" noChangeArrowheads="1"/>
          </p:cNvSpPr>
          <p:nvPr>
            <p:ph type="body" idx="1"/>
          </p:nvPr>
        </p:nvSpPr>
        <p:spPr>
          <a:xfrm>
            <a:off x="935354" y="4452865"/>
            <a:ext cx="5139692" cy="4217830"/>
          </a:xfrm>
          <a:noFill/>
          <a:ln/>
        </p:spPr>
        <p:txBody>
          <a:bodyPr/>
          <a:lstStyle/>
          <a:p>
            <a:endParaRPr 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62050" y="701675"/>
            <a:ext cx="4686300" cy="3516313"/>
          </a:xfrm>
          <a:ln/>
        </p:spPr>
      </p:sp>
      <p:sp>
        <p:nvSpPr>
          <p:cNvPr id="70659" name="Rectangle 3"/>
          <p:cNvSpPr>
            <a:spLocks noGrp="1" noChangeArrowheads="1"/>
          </p:cNvSpPr>
          <p:nvPr>
            <p:ph type="body" idx="1"/>
          </p:nvPr>
        </p:nvSpPr>
        <p:spPr>
          <a:xfrm>
            <a:off x="935354" y="4452865"/>
            <a:ext cx="5139692" cy="4217830"/>
          </a:xfrm>
          <a:noFill/>
          <a:ln/>
        </p:spPr>
        <p:txBody>
          <a:bodyPr/>
          <a:lstStyle/>
          <a:p>
            <a:endParaRPr lang="en-US"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marL="227013" indent="-227013" eaLnBrk="1" hangingPunct="1"/>
            <a:endParaRPr lang="en-US"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162050" y="703263"/>
            <a:ext cx="4686300" cy="3514725"/>
          </a:xfrm>
          <a:ln/>
        </p:spPr>
      </p:sp>
      <p:sp>
        <p:nvSpPr>
          <p:cNvPr id="860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r>
              <a:rPr lang="en-US" smtClean="0"/>
              <a:t>Briefly mention the agenda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r>
              <a:rPr lang="en-US" smtClean="0"/>
              <a:t>Establish the legislative basis for the grantee reporting requirements by reviewing the authorities and the specific requirements identified in the CFR.  </a:t>
            </a:r>
          </a:p>
          <a:p>
            <a:pPr eaLnBrk="1" hangingPunct="1"/>
            <a:endParaRPr lang="en-US" smtClean="0"/>
          </a:p>
          <a:p>
            <a:pPr eaLnBrk="1" hangingPunct="1"/>
            <a:r>
              <a:rPr lang="en-US" smtClean="0"/>
              <a:t>Mention that the VA has determined that quarterly reporting is the optimal frequency for grantees to communicate qualitative and quantitative information about their programs, as it should enable the VA to identify operational and financial issues early enough to help the grantees resolve the issues during the grant year.  The VA wants to be an active partner in the success of the grantee programs!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63638" y="706438"/>
            <a:ext cx="4686300" cy="3514725"/>
          </a:xfrm>
          <a:ln/>
        </p:spPr>
      </p:sp>
      <p:sp>
        <p:nvSpPr>
          <p:cNvPr id="43011" name="Rectangle 3"/>
          <p:cNvSpPr>
            <a:spLocks noGrp="1" noChangeArrowheads="1"/>
          </p:cNvSpPr>
          <p:nvPr>
            <p:ph type="body" idx="1"/>
          </p:nvPr>
        </p:nvSpPr>
        <p:spPr>
          <a:xfrm>
            <a:off x="701675" y="4451350"/>
            <a:ext cx="5607050" cy="4214813"/>
          </a:xfrm>
          <a:noFill/>
          <a:ln/>
        </p:spPr>
        <p:txBody>
          <a:bodyPr lIns="93491" tIns="46746" rIns="93491" bIns="46746"/>
          <a:lstStyle/>
          <a:p>
            <a:pPr eaLnBrk="1" hangingPunct="1">
              <a:lnSpc>
                <a:spcPct val="80000"/>
              </a:lnSpc>
            </a:pPr>
            <a:r>
              <a:rPr lang="en-US" sz="1000" b="1" smtClean="0"/>
              <a:t>         </a:t>
            </a:r>
            <a:r>
              <a:rPr lang="en-US" sz="1000" smtClean="0"/>
              <a:t>                                                                                                                                                                                                                                                                                                                                                                                                                                                                                                                                                                                                                                                                                                                                                                                                          </a:t>
            </a:r>
            <a:r>
              <a:rPr lang="en-US" sz="1000" b="1" smtClean="0"/>
              <a:t>     </a:t>
            </a:r>
            <a:r>
              <a:rPr lang="en-US" sz="1000" smtClean="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r>
              <a:rPr lang="en-US" smtClean="0"/>
              <a:t>The quarterly report template contains questions in 6 qualitative and 7 quantitative areas.  </a:t>
            </a:r>
          </a:p>
          <a:p>
            <a:pPr eaLnBrk="1" hangingPunct="1"/>
            <a:endParaRPr lang="en-US" smtClean="0"/>
          </a:p>
          <a:p>
            <a:pPr eaLnBrk="1" hangingPunct="1"/>
            <a:r>
              <a:rPr lang="en-US" smtClean="0"/>
              <a:t>We’ll go into more detail on the specific questions in these areas in later slides.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DRAFT</a:t>
            </a:r>
          </a:p>
        </p:txBody>
      </p:sp>
      <p:sp>
        <p:nvSpPr>
          <p:cNvPr id="5" name="Rectangle 6"/>
          <p:cNvSpPr>
            <a:spLocks noGrp="1" noChangeArrowheads="1"/>
          </p:cNvSpPr>
          <p:nvPr>
            <p:ph type="sldNum" sz="quarter" idx="11"/>
          </p:nvPr>
        </p:nvSpPr>
        <p:spPr>
          <a:ln/>
        </p:spPr>
        <p:txBody>
          <a:bodyPr/>
          <a:lstStyle>
            <a:lvl1pPr>
              <a:defRPr/>
            </a:lvl1pPr>
          </a:lstStyle>
          <a:p>
            <a:pPr>
              <a:defRPr/>
            </a:pPr>
            <a:fld id="{482257BA-3F90-4C85-92F8-38F394C8407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DRAFT</a:t>
            </a:r>
          </a:p>
        </p:txBody>
      </p:sp>
      <p:sp>
        <p:nvSpPr>
          <p:cNvPr id="5" name="Rectangle 6"/>
          <p:cNvSpPr>
            <a:spLocks noGrp="1" noChangeArrowheads="1"/>
          </p:cNvSpPr>
          <p:nvPr>
            <p:ph type="sldNum" sz="quarter" idx="11"/>
          </p:nvPr>
        </p:nvSpPr>
        <p:spPr>
          <a:ln/>
        </p:spPr>
        <p:txBody>
          <a:bodyPr/>
          <a:lstStyle>
            <a:lvl1pPr>
              <a:defRPr/>
            </a:lvl1pPr>
          </a:lstStyle>
          <a:p>
            <a:pPr>
              <a:defRPr/>
            </a:pPr>
            <a:fld id="{A2BB5179-E985-46A6-91DF-C0FB1446A05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66788"/>
            <a:ext cx="1943100" cy="4851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966788"/>
            <a:ext cx="5676900" cy="4851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DRAFT</a:t>
            </a:r>
          </a:p>
        </p:txBody>
      </p:sp>
      <p:sp>
        <p:nvSpPr>
          <p:cNvPr id="5" name="Rectangle 6"/>
          <p:cNvSpPr>
            <a:spLocks noGrp="1" noChangeArrowheads="1"/>
          </p:cNvSpPr>
          <p:nvPr>
            <p:ph type="sldNum" sz="quarter" idx="11"/>
          </p:nvPr>
        </p:nvSpPr>
        <p:spPr>
          <a:ln/>
        </p:spPr>
        <p:txBody>
          <a:bodyPr/>
          <a:lstStyle>
            <a:lvl1pPr>
              <a:defRPr/>
            </a:lvl1pPr>
          </a:lstStyle>
          <a:p>
            <a:pPr>
              <a:defRPr/>
            </a:pPr>
            <a:fld id="{BE31BA0F-F3A0-4249-A6E5-614C811CD44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966788"/>
            <a:ext cx="77724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703388"/>
            <a:ext cx="7772400" cy="4114800"/>
          </a:xfrm>
        </p:spPr>
        <p:txBody>
          <a:bodyPr/>
          <a:lstStyle/>
          <a:p>
            <a:pPr lvl="0"/>
            <a:endParaRPr lang="en-US" noProof="0" smtClean="0"/>
          </a:p>
        </p:txBody>
      </p:sp>
      <p:sp>
        <p:nvSpPr>
          <p:cNvPr id="4" name="Rectangle 5"/>
          <p:cNvSpPr>
            <a:spLocks noGrp="1" noChangeArrowheads="1"/>
          </p:cNvSpPr>
          <p:nvPr>
            <p:ph type="ftr" sz="quarter" idx="10"/>
          </p:nvPr>
        </p:nvSpPr>
        <p:spPr>
          <a:ln/>
        </p:spPr>
        <p:txBody>
          <a:bodyPr/>
          <a:lstStyle>
            <a:lvl1pPr>
              <a:defRPr/>
            </a:lvl1pPr>
          </a:lstStyle>
          <a:p>
            <a:pPr>
              <a:defRPr/>
            </a:pPr>
            <a:r>
              <a:rPr lang="en-US"/>
              <a:t>DRAFT</a:t>
            </a:r>
          </a:p>
        </p:txBody>
      </p:sp>
      <p:sp>
        <p:nvSpPr>
          <p:cNvPr id="5" name="Rectangle 6"/>
          <p:cNvSpPr>
            <a:spLocks noGrp="1" noChangeArrowheads="1"/>
          </p:cNvSpPr>
          <p:nvPr>
            <p:ph type="sldNum" sz="quarter" idx="11"/>
          </p:nvPr>
        </p:nvSpPr>
        <p:spPr>
          <a:ln/>
        </p:spPr>
        <p:txBody>
          <a:bodyPr/>
          <a:lstStyle>
            <a:lvl1pPr>
              <a:defRPr/>
            </a:lvl1pPr>
          </a:lstStyle>
          <a:p>
            <a:pPr>
              <a:defRPr/>
            </a:pPr>
            <a:fld id="{81EF6B4D-BD71-46CE-9566-B566A786FDC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66788"/>
            <a:ext cx="77724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03388"/>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3836988"/>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DRAFT</a:t>
            </a:r>
          </a:p>
        </p:txBody>
      </p:sp>
      <p:sp>
        <p:nvSpPr>
          <p:cNvPr id="6" name="Rectangle 6"/>
          <p:cNvSpPr>
            <a:spLocks noGrp="1" noChangeArrowheads="1"/>
          </p:cNvSpPr>
          <p:nvPr>
            <p:ph type="sldNum" sz="quarter" idx="11"/>
          </p:nvPr>
        </p:nvSpPr>
        <p:spPr>
          <a:ln/>
        </p:spPr>
        <p:txBody>
          <a:bodyPr/>
          <a:lstStyle>
            <a:lvl1pPr>
              <a:defRPr/>
            </a:lvl1pPr>
          </a:lstStyle>
          <a:p>
            <a:pPr>
              <a:defRPr/>
            </a:pPr>
            <a:fld id="{BB720937-D25B-43B0-9D5B-C2B8445F3260}"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rgbClr val="0099CC"/>
            </a:gs>
          </a:gsLst>
          <a:lin ang="5400000" scaled="1"/>
        </a:gradFill>
        <a:effectLst/>
      </p:bgPr>
    </p:bg>
    <p:spTree>
      <p:nvGrpSpPr>
        <p:cNvPr id="1" name=""/>
        <p:cNvGrpSpPr/>
        <p:nvPr/>
      </p:nvGrpSpPr>
      <p:grpSpPr>
        <a:xfrm>
          <a:off x="0" y="0"/>
          <a:ext cx="0" cy="0"/>
          <a:chOff x="0" y="0"/>
          <a:chExt cx="0" cy="0"/>
        </a:xfrm>
      </p:grpSpPr>
      <p:sp>
        <p:nvSpPr>
          <p:cNvPr id="4" name="Rectangle 152"/>
          <p:cNvSpPr>
            <a:spLocks noChangeArrowheads="1"/>
          </p:cNvSpPr>
          <p:nvPr userDrawn="1"/>
        </p:nvSpPr>
        <p:spPr bwMode="auto">
          <a:xfrm>
            <a:off x="0" y="0"/>
            <a:ext cx="9144000" cy="1501775"/>
          </a:xfrm>
          <a:prstGeom prst="rect">
            <a:avLst/>
          </a:prstGeom>
          <a:solidFill>
            <a:schemeClr val="bg1"/>
          </a:solidFill>
          <a:ln w="9525">
            <a:noFill/>
            <a:miter lim="800000"/>
            <a:headEnd/>
            <a:tailEnd/>
          </a:ln>
          <a:effectLst/>
        </p:spPr>
        <p:txBody>
          <a:bodyPr wrap="none" anchor="ctr"/>
          <a:lstStyle/>
          <a:p>
            <a:pPr algn="ctr" eaLnBrk="0" hangingPunct="0">
              <a:defRPr/>
            </a:pPr>
            <a:endParaRPr lang="en-US" sz="1800" b="0">
              <a:solidFill>
                <a:srgbClr val="000000"/>
              </a:solidFill>
            </a:endParaRPr>
          </a:p>
        </p:txBody>
      </p:sp>
      <p:sp>
        <p:nvSpPr>
          <p:cNvPr id="5" name="Line 112"/>
          <p:cNvSpPr>
            <a:spLocks noChangeShapeType="1"/>
          </p:cNvSpPr>
          <p:nvPr userDrawn="1"/>
        </p:nvSpPr>
        <p:spPr bwMode="auto">
          <a:xfrm>
            <a:off x="752475" y="1543050"/>
            <a:ext cx="0" cy="1219200"/>
          </a:xfrm>
          <a:prstGeom prst="line">
            <a:avLst/>
          </a:prstGeom>
          <a:noFill/>
          <a:ln w="9525">
            <a:solidFill>
              <a:schemeClr val="tx1"/>
            </a:solidFill>
            <a:round/>
            <a:headEnd/>
            <a:tailEnd/>
          </a:ln>
          <a:effectLst/>
        </p:spPr>
        <p:txBody>
          <a:bodyPr/>
          <a:lstStyle/>
          <a:p>
            <a:pPr algn="ctr" eaLnBrk="0" hangingPunct="0">
              <a:defRPr/>
            </a:pPr>
            <a:endParaRPr lang="en-US" sz="1800" b="0">
              <a:solidFill>
                <a:srgbClr val="000000"/>
              </a:solidFill>
            </a:endParaRPr>
          </a:p>
        </p:txBody>
      </p:sp>
      <p:sp>
        <p:nvSpPr>
          <p:cNvPr id="6" name="Line 113"/>
          <p:cNvSpPr>
            <a:spLocks noChangeShapeType="1"/>
          </p:cNvSpPr>
          <p:nvPr userDrawn="1"/>
        </p:nvSpPr>
        <p:spPr bwMode="auto">
          <a:xfrm>
            <a:off x="90488" y="2152650"/>
            <a:ext cx="2305050" cy="0"/>
          </a:xfrm>
          <a:prstGeom prst="line">
            <a:avLst/>
          </a:prstGeom>
          <a:noFill/>
          <a:ln w="9525">
            <a:solidFill>
              <a:schemeClr val="tx1"/>
            </a:solidFill>
            <a:round/>
            <a:headEnd/>
            <a:tailEnd/>
          </a:ln>
          <a:effectLst/>
        </p:spPr>
        <p:txBody>
          <a:bodyPr/>
          <a:lstStyle/>
          <a:p>
            <a:pPr algn="ctr" eaLnBrk="0" hangingPunct="0">
              <a:defRPr/>
            </a:pPr>
            <a:endParaRPr lang="en-US" sz="1800" b="0">
              <a:solidFill>
                <a:srgbClr val="000000"/>
              </a:solidFill>
            </a:endParaRPr>
          </a:p>
        </p:txBody>
      </p:sp>
      <p:sp>
        <p:nvSpPr>
          <p:cNvPr id="7" name="Line 114"/>
          <p:cNvSpPr>
            <a:spLocks noChangeShapeType="1"/>
          </p:cNvSpPr>
          <p:nvPr userDrawn="1"/>
        </p:nvSpPr>
        <p:spPr bwMode="auto">
          <a:xfrm>
            <a:off x="1362075" y="1495425"/>
            <a:ext cx="0" cy="5362575"/>
          </a:xfrm>
          <a:prstGeom prst="line">
            <a:avLst/>
          </a:prstGeom>
          <a:noFill/>
          <a:ln w="9525">
            <a:solidFill>
              <a:schemeClr val="tx1"/>
            </a:solidFill>
            <a:round/>
            <a:headEnd/>
            <a:tailEnd/>
          </a:ln>
          <a:effectLst/>
        </p:spPr>
        <p:txBody>
          <a:bodyPr/>
          <a:lstStyle/>
          <a:p>
            <a:pPr algn="ctr" eaLnBrk="0" hangingPunct="0">
              <a:defRPr/>
            </a:pPr>
            <a:endParaRPr lang="en-US" sz="1800" b="0">
              <a:solidFill>
                <a:srgbClr val="000000"/>
              </a:solidFill>
            </a:endParaRPr>
          </a:p>
        </p:txBody>
      </p:sp>
      <p:sp>
        <p:nvSpPr>
          <p:cNvPr id="8" name="Line 115"/>
          <p:cNvSpPr>
            <a:spLocks noChangeShapeType="1"/>
          </p:cNvSpPr>
          <p:nvPr userDrawn="1"/>
        </p:nvSpPr>
        <p:spPr bwMode="auto">
          <a:xfrm>
            <a:off x="771525" y="4733925"/>
            <a:ext cx="0" cy="2114550"/>
          </a:xfrm>
          <a:prstGeom prst="line">
            <a:avLst/>
          </a:prstGeom>
          <a:noFill/>
          <a:ln w="9525">
            <a:solidFill>
              <a:schemeClr val="tx1"/>
            </a:solidFill>
            <a:round/>
            <a:headEnd/>
            <a:tailEnd/>
          </a:ln>
          <a:effectLst/>
        </p:spPr>
        <p:txBody>
          <a:bodyPr/>
          <a:lstStyle/>
          <a:p>
            <a:pPr algn="ctr" eaLnBrk="0" hangingPunct="0">
              <a:defRPr/>
            </a:pPr>
            <a:endParaRPr lang="en-US" sz="1800" b="0">
              <a:solidFill>
                <a:srgbClr val="000000"/>
              </a:solidFill>
            </a:endParaRPr>
          </a:p>
        </p:txBody>
      </p:sp>
      <p:sp>
        <p:nvSpPr>
          <p:cNvPr id="9" name="Line 116"/>
          <p:cNvSpPr>
            <a:spLocks noChangeShapeType="1"/>
          </p:cNvSpPr>
          <p:nvPr userDrawn="1"/>
        </p:nvSpPr>
        <p:spPr bwMode="auto">
          <a:xfrm flipH="1">
            <a:off x="1990725" y="1552575"/>
            <a:ext cx="0" cy="1962150"/>
          </a:xfrm>
          <a:prstGeom prst="line">
            <a:avLst/>
          </a:prstGeom>
          <a:noFill/>
          <a:ln w="9525">
            <a:solidFill>
              <a:schemeClr val="tx1"/>
            </a:solidFill>
            <a:round/>
            <a:headEnd/>
            <a:tailEnd/>
          </a:ln>
          <a:effectLst/>
        </p:spPr>
        <p:txBody>
          <a:bodyPr/>
          <a:lstStyle/>
          <a:p>
            <a:pPr algn="ctr" eaLnBrk="0" hangingPunct="0">
              <a:defRPr/>
            </a:pPr>
            <a:endParaRPr lang="en-US" sz="1800" b="0">
              <a:solidFill>
                <a:srgbClr val="000000"/>
              </a:solidFill>
            </a:endParaRPr>
          </a:p>
        </p:txBody>
      </p:sp>
      <p:sp>
        <p:nvSpPr>
          <p:cNvPr id="10" name="Line 117"/>
          <p:cNvSpPr>
            <a:spLocks noChangeShapeType="1"/>
          </p:cNvSpPr>
          <p:nvPr userDrawn="1"/>
        </p:nvSpPr>
        <p:spPr bwMode="auto">
          <a:xfrm flipV="1">
            <a:off x="38100" y="2767013"/>
            <a:ext cx="1847850" cy="0"/>
          </a:xfrm>
          <a:prstGeom prst="line">
            <a:avLst/>
          </a:prstGeom>
          <a:noFill/>
          <a:ln w="9525">
            <a:solidFill>
              <a:schemeClr val="tx1"/>
            </a:solidFill>
            <a:round/>
            <a:headEnd/>
            <a:tailEnd/>
          </a:ln>
          <a:effectLst/>
        </p:spPr>
        <p:txBody>
          <a:bodyPr/>
          <a:lstStyle/>
          <a:p>
            <a:pPr algn="ctr" eaLnBrk="0" hangingPunct="0">
              <a:defRPr/>
            </a:pPr>
            <a:endParaRPr lang="en-US" sz="1800" b="0">
              <a:solidFill>
                <a:srgbClr val="000000"/>
              </a:solidFill>
            </a:endParaRPr>
          </a:p>
        </p:txBody>
      </p:sp>
      <p:sp>
        <p:nvSpPr>
          <p:cNvPr id="11" name="Line 118"/>
          <p:cNvSpPr>
            <a:spLocks noChangeShapeType="1"/>
          </p:cNvSpPr>
          <p:nvPr userDrawn="1"/>
        </p:nvSpPr>
        <p:spPr bwMode="auto">
          <a:xfrm>
            <a:off x="47625" y="6148388"/>
            <a:ext cx="1309688" cy="0"/>
          </a:xfrm>
          <a:prstGeom prst="line">
            <a:avLst/>
          </a:prstGeom>
          <a:noFill/>
          <a:ln w="9525">
            <a:solidFill>
              <a:schemeClr val="tx1"/>
            </a:solidFill>
            <a:round/>
            <a:headEnd/>
            <a:tailEnd/>
          </a:ln>
          <a:effectLst/>
        </p:spPr>
        <p:txBody>
          <a:bodyPr/>
          <a:lstStyle/>
          <a:p>
            <a:pPr algn="ctr" eaLnBrk="0" hangingPunct="0">
              <a:defRPr/>
            </a:pPr>
            <a:endParaRPr lang="en-US" sz="1800" b="0">
              <a:solidFill>
                <a:srgbClr val="000000"/>
              </a:solidFill>
            </a:endParaRPr>
          </a:p>
        </p:txBody>
      </p:sp>
      <p:sp>
        <p:nvSpPr>
          <p:cNvPr id="12" name="Line 119"/>
          <p:cNvSpPr>
            <a:spLocks noChangeShapeType="1"/>
          </p:cNvSpPr>
          <p:nvPr userDrawn="1"/>
        </p:nvSpPr>
        <p:spPr bwMode="auto">
          <a:xfrm flipH="1">
            <a:off x="7273925" y="2152650"/>
            <a:ext cx="1628775" cy="0"/>
          </a:xfrm>
          <a:prstGeom prst="line">
            <a:avLst/>
          </a:prstGeom>
          <a:noFill/>
          <a:ln w="9525">
            <a:solidFill>
              <a:schemeClr val="tx1"/>
            </a:solidFill>
            <a:round/>
            <a:headEnd/>
            <a:tailEnd/>
          </a:ln>
          <a:effectLst/>
        </p:spPr>
        <p:txBody>
          <a:bodyPr/>
          <a:lstStyle/>
          <a:p>
            <a:pPr algn="ctr" eaLnBrk="0" hangingPunct="0">
              <a:defRPr/>
            </a:pPr>
            <a:endParaRPr lang="en-US" sz="1800" b="0">
              <a:solidFill>
                <a:srgbClr val="000000"/>
              </a:solidFill>
            </a:endParaRPr>
          </a:p>
        </p:txBody>
      </p:sp>
      <p:sp>
        <p:nvSpPr>
          <p:cNvPr id="13" name="Line 120"/>
          <p:cNvSpPr>
            <a:spLocks noChangeShapeType="1"/>
          </p:cNvSpPr>
          <p:nvPr userDrawn="1"/>
        </p:nvSpPr>
        <p:spPr bwMode="auto">
          <a:xfrm>
            <a:off x="7664450" y="1558925"/>
            <a:ext cx="0" cy="1857375"/>
          </a:xfrm>
          <a:prstGeom prst="line">
            <a:avLst/>
          </a:prstGeom>
          <a:noFill/>
          <a:ln w="9525">
            <a:solidFill>
              <a:schemeClr val="tx1"/>
            </a:solidFill>
            <a:round/>
            <a:headEnd/>
            <a:tailEnd/>
          </a:ln>
          <a:effectLst/>
        </p:spPr>
        <p:txBody>
          <a:bodyPr/>
          <a:lstStyle/>
          <a:p>
            <a:pPr algn="ctr" eaLnBrk="0" hangingPunct="0">
              <a:defRPr/>
            </a:pPr>
            <a:endParaRPr lang="en-US" sz="1800" b="0">
              <a:solidFill>
                <a:srgbClr val="000000"/>
              </a:solidFill>
            </a:endParaRPr>
          </a:p>
        </p:txBody>
      </p:sp>
      <p:pic>
        <p:nvPicPr>
          <p:cNvPr id="14" name="Picture 121" descr="column"/>
          <p:cNvPicPr>
            <a:picLocks noChangeAspect="1" noChangeArrowheads="1"/>
          </p:cNvPicPr>
          <p:nvPr userDrawn="1"/>
        </p:nvPicPr>
        <p:blipFill>
          <a:blip r:embed="rId2" cstate="print"/>
          <a:srcRect/>
          <a:stretch>
            <a:fillRect/>
          </a:stretch>
        </p:blipFill>
        <p:spPr bwMode="auto">
          <a:xfrm>
            <a:off x="38100" y="2773363"/>
            <a:ext cx="1320800" cy="1957387"/>
          </a:xfrm>
          <a:prstGeom prst="rect">
            <a:avLst/>
          </a:prstGeom>
          <a:noFill/>
          <a:ln w="9525">
            <a:noFill/>
            <a:miter lim="800000"/>
            <a:headEnd/>
            <a:tailEnd/>
          </a:ln>
        </p:spPr>
      </p:pic>
      <p:pic>
        <p:nvPicPr>
          <p:cNvPr id="15" name="Picture 122" descr="eagle"/>
          <p:cNvPicPr>
            <a:picLocks noChangeAspect="1" noChangeArrowheads="1"/>
          </p:cNvPicPr>
          <p:nvPr userDrawn="1"/>
        </p:nvPicPr>
        <p:blipFill>
          <a:blip r:embed="rId3" cstate="print"/>
          <a:srcRect/>
          <a:stretch>
            <a:fillRect/>
          </a:stretch>
        </p:blipFill>
        <p:spPr bwMode="auto">
          <a:xfrm>
            <a:off x="85725" y="1543050"/>
            <a:ext cx="671513" cy="608013"/>
          </a:xfrm>
          <a:prstGeom prst="rect">
            <a:avLst/>
          </a:prstGeom>
          <a:noFill/>
          <a:ln w="9525">
            <a:noFill/>
            <a:miter lim="800000"/>
            <a:headEnd/>
            <a:tailEnd/>
          </a:ln>
        </p:spPr>
      </p:pic>
      <p:pic>
        <p:nvPicPr>
          <p:cNvPr id="16" name="Picture 123" descr="money"/>
          <p:cNvPicPr>
            <a:picLocks noChangeAspect="1" noChangeArrowheads="1"/>
          </p:cNvPicPr>
          <p:nvPr userDrawn="1"/>
        </p:nvPicPr>
        <p:blipFill>
          <a:blip r:embed="rId4" cstate="print"/>
          <a:srcRect/>
          <a:stretch>
            <a:fillRect/>
          </a:stretch>
        </p:blipFill>
        <p:spPr bwMode="auto">
          <a:xfrm>
            <a:off x="38100" y="5432425"/>
            <a:ext cx="731838" cy="717550"/>
          </a:xfrm>
          <a:prstGeom prst="rect">
            <a:avLst/>
          </a:prstGeom>
          <a:noFill/>
          <a:ln w="9525">
            <a:noFill/>
            <a:miter lim="800000"/>
            <a:headEnd/>
            <a:tailEnd/>
          </a:ln>
        </p:spPr>
      </p:pic>
      <p:sp>
        <p:nvSpPr>
          <p:cNvPr id="17" name="Rectangle 124"/>
          <p:cNvSpPr>
            <a:spLocks noChangeArrowheads="1"/>
          </p:cNvSpPr>
          <p:nvPr userDrawn="1"/>
        </p:nvSpPr>
        <p:spPr bwMode="auto">
          <a:xfrm>
            <a:off x="776288" y="4733925"/>
            <a:ext cx="585787" cy="695325"/>
          </a:xfrm>
          <a:prstGeom prst="rect">
            <a:avLst/>
          </a:prstGeom>
          <a:solidFill>
            <a:schemeClr val="tx1"/>
          </a:solidFill>
          <a:ln w="9525">
            <a:solidFill>
              <a:schemeClr val="tx1"/>
            </a:solidFill>
            <a:miter lim="800000"/>
            <a:headEnd/>
            <a:tailEnd/>
          </a:ln>
          <a:effectLst/>
        </p:spPr>
        <p:txBody>
          <a:bodyPr wrap="none" anchor="ctr"/>
          <a:lstStyle/>
          <a:p>
            <a:pPr algn="ctr" eaLnBrk="0" hangingPunct="0">
              <a:defRPr/>
            </a:pPr>
            <a:endParaRPr lang="en-US" sz="1800" b="0">
              <a:solidFill>
                <a:srgbClr val="000000"/>
              </a:solidFill>
            </a:endParaRPr>
          </a:p>
        </p:txBody>
      </p:sp>
      <p:sp>
        <p:nvSpPr>
          <p:cNvPr id="18" name="Rectangle 125"/>
          <p:cNvSpPr>
            <a:spLocks noChangeArrowheads="1"/>
          </p:cNvSpPr>
          <p:nvPr userDrawn="1"/>
        </p:nvSpPr>
        <p:spPr bwMode="auto">
          <a:xfrm>
            <a:off x="85725" y="1497013"/>
            <a:ext cx="8915400" cy="76200"/>
          </a:xfrm>
          <a:prstGeom prst="rect">
            <a:avLst/>
          </a:prstGeom>
          <a:solidFill>
            <a:schemeClr val="tx1"/>
          </a:solidFill>
          <a:ln w="9525">
            <a:solidFill>
              <a:schemeClr val="tx1"/>
            </a:solidFill>
            <a:miter lim="800000"/>
            <a:headEnd/>
            <a:tailEnd/>
          </a:ln>
          <a:effectLst/>
        </p:spPr>
        <p:txBody>
          <a:bodyPr wrap="none" anchor="ctr"/>
          <a:lstStyle/>
          <a:p>
            <a:pPr algn="ctr" eaLnBrk="0" hangingPunct="0">
              <a:defRPr/>
            </a:pPr>
            <a:endParaRPr lang="en-US" sz="1800" b="0">
              <a:solidFill>
                <a:srgbClr val="000000"/>
              </a:solidFill>
            </a:endParaRPr>
          </a:p>
        </p:txBody>
      </p:sp>
      <p:sp>
        <p:nvSpPr>
          <p:cNvPr id="19" name="Rectangle 128"/>
          <p:cNvSpPr>
            <a:spLocks noChangeArrowheads="1"/>
          </p:cNvSpPr>
          <p:nvPr userDrawn="1"/>
        </p:nvSpPr>
        <p:spPr bwMode="auto">
          <a:xfrm>
            <a:off x="0" y="2576513"/>
            <a:ext cx="9144000" cy="0"/>
          </a:xfrm>
          <a:prstGeom prst="rect">
            <a:avLst/>
          </a:prstGeom>
          <a:noFill/>
          <a:ln w="9525">
            <a:noFill/>
            <a:miter lim="800000"/>
            <a:headEnd/>
            <a:tailEnd/>
          </a:ln>
          <a:effectLst/>
        </p:spPr>
        <p:txBody>
          <a:bodyPr wrap="none" anchor="ctr">
            <a:spAutoFit/>
          </a:bodyPr>
          <a:lstStyle/>
          <a:p>
            <a:pPr algn="ctr" eaLnBrk="0" hangingPunct="0">
              <a:defRPr/>
            </a:pPr>
            <a:endParaRPr lang="en-US" sz="1800" b="0">
              <a:solidFill>
                <a:srgbClr val="000000"/>
              </a:solidFill>
            </a:endParaRPr>
          </a:p>
        </p:txBody>
      </p:sp>
      <p:pic>
        <p:nvPicPr>
          <p:cNvPr id="20" name="Picture 148" descr="logo_reflex"/>
          <p:cNvPicPr>
            <a:picLocks noChangeAspect="1" noChangeArrowheads="1"/>
          </p:cNvPicPr>
          <p:nvPr userDrawn="1"/>
        </p:nvPicPr>
        <p:blipFill>
          <a:blip r:embed="rId5" cstate="print"/>
          <a:srcRect/>
          <a:stretch>
            <a:fillRect/>
          </a:stretch>
        </p:blipFill>
        <p:spPr bwMode="auto">
          <a:xfrm>
            <a:off x="80963" y="107950"/>
            <a:ext cx="1323975" cy="1335088"/>
          </a:xfrm>
          <a:prstGeom prst="rect">
            <a:avLst/>
          </a:prstGeom>
          <a:noFill/>
          <a:ln w="9525">
            <a:noFill/>
            <a:miter lim="800000"/>
            <a:headEnd/>
            <a:tailEnd/>
          </a:ln>
        </p:spPr>
      </p:pic>
      <p:pic>
        <p:nvPicPr>
          <p:cNvPr id="21" name="Picture 153" descr="PSC LOGO Color"/>
          <p:cNvPicPr>
            <a:picLocks noChangeAspect="1" noChangeArrowheads="1"/>
          </p:cNvPicPr>
          <p:nvPr userDrawn="1"/>
        </p:nvPicPr>
        <p:blipFill>
          <a:blip r:embed="rId6" cstate="print"/>
          <a:srcRect/>
          <a:stretch>
            <a:fillRect/>
          </a:stretch>
        </p:blipFill>
        <p:spPr bwMode="auto">
          <a:xfrm>
            <a:off x="6778625" y="177800"/>
            <a:ext cx="2043113" cy="1231900"/>
          </a:xfrm>
          <a:prstGeom prst="rect">
            <a:avLst/>
          </a:prstGeom>
          <a:noFill/>
          <a:ln w="9525">
            <a:noFill/>
            <a:miter lim="800000"/>
            <a:headEnd/>
            <a:tailEnd/>
          </a:ln>
        </p:spPr>
      </p:pic>
      <p:sp>
        <p:nvSpPr>
          <p:cNvPr id="10300" name="Rectangle 60"/>
          <p:cNvSpPr>
            <a:spLocks noGrp="1" noChangeArrowheads="1"/>
          </p:cNvSpPr>
          <p:nvPr>
            <p:ph type="ctrTitle" sz="quarter"/>
          </p:nvPr>
        </p:nvSpPr>
        <p:spPr>
          <a:xfrm>
            <a:off x="2436813" y="3305175"/>
            <a:ext cx="6216650" cy="1143000"/>
          </a:xfrm>
          <a:ln w="9525"/>
        </p:spPr>
        <p:txBody>
          <a:bodyPr lIns="91440" tIns="45720" rIns="91440" bIns="45720" anchor="t"/>
          <a:lstStyle>
            <a:lvl1pPr>
              <a:defRPr>
                <a:solidFill>
                  <a:schemeClr val="tx1"/>
                </a:solidFill>
              </a:defRPr>
            </a:lvl1pPr>
          </a:lstStyle>
          <a:p>
            <a:r>
              <a:rPr lang="en-US"/>
              <a:t>Click to edit Master title style</a:t>
            </a:r>
          </a:p>
        </p:txBody>
      </p:sp>
      <p:sp>
        <p:nvSpPr>
          <p:cNvPr id="10301" name="Rectangle 61"/>
          <p:cNvSpPr>
            <a:spLocks noGrp="1" noChangeArrowheads="1"/>
          </p:cNvSpPr>
          <p:nvPr>
            <p:ph type="subTitle" sz="quarter" idx="1"/>
          </p:nvPr>
        </p:nvSpPr>
        <p:spPr>
          <a:xfrm>
            <a:off x="2452688" y="4776788"/>
            <a:ext cx="6216650" cy="536575"/>
          </a:xfrm>
          <a:ln w="9525"/>
        </p:spPr>
        <p:txBody>
          <a:bodyPr lIns="91440" tIns="45720" rIns="91440" bIns="45720"/>
          <a:lstStyle>
            <a:lvl1pPr marL="0" indent="0">
              <a:buFontTx/>
              <a:buNone/>
              <a:defRPr sz="1800"/>
            </a:lvl1pPr>
          </a:lstStyle>
          <a:p>
            <a:r>
              <a:rPr lang="en-US"/>
              <a:t>Click to edit Master subtitle style</a:t>
            </a:r>
          </a:p>
        </p:txBody>
      </p:sp>
      <p:sp>
        <p:nvSpPr>
          <p:cNvPr id="22" name="Rectangle 110"/>
          <p:cNvSpPr>
            <a:spLocks noGrp="1" noChangeArrowheads="1"/>
          </p:cNvSpPr>
          <p:nvPr>
            <p:ph type="ftr" sz="quarter" idx="10"/>
          </p:nvPr>
        </p:nvSpPr>
        <p:spPr/>
        <p:txBody>
          <a:bodyPr/>
          <a:lstStyle>
            <a:lvl1pPr eaLnBrk="1" hangingPunct="1">
              <a:defRPr b="1">
                <a:solidFill>
                  <a:srgbClr val="FFFFFF"/>
                </a:solidFill>
                <a:latin typeface="Arial" charset="0"/>
              </a:defRPr>
            </a:lvl1pPr>
          </a:lstStyle>
          <a:p>
            <a:pPr>
              <a:defRPr/>
            </a:pPr>
            <a:r>
              <a:rPr lang="en-US"/>
              <a:t>© 2003 Accenture  All Rights Reserved.</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0"/>
          <p:cNvSpPr>
            <a:spLocks noGrp="1" noChangeArrowheads="1"/>
          </p:cNvSpPr>
          <p:nvPr>
            <p:ph type="sldNum" sz="quarter" idx="10"/>
          </p:nvPr>
        </p:nvSpPr>
        <p:spPr/>
        <p:txBody>
          <a:bodyPr/>
          <a:lstStyle>
            <a:lvl1pPr eaLnBrk="1" hangingPunct="1">
              <a:defRPr b="1">
                <a:latin typeface="AvantGarde" pitchFamily="34" charset="0"/>
              </a:defRPr>
            </a:lvl1pPr>
          </a:lstStyle>
          <a:p>
            <a:pPr>
              <a:defRPr/>
            </a:pPr>
            <a:fld id="{0D056D2B-C4B6-474D-87CB-57F3661E0011}" type="slidenum">
              <a:rPr lang="en-US"/>
              <a:pPr>
                <a:defRPr/>
              </a:pPr>
              <a:t>‹#›</a:t>
            </a:fld>
            <a:endParaRPr lang="en-US"/>
          </a:p>
        </p:txBody>
      </p:sp>
      <p:sp>
        <p:nvSpPr>
          <p:cNvPr id="5" name="Rectangle 87"/>
          <p:cNvSpPr>
            <a:spLocks noGrp="1" noChangeArrowheads="1"/>
          </p:cNvSpPr>
          <p:nvPr>
            <p:ph type="ftr" sz="quarter" idx="11"/>
          </p:nvPr>
        </p:nvSpPr>
        <p:spPr/>
        <p:txBody>
          <a:bodyPr/>
          <a:lstStyle>
            <a:lvl1pPr eaLnBrk="1" hangingPunct="1">
              <a:defRPr b="1">
                <a:latin typeface="AvantGarde" pitchFamily="34" charset="0"/>
              </a:defRPr>
            </a:lvl1pPr>
          </a:lstStyle>
          <a:p>
            <a:pPr>
              <a:defRPr/>
            </a:pPr>
            <a:r>
              <a:rPr lang="en-US"/>
              <a:t>© 2003 Accenture  All Rights Reserved.</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0"/>
          <p:cNvSpPr>
            <a:spLocks noGrp="1" noChangeArrowheads="1"/>
          </p:cNvSpPr>
          <p:nvPr>
            <p:ph type="sldNum" sz="quarter" idx="10"/>
          </p:nvPr>
        </p:nvSpPr>
        <p:spPr/>
        <p:txBody>
          <a:bodyPr/>
          <a:lstStyle>
            <a:lvl1pPr eaLnBrk="1" hangingPunct="1">
              <a:defRPr b="1">
                <a:latin typeface="AvantGarde" pitchFamily="34" charset="0"/>
              </a:defRPr>
            </a:lvl1pPr>
          </a:lstStyle>
          <a:p>
            <a:pPr>
              <a:defRPr/>
            </a:pPr>
            <a:fld id="{D333EFFC-40E1-457A-81E7-3F429D4B8DFB}" type="slidenum">
              <a:rPr lang="en-US"/>
              <a:pPr>
                <a:defRPr/>
              </a:pPr>
              <a:t>‹#›</a:t>
            </a:fld>
            <a:endParaRPr lang="en-US"/>
          </a:p>
        </p:txBody>
      </p:sp>
      <p:sp>
        <p:nvSpPr>
          <p:cNvPr id="5" name="Rectangle 87"/>
          <p:cNvSpPr>
            <a:spLocks noGrp="1" noChangeArrowheads="1"/>
          </p:cNvSpPr>
          <p:nvPr>
            <p:ph type="ftr" sz="quarter" idx="11"/>
          </p:nvPr>
        </p:nvSpPr>
        <p:spPr/>
        <p:txBody>
          <a:bodyPr/>
          <a:lstStyle>
            <a:lvl1pPr eaLnBrk="1" hangingPunct="1">
              <a:defRPr b="1">
                <a:latin typeface="AvantGarde" pitchFamily="34" charset="0"/>
              </a:defRPr>
            </a:lvl1pPr>
          </a:lstStyle>
          <a:p>
            <a:pPr>
              <a:defRPr/>
            </a:pPr>
            <a:r>
              <a:rPr lang="en-US"/>
              <a:t>© 2003 Accenture  All Rights Reserved.</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4175" y="1893888"/>
            <a:ext cx="3944938"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81513" y="1893888"/>
            <a:ext cx="3946525"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0"/>
          <p:cNvSpPr>
            <a:spLocks noGrp="1" noChangeArrowheads="1"/>
          </p:cNvSpPr>
          <p:nvPr>
            <p:ph type="sldNum" sz="quarter" idx="10"/>
          </p:nvPr>
        </p:nvSpPr>
        <p:spPr/>
        <p:txBody>
          <a:bodyPr/>
          <a:lstStyle>
            <a:lvl1pPr eaLnBrk="1" hangingPunct="1">
              <a:defRPr b="1">
                <a:latin typeface="AvantGarde" pitchFamily="34" charset="0"/>
              </a:defRPr>
            </a:lvl1pPr>
          </a:lstStyle>
          <a:p>
            <a:pPr>
              <a:defRPr/>
            </a:pPr>
            <a:fld id="{6EF00522-671C-4E52-B794-F8042D515283}" type="slidenum">
              <a:rPr lang="en-US"/>
              <a:pPr>
                <a:defRPr/>
              </a:pPr>
              <a:t>‹#›</a:t>
            </a:fld>
            <a:endParaRPr lang="en-US"/>
          </a:p>
        </p:txBody>
      </p:sp>
      <p:sp>
        <p:nvSpPr>
          <p:cNvPr id="6" name="Rectangle 87"/>
          <p:cNvSpPr>
            <a:spLocks noGrp="1" noChangeArrowheads="1"/>
          </p:cNvSpPr>
          <p:nvPr>
            <p:ph type="ftr" sz="quarter" idx="11"/>
          </p:nvPr>
        </p:nvSpPr>
        <p:spPr/>
        <p:txBody>
          <a:bodyPr/>
          <a:lstStyle>
            <a:lvl1pPr eaLnBrk="1" hangingPunct="1">
              <a:defRPr b="1">
                <a:latin typeface="AvantGarde" pitchFamily="34" charset="0"/>
              </a:defRPr>
            </a:lvl1pPr>
          </a:lstStyle>
          <a:p>
            <a:pPr>
              <a:defRPr/>
            </a:pPr>
            <a:r>
              <a:rPr lang="en-US"/>
              <a:t>© 2003 Accenture  All Rights Reserved.</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0"/>
          <p:cNvSpPr>
            <a:spLocks noGrp="1" noChangeArrowheads="1"/>
          </p:cNvSpPr>
          <p:nvPr>
            <p:ph type="sldNum" sz="quarter" idx="10"/>
          </p:nvPr>
        </p:nvSpPr>
        <p:spPr/>
        <p:txBody>
          <a:bodyPr/>
          <a:lstStyle>
            <a:lvl1pPr eaLnBrk="1" hangingPunct="1">
              <a:defRPr b="1">
                <a:latin typeface="AvantGarde" pitchFamily="34" charset="0"/>
              </a:defRPr>
            </a:lvl1pPr>
          </a:lstStyle>
          <a:p>
            <a:pPr>
              <a:defRPr/>
            </a:pPr>
            <a:fld id="{45B89C9D-E64F-4A2C-A59A-C5A958B2A70E}" type="slidenum">
              <a:rPr lang="en-US"/>
              <a:pPr>
                <a:defRPr/>
              </a:pPr>
              <a:t>‹#›</a:t>
            </a:fld>
            <a:endParaRPr lang="en-US"/>
          </a:p>
        </p:txBody>
      </p:sp>
      <p:sp>
        <p:nvSpPr>
          <p:cNvPr id="8" name="Rectangle 87"/>
          <p:cNvSpPr>
            <a:spLocks noGrp="1" noChangeArrowheads="1"/>
          </p:cNvSpPr>
          <p:nvPr>
            <p:ph type="ftr" sz="quarter" idx="11"/>
          </p:nvPr>
        </p:nvSpPr>
        <p:spPr/>
        <p:txBody>
          <a:bodyPr/>
          <a:lstStyle>
            <a:lvl1pPr eaLnBrk="1" hangingPunct="1">
              <a:defRPr b="1">
                <a:latin typeface="AvantGarde" pitchFamily="34" charset="0"/>
              </a:defRPr>
            </a:lvl1pPr>
          </a:lstStyle>
          <a:p>
            <a:pPr>
              <a:defRPr/>
            </a:pPr>
            <a:r>
              <a:rPr lang="en-US"/>
              <a:t>© 2003 Accenture  All Rights Reserved.</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0"/>
          <p:cNvSpPr>
            <a:spLocks noGrp="1" noChangeArrowheads="1"/>
          </p:cNvSpPr>
          <p:nvPr>
            <p:ph type="sldNum" sz="quarter" idx="10"/>
          </p:nvPr>
        </p:nvSpPr>
        <p:spPr/>
        <p:txBody>
          <a:bodyPr/>
          <a:lstStyle>
            <a:lvl1pPr eaLnBrk="1" hangingPunct="1">
              <a:defRPr b="1">
                <a:latin typeface="AvantGarde" pitchFamily="34" charset="0"/>
              </a:defRPr>
            </a:lvl1pPr>
          </a:lstStyle>
          <a:p>
            <a:pPr>
              <a:defRPr/>
            </a:pPr>
            <a:fld id="{87E70C33-2748-4B87-BB08-1249AA55C5A2}" type="slidenum">
              <a:rPr lang="en-US"/>
              <a:pPr>
                <a:defRPr/>
              </a:pPr>
              <a:t>‹#›</a:t>
            </a:fld>
            <a:endParaRPr lang="en-US"/>
          </a:p>
        </p:txBody>
      </p:sp>
      <p:sp>
        <p:nvSpPr>
          <p:cNvPr id="4" name="Rectangle 87"/>
          <p:cNvSpPr>
            <a:spLocks noGrp="1" noChangeArrowheads="1"/>
          </p:cNvSpPr>
          <p:nvPr>
            <p:ph type="ftr" sz="quarter" idx="11"/>
          </p:nvPr>
        </p:nvSpPr>
        <p:spPr/>
        <p:txBody>
          <a:bodyPr/>
          <a:lstStyle>
            <a:lvl1pPr eaLnBrk="1" hangingPunct="1">
              <a:defRPr b="1">
                <a:latin typeface="AvantGarde" pitchFamily="34" charset="0"/>
              </a:defRPr>
            </a:lvl1pPr>
          </a:lstStyle>
          <a:p>
            <a:pPr>
              <a:defRPr/>
            </a:pPr>
            <a:r>
              <a:rPr lang="en-US"/>
              <a:t>© 2003 Accenture  All Rights Reserved.</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DRAFT</a:t>
            </a:r>
          </a:p>
        </p:txBody>
      </p:sp>
      <p:sp>
        <p:nvSpPr>
          <p:cNvPr id="5" name="Rectangle 6"/>
          <p:cNvSpPr>
            <a:spLocks noGrp="1" noChangeArrowheads="1"/>
          </p:cNvSpPr>
          <p:nvPr>
            <p:ph type="sldNum" sz="quarter" idx="11"/>
          </p:nvPr>
        </p:nvSpPr>
        <p:spPr>
          <a:ln/>
        </p:spPr>
        <p:txBody>
          <a:bodyPr/>
          <a:lstStyle>
            <a:lvl1pPr>
              <a:defRPr/>
            </a:lvl1pPr>
          </a:lstStyle>
          <a:p>
            <a:pPr>
              <a:defRPr/>
            </a:pPr>
            <a:fld id="{7F2C0D4C-CCF6-4B8F-869B-667347FABBC2}"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0"/>
          <p:cNvSpPr>
            <a:spLocks noGrp="1" noChangeArrowheads="1"/>
          </p:cNvSpPr>
          <p:nvPr>
            <p:ph type="sldNum" sz="quarter" idx="10"/>
          </p:nvPr>
        </p:nvSpPr>
        <p:spPr/>
        <p:txBody>
          <a:bodyPr/>
          <a:lstStyle>
            <a:lvl1pPr eaLnBrk="1" hangingPunct="1">
              <a:defRPr b="1">
                <a:latin typeface="AvantGarde" pitchFamily="34" charset="0"/>
              </a:defRPr>
            </a:lvl1pPr>
          </a:lstStyle>
          <a:p>
            <a:pPr>
              <a:defRPr/>
            </a:pPr>
            <a:fld id="{02A62139-262D-4773-BDC9-F0097488A5D6}" type="slidenum">
              <a:rPr lang="en-US"/>
              <a:pPr>
                <a:defRPr/>
              </a:pPr>
              <a:t>‹#›</a:t>
            </a:fld>
            <a:endParaRPr lang="en-US"/>
          </a:p>
        </p:txBody>
      </p:sp>
      <p:sp>
        <p:nvSpPr>
          <p:cNvPr id="3" name="Rectangle 87"/>
          <p:cNvSpPr>
            <a:spLocks noGrp="1" noChangeArrowheads="1"/>
          </p:cNvSpPr>
          <p:nvPr>
            <p:ph type="ftr" sz="quarter" idx="11"/>
          </p:nvPr>
        </p:nvSpPr>
        <p:spPr/>
        <p:txBody>
          <a:bodyPr/>
          <a:lstStyle>
            <a:lvl1pPr eaLnBrk="1" hangingPunct="1">
              <a:defRPr b="1">
                <a:latin typeface="AvantGarde" pitchFamily="34" charset="0"/>
              </a:defRPr>
            </a:lvl1pPr>
          </a:lstStyle>
          <a:p>
            <a:pPr>
              <a:defRPr/>
            </a:pPr>
            <a:r>
              <a:rPr lang="en-US"/>
              <a:t>© 2003 Accenture  All Rights Reserved.</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0"/>
          <p:cNvSpPr>
            <a:spLocks noGrp="1" noChangeArrowheads="1"/>
          </p:cNvSpPr>
          <p:nvPr>
            <p:ph type="sldNum" sz="quarter" idx="10"/>
          </p:nvPr>
        </p:nvSpPr>
        <p:spPr/>
        <p:txBody>
          <a:bodyPr/>
          <a:lstStyle>
            <a:lvl1pPr eaLnBrk="1" hangingPunct="1">
              <a:defRPr b="1">
                <a:latin typeface="AvantGarde" pitchFamily="34" charset="0"/>
              </a:defRPr>
            </a:lvl1pPr>
          </a:lstStyle>
          <a:p>
            <a:pPr>
              <a:defRPr/>
            </a:pPr>
            <a:fld id="{FB4A2F99-D2F4-4165-B67B-D0872B18C8B6}" type="slidenum">
              <a:rPr lang="en-US"/>
              <a:pPr>
                <a:defRPr/>
              </a:pPr>
              <a:t>‹#›</a:t>
            </a:fld>
            <a:endParaRPr lang="en-US"/>
          </a:p>
        </p:txBody>
      </p:sp>
      <p:sp>
        <p:nvSpPr>
          <p:cNvPr id="6" name="Rectangle 87"/>
          <p:cNvSpPr>
            <a:spLocks noGrp="1" noChangeArrowheads="1"/>
          </p:cNvSpPr>
          <p:nvPr>
            <p:ph type="ftr" sz="quarter" idx="11"/>
          </p:nvPr>
        </p:nvSpPr>
        <p:spPr/>
        <p:txBody>
          <a:bodyPr/>
          <a:lstStyle>
            <a:lvl1pPr eaLnBrk="1" hangingPunct="1">
              <a:defRPr b="1">
                <a:latin typeface="AvantGarde" pitchFamily="34" charset="0"/>
              </a:defRPr>
            </a:lvl1pPr>
          </a:lstStyle>
          <a:p>
            <a:pPr>
              <a:defRPr/>
            </a:pPr>
            <a:r>
              <a:rPr lang="en-US"/>
              <a:t>© 2003 Accenture  All Rights Reserved.</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0"/>
          <p:cNvSpPr>
            <a:spLocks noGrp="1" noChangeArrowheads="1"/>
          </p:cNvSpPr>
          <p:nvPr>
            <p:ph type="sldNum" sz="quarter" idx="10"/>
          </p:nvPr>
        </p:nvSpPr>
        <p:spPr/>
        <p:txBody>
          <a:bodyPr/>
          <a:lstStyle>
            <a:lvl1pPr eaLnBrk="1" hangingPunct="1">
              <a:defRPr b="1">
                <a:latin typeface="AvantGarde" pitchFamily="34" charset="0"/>
              </a:defRPr>
            </a:lvl1pPr>
          </a:lstStyle>
          <a:p>
            <a:pPr>
              <a:defRPr/>
            </a:pPr>
            <a:fld id="{FFA21C63-B6B3-447F-8107-43766477F412}" type="slidenum">
              <a:rPr lang="en-US"/>
              <a:pPr>
                <a:defRPr/>
              </a:pPr>
              <a:t>‹#›</a:t>
            </a:fld>
            <a:endParaRPr lang="en-US"/>
          </a:p>
        </p:txBody>
      </p:sp>
      <p:sp>
        <p:nvSpPr>
          <p:cNvPr id="6" name="Rectangle 87"/>
          <p:cNvSpPr>
            <a:spLocks noGrp="1" noChangeArrowheads="1"/>
          </p:cNvSpPr>
          <p:nvPr>
            <p:ph type="ftr" sz="quarter" idx="11"/>
          </p:nvPr>
        </p:nvSpPr>
        <p:spPr/>
        <p:txBody>
          <a:bodyPr/>
          <a:lstStyle>
            <a:lvl1pPr eaLnBrk="1" hangingPunct="1">
              <a:defRPr b="1">
                <a:latin typeface="AvantGarde" pitchFamily="34" charset="0"/>
              </a:defRPr>
            </a:lvl1pPr>
          </a:lstStyle>
          <a:p>
            <a:pPr>
              <a:defRPr/>
            </a:pPr>
            <a:r>
              <a:rPr lang="en-US"/>
              <a:t>© 2003 Accenture  All Rights Reserved.</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0"/>
          <p:cNvSpPr>
            <a:spLocks noGrp="1" noChangeArrowheads="1"/>
          </p:cNvSpPr>
          <p:nvPr>
            <p:ph type="sldNum" sz="quarter" idx="10"/>
          </p:nvPr>
        </p:nvSpPr>
        <p:spPr/>
        <p:txBody>
          <a:bodyPr/>
          <a:lstStyle>
            <a:lvl1pPr eaLnBrk="1" hangingPunct="1">
              <a:defRPr b="1">
                <a:latin typeface="AvantGarde" pitchFamily="34" charset="0"/>
              </a:defRPr>
            </a:lvl1pPr>
          </a:lstStyle>
          <a:p>
            <a:pPr>
              <a:defRPr/>
            </a:pPr>
            <a:fld id="{A6787D31-9E94-4654-BE8B-B20FC6E284D5}" type="slidenum">
              <a:rPr lang="en-US"/>
              <a:pPr>
                <a:defRPr/>
              </a:pPr>
              <a:t>‹#›</a:t>
            </a:fld>
            <a:endParaRPr lang="en-US"/>
          </a:p>
        </p:txBody>
      </p:sp>
      <p:sp>
        <p:nvSpPr>
          <p:cNvPr id="5" name="Rectangle 87"/>
          <p:cNvSpPr>
            <a:spLocks noGrp="1" noChangeArrowheads="1"/>
          </p:cNvSpPr>
          <p:nvPr>
            <p:ph type="ftr" sz="quarter" idx="11"/>
          </p:nvPr>
        </p:nvSpPr>
        <p:spPr/>
        <p:txBody>
          <a:bodyPr/>
          <a:lstStyle>
            <a:lvl1pPr eaLnBrk="1" hangingPunct="1">
              <a:defRPr b="1">
                <a:latin typeface="AvantGarde" pitchFamily="34" charset="0"/>
              </a:defRPr>
            </a:lvl1pPr>
          </a:lstStyle>
          <a:p>
            <a:pPr>
              <a:defRPr/>
            </a:pPr>
            <a:r>
              <a:rPr lang="en-US"/>
              <a:t>© 2003 Accenture  All Rights Reserved.</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0325" y="139700"/>
            <a:ext cx="2017713"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4013" y="139700"/>
            <a:ext cx="5903912"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0"/>
          <p:cNvSpPr>
            <a:spLocks noGrp="1" noChangeArrowheads="1"/>
          </p:cNvSpPr>
          <p:nvPr>
            <p:ph type="sldNum" sz="quarter" idx="10"/>
          </p:nvPr>
        </p:nvSpPr>
        <p:spPr/>
        <p:txBody>
          <a:bodyPr/>
          <a:lstStyle>
            <a:lvl1pPr eaLnBrk="1" hangingPunct="1">
              <a:defRPr b="1">
                <a:latin typeface="AvantGarde" pitchFamily="34" charset="0"/>
              </a:defRPr>
            </a:lvl1pPr>
          </a:lstStyle>
          <a:p>
            <a:pPr>
              <a:defRPr/>
            </a:pPr>
            <a:fld id="{4FD053E1-ADFB-4D84-B2F9-D8CAC58AD74F}" type="slidenum">
              <a:rPr lang="en-US"/>
              <a:pPr>
                <a:defRPr/>
              </a:pPr>
              <a:t>‹#›</a:t>
            </a:fld>
            <a:endParaRPr lang="en-US"/>
          </a:p>
        </p:txBody>
      </p:sp>
      <p:sp>
        <p:nvSpPr>
          <p:cNvPr id="5" name="Rectangle 87"/>
          <p:cNvSpPr>
            <a:spLocks noGrp="1" noChangeArrowheads="1"/>
          </p:cNvSpPr>
          <p:nvPr>
            <p:ph type="ftr" sz="quarter" idx="11"/>
          </p:nvPr>
        </p:nvSpPr>
        <p:spPr/>
        <p:txBody>
          <a:bodyPr/>
          <a:lstStyle>
            <a:lvl1pPr eaLnBrk="1" hangingPunct="1">
              <a:defRPr b="1">
                <a:latin typeface="AvantGarde" pitchFamily="34" charset="0"/>
              </a:defRPr>
            </a:lvl1pPr>
          </a:lstStyle>
          <a:p>
            <a:pPr>
              <a:defRPr/>
            </a:pPr>
            <a:r>
              <a:rPr lang="en-US"/>
              <a:t>© 2003 Accenture  All Rights Reserved.</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01BBE80-BD37-4DC1-A459-B409BC8A604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5072AD5-61F9-4263-AEB1-8445B2758BC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114CAC0-F204-40A9-8BD8-3148A14A11B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033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33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A93E0F1A-080F-4729-B708-87EC58AC32E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86184734-B99B-4583-BF10-3CD33EC2F5F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DRAFT</a:t>
            </a:r>
          </a:p>
        </p:txBody>
      </p:sp>
      <p:sp>
        <p:nvSpPr>
          <p:cNvPr id="5" name="Rectangle 6"/>
          <p:cNvSpPr>
            <a:spLocks noGrp="1" noChangeArrowheads="1"/>
          </p:cNvSpPr>
          <p:nvPr>
            <p:ph type="sldNum" sz="quarter" idx="11"/>
          </p:nvPr>
        </p:nvSpPr>
        <p:spPr>
          <a:ln/>
        </p:spPr>
        <p:txBody>
          <a:bodyPr/>
          <a:lstStyle>
            <a:lvl1pPr>
              <a:defRPr/>
            </a:lvl1pPr>
          </a:lstStyle>
          <a:p>
            <a:pPr>
              <a:defRPr/>
            </a:pPr>
            <a:fld id="{858F2762-E085-46C9-8217-C338A8C3F395}"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26D56ACA-7749-4812-9DC5-C898415E4C4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FE29A6C-17A3-4D6C-9269-230D7F28BDF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593B0B0-351D-4DED-8E13-F9DA23D3CD6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ACD639B-1447-4FE7-BEAC-A983AA33ADF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904C4FC-2D8B-4EF8-A359-6913810796D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66788"/>
            <a:ext cx="1943100" cy="4851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966788"/>
            <a:ext cx="5676900" cy="4851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E3A2D2C-D2DE-4B67-AF02-80F25BC9CA1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966788"/>
            <a:ext cx="7772400" cy="485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644081C-A5B0-4198-87F8-B1D59469E66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966788"/>
            <a:ext cx="77724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703388"/>
            <a:ext cx="7772400" cy="4114800"/>
          </a:xfrm>
        </p:spPr>
        <p:txBody>
          <a:bodyPr/>
          <a:lstStyle/>
          <a:p>
            <a:pPr lvl="0"/>
            <a:endParaRPr 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17E351DF-1244-4F96-A09D-DCBB763E199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000000"/>
                </a:solidFill>
              </a:rPr>
              <a:t>DRAFT</a:t>
            </a:r>
          </a:p>
        </p:txBody>
      </p:sp>
      <p:sp>
        <p:nvSpPr>
          <p:cNvPr id="5" name="Rectangle 6"/>
          <p:cNvSpPr>
            <a:spLocks noGrp="1" noChangeArrowheads="1"/>
          </p:cNvSpPr>
          <p:nvPr>
            <p:ph type="sldNum" sz="quarter" idx="11"/>
          </p:nvPr>
        </p:nvSpPr>
        <p:spPr>
          <a:ln/>
        </p:spPr>
        <p:txBody>
          <a:bodyPr/>
          <a:lstStyle>
            <a:lvl1pPr>
              <a:defRPr/>
            </a:lvl1pPr>
          </a:lstStyle>
          <a:p>
            <a:pPr>
              <a:defRPr/>
            </a:pPr>
            <a:fld id="{482257BA-3F90-4C85-92F8-38F394C8407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000000"/>
                </a:solidFill>
              </a:rPr>
              <a:t>DRAFT</a:t>
            </a:r>
          </a:p>
        </p:txBody>
      </p:sp>
      <p:sp>
        <p:nvSpPr>
          <p:cNvPr id="5" name="Rectangle 6"/>
          <p:cNvSpPr>
            <a:spLocks noGrp="1" noChangeArrowheads="1"/>
          </p:cNvSpPr>
          <p:nvPr>
            <p:ph type="sldNum" sz="quarter" idx="11"/>
          </p:nvPr>
        </p:nvSpPr>
        <p:spPr>
          <a:ln/>
        </p:spPr>
        <p:txBody>
          <a:bodyPr/>
          <a:lstStyle>
            <a:lvl1pPr>
              <a:defRPr/>
            </a:lvl1pPr>
          </a:lstStyle>
          <a:p>
            <a:pPr>
              <a:defRPr/>
            </a:pPr>
            <a:fld id="{7F2C0D4C-CCF6-4B8F-869B-667347FABBC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033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33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DRAFT</a:t>
            </a:r>
          </a:p>
        </p:txBody>
      </p:sp>
      <p:sp>
        <p:nvSpPr>
          <p:cNvPr id="6" name="Rectangle 6"/>
          <p:cNvSpPr>
            <a:spLocks noGrp="1" noChangeArrowheads="1"/>
          </p:cNvSpPr>
          <p:nvPr>
            <p:ph type="sldNum" sz="quarter" idx="11"/>
          </p:nvPr>
        </p:nvSpPr>
        <p:spPr>
          <a:ln/>
        </p:spPr>
        <p:txBody>
          <a:bodyPr/>
          <a:lstStyle>
            <a:lvl1pPr>
              <a:defRPr/>
            </a:lvl1pPr>
          </a:lstStyle>
          <a:p>
            <a:pPr>
              <a:defRPr/>
            </a:pPr>
            <a:fld id="{A624DA4D-052D-4B77-9D7D-3780A5308881}"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000000"/>
                </a:solidFill>
              </a:rPr>
              <a:t>DRAFT</a:t>
            </a:r>
          </a:p>
        </p:txBody>
      </p:sp>
      <p:sp>
        <p:nvSpPr>
          <p:cNvPr id="5" name="Rectangle 6"/>
          <p:cNvSpPr>
            <a:spLocks noGrp="1" noChangeArrowheads="1"/>
          </p:cNvSpPr>
          <p:nvPr>
            <p:ph type="sldNum" sz="quarter" idx="11"/>
          </p:nvPr>
        </p:nvSpPr>
        <p:spPr>
          <a:ln/>
        </p:spPr>
        <p:txBody>
          <a:bodyPr/>
          <a:lstStyle>
            <a:lvl1pPr>
              <a:defRPr/>
            </a:lvl1pPr>
          </a:lstStyle>
          <a:p>
            <a:pPr>
              <a:defRPr/>
            </a:pPr>
            <a:fld id="{858F2762-E085-46C9-8217-C338A8C3F39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033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33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solidFill>
                  <a:srgbClr val="000000"/>
                </a:solidFill>
              </a:rPr>
              <a:t>DRAFT</a:t>
            </a:r>
          </a:p>
        </p:txBody>
      </p:sp>
      <p:sp>
        <p:nvSpPr>
          <p:cNvPr id="6" name="Rectangle 6"/>
          <p:cNvSpPr>
            <a:spLocks noGrp="1" noChangeArrowheads="1"/>
          </p:cNvSpPr>
          <p:nvPr>
            <p:ph type="sldNum" sz="quarter" idx="11"/>
          </p:nvPr>
        </p:nvSpPr>
        <p:spPr>
          <a:ln/>
        </p:spPr>
        <p:txBody>
          <a:bodyPr/>
          <a:lstStyle>
            <a:lvl1pPr>
              <a:defRPr/>
            </a:lvl1pPr>
          </a:lstStyle>
          <a:p>
            <a:pPr>
              <a:defRPr/>
            </a:pPr>
            <a:fld id="{A624DA4D-052D-4B77-9D7D-3780A530888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solidFill>
                  <a:srgbClr val="000000"/>
                </a:solidFill>
              </a:rPr>
              <a:t>DRAFT</a:t>
            </a:r>
          </a:p>
        </p:txBody>
      </p:sp>
      <p:sp>
        <p:nvSpPr>
          <p:cNvPr id="8" name="Rectangle 6"/>
          <p:cNvSpPr>
            <a:spLocks noGrp="1" noChangeArrowheads="1"/>
          </p:cNvSpPr>
          <p:nvPr>
            <p:ph type="sldNum" sz="quarter" idx="11"/>
          </p:nvPr>
        </p:nvSpPr>
        <p:spPr>
          <a:ln/>
        </p:spPr>
        <p:txBody>
          <a:bodyPr/>
          <a:lstStyle>
            <a:lvl1pPr>
              <a:defRPr/>
            </a:lvl1pPr>
          </a:lstStyle>
          <a:p>
            <a:pPr>
              <a:defRPr/>
            </a:pPr>
            <a:fld id="{0E718C2E-1C1D-41C9-A5D5-C235209FDA0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solidFill>
                  <a:srgbClr val="000000"/>
                </a:solidFill>
              </a:rPr>
              <a:t>DRAFT</a:t>
            </a:r>
          </a:p>
        </p:txBody>
      </p:sp>
      <p:sp>
        <p:nvSpPr>
          <p:cNvPr id="4" name="Rectangle 6"/>
          <p:cNvSpPr>
            <a:spLocks noGrp="1" noChangeArrowheads="1"/>
          </p:cNvSpPr>
          <p:nvPr>
            <p:ph type="sldNum" sz="quarter" idx="11"/>
          </p:nvPr>
        </p:nvSpPr>
        <p:spPr>
          <a:ln/>
        </p:spPr>
        <p:txBody>
          <a:bodyPr/>
          <a:lstStyle>
            <a:lvl1pPr>
              <a:defRPr/>
            </a:lvl1pPr>
          </a:lstStyle>
          <a:p>
            <a:pPr>
              <a:defRPr/>
            </a:pPr>
            <a:fld id="{8C0B66F8-B26F-4984-A453-7FD5C9D38AC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solidFill>
                  <a:srgbClr val="000000"/>
                </a:solidFill>
              </a:rPr>
              <a:t>DRAFT</a:t>
            </a:r>
          </a:p>
        </p:txBody>
      </p:sp>
      <p:sp>
        <p:nvSpPr>
          <p:cNvPr id="3" name="Rectangle 6"/>
          <p:cNvSpPr>
            <a:spLocks noGrp="1" noChangeArrowheads="1"/>
          </p:cNvSpPr>
          <p:nvPr>
            <p:ph type="sldNum" sz="quarter" idx="11"/>
          </p:nvPr>
        </p:nvSpPr>
        <p:spPr>
          <a:ln/>
        </p:spPr>
        <p:txBody>
          <a:bodyPr/>
          <a:lstStyle>
            <a:lvl1pPr>
              <a:defRPr/>
            </a:lvl1pPr>
          </a:lstStyle>
          <a:p>
            <a:pPr>
              <a:defRPr/>
            </a:pPr>
            <a:fld id="{B5076B87-E0CB-4CF6-97C7-9FE82A3597F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solidFill>
                  <a:srgbClr val="000000"/>
                </a:solidFill>
              </a:rPr>
              <a:t>DRAFT</a:t>
            </a:r>
          </a:p>
        </p:txBody>
      </p:sp>
      <p:sp>
        <p:nvSpPr>
          <p:cNvPr id="6" name="Rectangle 6"/>
          <p:cNvSpPr>
            <a:spLocks noGrp="1" noChangeArrowheads="1"/>
          </p:cNvSpPr>
          <p:nvPr>
            <p:ph type="sldNum" sz="quarter" idx="11"/>
          </p:nvPr>
        </p:nvSpPr>
        <p:spPr>
          <a:ln/>
        </p:spPr>
        <p:txBody>
          <a:bodyPr/>
          <a:lstStyle>
            <a:lvl1pPr>
              <a:defRPr/>
            </a:lvl1pPr>
          </a:lstStyle>
          <a:p>
            <a:pPr>
              <a:defRPr/>
            </a:pPr>
            <a:fld id="{B9A7D685-F038-40DA-850F-412BC5D117B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solidFill>
                  <a:srgbClr val="000000"/>
                </a:solidFill>
              </a:rPr>
              <a:t>DRAFT</a:t>
            </a:r>
          </a:p>
        </p:txBody>
      </p:sp>
      <p:sp>
        <p:nvSpPr>
          <p:cNvPr id="6" name="Rectangle 6"/>
          <p:cNvSpPr>
            <a:spLocks noGrp="1" noChangeArrowheads="1"/>
          </p:cNvSpPr>
          <p:nvPr>
            <p:ph type="sldNum" sz="quarter" idx="11"/>
          </p:nvPr>
        </p:nvSpPr>
        <p:spPr>
          <a:ln/>
        </p:spPr>
        <p:txBody>
          <a:bodyPr/>
          <a:lstStyle>
            <a:lvl1pPr>
              <a:defRPr/>
            </a:lvl1pPr>
          </a:lstStyle>
          <a:p>
            <a:pPr>
              <a:defRPr/>
            </a:pPr>
            <a:fld id="{BA47D29E-E09C-4B4B-975B-8833423C248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000000"/>
                </a:solidFill>
              </a:rPr>
              <a:t>DRAFT</a:t>
            </a:r>
          </a:p>
        </p:txBody>
      </p:sp>
      <p:sp>
        <p:nvSpPr>
          <p:cNvPr id="5" name="Rectangle 6"/>
          <p:cNvSpPr>
            <a:spLocks noGrp="1" noChangeArrowheads="1"/>
          </p:cNvSpPr>
          <p:nvPr>
            <p:ph type="sldNum" sz="quarter" idx="11"/>
          </p:nvPr>
        </p:nvSpPr>
        <p:spPr>
          <a:ln/>
        </p:spPr>
        <p:txBody>
          <a:bodyPr/>
          <a:lstStyle>
            <a:lvl1pPr>
              <a:defRPr/>
            </a:lvl1pPr>
          </a:lstStyle>
          <a:p>
            <a:pPr>
              <a:defRPr/>
            </a:pPr>
            <a:fld id="{A2BB5179-E985-46A6-91DF-C0FB1446A05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66788"/>
            <a:ext cx="1943100" cy="4851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966788"/>
            <a:ext cx="5676900" cy="4851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000000"/>
                </a:solidFill>
              </a:rPr>
              <a:t>DRAFT</a:t>
            </a:r>
          </a:p>
        </p:txBody>
      </p:sp>
      <p:sp>
        <p:nvSpPr>
          <p:cNvPr id="5" name="Rectangle 6"/>
          <p:cNvSpPr>
            <a:spLocks noGrp="1" noChangeArrowheads="1"/>
          </p:cNvSpPr>
          <p:nvPr>
            <p:ph type="sldNum" sz="quarter" idx="11"/>
          </p:nvPr>
        </p:nvSpPr>
        <p:spPr>
          <a:ln/>
        </p:spPr>
        <p:txBody>
          <a:bodyPr/>
          <a:lstStyle>
            <a:lvl1pPr>
              <a:defRPr/>
            </a:lvl1pPr>
          </a:lstStyle>
          <a:p>
            <a:pPr>
              <a:defRPr/>
            </a:pPr>
            <a:fld id="{BE31BA0F-F3A0-4249-A6E5-614C811CD44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966788"/>
            <a:ext cx="77724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703388"/>
            <a:ext cx="7772400" cy="4114800"/>
          </a:xfrm>
        </p:spPr>
        <p:txBody>
          <a:bodyPr/>
          <a:lstStyle/>
          <a:p>
            <a:pPr lvl="0"/>
            <a:endParaRPr lang="en-US" noProof="0" smtClean="0"/>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000000"/>
                </a:solidFill>
              </a:rPr>
              <a:t>DRAFT</a:t>
            </a:r>
          </a:p>
        </p:txBody>
      </p:sp>
      <p:sp>
        <p:nvSpPr>
          <p:cNvPr id="5" name="Rectangle 6"/>
          <p:cNvSpPr>
            <a:spLocks noGrp="1" noChangeArrowheads="1"/>
          </p:cNvSpPr>
          <p:nvPr>
            <p:ph type="sldNum" sz="quarter" idx="11"/>
          </p:nvPr>
        </p:nvSpPr>
        <p:spPr>
          <a:ln/>
        </p:spPr>
        <p:txBody>
          <a:bodyPr/>
          <a:lstStyle>
            <a:lvl1pPr>
              <a:defRPr/>
            </a:lvl1pPr>
          </a:lstStyle>
          <a:p>
            <a:pPr>
              <a:defRPr/>
            </a:pPr>
            <a:fld id="{81EF6B4D-BD71-46CE-9566-B566A786FDC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DRAFT</a:t>
            </a:r>
          </a:p>
        </p:txBody>
      </p:sp>
      <p:sp>
        <p:nvSpPr>
          <p:cNvPr id="8" name="Rectangle 6"/>
          <p:cNvSpPr>
            <a:spLocks noGrp="1" noChangeArrowheads="1"/>
          </p:cNvSpPr>
          <p:nvPr>
            <p:ph type="sldNum" sz="quarter" idx="11"/>
          </p:nvPr>
        </p:nvSpPr>
        <p:spPr>
          <a:ln/>
        </p:spPr>
        <p:txBody>
          <a:bodyPr/>
          <a:lstStyle>
            <a:lvl1pPr>
              <a:defRPr/>
            </a:lvl1pPr>
          </a:lstStyle>
          <a:p>
            <a:pPr>
              <a:defRPr/>
            </a:pPr>
            <a:fld id="{0E718C2E-1C1D-41C9-A5D5-C235209FDA0B}"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66788"/>
            <a:ext cx="77724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03388"/>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3836988"/>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solidFill>
                  <a:srgbClr val="000000"/>
                </a:solidFill>
              </a:rPr>
              <a:t>DRAFT</a:t>
            </a:r>
          </a:p>
        </p:txBody>
      </p:sp>
      <p:sp>
        <p:nvSpPr>
          <p:cNvPr id="6" name="Rectangle 6"/>
          <p:cNvSpPr>
            <a:spLocks noGrp="1" noChangeArrowheads="1"/>
          </p:cNvSpPr>
          <p:nvPr>
            <p:ph type="sldNum" sz="quarter" idx="11"/>
          </p:nvPr>
        </p:nvSpPr>
        <p:spPr>
          <a:ln/>
        </p:spPr>
        <p:txBody>
          <a:bodyPr/>
          <a:lstStyle>
            <a:lvl1pPr>
              <a:defRPr/>
            </a:lvl1pPr>
          </a:lstStyle>
          <a:p>
            <a:pPr>
              <a:defRPr/>
            </a:pPr>
            <a:fld id="{BB720937-D25B-43B0-9D5B-C2B8445F326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DRAFT</a:t>
            </a:r>
          </a:p>
        </p:txBody>
      </p:sp>
      <p:sp>
        <p:nvSpPr>
          <p:cNvPr id="4" name="Rectangle 6"/>
          <p:cNvSpPr>
            <a:spLocks noGrp="1" noChangeArrowheads="1"/>
          </p:cNvSpPr>
          <p:nvPr>
            <p:ph type="sldNum" sz="quarter" idx="11"/>
          </p:nvPr>
        </p:nvSpPr>
        <p:spPr>
          <a:ln/>
        </p:spPr>
        <p:txBody>
          <a:bodyPr/>
          <a:lstStyle>
            <a:lvl1pPr>
              <a:defRPr/>
            </a:lvl1pPr>
          </a:lstStyle>
          <a:p>
            <a:pPr>
              <a:defRPr/>
            </a:pPr>
            <a:fld id="{8C0B66F8-B26F-4984-A453-7FD5C9D38AC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DRAFT</a:t>
            </a:r>
          </a:p>
        </p:txBody>
      </p:sp>
      <p:sp>
        <p:nvSpPr>
          <p:cNvPr id="3" name="Rectangle 6"/>
          <p:cNvSpPr>
            <a:spLocks noGrp="1" noChangeArrowheads="1"/>
          </p:cNvSpPr>
          <p:nvPr>
            <p:ph type="sldNum" sz="quarter" idx="11"/>
          </p:nvPr>
        </p:nvSpPr>
        <p:spPr>
          <a:ln/>
        </p:spPr>
        <p:txBody>
          <a:bodyPr/>
          <a:lstStyle>
            <a:lvl1pPr>
              <a:defRPr/>
            </a:lvl1pPr>
          </a:lstStyle>
          <a:p>
            <a:pPr>
              <a:defRPr/>
            </a:pPr>
            <a:fld id="{B5076B87-E0CB-4CF6-97C7-9FE82A3597F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DRAFT</a:t>
            </a:r>
          </a:p>
        </p:txBody>
      </p:sp>
      <p:sp>
        <p:nvSpPr>
          <p:cNvPr id="6" name="Rectangle 6"/>
          <p:cNvSpPr>
            <a:spLocks noGrp="1" noChangeArrowheads="1"/>
          </p:cNvSpPr>
          <p:nvPr>
            <p:ph type="sldNum" sz="quarter" idx="11"/>
          </p:nvPr>
        </p:nvSpPr>
        <p:spPr>
          <a:ln/>
        </p:spPr>
        <p:txBody>
          <a:bodyPr/>
          <a:lstStyle>
            <a:lvl1pPr>
              <a:defRPr/>
            </a:lvl1pPr>
          </a:lstStyle>
          <a:p>
            <a:pPr>
              <a:defRPr/>
            </a:pPr>
            <a:fld id="{B9A7D685-F038-40DA-850F-412BC5D117B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DRAFT</a:t>
            </a:r>
          </a:p>
        </p:txBody>
      </p:sp>
      <p:sp>
        <p:nvSpPr>
          <p:cNvPr id="6" name="Rectangle 6"/>
          <p:cNvSpPr>
            <a:spLocks noGrp="1" noChangeArrowheads="1"/>
          </p:cNvSpPr>
          <p:nvPr>
            <p:ph type="sldNum" sz="quarter" idx="11"/>
          </p:nvPr>
        </p:nvSpPr>
        <p:spPr>
          <a:ln/>
        </p:spPr>
        <p:txBody>
          <a:bodyPr/>
          <a:lstStyle>
            <a:lvl1pPr>
              <a:defRPr/>
            </a:lvl1pPr>
          </a:lstStyle>
          <a:p>
            <a:pPr>
              <a:defRPr/>
            </a:pPr>
            <a:fld id="{BA47D29E-E09C-4B4B-975B-8833423C248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966788"/>
            <a:ext cx="7772400" cy="838200"/>
          </a:xfrm>
          <a:prstGeom prst="rect">
            <a:avLst/>
          </a:prstGeom>
          <a:noFill/>
          <a:ln w="9525">
            <a:noFill/>
            <a:miter lim="800000"/>
            <a:headEnd/>
            <a:tailEnd/>
          </a:ln>
          <a:effectLst/>
        </p:spPr>
        <p:txBody>
          <a:bodyPr vert="horz" wrap="square" lIns="91427" tIns="45713" rIns="91427" bIns="45713" numCol="1" anchor="ctr" anchorCtr="0" compatLnSpc="1">
            <a:prstTxWarp prst="textNoShape">
              <a:avLst/>
            </a:prstTxWarp>
          </a:bodyPr>
          <a:lstStyle/>
          <a:p>
            <a:pPr lvl="0"/>
            <a:r>
              <a:rPr lang="en-US" smtClean="0"/>
              <a:t>Energy Conservation Program</a:t>
            </a:r>
          </a:p>
        </p:txBody>
      </p:sp>
      <p:sp>
        <p:nvSpPr>
          <p:cNvPr id="1027" name="Rectangle 3"/>
          <p:cNvSpPr>
            <a:spLocks noGrp="1" noChangeArrowheads="1"/>
          </p:cNvSpPr>
          <p:nvPr>
            <p:ph type="body" idx="1"/>
          </p:nvPr>
        </p:nvSpPr>
        <p:spPr bwMode="auto">
          <a:xfrm>
            <a:off x="685800" y="1703388"/>
            <a:ext cx="7772400" cy="4114800"/>
          </a:xfrm>
          <a:prstGeom prst="rect">
            <a:avLst/>
          </a:prstGeom>
          <a:noFill/>
          <a:ln w="9525">
            <a:noFill/>
            <a:miter lim="800000"/>
            <a:headEnd/>
            <a:tailEnd/>
          </a:ln>
        </p:spPr>
        <p:txBody>
          <a:bodyPr vert="horz" wrap="square" lIns="91427" tIns="45713" rIns="91427" bIns="45713"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0" y="6553200"/>
            <a:ext cx="2895600" cy="457200"/>
          </a:xfrm>
          <a:prstGeom prst="rect">
            <a:avLst/>
          </a:prstGeom>
          <a:noFill/>
          <a:ln w="9525" algn="ctr">
            <a:noFill/>
            <a:miter lim="800000"/>
            <a:headEnd/>
            <a:tailEnd/>
          </a:ln>
          <a:effectLst/>
        </p:spPr>
        <p:txBody>
          <a:bodyPr vert="horz" wrap="square" lIns="91427" tIns="45713" rIns="91427" bIns="45713" numCol="1" anchor="t" anchorCtr="0" compatLnSpc="1">
            <a:prstTxWarp prst="textNoShape">
              <a:avLst/>
            </a:prstTxWarp>
          </a:bodyPr>
          <a:lstStyle>
            <a:lvl1pPr>
              <a:defRPr sz="1400" b="0">
                <a:latin typeface="Arial" charset="0"/>
              </a:defRPr>
            </a:lvl1pPr>
          </a:lstStyle>
          <a:p>
            <a:pPr>
              <a:defRPr/>
            </a:pPr>
            <a:r>
              <a:rPr lang="en-US"/>
              <a:t>DRAFT</a:t>
            </a:r>
          </a:p>
        </p:txBody>
      </p:sp>
      <p:sp>
        <p:nvSpPr>
          <p:cNvPr id="1030" name="Rectangle 6"/>
          <p:cNvSpPr>
            <a:spLocks noGrp="1" noChangeArrowheads="1"/>
          </p:cNvSpPr>
          <p:nvPr>
            <p:ph type="sldNum" sz="quarter" idx="4"/>
          </p:nvPr>
        </p:nvSpPr>
        <p:spPr bwMode="auto">
          <a:xfrm>
            <a:off x="7239000" y="6534150"/>
            <a:ext cx="1905000" cy="457200"/>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lgn="r">
              <a:defRPr sz="1400" b="0">
                <a:latin typeface="Arial" charset="0"/>
              </a:defRPr>
            </a:lvl1pPr>
          </a:lstStyle>
          <a:p>
            <a:pPr>
              <a:defRPr/>
            </a:pPr>
            <a:fld id="{E6EAE69A-B102-401F-B99C-35728A5F7478}" type="slidenum">
              <a:rPr lang="en-US"/>
              <a:pPr>
                <a:defRPr/>
              </a:pPr>
              <a:t>‹#›</a:t>
            </a:fld>
            <a:endParaRPr lang="en-US"/>
          </a:p>
        </p:txBody>
      </p:sp>
      <p:sp>
        <p:nvSpPr>
          <p:cNvPr id="2" name="Rectangle 8"/>
          <p:cNvSpPr>
            <a:spLocks noChangeArrowheads="1"/>
          </p:cNvSpPr>
          <p:nvPr userDrawn="1"/>
        </p:nvSpPr>
        <p:spPr bwMode="auto">
          <a:xfrm>
            <a:off x="0" y="0"/>
            <a:ext cx="9144000" cy="990600"/>
          </a:xfrm>
          <a:prstGeom prst="rect">
            <a:avLst/>
          </a:prstGeom>
          <a:gradFill rotWithShape="0">
            <a:gsLst>
              <a:gs pos="0">
                <a:srgbClr val="000076"/>
              </a:gs>
              <a:gs pos="100000">
                <a:srgbClr val="0000FF"/>
              </a:gs>
            </a:gsLst>
            <a:lin ang="18900000" scaled="1"/>
          </a:gradFill>
          <a:ln w="9525">
            <a:solidFill>
              <a:schemeClr val="tx1"/>
            </a:solidFill>
            <a:miter lim="800000"/>
            <a:headEnd/>
            <a:tailEnd/>
          </a:ln>
        </p:spPr>
        <p:txBody>
          <a:bodyPr wrap="none" lIns="91427" tIns="45713" rIns="91427" bIns="45713" anchor="ctr"/>
          <a:lstStyle/>
          <a:p>
            <a:pPr algn="ctr"/>
            <a:r>
              <a:rPr lang="en-US" b="0"/>
              <a:t> </a:t>
            </a:r>
          </a:p>
        </p:txBody>
      </p:sp>
      <p:pic>
        <p:nvPicPr>
          <p:cNvPr id="1031" name="Picture 11" descr="Official_VA_Seal_embossed_web_1-25in"/>
          <p:cNvPicPr>
            <a:picLocks noChangeAspect="1" noChangeArrowheads="1"/>
          </p:cNvPicPr>
          <p:nvPr userDrawn="1"/>
        </p:nvPicPr>
        <p:blipFill>
          <a:blip r:embed="rId15" cstate="print"/>
          <a:srcRect/>
          <a:stretch>
            <a:fillRect/>
          </a:stretch>
        </p:blipFill>
        <p:spPr bwMode="auto">
          <a:xfrm>
            <a:off x="152400" y="228600"/>
            <a:ext cx="609600" cy="609600"/>
          </a:xfrm>
          <a:prstGeom prst="rect">
            <a:avLst/>
          </a:prstGeom>
          <a:noFill/>
          <a:ln w="9525">
            <a:noFill/>
            <a:miter lim="800000"/>
            <a:headEnd/>
            <a:tailEnd/>
          </a:ln>
        </p:spPr>
      </p:pic>
      <p:sp>
        <p:nvSpPr>
          <p:cNvPr id="1032" name="Text Box 12"/>
          <p:cNvSpPr txBox="1">
            <a:spLocks noChangeArrowheads="1"/>
          </p:cNvSpPr>
          <p:nvPr userDrawn="1"/>
        </p:nvSpPr>
        <p:spPr bwMode="auto">
          <a:xfrm>
            <a:off x="838200" y="304800"/>
            <a:ext cx="36576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7" tIns="45713" rIns="91427" bIns="45713">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spcBef>
                <a:spcPct val="50000"/>
              </a:spcBef>
              <a:defRPr/>
            </a:pPr>
            <a:r>
              <a:rPr lang="en-US" sz="1200" smtClean="0">
                <a:solidFill>
                  <a:srgbClr val="6699FF"/>
                </a:solidFill>
                <a:latin typeface="AvantGarde" pitchFamily="34" charset="0"/>
              </a:rPr>
              <a:t>U.S. Department of Veterans Affairs</a:t>
            </a:r>
          </a:p>
          <a:p>
            <a:pPr eaLnBrk="1" hangingPunct="1">
              <a:spcBef>
                <a:spcPct val="50000"/>
              </a:spcBef>
              <a:defRPr/>
            </a:pPr>
            <a:r>
              <a:rPr lang="en-US" sz="1200" b="0" smtClean="0">
                <a:solidFill>
                  <a:schemeClr val="bg1"/>
                </a:solidFill>
                <a:latin typeface="AvantGarde" pitchFamily="34" charset="0"/>
              </a:rPr>
              <a:t>Veterans Health Administration</a:t>
            </a:r>
          </a:p>
        </p:txBody>
      </p:sp>
      <p:sp>
        <p:nvSpPr>
          <p:cNvPr id="1039" name="Rectangle 15"/>
          <p:cNvSpPr>
            <a:spLocks noChangeArrowheads="1"/>
          </p:cNvSpPr>
          <p:nvPr/>
        </p:nvSpPr>
        <p:spPr bwMode="auto">
          <a:xfrm>
            <a:off x="3657600" y="152400"/>
            <a:ext cx="5486400" cy="838200"/>
          </a:xfrm>
          <a:prstGeom prst="rect">
            <a:avLst/>
          </a:prstGeom>
          <a:noFill/>
          <a:ln w="9525">
            <a:noFill/>
            <a:miter lim="800000"/>
            <a:headEnd/>
            <a:tailEnd/>
          </a:ln>
          <a:effectLst/>
        </p:spPr>
        <p:txBody>
          <a:bodyPr lIns="91427" tIns="45713" rIns="91427" bIns="45713" anchor="ctr"/>
          <a:lstStyle/>
          <a:p>
            <a:pPr>
              <a:defRPr/>
            </a:pPr>
            <a:endParaRPr lang="en-US" sz="3400" b="0" i="1">
              <a:solidFill>
                <a:schemeClr val="tx2"/>
              </a:solidFill>
              <a:effectLst>
                <a:outerShdw blurRad="38100" dist="38100" dir="2700000" algn="tl">
                  <a:srgbClr val="C0C0C0"/>
                </a:outerShdw>
              </a:effectLst>
              <a:latin typeface="AvantGarde"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l" rtl="0" eaLnBrk="0" fontAlgn="base" hangingPunct="0">
        <a:spcBef>
          <a:spcPct val="0"/>
        </a:spcBef>
        <a:spcAft>
          <a:spcPct val="0"/>
        </a:spcAft>
        <a:defRPr sz="3400" i="1">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400" i="1">
          <a:solidFill>
            <a:schemeClr val="tx2"/>
          </a:solidFill>
          <a:effectLst>
            <a:outerShdw blurRad="38100" dist="38100" dir="2700000" algn="tl">
              <a:srgbClr val="C0C0C0"/>
            </a:outerShdw>
          </a:effectLst>
          <a:latin typeface="AvantGarde" pitchFamily="34" charset="0"/>
        </a:defRPr>
      </a:lvl2pPr>
      <a:lvl3pPr algn="l" rtl="0" eaLnBrk="0" fontAlgn="base" hangingPunct="0">
        <a:spcBef>
          <a:spcPct val="0"/>
        </a:spcBef>
        <a:spcAft>
          <a:spcPct val="0"/>
        </a:spcAft>
        <a:defRPr sz="3400" i="1">
          <a:solidFill>
            <a:schemeClr val="tx2"/>
          </a:solidFill>
          <a:effectLst>
            <a:outerShdw blurRad="38100" dist="38100" dir="2700000" algn="tl">
              <a:srgbClr val="C0C0C0"/>
            </a:outerShdw>
          </a:effectLst>
          <a:latin typeface="AvantGarde" pitchFamily="34" charset="0"/>
        </a:defRPr>
      </a:lvl3pPr>
      <a:lvl4pPr algn="l" rtl="0" eaLnBrk="0" fontAlgn="base" hangingPunct="0">
        <a:spcBef>
          <a:spcPct val="0"/>
        </a:spcBef>
        <a:spcAft>
          <a:spcPct val="0"/>
        </a:spcAft>
        <a:defRPr sz="3400" i="1">
          <a:solidFill>
            <a:schemeClr val="tx2"/>
          </a:solidFill>
          <a:effectLst>
            <a:outerShdw blurRad="38100" dist="38100" dir="2700000" algn="tl">
              <a:srgbClr val="C0C0C0"/>
            </a:outerShdw>
          </a:effectLst>
          <a:latin typeface="AvantGarde" pitchFamily="34" charset="0"/>
        </a:defRPr>
      </a:lvl4pPr>
      <a:lvl5pPr algn="l" rtl="0" eaLnBrk="0" fontAlgn="base" hangingPunct="0">
        <a:spcBef>
          <a:spcPct val="0"/>
        </a:spcBef>
        <a:spcAft>
          <a:spcPct val="0"/>
        </a:spcAft>
        <a:defRPr sz="3400" i="1">
          <a:solidFill>
            <a:schemeClr val="tx2"/>
          </a:solidFill>
          <a:effectLst>
            <a:outerShdw blurRad="38100" dist="38100" dir="2700000" algn="tl">
              <a:srgbClr val="C0C0C0"/>
            </a:outerShdw>
          </a:effectLst>
          <a:latin typeface="AvantGarde" pitchFamily="34" charset="0"/>
        </a:defRPr>
      </a:lvl5pPr>
      <a:lvl6pPr marL="457200" algn="l" rtl="0" fontAlgn="base">
        <a:spcBef>
          <a:spcPct val="0"/>
        </a:spcBef>
        <a:spcAft>
          <a:spcPct val="0"/>
        </a:spcAft>
        <a:defRPr sz="3400" i="1">
          <a:solidFill>
            <a:schemeClr val="tx2"/>
          </a:solidFill>
          <a:effectLst>
            <a:outerShdw blurRad="38100" dist="38100" dir="2700000" algn="tl">
              <a:srgbClr val="C0C0C0"/>
            </a:outerShdw>
          </a:effectLst>
          <a:latin typeface="AvantGarde" pitchFamily="34" charset="0"/>
        </a:defRPr>
      </a:lvl6pPr>
      <a:lvl7pPr marL="914400" algn="l" rtl="0" fontAlgn="base">
        <a:spcBef>
          <a:spcPct val="0"/>
        </a:spcBef>
        <a:spcAft>
          <a:spcPct val="0"/>
        </a:spcAft>
        <a:defRPr sz="3400" i="1">
          <a:solidFill>
            <a:schemeClr val="tx2"/>
          </a:solidFill>
          <a:effectLst>
            <a:outerShdw blurRad="38100" dist="38100" dir="2700000" algn="tl">
              <a:srgbClr val="C0C0C0"/>
            </a:outerShdw>
          </a:effectLst>
          <a:latin typeface="AvantGarde" pitchFamily="34" charset="0"/>
        </a:defRPr>
      </a:lvl7pPr>
      <a:lvl8pPr marL="1371600" algn="l" rtl="0" fontAlgn="base">
        <a:spcBef>
          <a:spcPct val="0"/>
        </a:spcBef>
        <a:spcAft>
          <a:spcPct val="0"/>
        </a:spcAft>
        <a:defRPr sz="3400" i="1">
          <a:solidFill>
            <a:schemeClr val="tx2"/>
          </a:solidFill>
          <a:effectLst>
            <a:outerShdw blurRad="38100" dist="38100" dir="2700000" algn="tl">
              <a:srgbClr val="C0C0C0"/>
            </a:outerShdw>
          </a:effectLst>
          <a:latin typeface="AvantGarde" pitchFamily="34" charset="0"/>
        </a:defRPr>
      </a:lvl8pPr>
      <a:lvl9pPr marL="1828800" algn="l" rtl="0" fontAlgn="base">
        <a:spcBef>
          <a:spcPct val="0"/>
        </a:spcBef>
        <a:spcAft>
          <a:spcPct val="0"/>
        </a:spcAft>
        <a:defRPr sz="3400" i="1">
          <a:solidFill>
            <a:schemeClr val="tx2"/>
          </a:solidFill>
          <a:effectLst>
            <a:outerShdw blurRad="38100" dist="38100" dir="2700000" algn="tl">
              <a:srgbClr val="C0C0C0"/>
            </a:outerShdw>
          </a:effectLst>
          <a:latin typeface="AvantGarde" pitchFamily="34" charset="0"/>
        </a:defRPr>
      </a:lvl9pPr>
    </p:titleStyle>
    <p:bodyStyle>
      <a:lvl1pPr marL="342900" indent="-342900" algn="l" rtl="0" eaLnBrk="0" fontAlgn="base" hangingPunct="0">
        <a:spcBef>
          <a:spcPct val="20000"/>
        </a:spcBef>
        <a:spcAft>
          <a:spcPct val="0"/>
        </a:spcAft>
        <a:buClr>
          <a:srgbClr val="0000FF"/>
        </a:buClr>
        <a:buChar char="•"/>
        <a:defRPr sz="2800" b="1">
          <a:solidFill>
            <a:srgbClr val="0000FF"/>
          </a:solidFill>
          <a:latin typeface="+mn-lt"/>
          <a:ea typeface="+mn-ea"/>
          <a:cs typeface="+mn-cs"/>
        </a:defRPr>
      </a:lvl1pPr>
      <a:lvl2pPr marL="742950" indent="-285750" algn="l" rtl="0" eaLnBrk="0" fontAlgn="base" hangingPunct="0">
        <a:spcBef>
          <a:spcPct val="20000"/>
        </a:spcBef>
        <a:spcAft>
          <a:spcPct val="0"/>
        </a:spcAft>
        <a:buClr>
          <a:srgbClr val="0000FF"/>
        </a:buClr>
        <a:buChar char="–"/>
        <a:defRPr sz="2400">
          <a:solidFill>
            <a:schemeClr val="tx1"/>
          </a:solidFill>
          <a:latin typeface="+mn-lt"/>
        </a:defRPr>
      </a:lvl2pPr>
      <a:lvl3pPr marL="1143000" indent="-228600" algn="l" rtl="0" eaLnBrk="0" fontAlgn="base" hangingPunct="0">
        <a:spcBef>
          <a:spcPct val="20000"/>
        </a:spcBef>
        <a:spcAft>
          <a:spcPct val="0"/>
        </a:spcAft>
        <a:buClr>
          <a:srgbClr val="0000FF"/>
        </a:buClr>
        <a:buChar char="•"/>
        <a:defRPr sz="2000">
          <a:solidFill>
            <a:schemeClr val="tx1"/>
          </a:solidFill>
          <a:latin typeface="+mn-lt"/>
        </a:defRPr>
      </a:lvl3pPr>
      <a:lvl4pPr marL="1600200" indent="-228600" algn="l" rtl="0" eaLnBrk="0" fontAlgn="base" hangingPunct="0">
        <a:spcBef>
          <a:spcPct val="20000"/>
        </a:spcBef>
        <a:spcAft>
          <a:spcPct val="0"/>
        </a:spcAft>
        <a:buClr>
          <a:srgbClr val="0000FF"/>
        </a:buClr>
        <a:buChar char="–"/>
        <a:defRPr>
          <a:solidFill>
            <a:schemeClr val="tx1"/>
          </a:solidFill>
          <a:latin typeface="+mn-lt"/>
        </a:defRPr>
      </a:lvl4pPr>
      <a:lvl5pPr marL="2057400" indent="-228600" algn="l" rtl="0" eaLnBrk="0" fontAlgn="base" hangingPunct="0">
        <a:spcBef>
          <a:spcPct val="20000"/>
        </a:spcBef>
        <a:spcAft>
          <a:spcPct val="0"/>
        </a:spcAft>
        <a:buClr>
          <a:srgbClr val="0000FF"/>
        </a:buClr>
        <a:buChar char="»"/>
        <a:defRPr sz="1600">
          <a:solidFill>
            <a:schemeClr val="tx1"/>
          </a:solidFill>
          <a:latin typeface="+mn-lt"/>
        </a:defRPr>
      </a:lvl5pPr>
      <a:lvl6pPr marL="2514600" indent="-228600" algn="l" rtl="0" fontAlgn="base">
        <a:spcBef>
          <a:spcPct val="20000"/>
        </a:spcBef>
        <a:spcAft>
          <a:spcPct val="0"/>
        </a:spcAft>
        <a:buClr>
          <a:srgbClr val="0000FF"/>
        </a:buClr>
        <a:buChar char="»"/>
        <a:defRPr sz="1600">
          <a:solidFill>
            <a:schemeClr val="tx1"/>
          </a:solidFill>
          <a:latin typeface="+mn-lt"/>
        </a:defRPr>
      </a:lvl6pPr>
      <a:lvl7pPr marL="2971800" indent="-228600" algn="l" rtl="0" fontAlgn="base">
        <a:spcBef>
          <a:spcPct val="20000"/>
        </a:spcBef>
        <a:spcAft>
          <a:spcPct val="0"/>
        </a:spcAft>
        <a:buClr>
          <a:srgbClr val="0000FF"/>
        </a:buClr>
        <a:buChar char="»"/>
        <a:defRPr sz="1600">
          <a:solidFill>
            <a:schemeClr val="tx1"/>
          </a:solidFill>
          <a:latin typeface="+mn-lt"/>
        </a:defRPr>
      </a:lvl7pPr>
      <a:lvl8pPr marL="3429000" indent="-228600" algn="l" rtl="0" fontAlgn="base">
        <a:spcBef>
          <a:spcPct val="20000"/>
        </a:spcBef>
        <a:spcAft>
          <a:spcPct val="0"/>
        </a:spcAft>
        <a:buClr>
          <a:srgbClr val="0000FF"/>
        </a:buClr>
        <a:buChar char="»"/>
        <a:defRPr sz="1600">
          <a:solidFill>
            <a:schemeClr val="tx1"/>
          </a:solidFill>
          <a:latin typeface="+mn-lt"/>
        </a:defRPr>
      </a:lvl8pPr>
      <a:lvl9pPr marL="3886200" indent="-228600" algn="l" rtl="0" fontAlgn="base">
        <a:spcBef>
          <a:spcPct val="20000"/>
        </a:spcBef>
        <a:spcAft>
          <a:spcPct val="0"/>
        </a:spcAft>
        <a:buClr>
          <a:srgbClr val="0000FF"/>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4" name="AC Banner"/>
          <p:cNvSpPr>
            <a:spLocks noChangeArrowheads="1"/>
          </p:cNvSpPr>
          <p:nvPr/>
        </p:nvSpPr>
        <p:spPr bwMode="auto">
          <a:xfrm>
            <a:off x="0" y="0"/>
            <a:ext cx="9144000" cy="1295400"/>
          </a:xfrm>
          <a:prstGeom prst="rect">
            <a:avLst/>
          </a:prstGeom>
          <a:solidFill>
            <a:srgbClr val="0099CC"/>
          </a:solidFill>
          <a:ln w="12700">
            <a:noFill/>
            <a:miter lim="800000"/>
            <a:headEnd/>
            <a:tailEnd/>
          </a:ln>
          <a:effectLst/>
        </p:spPr>
        <p:txBody>
          <a:bodyPr wrap="none" anchor="ctr"/>
          <a:lstStyle/>
          <a:p>
            <a:pPr algn="ctr" eaLnBrk="0" hangingPunct="0">
              <a:defRPr/>
            </a:pPr>
            <a:endParaRPr lang="en-US" sz="1800" b="0">
              <a:solidFill>
                <a:srgbClr val="000000"/>
              </a:solidFill>
            </a:endParaRPr>
          </a:p>
        </p:txBody>
      </p:sp>
      <p:sp>
        <p:nvSpPr>
          <p:cNvPr id="11267" name="Rectangle 29"/>
          <p:cNvSpPr>
            <a:spLocks noGrp="1" noChangeArrowheads="1"/>
          </p:cNvSpPr>
          <p:nvPr>
            <p:ph type="body" idx="1"/>
          </p:nvPr>
        </p:nvSpPr>
        <p:spPr bwMode="auto">
          <a:xfrm>
            <a:off x="384175" y="1893888"/>
            <a:ext cx="8043863" cy="4113212"/>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84" name="Rectangle 60"/>
          <p:cNvSpPr>
            <a:spLocks noGrp="1" noChangeArrowheads="1"/>
          </p:cNvSpPr>
          <p:nvPr>
            <p:ph type="sldNum" sz="quarter" idx="4"/>
          </p:nvPr>
        </p:nvSpPr>
        <p:spPr bwMode="auto">
          <a:xfrm>
            <a:off x="7269163" y="6526213"/>
            <a:ext cx="1693862" cy="269875"/>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bodyPr>
          <a:lstStyle>
            <a:lvl1pPr algn="r" eaLnBrk="0" hangingPunct="0">
              <a:lnSpc>
                <a:spcPct val="80000"/>
              </a:lnSpc>
              <a:defRPr sz="1000" b="0">
                <a:solidFill>
                  <a:srgbClr val="000000"/>
                </a:solidFill>
                <a:latin typeface="Times New Roman" pitchFamily="18" charset="0"/>
              </a:defRPr>
            </a:lvl1pPr>
          </a:lstStyle>
          <a:p>
            <a:pPr>
              <a:defRPr/>
            </a:pPr>
            <a:fld id="{90F46B64-1447-4696-AC0D-3D9AA413BF9E}" type="slidenum">
              <a:rPr lang="en-US"/>
              <a:pPr>
                <a:defRPr/>
              </a:pPr>
              <a:t>‹#›</a:t>
            </a:fld>
            <a:endParaRPr lang="en-US"/>
          </a:p>
        </p:txBody>
      </p:sp>
      <p:sp>
        <p:nvSpPr>
          <p:cNvPr id="11269" name="Rectangle 65"/>
          <p:cNvSpPr>
            <a:spLocks noGrp="1" noChangeArrowheads="1"/>
          </p:cNvSpPr>
          <p:nvPr>
            <p:ph type="title"/>
          </p:nvPr>
        </p:nvSpPr>
        <p:spPr bwMode="auto">
          <a:xfrm>
            <a:off x="354013" y="139700"/>
            <a:ext cx="6303962" cy="11430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111" name="Rectangle 87"/>
          <p:cNvSpPr>
            <a:spLocks noGrp="1" noChangeArrowheads="1"/>
          </p:cNvSpPr>
          <p:nvPr>
            <p:ph type="ftr" sz="quarter" idx="3"/>
          </p:nvPr>
        </p:nvSpPr>
        <p:spPr bwMode="auto">
          <a:xfrm>
            <a:off x="127000" y="6327775"/>
            <a:ext cx="87630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000" b="0">
                <a:solidFill>
                  <a:srgbClr val="000000"/>
                </a:solidFill>
                <a:latin typeface="Times New Roman" pitchFamily="18" charset="0"/>
              </a:defRPr>
            </a:lvl1pPr>
          </a:lstStyle>
          <a:p>
            <a:pPr>
              <a:defRPr/>
            </a:pPr>
            <a:r>
              <a:rPr lang="en-US"/>
              <a:t>© 2003 Accenture  All Rights Reserved.</a:t>
            </a:r>
          </a:p>
        </p:txBody>
      </p:sp>
      <p:pic>
        <p:nvPicPr>
          <p:cNvPr id="11271" name="Picture 88" descr="column"/>
          <p:cNvPicPr>
            <a:picLocks noChangeAspect="1" noChangeArrowheads="1"/>
          </p:cNvPicPr>
          <p:nvPr userDrawn="1"/>
        </p:nvPicPr>
        <p:blipFill>
          <a:blip r:embed="rId13" cstate="print"/>
          <a:srcRect/>
          <a:stretch>
            <a:fillRect/>
          </a:stretch>
        </p:blipFill>
        <p:spPr bwMode="auto">
          <a:xfrm>
            <a:off x="7113588" y="-22225"/>
            <a:ext cx="2030412" cy="1317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Times New Roman" pitchFamily="18" charset="0"/>
        </a:defRPr>
      </a:lvl2pPr>
      <a:lvl3pPr algn="l" rtl="0" eaLnBrk="0" fontAlgn="base" hangingPunct="0">
        <a:spcBef>
          <a:spcPct val="0"/>
        </a:spcBef>
        <a:spcAft>
          <a:spcPct val="0"/>
        </a:spcAft>
        <a:defRPr sz="3200" b="1">
          <a:solidFill>
            <a:schemeClr val="bg1"/>
          </a:solidFill>
          <a:latin typeface="Times New Roman" pitchFamily="18" charset="0"/>
        </a:defRPr>
      </a:lvl3pPr>
      <a:lvl4pPr algn="l" rtl="0" eaLnBrk="0" fontAlgn="base" hangingPunct="0">
        <a:spcBef>
          <a:spcPct val="0"/>
        </a:spcBef>
        <a:spcAft>
          <a:spcPct val="0"/>
        </a:spcAft>
        <a:defRPr sz="3200" b="1">
          <a:solidFill>
            <a:schemeClr val="bg1"/>
          </a:solidFill>
          <a:latin typeface="Times New Roman" pitchFamily="18" charset="0"/>
        </a:defRPr>
      </a:lvl4pPr>
      <a:lvl5pPr algn="l" rtl="0" eaLnBrk="0" fontAlgn="base" hangingPunct="0">
        <a:spcBef>
          <a:spcPct val="0"/>
        </a:spcBef>
        <a:spcAft>
          <a:spcPct val="0"/>
        </a:spcAft>
        <a:defRPr sz="3200" b="1">
          <a:solidFill>
            <a:schemeClr val="bg1"/>
          </a:solidFill>
          <a:latin typeface="Times New Roman" pitchFamily="18" charset="0"/>
        </a:defRPr>
      </a:lvl5pPr>
      <a:lvl6pPr marL="457200" algn="l" rtl="0" eaLnBrk="0" fontAlgn="base" hangingPunct="0">
        <a:spcBef>
          <a:spcPct val="0"/>
        </a:spcBef>
        <a:spcAft>
          <a:spcPct val="0"/>
        </a:spcAft>
        <a:defRPr sz="3200" b="1">
          <a:solidFill>
            <a:schemeClr val="bg1"/>
          </a:solidFill>
          <a:latin typeface="Times New Roman" pitchFamily="18" charset="0"/>
        </a:defRPr>
      </a:lvl6pPr>
      <a:lvl7pPr marL="914400" algn="l" rtl="0" eaLnBrk="0" fontAlgn="base" hangingPunct="0">
        <a:spcBef>
          <a:spcPct val="0"/>
        </a:spcBef>
        <a:spcAft>
          <a:spcPct val="0"/>
        </a:spcAft>
        <a:defRPr sz="3200" b="1">
          <a:solidFill>
            <a:schemeClr val="bg1"/>
          </a:solidFill>
          <a:latin typeface="Times New Roman" pitchFamily="18" charset="0"/>
        </a:defRPr>
      </a:lvl7pPr>
      <a:lvl8pPr marL="1371600" algn="l" rtl="0" eaLnBrk="0" fontAlgn="base" hangingPunct="0">
        <a:spcBef>
          <a:spcPct val="0"/>
        </a:spcBef>
        <a:spcAft>
          <a:spcPct val="0"/>
        </a:spcAft>
        <a:defRPr sz="3200" b="1">
          <a:solidFill>
            <a:schemeClr val="bg1"/>
          </a:solidFill>
          <a:latin typeface="Times New Roman" pitchFamily="18" charset="0"/>
        </a:defRPr>
      </a:lvl8pPr>
      <a:lvl9pPr marL="1828800" algn="l" rtl="0" eaLnBrk="0" fontAlgn="base" hangingPunct="0">
        <a:spcBef>
          <a:spcPct val="0"/>
        </a:spcBef>
        <a:spcAft>
          <a:spcPct val="0"/>
        </a:spcAft>
        <a:defRPr sz="3200" b="1">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lr>
          <a:schemeClr val="tx1"/>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000">
          <a:solidFill>
            <a:schemeClr val="tx1"/>
          </a:solidFill>
          <a:latin typeface="+mn-lt"/>
        </a:defRPr>
      </a:lvl2pPr>
      <a:lvl3pPr marL="1143000" indent="-228600" algn="l" rtl="0" eaLnBrk="0" fontAlgn="base" hangingPunct="0">
        <a:spcBef>
          <a:spcPct val="20000"/>
        </a:spcBef>
        <a:spcAft>
          <a:spcPct val="0"/>
        </a:spcAft>
        <a:buClr>
          <a:schemeClr val="tx1"/>
        </a:buClr>
        <a:buChar char="•"/>
        <a:defRPr>
          <a:solidFill>
            <a:schemeClr val="tx1"/>
          </a:solidFill>
          <a:latin typeface="+mn-lt"/>
        </a:defRPr>
      </a:lvl3pPr>
      <a:lvl4pPr marL="1600200" indent="-228600" algn="l" rtl="0" eaLnBrk="0" fontAlgn="base" hangingPunct="0">
        <a:spcBef>
          <a:spcPct val="20000"/>
        </a:spcBef>
        <a:spcAft>
          <a:spcPct val="0"/>
        </a:spcAft>
        <a:buClr>
          <a:schemeClr val="tx1"/>
        </a:buClr>
        <a:buChar char="–"/>
        <a:defRPr sz="1600">
          <a:solidFill>
            <a:schemeClr val="tx1"/>
          </a:solidFill>
          <a:latin typeface="+mn-lt"/>
        </a:defRPr>
      </a:lvl4pPr>
      <a:lvl5pPr marL="2057400" indent="-228600" algn="l" rtl="0" eaLnBrk="0" fontAlgn="base" hangingPunct="0">
        <a:spcBef>
          <a:spcPct val="20000"/>
        </a:spcBef>
        <a:spcAft>
          <a:spcPct val="0"/>
        </a:spcAft>
        <a:buClr>
          <a:schemeClr val="tx1"/>
        </a:buClr>
        <a:buChar char="•"/>
        <a:defRPr sz="1600">
          <a:solidFill>
            <a:schemeClr val="tx1"/>
          </a:solidFill>
          <a:latin typeface="+mn-lt"/>
        </a:defRPr>
      </a:lvl5pPr>
      <a:lvl6pPr marL="2514600" indent="-228600" algn="l" rtl="0" eaLnBrk="0" fontAlgn="base" hangingPunct="0">
        <a:spcBef>
          <a:spcPct val="20000"/>
        </a:spcBef>
        <a:spcAft>
          <a:spcPct val="0"/>
        </a:spcAft>
        <a:buClr>
          <a:schemeClr val="tx1"/>
        </a:buClr>
        <a:buChar char="•"/>
        <a:defRPr sz="1600">
          <a:solidFill>
            <a:schemeClr val="tx1"/>
          </a:solidFill>
          <a:latin typeface="+mn-lt"/>
        </a:defRPr>
      </a:lvl6pPr>
      <a:lvl7pPr marL="2971800" indent="-228600" algn="l" rtl="0" eaLnBrk="0" fontAlgn="base" hangingPunct="0">
        <a:spcBef>
          <a:spcPct val="20000"/>
        </a:spcBef>
        <a:spcAft>
          <a:spcPct val="0"/>
        </a:spcAft>
        <a:buClr>
          <a:schemeClr val="tx1"/>
        </a:buClr>
        <a:buChar char="•"/>
        <a:defRPr sz="1600">
          <a:solidFill>
            <a:schemeClr val="tx1"/>
          </a:solidFill>
          <a:latin typeface="+mn-lt"/>
        </a:defRPr>
      </a:lvl7pPr>
      <a:lvl8pPr marL="3429000" indent="-228600" algn="l" rtl="0" eaLnBrk="0" fontAlgn="base" hangingPunct="0">
        <a:spcBef>
          <a:spcPct val="20000"/>
        </a:spcBef>
        <a:spcAft>
          <a:spcPct val="0"/>
        </a:spcAft>
        <a:buClr>
          <a:schemeClr val="tx1"/>
        </a:buClr>
        <a:buChar char="•"/>
        <a:defRPr sz="1600">
          <a:solidFill>
            <a:schemeClr val="tx1"/>
          </a:solidFill>
          <a:latin typeface="+mn-lt"/>
        </a:defRPr>
      </a:lvl8pPr>
      <a:lvl9pPr marL="3886200" indent="-228600" algn="l" rtl="0" eaLnBrk="0" fontAlgn="base" hangingPunct="0">
        <a:spcBef>
          <a:spcPct val="20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966788"/>
            <a:ext cx="7772400" cy="838200"/>
          </a:xfrm>
          <a:prstGeom prst="rect">
            <a:avLst/>
          </a:prstGeom>
          <a:noFill/>
          <a:ln w="9525">
            <a:noFill/>
            <a:miter lim="800000"/>
            <a:headEnd/>
            <a:tailEnd/>
          </a:ln>
          <a:effectLst/>
        </p:spPr>
        <p:txBody>
          <a:bodyPr vert="horz" wrap="square" lIns="91427" tIns="45713" rIns="91427" bIns="45713" numCol="1" anchor="ctr" anchorCtr="0" compatLnSpc="1">
            <a:prstTxWarp prst="textNoShape">
              <a:avLst/>
            </a:prstTxWarp>
          </a:bodyPr>
          <a:lstStyle/>
          <a:p>
            <a:pPr lvl="0"/>
            <a:r>
              <a:rPr lang="en-US" dirty="0" smtClean="0"/>
              <a:t>Energy Conservation Program</a:t>
            </a:r>
          </a:p>
        </p:txBody>
      </p:sp>
      <p:sp>
        <p:nvSpPr>
          <p:cNvPr id="9219" name="Rectangle 3"/>
          <p:cNvSpPr>
            <a:spLocks noGrp="1" noChangeArrowheads="1"/>
          </p:cNvSpPr>
          <p:nvPr>
            <p:ph type="body" idx="1"/>
          </p:nvPr>
        </p:nvSpPr>
        <p:spPr bwMode="auto">
          <a:xfrm>
            <a:off x="685800" y="1703388"/>
            <a:ext cx="7772400" cy="4114800"/>
          </a:xfrm>
          <a:prstGeom prst="rect">
            <a:avLst/>
          </a:prstGeom>
          <a:noFill/>
          <a:ln w="9525">
            <a:noFill/>
            <a:miter lim="800000"/>
            <a:headEnd/>
            <a:tailEnd/>
          </a:ln>
        </p:spPr>
        <p:txBody>
          <a:bodyPr vert="horz" wrap="square" lIns="91427" tIns="45713" rIns="91427" bIns="45713"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239000" y="6534150"/>
            <a:ext cx="1905000" cy="457200"/>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lgn="r">
              <a:defRPr sz="1400" b="0">
                <a:latin typeface="Arial" charset="0"/>
              </a:defRPr>
            </a:lvl1pPr>
          </a:lstStyle>
          <a:p>
            <a:pPr>
              <a:defRPr/>
            </a:pPr>
            <a:fld id="{EAF96FE1-D4AE-4302-939A-E10FCFFE6D0D}" type="slidenum">
              <a:rPr lang="en-US">
                <a:solidFill>
                  <a:srgbClr val="000000"/>
                </a:solidFill>
              </a:rPr>
              <a:pPr>
                <a:defRPr/>
              </a:pPr>
              <a:t>‹#›</a:t>
            </a:fld>
            <a:endParaRPr lang="en-US">
              <a:solidFill>
                <a:srgbClr val="000000"/>
              </a:solidFill>
            </a:endParaRPr>
          </a:p>
        </p:txBody>
      </p:sp>
      <p:sp>
        <p:nvSpPr>
          <p:cNvPr id="1032" name="Rectangle 8"/>
          <p:cNvSpPr>
            <a:spLocks noChangeArrowheads="1"/>
          </p:cNvSpPr>
          <p:nvPr userDrawn="1"/>
        </p:nvSpPr>
        <p:spPr bwMode="auto">
          <a:xfrm>
            <a:off x="0" y="0"/>
            <a:ext cx="9144000" cy="990600"/>
          </a:xfrm>
          <a:prstGeom prst="rect">
            <a:avLst/>
          </a:prstGeom>
          <a:gradFill rotWithShape="0">
            <a:gsLst>
              <a:gs pos="0">
                <a:srgbClr val="0000FF">
                  <a:gamma/>
                  <a:shade val="46275"/>
                  <a:invGamma/>
                </a:srgbClr>
              </a:gs>
              <a:gs pos="100000">
                <a:srgbClr val="0000FF"/>
              </a:gs>
            </a:gsLst>
            <a:lin ang="18900000" scaled="1"/>
          </a:gradFill>
          <a:ln w="9525">
            <a:solidFill>
              <a:schemeClr val="tx1"/>
            </a:solidFill>
            <a:miter lim="800000"/>
            <a:headEnd/>
            <a:tailEnd/>
          </a:ln>
          <a:effectLst/>
        </p:spPr>
        <p:txBody>
          <a:bodyPr wrap="none" lIns="91427" tIns="45713" rIns="91427" bIns="45713" anchor="ctr"/>
          <a:lstStyle/>
          <a:p>
            <a:pPr algn="ctr">
              <a:defRPr/>
            </a:pPr>
            <a:r>
              <a:rPr lang="en-US" b="0">
                <a:solidFill>
                  <a:srgbClr val="000000"/>
                </a:solidFill>
              </a:rPr>
              <a:t> </a:t>
            </a:r>
          </a:p>
        </p:txBody>
      </p:sp>
      <p:pic>
        <p:nvPicPr>
          <p:cNvPr id="9222" name="Picture 11" descr="Official_VA_Seal_embossed_web_1-25in"/>
          <p:cNvPicPr>
            <a:picLocks noChangeAspect="1" noChangeArrowheads="1"/>
          </p:cNvPicPr>
          <p:nvPr userDrawn="1"/>
        </p:nvPicPr>
        <p:blipFill>
          <a:blip r:embed="rId15" cstate="print"/>
          <a:srcRect/>
          <a:stretch>
            <a:fillRect/>
          </a:stretch>
        </p:blipFill>
        <p:spPr bwMode="auto">
          <a:xfrm>
            <a:off x="152400" y="228600"/>
            <a:ext cx="609600" cy="609600"/>
          </a:xfrm>
          <a:prstGeom prst="rect">
            <a:avLst/>
          </a:prstGeom>
          <a:noFill/>
          <a:ln w="9525">
            <a:noFill/>
            <a:miter lim="800000"/>
            <a:headEnd/>
            <a:tailEnd/>
          </a:ln>
        </p:spPr>
      </p:pic>
      <p:sp>
        <p:nvSpPr>
          <p:cNvPr id="1036" name="Text Box 12"/>
          <p:cNvSpPr txBox="1">
            <a:spLocks noChangeArrowheads="1"/>
          </p:cNvSpPr>
          <p:nvPr userDrawn="1"/>
        </p:nvSpPr>
        <p:spPr bwMode="auto">
          <a:xfrm>
            <a:off x="838200" y="304800"/>
            <a:ext cx="3657600" cy="549275"/>
          </a:xfrm>
          <a:prstGeom prst="rect">
            <a:avLst/>
          </a:prstGeom>
          <a:noFill/>
          <a:ln w="9525">
            <a:noFill/>
            <a:miter lim="800000"/>
            <a:headEnd/>
            <a:tailEnd/>
          </a:ln>
          <a:effectLst/>
        </p:spPr>
        <p:txBody>
          <a:bodyPr lIns="91427" tIns="45713" rIns="91427" bIns="45713">
            <a:spAutoFit/>
          </a:bodyPr>
          <a:lstStyle/>
          <a:p>
            <a:pPr>
              <a:spcBef>
                <a:spcPct val="50000"/>
              </a:spcBef>
              <a:defRPr/>
            </a:pPr>
            <a:r>
              <a:rPr lang="en-US" sz="1200">
                <a:solidFill>
                  <a:srgbClr val="6699FF"/>
                </a:solidFill>
                <a:latin typeface="AvantGarde" pitchFamily="34" charset="0"/>
              </a:rPr>
              <a:t>U.S. Department of Veterans Affairs</a:t>
            </a:r>
          </a:p>
          <a:p>
            <a:pPr>
              <a:spcBef>
                <a:spcPct val="50000"/>
              </a:spcBef>
              <a:defRPr/>
            </a:pPr>
            <a:r>
              <a:rPr lang="en-US" sz="1200" b="0">
                <a:solidFill>
                  <a:srgbClr val="FFFFFF"/>
                </a:solidFill>
                <a:latin typeface="AvantGarde" pitchFamily="34" charset="0"/>
              </a:rPr>
              <a:t>Veterans Health Administration</a:t>
            </a:r>
          </a:p>
        </p:txBody>
      </p:sp>
      <p:sp>
        <p:nvSpPr>
          <p:cNvPr id="1039" name="Rectangle 15"/>
          <p:cNvSpPr>
            <a:spLocks noChangeArrowheads="1"/>
          </p:cNvSpPr>
          <p:nvPr/>
        </p:nvSpPr>
        <p:spPr bwMode="auto">
          <a:xfrm>
            <a:off x="3657600" y="152400"/>
            <a:ext cx="5486400" cy="838200"/>
          </a:xfrm>
          <a:prstGeom prst="rect">
            <a:avLst/>
          </a:prstGeom>
          <a:noFill/>
          <a:ln w="9525">
            <a:noFill/>
            <a:miter lim="800000"/>
            <a:headEnd/>
            <a:tailEnd/>
          </a:ln>
          <a:effectLst/>
        </p:spPr>
        <p:txBody>
          <a:bodyPr lIns="91427" tIns="45713" rIns="91427" bIns="45713" anchor="ctr"/>
          <a:lstStyle/>
          <a:p>
            <a:pPr>
              <a:defRPr/>
            </a:pPr>
            <a:endParaRPr lang="en-US" sz="3400" b="0" i="1">
              <a:solidFill>
                <a:srgbClr val="000000"/>
              </a:solidFill>
              <a:effectLst>
                <a:outerShdw blurRad="38100" dist="38100" dir="2700000" algn="tl">
                  <a:srgbClr val="C0C0C0"/>
                </a:outerShdw>
              </a:effectLst>
              <a:latin typeface="AvantGarde" pitchFamily="34" charset="0"/>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dt="0"/>
  <p:txStyles>
    <p:titleStyle>
      <a:lvl1pPr algn="l" rtl="0" eaLnBrk="0" fontAlgn="base" hangingPunct="0">
        <a:spcBef>
          <a:spcPct val="0"/>
        </a:spcBef>
        <a:spcAft>
          <a:spcPct val="0"/>
        </a:spcAft>
        <a:defRPr sz="3400" i="1">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400" i="1">
          <a:solidFill>
            <a:schemeClr val="tx2"/>
          </a:solidFill>
          <a:effectLst>
            <a:outerShdw blurRad="38100" dist="38100" dir="2700000" algn="tl">
              <a:srgbClr val="C0C0C0"/>
            </a:outerShdw>
          </a:effectLst>
          <a:latin typeface="AvantGarde" pitchFamily="34" charset="0"/>
        </a:defRPr>
      </a:lvl2pPr>
      <a:lvl3pPr algn="l" rtl="0" eaLnBrk="0" fontAlgn="base" hangingPunct="0">
        <a:spcBef>
          <a:spcPct val="0"/>
        </a:spcBef>
        <a:spcAft>
          <a:spcPct val="0"/>
        </a:spcAft>
        <a:defRPr sz="3400" i="1">
          <a:solidFill>
            <a:schemeClr val="tx2"/>
          </a:solidFill>
          <a:effectLst>
            <a:outerShdw blurRad="38100" dist="38100" dir="2700000" algn="tl">
              <a:srgbClr val="C0C0C0"/>
            </a:outerShdw>
          </a:effectLst>
          <a:latin typeface="AvantGarde" pitchFamily="34" charset="0"/>
        </a:defRPr>
      </a:lvl3pPr>
      <a:lvl4pPr algn="l" rtl="0" eaLnBrk="0" fontAlgn="base" hangingPunct="0">
        <a:spcBef>
          <a:spcPct val="0"/>
        </a:spcBef>
        <a:spcAft>
          <a:spcPct val="0"/>
        </a:spcAft>
        <a:defRPr sz="3400" i="1">
          <a:solidFill>
            <a:schemeClr val="tx2"/>
          </a:solidFill>
          <a:effectLst>
            <a:outerShdw blurRad="38100" dist="38100" dir="2700000" algn="tl">
              <a:srgbClr val="C0C0C0"/>
            </a:outerShdw>
          </a:effectLst>
          <a:latin typeface="AvantGarde" pitchFamily="34" charset="0"/>
        </a:defRPr>
      </a:lvl4pPr>
      <a:lvl5pPr algn="l" rtl="0" eaLnBrk="0" fontAlgn="base" hangingPunct="0">
        <a:spcBef>
          <a:spcPct val="0"/>
        </a:spcBef>
        <a:spcAft>
          <a:spcPct val="0"/>
        </a:spcAft>
        <a:defRPr sz="3400" i="1">
          <a:solidFill>
            <a:schemeClr val="tx2"/>
          </a:solidFill>
          <a:effectLst>
            <a:outerShdw blurRad="38100" dist="38100" dir="2700000" algn="tl">
              <a:srgbClr val="C0C0C0"/>
            </a:outerShdw>
          </a:effectLst>
          <a:latin typeface="AvantGarde" pitchFamily="34" charset="0"/>
        </a:defRPr>
      </a:lvl5pPr>
      <a:lvl6pPr marL="457200" algn="l" rtl="0" fontAlgn="base">
        <a:spcBef>
          <a:spcPct val="0"/>
        </a:spcBef>
        <a:spcAft>
          <a:spcPct val="0"/>
        </a:spcAft>
        <a:defRPr sz="3400" i="1">
          <a:solidFill>
            <a:schemeClr val="tx2"/>
          </a:solidFill>
          <a:effectLst>
            <a:outerShdw blurRad="38100" dist="38100" dir="2700000" algn="tl">
              <a:srgbClr val="C0C0C0"/>
            </a:outerShdw>
          </a:effectLst>
          <a:latin typeface="AvantGarde" pitchFamily="34" charset="0"/>
        </a:defRPr>
      </a:lvl6pPr>
      <a:lvl7pPr marL="914400" algn="l" rtl="0" fontAlgn="base">
        <a:spcBef>
          <a:spcPct val="0"/>
        </a:spcBef>
        <a:spcAft>
          <a:spcPct val="0"/>
        </a:spcAft>
        <a:defRPr sz="3400" i="1">
          <a:solidFill>
            <a:schemeClr val="tx2"/>
          </a:solidFill>
          <a:effectLst>
            <a:outerShdw blurRad="38100" dist="38100" dir="2700000" algn="tl">
              <a:srgbClr val="C0C0C0"/>
            </a:outerShdw>
          </a:effectLst>
          <a:latin typeface="AvantGarde" pitchFamily="34" charset="0"/>
        </a:defRPr>
      </a:lvl7pPr>
      <a:lvl8pPr marL="1371600" algn="l" rtl="0" fontAlgn="base">
        <a:spcBef>
          <a:spcPct val="0"/>
        </a:spcBef>
        <a:spcAft>
          <a:spcPct val="0"/>
        </a:spcAft>
        <a:defRPr sz="3400" i="1">
          <a:solidFill>
            <a:schemeClr val="tx2"/>
          </a:solidFill>
          <a:effectLst>
            <a:outerShdw blurRad="38100" dist="38100" dir="2700000" algn="tl">
              <a:srgbClr val="C0C0C0"/>
            </a:outerShdw>
          </a:effectLst>
          <a:latin typeface="AvantGarde" pitchFamily="34" charset="0"/>
        </a:defRPr>
      </a:lvl8pPr>
      <a:lvl9pPr marL="1828800" algn="l" rtl="0" fontAlgn="base">
        <a:spcBef>
          <a:spcPct val="0"/>
        </a:spcBef>
        <a:spcAft>
          <a:spcPct val="0"/>
        </a:spcAft>
        <a:defRPr sz="3400" i="1">
          <a:solidFill>
            <a:schemeClr val="tx2"/>
          </a:solidFill>
          <a:effectLst>
            <a:outerShdw blurRad="38100" dist="38100" dir="2700000" algn="tl">
              <a:srgbClr val="C0C0C0"/>
            </a:outerShdw>
          </a:effectLst>
          <a:latin typeface="AvantGarde" pitchFamily="34" charset="0"/>
        </a:defRPr>
      </a:lvl9pPr>
    </p:titleStyle>
    <p:bodyStyle>
      <a:lvl1pPr marL="342900" indent="-342900" algn="l" rtl="0" eaLnBrk="0" fontAlgn="base" hangingPunct="0">
        <a:spcBef>
          <a:spcPct val="20000"/>
        </a:spcBef>
        <a:spcAft>
          <a:spcPct val="0"/>
        </a:spcAft>
        <a:buClr>
          <a:srgbClr val="0000FF"/>
        </a:buClr>
        <a:buChar char="•"/>
        <a:defRPr sz="2800" b="1">
          <a:solidFill>
            <a:srgbClr val="0000FF"/>
          </a:solidFill>
          <a:latin typeface="+mn-lt"/>
          <a:ea typeface="+mn-ea"/>
          <a:cs typeface="+mn-cs"/>
        </a:defRPr>
      </a:lvl1pPr>
      <a:lvl2pPr marL="742950" indent="-285750" algn="l" rtl="0" eaLnBrk="0" fontAlgn="base" hangingPunct="0">
        <a:spcBef>
          <a:spcPct val="20000"/>
        </a:spcBef>
        <a:spcAft>
          <a:spcPct val="0"/>
        </a:spcAft>
        <a:buClr>
          <a:srgbClr val="0000FF"/>
        </a:buClr>
        <a:buChar char="–"/>
        <a:defRPr sz="2400">
          <a:solidFill>
            <a:schemeClr val="tx1"/>
          </a:solidFill>
          <a:latin typeface="+mn-lt"/>
        </a:defRPr>
      </a:lvl2pPr>
      <a:lvl3pPr marL="1143000" indent="-228600" algn="l" rtl="0" eaLnBrk="0" fontAlgn="base" hangingPunct="0">
        <a:spcBef>
          <a:spcPct val="20000"/>
        </a:spcBef>
        <a:spcAft>
          <a:spcPct val="0"/>
        </a:spcAft>
        <a:buClr>
          <a:srgbClr val="0000FF"/>
        </a:buClr>
        <a:buChar char="•"/>
        <a:defRPr sz="2000">
          <a:solidFill>
            <a:schemeClr val="tx1"/>
          </a:solidFill>
          <a:latin typeface="+mn-lt"/>
        </a:defRPr>
      </a:lvl3pPr>
      <a:lvl4pPr marL="1600200" indent="-228600" algn="l" rtl="0" eaLnBrk="0" fontAlgn="base" hangingPunct="0">
        <a:spcBef>
          <a:spcPct val="20000"/>
        </a:spcBef>
        <a:spcAft>
          <a:spcPct val="0"/>
        </a:spcAft>
        <a:buClr>
          <a:srgbClr val="0000FF"/>
        </a:buClr>
        <a:buChar char="–"/>
        <a:defRPr sz="2000">
          <a:solidFill>
            <a:schemeClr val="tx1"/>
          </a:solidFill>
          <a:latin typeface="+mn-lt"/>
        </a:defRPr>
      </a:lvl4pPr>
      <a:lvl5pPr marL="2057400" indent="-228600" algn="l" rtl="0" eaLnBrk="0" fontAlgn="base" hangingPunct="0">
        <a:spcBef>
          <a:spcPct val="20000"/>
        </a:spcBef>
        <a:spcAft>
          <a:spcPct val="0"/>
        </a:spcAft>
        <a:buClr>
          <a:srgbClr val="0000FF"/>
        </a:buClr>
        <a:buChar char="»"/>
        <a:defRPr sz="1600">
          <a:solidFill>
            <a:schemeClr val="tx1"/>
          </a:solidFill>
          <a:latin typeface="+mn-lt"/>
        </a:defRPr>
      </a:lvl5pPr>
      <a:lvl6pPr marL="2514600" indent="-228600" algn="l" rtl="0" fontAlgn="base">
        <a:spcBef>
          <a:spcPct val="20000"/>
        </a:spcBef>
        <a:spcAft>
          <a:spcPct val="0"/>
        </a:spcAft>
        <a:buClr>
          <a:srgbClr val="0000FF"/>
        </a:buClr>
        <a:buChar char="»"/>
        <a:defRPr sz="1600">
          <a:solidFill>
            <a:schemeClr val="tx1"/>
          </a:solidFill>
          <a:latin typeface="+mn-lt"/>
        </a:defRPr>
      </a:lvl6pPr>
      <a:lvl7pPr marL="2971800" indent="-228600" algn="l" rtl="0" fontAlgn="base">
        <a:spcBef>
          <a:spcPct val="20000"/>
        </a:spcBef>
        <a:spcAft>
          <a:spcPct val="0"/>
        </a:spcAft>
        <a:buClr>
          <a:srgbClr val="0000FF"/>
        </a:buClr>
        <a:buChar char="»"/>
        <a:defRPr sz="1600">
          <a:solidFill>
            <a:schemeClr val="tx1"/>
          </a:solidFill>
          <a:latin typeface="+mn-lt"/>
        </a:defRPr>
      </a:lvl7pPr>
      <a:lvl8pPr marL="3429000" indent="-228600" algn="l" rtl="0" fontAlgn="base">
        <a:spcBef>
          <a:spcPct val="20000"/>
        </a:spcBef>
        <a:spcAft>
          <a:spcPct val="0"/>
        </a:spcAft>
        <a:buClr>
          <a:srgbClr val="0000FF"/>
        </a:buClr>
        <a:buChar char="»"/>
        <a:defRPr sz="1600">
          <a:solidFill>
            <a:schemeClr val="tx1"/>
          </a:solidFill>
          <a:latin typeface="+mn-lt"/>
        </a:defRPr>
      </a:lvl8pPr>
      <a:lvl9pPr marL="3886200" indent="-228600" algn="l" rtl="0" fontAlgn="base">
        <a:spcBef>
          <a:spcPct val="20000"/>
        </a:spcBef>
        <a:spcAft>
          <a:spcPct val="0"/>
        </a:spcAft>
        <a:buClr>
          <a:srgbClr val="0000FF"/>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966788"/>
            <a:ext cx="7772400" cy="838200"/>
          </a:xfrm>
          <a:prstGeom prst="rect">
            <a:avLst/>
          </a:prstGeom>
          <a:noFill/>
          <a:ln w="9525">
            <a:noFill/>
            <a:miter lim="800000"/>
            <a:headEnd/>
            <a:tailEnd/>
          </a:ln>
          <a:effectLst/>
        </p:spPr>
        <p:txBody>
          <a:bodyPr vert="horz" wrap="square" lIns="91427" tIns="45713" rIns="91427" bIns="45713" numCol="1" anchor="ctr" anchorCtr="0" compatLnSpc="1">
            <a:prstTxWarp prst="textNoShape">
              <a:avLst/>
            </a:prstTxWarp>
          </a:bodyPr>
          <a:lstStyle/>
          <a:p>
            <a:pPr lvl="0"/>
            <a:r>
              <a:rPr lang="en-US" smtClean="0"/>
              <a:t>Energy Conservation Program</a:t>
            </a:r>
          </a:p>
        </p:txBody>
      </p:sp>
      <p:sp>
        <p:nvSpPr>
          <p:cNvPr id="1027" name="Rectangle 3"/>
          <p:cNvSpPr>
            <a:spLocks noGrp="1" noChangeArrowheads="1"/>
          </p:cNvSpPr>
          <p:nvPr>
            <p:ph type="body" idx="1"/>
          </p:nvPr>
        </p:nvSpPr>
        <p:spPr bwMode="auto">
          <a:xfrm>
            <a:off x="685800" y="1703388"/>
            <a:ext cx="7772400" cy="4114800"/>
          </a:xfrm>
          <a:prstGeom prst="rect">
            <a:avLst/>
          </a:prstGeom>
          <a:noFill/>
          <a:ln w="9525">
            <a:noFill/>
            <a:miter lim="800000"/>
            <a:headEnd/>
            <a:tailEnd/>
          </a:ln>
        </p:spPr>
        <p:txBody>
          <a:bodyPr vert="horz" wrap="square" lIns="91427" tIns="45713" rIns="91427" bIns="45713"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0" y="6553200"/>
            <a:ext cx="2895600" cy="457200"/>
          </a:xfrm>
          <a:prstGeom prst="rect">
            <a:avLst/>
          </a:prstGeom>
          <a:noFill/>
          <a:ln w="9525" algn="ctr">
            <a:noFill/>
            <a:miter lim="800000"/>
            <a:headEnd/>
            <a:tailEnd/>
          </a:ln>
          <a:effectLst/>
        </p:spPr>
        <p:txBody>
          <a:bodyPr vert="horz" wrap="square" lIns="91427" tIns="45713" rIns="91427" bIns="45713" numCol="1" anchor="t" anchorCtr="0" compatLnSpc="1">
            <a:prstTxWarp prst="textNoShape">
              <a:avLst/>
            </a:prstTxWarp>
          </a:bodyPr>
          <a:lstStyle>
            <a:lvl1pPr>
              <a:defRPr sz="1400" b="0">
                <a:latin typeface="Arial" charset="0"/>
              </a:defRPr>
            </a:lvl1pPr>
          </a:lstStyle>
          <a:p>
            <a:pPr>
              <a:defRPr/>
            </a:pPr>
            <a:r>
              <a:rPr lang="en-US">
                <a:solidFill>
                  <a:srgbClr val="000000"/>
                </a:solidFill>
              </a:rPr>
              <a:t>DRAFT</a:t>
            </a:r>
          </a:p>
        </p:txBody>
      </p:sp>
      <p:sp>
        <p:nvSpPr>
          <p:cNvPr id="1030" name="Rectangle 6"/>
          <p:cNvSpPr>
            <a:spLocks noGrp="1" noChangeArrowheads="1"/>
          </p:cNvSpPr>
          <p:nvPr>
            <p:ph type="sldNum" sz="quarter" idx="4"/>
          </p:nvPr>
        </p:nvSpPr>
        <p:spPr bwMode="auto">
          <a:xfrm>
            <a:off x="7239000" y="6534150"/>
            <a:ext cx="1905000" cy="457200"/>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lgn="r">
              <a:defRPr sz="1400" b="0">
                <a:latin typeface="Arial" charset="0"/>
              </a:defRPr>
            </a:lvl1pPr>
          </a:lstStyle>
          <a:p>
            <a:pPr>
              <a:defRPr/>
            </a:pPr>
            <a:fld id="{E6EAE69A-B102-401F-B99C-35728A5F7478}" type="slidenum">
              <a:rPr lang="en-US">
                <a:solidFill>
                  <a:srgbClr val="000000"/>
                </a:solidFill>
              </a:rPr>
              <a:pPr>
                <a:defRPr/>
              </a:pPr>
              <a:t>‹#›</a:t>
            </a:fld>
            <a:endParaRPr lang="en-US">
              <a:solidFill>
                <a:srgbClr val="000000"/>
              </a:solidFill>
            </a:endParaRPr>
          </a:p>
        </p:txBody>
      </p:sp>
      <p:sp>
        <p:nvSpPr>
          <p:cNvPr id="2" name="Rectangle 8"/>
          <p:cNvSpPr>
            <a:spLocks noChangeArrowheads="1"/>
          </p:cNvSpPr>
          <p:nvPr userDrawn="1"/>
        </p:nvSpPr>
        <p:spPr bwMode="auto">
          <a:xfrm>
            <a:off x="0" y="0"/>
            <a:ext cx="9144000" cy="990600"/>
          </a:xfrm>
          <a:prstGeom prst="rect">
            <a:avLst/>
          </a:prstGeom>
          <a:gradFill rotWithShape="0">
            <a:gsLst>
              <a:gs pos="0">
                <a:srgbClr val="000076"/>
              </a:gs>
              <a:gs pos="100000">
                <a:srgbClr val="0000FF"/>
              </a:gs>
            </a:gsLst>
            <a:lin ang="18900000" scaled="1"/>
          </a:gradFill>
          <a:ln w="9525">
            <a:solidFill>
              <a:schemeClr val="tx1"/>
            </a:solidFill>
            <a:miter lim="800000"/>
            <a:headEnd/>
            <a:tailEnd/>
          </a:ln>
        </p:spPr>
        <p:txBody>
          <a:bodyPr wrap="none" lIns="91427" tIns="45713" rIns="91427" bIns="45713" anchor="ctr"/>
          <a:lstStyle/>
          <a:p>
            <a:pPr algn="ctr"/>
            <a:r>
              <a:rPr lang="en-US" b="0">
                <a:solidFill>
                  <a:srgbClr val="000000"/>
                </a:solidFill>
              </a:rPr>
              <a:t> </a:t>
            </a:r>
          </a:p>
        </p:txBody>
      </p:sp>
      <p:pic>
        <p:nvPicPr>
          <p:cNvPr id="1031" name="Picture 11" descr="Official_VA_Seal_embossed_web_1-25in"/>
          <p:cNvPicPr>
            <a:picLocks noChangeAspect="1" noChangeArrowheads="1"/>
          </p:cNvPicPr>
          <p:nvPr userDrawn="1"/>
        </p:nvPicPr>
        <p:blipFill>
          <a:blip r:embed="rId15" cstate="print"/>
          <a:srcRect/>
          <a:stretch>
            <a:fillRect/>
          </a:stretch>
        </p:blipFill>
        <p:spPr bwMode="auto">
          <a:xfrm>
            <a:off x="152400" y="228600"/>
            <a:ext cx="609600" cy="609600"/>
          </a:xfrm>
          <a:prstGeom prst="rect">
            <a:avLst/>
          </a:prstGeom>
          <a:noFill/>
          <a:ln w="9525">
            <a:noFill/>
            <a:miter lim="800000"/>
            <a:headEnd/>
            <a:tailEnd/>
          </a:ln>
        </p:spPr>
      </p:pic>
      <p:sp>
        <p:nvSpPr>
          <p:cNvPr id="1032" name="Text Box 12"/>
          <p:cNvSpPr txBox="1">
            <a:spLocks noChangeArrowheads="1"/>
          </p:cNvSpPr>
          <p:nvPr userDrawn="1"/>
        </p:nvSpPr>
        <p:spPr bwMode="auto">
          <a:xfrm>
            <a:off x="838200" y="304800"/>
            <a:ext cx="36576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7" tIns="45713" rIns="91427" bIns="45713">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spcBef>
                <a:spcPct val="50000"/>
              </a:spcBef>
              <a:defRPr/>
            </a:pPr>
            <a:r>
              <a:rPr lang="en-US" sz="1200" smtClean="0">
                <a:solidFill>
                  <a:srgbClr val="6699FF"/>
                </a:solidFill>
                <a:latin typeface="AvantGarde" pitchFamily="34" charset="0"/>
              </a:rPr>
              <a:t>U.S. Department of Veterans Affairs</a:t>
            </a:r>
          </a:p>
          <a:p>
            <a:pPr eaLnBrk="1" hangingPunct="1">
              <a:spcBef>
                <a:spcPct val="50000"/>
              </a:spcBef>
              <a:defRPr/>
            </a:pPr>
            <a:r>
              <a:rPr lang="en-US" sz="1200" b="0" smtClean="0">
                <a:solidFill>
                  <a:srgbClr val="FFFFFF"/>
                </a:solidFill>
                <a:latin typeface="AvantGarde" pitchFamily="34" charset="0"/>
              </a:rPr>
              <a:t>Veterans Health Administration</a:t>
            </a:r>
          </a:p>
        </p:txBody>
      </p:sp>
      <p:sp>
        <p:nvSpPr>
          <p:cNvPr id="1039" name="Rectangle 15"/>
          <p:cNvSpPr>
            <a:spLocks noChangeArrowheads="1"/>
          </p:cNvSpPr>
          <p:nvPr/>
        </p:nvSpPr>
        <p:spPr bwMode="auto">
          <a:xfrm>
            <a:off x="3657600" y="152400"/>
            <a:ext cx="5486400" cy="838200"/>
          </a:xfrm>
          <a:prstGeom prst="rect">
            <a:avLst/>
          </a:prstGeom>
          <a:noFill/>
          <a:ln w="9525">
            <a:noFill/>
            <a:miter lim="800000"/>
            <a:headEnd/>
            <a:tailEnd/>
          </a:ln>
          <a:effectLst/>
        </p:spPr>
        <p:txBody>
          <a:bodyPr lIns="91427" tIns="45713" rIns="91427" bIns="45713" anchor="ctr"/>
          <a:lstStyle/>
          <a:p>
            <a:pPr>
              <a:defRPr/>
            </a:pPr>
            <a:endParaRPr lang="en-US" sz="3400" b="0" i="1">
              <a:solidFill>
                <a:srgbClr val="000000"/>
              </a:solidFill>
              <a:effectLst>
                <a:outerShdw blurRad="38100" dist="38100" dir="2700000" algn="tl">
                  <a:srgbClr val="C0C0C0"/>
                </a:outerShdw>
              </a:effectLst>
              <a:latin typeface="AvantGarde" pitchFamily="34" charset="0"/>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hf hdr="0" dt="0"/>
  <p:txStyles>
    <p:titleStyle>
      <a:lvl1pPr algn="l" rtl="0" eaLnBrk="0" fontAlgn="base" hangingPunct="0">
        <a:spcBef>
          <a:spcPct val="0"/>
        </a:spcBef>
        <a:spcAft>
          <a:spcPct val="0"/>
        </a:spcAft>
        <a:defRPr sz="3400" i="1">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400" i="1">
          <a:solidFill>
            <a:schemeClr val="tx2"/>
          </a:solidFill>
          <a:effectLst>
            <a:outerShdw blurRad="38100" dist="38100" dir="2700000" algn="tl">
              <a:srgbClr val="C0C0C0"/>
            </a:outerShdw>
          </a:effectLst>
          <a:latin typeface="AvantGarde" pitchFamily="34" charset="0"/>
        </a:defRPr>
      </a:lvl2pPr>
      <a:lvl3pPr algn="l" rtl="0" eaLnBrk="0" fontAlgn="base" hangingPunct="0">
        <a:spcBef>
          <a:spcPct val="0"/>
        </a:spcBef>
        <a:spcAft>
          <a:spcPct val="0"/>
        </a:spcAft>
        <a:defRPr sz="3400" i="1">
          <a:solidFill>
            <a:schemeClr val="tx2"/>
          </a:solidFill>
          <a:effectLst>
            <a:outerShdw blurRad="38100" dist="38100" dir="2700000" algn="tl">
              <a:srgbClr val="C0C0C0"/>
            </a:outerShdw>
          </a:effectLst>
          <a:latin typeface="AvantGarde" pitchFamily="34" charset="0"/>
        </a:defRPr>
      </a:lvl3pPr>
      <a:lvl4pPr algn="l" rtl="0" eaLnBrk="0" fontAlgn="base" hangingPunct="0">
        <a:spcBef>
          <a:spcPct val="0"/>
        </a:spcBef>
        <a:spcAft>
          <a:spcPct val="0"/>
        </a:spcAft>
        <a:defRPr sz="3400" i="1">
          <a:solidFill>
            <a:schemeClr val="tx2"/>
          </a:solidFill>
          <a:effectLst>
            <a:outerShdw blurRad="38100" dist="38100" dir="2700000" algn="tl">
              <a:srgbClr val="C0C0C0"/>
            </a:outerShdw>
          </a:effectLst>
          <a:latin typeface="AvantGarde" pitchFamily="34" charset="0"/>
        </a:defRPr>
      </a:lvl4pPr>
      <a:lvl5pPr algn="l" rtl="0" eaLnBrk="0" fontAlgn="base" hangingPunct="0">
        <a:spcBef>
          <a:spcPct val="0"/>
        </a:spcBef>
        <a:spcAft>
          <a:spcPct val="0"/>
        </a:spcAft>
        <a:defRPr sz="3400" i="1">
          <a:solidFill>
            <a:schemeClr val="tx2"/>
          </a:solidFill>
          <a:effectLst>
            <a:outerShdw blurRad="38100" dist="38100" dir="2700000" algn="tl">
              <a:srgbClr val="C0C0C0"/>
            </a:outerShdw>
          </a:effectLst>
          <a:latin typeface="AvantGarde" pitchFamily="34" charset="0"/>
        </a:defRPr>
      </a:lvl5pPr>
      <a:lvl6pPr marL="457200" algn="l" rtl="0" fontAlgn="base">
        <a:spcBef>
          <a:spcPct val="0"/>
        </a:spcBef>
        <a:spcAft>
          <a:spcPct val="0"/>
        </a:spcAft>
        <a:defRPr sz="3400" i="1">
          <a:solidFill>
            <a:schemeClr val="tx2"/>
          </a:solidFill>
          <a:effectLst>
            <a:outerShdw blurRad="38100" dist="38100" dir="2700000" algn="tl">
              <a:srgbClr val="C0C0C0"/>
            </a:outerShdw>
          </a:effectLst>
          <a:latin typeface="AvantGarde" pitchFamily="34" charset="0"/>
        </a:defRPr>
      </a:lvl6pPr>
      <a:lvl7pPr marL="914400" algn="l" rtl="0" fontAlgn="base">
        <a:spcBef>
          <a:spcPct val="0"/>
        </a:spcBef>
        <a:spcAft>
          <a:spcPct val="0"/>
        </a:spcAft>
        <a:defRPr sz="3400" i="1">
          <a:solidFill>
            <a:schemeClr val="tx2"/>
          </a:solidFill>
          <a:effectLst>
            <a:outerShdw blurRad="38100" dist="38100" dir="2700000" algn="tl">
              <a:srgbClr val="C0C0C0"/>
            </a:outerShdw>
          </a:effectLst>
          <a:latin typeface="AvantGarde" pitchFamily="34" charset="0"/>
        </a:defRPr>
      </a:lvl7pPr>
      <a:lvl8pPr marL="1371600" algn="l" rtl="0" fontAlgn="base">
        <a:spcBef>
          <a:spcPct val="0"/>
        </a:spcBef>
        <a:spcAft>
          <a:spcPct val="0"/>
        </a:spcAft>
        <a:defRPr sz="3400" i="1">
          <a:solidFill>
            <a:schemeClr val="tx2"/>
          </a:solidFill>
          <a:effectLst>
            <a:outerShdw blurRad="38100" dist="38100" dir="2700000" algn="tl">
              <a:srgbClr val="C0C0C0"/>
            </a:outerShdw>
          </a:effectLst>
          <a:latin typeface="AvantGarde" pitchFamily="34" charset="0"/>
        </a:defRPr>
      </a:lvl8pPr>
      <a:lvl9pPr marL="1828800" algn="l" rtl="0" fontAlgn="base">
        <a:spcBef>
          <a:spcPct val="0"/>
        </a:spcBef>
        <a:spcAft>
          <a:spcPct val="0"/>
        </a:spcAft>
        <a:defRPr sz="3400" i="1">
          <a:solidFill>
            <a:schemeClr val="tx2"/>
          </a:solidFill>
          <a:effectLst>
            <a:outerShdw blurRad="38100" dist="38100" dir="2700000" algn="tl">
              <a:srgbClr val="C0C0C0"/>
            </a:outerShdw>
          </a:effectLst>
          <a:latin typeface="AvantGarde" pitchFamily="34" charset="0"/>
        </a:defRPr>
      </a:lvl9pPr>
    </p:titleStyle>
    <p:bodyStyle>
      <a:lvl1pPr marL="342900" indent="-342900" algn="l" rtl="0" eaLnBrk="0" fontAlgn="base" hangingPunct="0">
        <a:spcBef>
          <a:spcPct val="20000"/>
        </a:spcBef>
        <a:spcAft>
          <a:spcPct val="0"/>
        </a:spcAft>
        <a:buClr>
          <a:srgbClr val="0000FF"/>
        </a:buClr>
        <a:buChar char="•"/>
        <a:defRPr sz="2800" b="1">
          <a:solidFill>
            <a:srgbClr val="0000FF"/>
          </a:solidFill>
          <a:latin typeface="+mn-lt"/>
          <a:ea typeface="+mn-ea"/>
          <a:cs typeface="+mn-cs"/>
        </a:defRPr>
      </a:lvl1pPr>
      <a:lvl2pPr marL="742950" indent="-285750" algn="l" rtl="0" eaLnBrk="0" fontAlgn="base" hangingPunct="0">
        <a:spcBef>
          <a:spcPct val="20000"/>
        </a:spcBef>
        <a:spcAft>
          <a:spcPct val="0"/>
        </a:spcAft>
        <a:buClr>
          <a:srgbClr val="0000FF"/>
        </a:buClr>
        <a:buChar char="–"/>
        <a:defRPr sz="2400">
          <a:solidFill>
            <a:schemeClr val="tx1"/>
          </a:solidFill>
          <a:latin typeface="+mn-lt"/>
        </a:defRPr>
      </a:lvl2pPr>
      <a:lvl3pPr marL="1143000" indent="-228600" algn="l" rtl="0" eaLnBrk="0" fontAlgn="base" hangingPunct="0">
        <a:spcBef>
          <a:spcPct val="20000"/>
        </a:spcBef>
        <a:spcAft>
          <a:spcPct val="0"/>
        </a:spcAft>
        <a:buClr>
          <a:srgbClr val="0000FF"/>
        </a:buClr>
        <a:buChar char="•"/>
        <a:defRPr sz="2000">
          <a:solidFill>
            <a:schemeClr val="tx1"/>
          </a:solidFill>
          <a:latin typeface="+mn-lt"/>
        </a:defRPr>
      </a:lvl3pPr>
      <a:lvl4pPr marL="1600200" indent="-228600" algn="l" rtl="0" eaLnBrk="0" fontAlgn="base" hangingPunct="0">
        <a:spcBef>
          <a:spcPct val="20000"/>
        </a:spcBef>
        <a:spcAft>
          <a:spcPct val="0"/>
        </a:spcAft>
        <a:buClr>
          <a:srgbClr val="0000FF"/>
        </a:buClr>
        <a:buChar char="–"/>
        <a:defRPr>
          <a:solidFill>
            <a:schemeClr val="tx1"/>
          </a:solidFill>
          <a:latin typeface="+mn-lt"/>
        </a:defRPr>
      </a:lvl4pPr>
      <a:lvl5pPr marL="2057400" indent="-228600" algn="l" rtl="0" eaLnBrk="0" fontAlgn="base" hangingPunct="0">
        <a:spcBef>
          <a:spcPct val="20000"/>
        </a:spcBef>
        <a:spcAft>
          <a:spcPct val="0"/>
        </a:spcAft>
        <a:buClr>
          <a:srgbClr val="0000FF"/>
        </a:buClr>
        <a:buChar char="»"/>
        <a:defRPr sz="1600">
          <a:solidFill>
            <a:schemeClr val="tx1"/>
          </a:solidFill>
          <a:latin typeface="+mn-lt"/>
        </a:defRPr>
      </a:lvl5pPr>
      <a:lvl6pPr marL="2514600" indent="-228600" algn="l" rtl="0" fontAlgn="base">
        <a:spcBef>
          <a:spcPct val="20000"/>
        </a:spcBef>
        <a:spcAft>
          <a:spcPct val="0"/>
        </a:spcAft>
        <a:buClr>
          <a:srgbClr val="0000FF"/>
        </a:buClr>
        <a:buChar char="»"/>
        <a:defRPr sz="1600">
          <a:solidFill>
            <a:schemeClr val="tx1"/>
          </a:solidFill>
          <a:latin typeface="+mn-lt"/>
        </a:defRPr>
      </a:lvl6pPr>
      <a:lvl7pPr marL="2971800" indent="-228600" algn="l" rtl="0" fontAlgn="base">
        <a:spcBef>
          <a:spcPct val="20000"/>
        </a:spcBef>
        <a:spcAft>
          <a:spcPct val="0"/>
        </a:spcAft>
        <a:buClr>
          <a:srgbClr val="0000FF"/>
        </a:buClr>
        <a:buChar char="»"/>
        <a:defRPr sz="1600">
          <a:solidFill>
            <a:schemeClr val="tx1"/>
          </a:solidFill>
          <a:latin typeface="+mn-lt"/>
        </a:defRPr>
      </a:lvl7pPr>
      <a:lvl8pPr marL="3429000" indent="-228600" algn="l" rtl="0" fontAlgn="base">
        <a:spcBef>
          <a:spcPct val="20000"/>
        </a:spcBef>
        <a:spcAft>
          <a:spcPct val="0"/>
        </a:spcAft>
        <a:buClr>
          <a:srgbClr val="0000FF"/>
        </a:buClr>
        <a:buChar char="»"/>
        <a:defRPr sz="1600">
          <a:solidFill>
            <a:schemeClr val="tx1"/>
          </a:solidFill>
          <a:latin typeface="+mn-lt"/>
        </a:defRPr>
      </a:lvl8pPr>
      <a:lvl9pPr marL="3886200" indent="-228600" algn="l" rtl="0" fontAlgn="base">
        <a:spcBef>
          <a:spcPct val="20000"/>
        </a:spcBef>
        <a:spcAft>
          <a:spcPct val="0"/>
        </a:spcAft>
        <a:buClr>
          <a:srgbClr val="0000FF"/>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0.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0.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0.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0.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0.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0.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3" Type="http://schemas.openxmlformats.org/officeDocument/2006/relationships/hyperlink" Target="http://www.va.gov/homeless/SSVF.asp" TargetMode="External"/><Relationship Id="rId2" Type="http://schemas.openxmlformats.org/officeDocument/2006/relationships/notesSlide" Target="../notesSlides/notesSlide34.xml"/><Relationship Id="rId1" Type="http://schemas.openxmlformats.org/officeDocument/2006/relationships/slideLayout" Target="../slideLayouts/slideLayout26.xml"/><Relationship Id="rId4" Type="http://schemas.openxmlformats.org/officeDocument/2006/relationships/hyperlink" Target="mailto:SSVF@va.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p:txBody>
          <a:bodyPr/>
          <a:lstStyle/>
          <a:p>
            <a:pPr algn="ctr" eaLnBrk="1" hangingPunct="1">
              <a:defRPr/>
            </a:pPr>
            <a:r>
              <a:rPr lang="en-US" sz="3800" smtClean="0"/>
              <a:t/>
            </a:r>
            <a:br>
              <a:rPr lang="en-US" sz="3800" smtClean="0"/>
            </a:br>
            <a:endParaRPr lang="en-US" sz="3800" smtClean="0"/>
          </a:p>
        </p:txBody>
      </p:sp>
      <p:sp>
        <p:nvSpPr>
          <p:cNvPr id="69635" name="Rectangle 1027"/>
          <p:cNvSpPr>
            <a:spLocks noGrp="1" noChangeArrowheads="1"/>
          </p:cNvSpPr>
          <p:nvPr>
            <p:ph idx="1"/>
          </p:nvPr>
        </p:nvSpPr>
        <p:spPr>
          <a:xfrm>
            <a:off x="685800" y="1703388"/>
            <a:ext cx="7772400" cy="4468812"/>
          </a:xfrm>
        </p:spPr>
        <p:txBody>
          <a:bodyPr/>
          <a:lstStyle/>
          <a:p>
            <a:pPr marL="0" indent="0" algn="ctr" eaLnBrk="1" hangingPunct="1">
              <a:buFontTx/>
              <a:buNone/>
            </a:pPr>
            <a:r>
              <a:rPr lang="en-US" sz="2400" dirty="0" smtClean="0">
                <a:solidFill>
                  <a:schemeClr val="tx1"/>
                </a:solidFill>
              </a:rPr>
              <a:t>Supportive Services for Veteran Families (SSVF) Program</a:t>
            </a:r>
          </a:p>
          <a:p>
            <a:pPr marL="0" indent="0" algn="ctr" eaLnBrk="1" hangingPunct="1">
              <a:buNone/>
            </a:pPr>
            <a:r>
              <a:rPr lang="en-US" sz="2400" u="sng" dirty="0" smtClean="0">
                <a:solidFill>
                  <a:schemeClr val="tx1"/>
                </a:solidFill>
              </a:rPr>
              <a:t>National </a:t>
            </a:r>
            <a:r>
              <a:rPr lang="en-US" sz="2400" u="sng" dirty="0" smtClean="0">
                <a:solidFill>
                  <a:schemeClr val="tx1"/>
                </a:solidFill>
              </a:rPr>
              <a:t>Grantee </a:t>
            </a:r>
            <a:r>
              <a:rPr lang="en-US" sz="2400" u="sng" dirty="0" smtClean="0">
                <a:solidFill>
                  <a:schemeClr val="tx1"/>
                </a:solidFill>
              </a:rPr>
              <a:t>Call</a:t>
            </a:r>
          </a:p>
          <a:p>
            <a:pPr marL="0" indent="0" algn="ctr" eaLnBrk="1" hangingPunct="1">
              <a:buNone/>
            </a:pPr>
            <a:endParaRPr lang="en-US" sz="1000" u="sng" dirty="0" smtClean="0">
              <a:solidFill>
                <a:schemeClr val="tx1"/>
              </a:solidFill>
            </a:endParaRPr>
          </a:p>
          <a:p>
            <a:pPr algn="just"/>
            <a:endParaRPr lang="en-US" sz="2000" b="0" i="1" dirty="0" smtClean="0">
              <a:solidFill>
                <a:schemeClr val="tx1"/>
              </a:solidFill>
            </a:endParaRPr>
          </a:p>
          <a:p>
            <a:pPr algn="just"/>
            <a:r>
              <a:rPr lang="en-US" sz="2000" b="0" i="1" dirty="0" smtClean="0">
                <a:solidFill>
                  <a:schemeClr val="tx1"/>
                </a:solidFill>
              </a:rPr>
              <a:t>Homeless </a:t>
            </a:r>
            <a:r>
              <a:rPr lang="en-US" sz="2000" b="0" i="1" dirty="0" smtClean="0">
                <a:solidFill>
                  <a:schemeClr val="tx1"/>
                </a:solidFill>
              </a:rPr>
              <a:t>Prevention Eligibility Screening Disposition Form</a:t>
            </a:r>
          </a:p>
          <a:p>
            <a:pPr algn="just" eaLnBrk="1" hangingPunct="1"/>
            <a:endParaRPr lang="en-US" sz="2000" b="0" i="1" dirty="0" smtClean="0">
              <a:solidFill>
                <a:schemeClr val="tx1"/>
              </a:solidFill>
            </a:endParaRPr>
          </a:p>
          <a:p>
            <a:pPr algn="just" eaLnBrk="1" hangingPunct="1"/>
            <a:r>
              <a:rPr lang="en-US" sz="2000" b="0" i="1" dirty="0" smtClean="0">
                <a:solidFill>
                  <a:schemeClr val="tx1"/>
                </a:solidFill>
              </a:rPr>
              <a:t>SSVF </a:t>
            </a:r>
            <a:r>
              <a:rPr lang="en-US" sz="2000" b="0" i="1" dirty="0" smtClean="0">
                <a:solidFill>
                  <a:schemeClr val="tx1"/>
                </a:solidFill>
              </a:rPr>
              <a:t>Start Up Challenges and Successes</a:t>
            </a:r>
          </a:p>
          <a:p>
            <a:pPr algn="just" eaLnBrk="1" hangingPunct="1"/>
            <a:endParaRPr lang="en-US" sz="2000" b="0" i="1" dirty="0" smtClean="0">
              <a:solidFill>
                <a:schemeClr val="tx1"/>
              </a:solidFill>
            </a:endParaRPr>
          </a:p>
          <a:p>
            <a:pPr algn="just" eaLnBrk="1" hangingPunct="1"/>
            <a:r>
              <a:rPr lang="en-US" sz="2000" b="0" i="1" dirty="0" smtClean="0">
                <a:solidFill>
                  <a:schemeClr val="tx1"/>
                </a:solidFill>
              </a:rPr>
              <a:t>Quarterly </a:t>
            </a:r>
            <a:r>
              <a:rPr lang="en-US" sz="2000" b="0" i="1" dirty="0" smtClean="0">
                <a:solidFill>
                  <a:schemeClr val="tx1"/>
                </a:solidFill>
              </a:rPr>
              <a:t>Reporting and the HHS Payment Management </a:t>
            </a:r>
            <a:r>
              <a:rPr lang="en-US" sz="2000" b="0" i="1" dirty="0" smtClean="0">
                <a:solidFill>
                  <a:schemeClr val="tx1"/>
                </a:solidFill>
              </a:rPr>
              <a:t>System</a:t>
            </a:r>
          </a:p>
          <a:p>
            <a:pPr marL="0" indent="0" algn="ctr" eaLnBrk="1" hangingPunct="1">
              <a:buNone/>
            </a:pPr>
            <a:r>
              <a:rPr lang="en-US" sz="2400" dirty="0" smtClean="0">
                <a:solidFill>
                  <a:schemeClr val="tx1"/>
                </a:solidFill>
              </a:rPr>
              <a:t>October 25, </a:t>
            </a:r>
            <a:r>
              <a:rPr lang="en-US" sz="2400" dirty="0" smtClean="0">
                <a:solidFill>
                  <a:schemeClr val="tx1"/>
                </a:solidFill>
              </a:rPr>
              <a:t>2012</a:t>
            </a: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1"/>
          </p:nvPr>
        </p:nvSpPr>
        <p:spPr>
          <a:noFill/>
        </p:spPr>
        <p:txBody>
          <a:bodyPr/>
          <a:lstStyle/>
          <a:p>
            <a:fld id="{607D217F-FF2F-401E-9D2A-AEC3226BCD3B}" type="slidenum">
              <a:rPr lang="en-US" smtClean="0"/>
              <a:pPr/>
              <a:t>10</a:t>
            </a:fld>
            <a:endParaRPr lang="en-US" smtClean="0"/>
          </a:p>
        </p:txBody>
      </p:sp>
      <p:sp>
        <p:nvSpPr>
          <p:cNvPr id="10244" name="Rectangle 2"/>
          <p:cNvSpPr>
            <a:spLocks noChangeArrowheads="1"/>
          </p:cNvSpPr>
          <p:nvPr/>
        </p:nvSpPr>
        <p:spPr bwMode="auto">
          <a:xfrm>
            <a:off x="228600" y="1066800"/>
            <a:ext cx="8763000" cy="5791200"/>
          </a:xfrm>
          <a:prstGeom prst="rect">
            <a:avLst/>
          </a:prstGeom>
          <a:noFill/>
          <a:ln w="9525">
            <a:noFill/>
            <a:miter lim="800000"/>
            <a:headEnd/>
            <a:tailEnd/>
          </a:ln>
        </p:spPr>
        <p:txBody>
          <a:bodyPr lIns="91427" tIns="45713" rIns="91427" bIns="45713"/>
          <a:lstStyle/>
          <a:p>
            <a:pPr marL="457200" indent="-457200">
              <a:spcBef>
                <a:spcPts val="600"/>
              </a:spcBef>
              <a:buClr>
                <a:srgbClr val="0000FF"/>
              </a:buClr>
              <a:buFont typeface="AvantGarde" pitchFamily="34" charset="0"/>
              <a:buAutoNum type="alphaUcPeriod" startAt="2"/>
            </a:pPr>
            <a:r>
              <a:rPr lang="en-US" sz="2000">
                <a:solidFill>
                  <a:srgbClr val="0000FF"/>
                </a:solidFill>
                <a:latin typeface="AvantGarde" pitchFamily="34" charset="0"/>
              </a:rPr>
              <a:t>Outreach and Screening:</a:t>
            </a:r>
            <a:r>
              <a:rPr lang="en-US" sz="2000" b="0">
                <a:latin typeface="AvantGarde" pitchFamily="34" charset="0"/>
              </a:rPr>
              <a:t>  4 questions</a:t>
            </a:r>
            <a:endParaRPr lang="en-US" sz="2000">
              <a:solidFill>
                <a:srgbClr val="0000FF"/>
              </a:solidFill>
              <a:latin typeface="AvantGarde" pitchFamily="34" charset="0"/>
            </a:endParaRPr>
          </a:p>
          <a:p>
            <a:pPr marL="1035050" lvl="1" indent="-457200">
              <a:spcBef>
                <a:spcPts val="600"/>
              </a:spcBef>
              <a:buClr>
                <a:srgbClr val="0000FF"/>
              </a:buClr>
              <a:buFont typeface="AvantGarde" pitchFamily="34" charset="0"/>
              <a:buAutoNum type="arabicParenR" startAt="3"/>
            </a:pPr>
            <a:r>
              <a:rPr lang="en-US" sz="1800" b="0">
                <a:latin typeface="AvantGarde" pitchFamily="34" charset="0"/>
              </a:rPr>
              <a:t>Please list the types of locations / events (e.g., shelters, street, stand downs, housing courts, welfare offices, etc.) where your program has conducted outreach during this quarter.</a:t>
            </a:r>
          </a:p>
          <a:p>
            <a:pPr marL="1492250" lvl="2" indent="-457200">
              <a:spcBef>
                <a:spcPts val="600"/>
              </a:spcBef>
              <a:buClr>
                <a:srgbClr val="0000FF"/>
              </a:buClr>
              <a:buFont typeface="Wingdings" pitchFamily="2" charset="2"/>
              <a:buChar char="Ø"/>
            </a:pPr>
            <a:r>
              <a:rPr lang="en-US" sz="1800" b="0">
                <a:latin typeface="AvantGarde" pitchFamily="34" charset="0"/>
                <a:sym typeface="Wingdings 3" pitchFamily="18" charset="2"/>
              </a:rPr>
              <a:t>Identify the types of places where your program is conducting outreach.</a:t>
            </a:r>
          </a:p>
          <a:p>
            <a:pPr marL="1492250" lvl="2" indent="-457200">
              <a:spcBef>
                <a:spcPts val="600"/>
              </a:spcBef>
              <a:buClr>
                <a:srgbClr val="0000FF"/>
              </a:buClr>
              <a:buFont typeface="Wingdings" pitchFamily="2" charset="2"/>
              <a:buChar char="Ø"/>
            </a:pPr>
            <a:r>
              <a:rPr lang="en-US" sz="1800" b="0">
                <a:latin typeface="AvantGarde" pitchFamily="34" charset="0"/>
                <a:sym typeface="Wingdings 3" pitchFamily="18" charset="2"/>
              </a:rPr>
              <a:t>Specific shelter names, addresses, etc. are not necessary – the SSVF Program Office is seeking high level category names only.</a:t>
            </a:r>
            <a:endParaRPr lang="en-US" sz="1800" b="0">
              <a:latin typeface="AvantGarde" pitchFamily="34" charset="0"/>
            </a:endParaRPr>
          </a:p>
          <a:p>
            <a:pPr marL="1035050" lvl="1" indent="-457200">
              <a:spcBef>
                <a:spcPts val="600"/>
              </a:spcBef>
              <a:buClr>
                <a:srgbClr val="0000FF"/>
              </a:buClr>
              <a:buFont typeface="Wingdings" pitchFamily="2" charset="2"/>
              <a:buAutoNum type="arabicParenR" startAt="3"/>
            </a:pPr>
            <a:r>
              <a:rPr lang="en-US" sz="1800" b="0">
                <a:latin typeface="AvantGarde" pitchFamily="34" charset="0"/>
              </a:rPr>
              <a:t>Attach a copy of the participant screening form used this quarter if it has changed since the previous quarter.</a:t>
            </a:r>
          </a:p>
          <a:p>
            <a:pPr marL="1492250" lvl="2" indent="-457200">
              <a:spcBef>
                <a:spcPts val="600"/>
              </a:spcBef>
              <a:buClr>
                <a:srgbClr val="0000FF"/>
              </a:buClr>
              <a:buFont typeface="Wingdings" pitchFamily="2" charset="2"/>
              <a:buChar char="Ø"/>
            </a:pPr>
            <a:r>
              <a:rPr lang="en-US" sz="1800" b="0">
                <a:latin typeface="AvantGarde" pitchFamily="34" charset="0"/>
                <a:sym typeface="Wingdings 3" pitchFamily="18" charset="2"/>
              </a:rPr>
              <a:t>Grantees are encouraged to develop a participant screening form – see Program Guide for additional information.</a:t>
            </a:r>
          </a:p>
          <a:p>
            <a:pPr marL="1492250" lvl="2" indent="-457200">
              <a:spcBef>
                <a:spcPts val="600"/>
              </a:spcBef>
              <a:buClr>
                <a:srgbClr val="0000FF"/>
              </a:buClr>
              <a:buFont typeface="Wingdings" pitchFamily="2" charset="2"/>
              <a:buChar char="Ø"/>
            </a:pPr>
            <a:r>
              <a:rPr lang="en-US" sz="1800" b="0">
                <a:latin typeface="AvantGarde" pitchFamily="34" charset="0"/>
                <a:sym typeface="Wingdings 3" pitchFamily="18" charset="2"/>
              </a:rPr>
              <a:t>Please attach a copy of your most recent screening form version to the quarterly report or confirm that the participant screening form has not changed since you previously submitted it to the SSVF Program Office.</a:t>
            </a:r>
          </a:p>
        </p:txBody>
      </p:sp>
      <p:sp>
        <p:nvSpPr>
          <p:cNvPr id="1166339" name="Rectangle 3"/>
          <p:cNvSpPr>
            <a:spLocks noChangeArrowheads="1"/>
          </p:cNvSpPr>
          <p:nvPr/>
        </p:nvSpPr>
        <p:spPr bwMode="auto">
          <a:xfrm>
            <a:off x="3657600" y="0"/>
            <a:ext cx="5486400" cy="990600"/>
          </a:xfrm>
          <a:prstGeom prst="rect">
            <a:avLst/>
          </a:prstGeom>
          <a:noFill/>
          <a:ln w="9525">
            <a:noFill/>
            <a:miter lim="800000"/>
            <a:headEnd/>
            <a:tailEnd/>
          </a:ln>
          <a:effectLst/>
        </p:spPr>
        <p:txBody>
          <a:bodyPr lIns="91427" tIns="45713" rIns="91427" bIns="45713" anchor="ctr"/>
          <a:lstStyle/>
          <a:p>
            <a:pPr algn="r">
              <a:defRPr/>
            </a:pPr>
            <a:r>
              <a:rPr lang="en-US" sz="2600" i="1" dirty="0">
                <a:solidFill>
                  <a:schemeClr val="bg1"/>
                </a:solidFill>
                <a:effectLst>
                  <a:outerShdw blurRad="38100" dist="38100" dir="2700000" algn="tl">
                    <a:srgbClr val="C0C0C0"/>
                  </a:outerShdw>
                </a:effectLst>
                <a:latin typeface="AvantGarde" pitchFamily="34" charset="0"/>
              </a:rPr>
              <a:t>II. Quarterly Report Templates</a:t>
            </a:r>
            <a:br>
              <a:rPr lang="en-US" sz="2600" i="1" dirty="0">
                <a:solidFill>
                  <a:schemeClr val="bg1"/>
                </a:solidFill>
                <a:effectLst>
                  <a:outerShdw blurRad="38100" dist="38100" dir="2700000" algn="tl">
                    <a:srgbClr val="C0C0C0"/>
                  </a:outerShdw>
                </a:effectLst>
                <a:latin typeface="AvantGarde" pitchFamily="34" charset="0"/>
              </a:rPr>
            </a:br>
            <a:r>
              <a:rPr lang="en-US" sz="2600" i="1" dirty="0">
                <a:solidFill>
                  <a:schemeClr val="bg1"/>
                </a:solidFill>
                <a:effectLst>
                  <a:outerShdw blurRad="38100" dist="38100" dir="2700000" algn="tl">
                    <a:srgbClr val="C0C0C0"/>
                  </a:outerShdw>
                </a:effectLst>
                <a:latin typeface="AvantGarde" pitchFamily="34" charset="0"/>
              </a:rPr>
              <a:t> B. Quarterly Performance Report </a:t>
            </a:r>
            <a:r>
              <a:rPr lang="en-US" sz="1600" i="1" dirty="0">
                <a:solidFill>
                  <a:schemeClr val="bg1"/>
                </a:solidFill>
                <a:effectLst>
                  <a:outerShdw blurRad="38100" dist="38100" dir="2700000" algn="tl">
                    <a:srgbClr val="C0C0C0"/>
                  </a:outerShdw>
                </a:effectLst>
                <a:latin typeface="AvantGarde" pitchFamily="34" charset="0"/>
              </a:rPr>
              <a:t>(</a:t>
            </a:r>
            <a:r>
              <a:rPr lang="en-US" sz="1600" i="1" dirty="0" err="1">
                <a:solidFill>
                  <a:schemeClr val="bg1"/>
                </a:solidFill>
                <a:effectLst>
                  <a:outerShdw blurRad="38100" dist="38100" dir="2700000" algn="tl">
                    <a:srgbClr val="C0C0C0"/>
                  </a:outerShdw>
                </a:effectLst>
                <a:latin typeface="AvantGarde" pitchFamily="34" charset="0"/>
              </a:rPr>
              <a:t>Fillable</a:t>
            </a:r>
            <a:r>
              <a:rPr lang="en-US" sz="1600" i="1" dirty="0">
                <a:solidFill>
                  <a:schemeClr val="bg1"/>
                </a:solidFill>
                <a:effectLst>
                  <a:outerShdw blurRad="38100" dist="38100" dir="2700000" algn="tl">
                    <a:srgbClr val="C0C0C0"/>
                  </a:outerShdw>
                </a:effectLst>
                <a:latin typeface="AvantGarde" pitchFamily="34" charset="0"/>
              </a:rPr>
              <a:t> PDF Form)</a:t>
            </a:r>
            <a:endParaRPr lang="en-US" sz="2600" i="1" dirty="0">
              <a:solidFill>
                <a:schemeClr val="bg1"/>
              </a:solidFill>
              <a:effectLst>
                <a:outerShdw blurRad="38100" dist="38100" dir="2700000" algn="tl">
                  <a:srgbClr val="C0C0C0"/>
                </a:outerShdw>
              </a:effectLst>
              <a:latin typeface="AvantGard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4">
                                            <p:txEl>
                                              <p:pRg st="4" end="4"/>
                                            </p:txEl>
                                          </p:spTgt>
                                        </p:tgtEl>
                                        <p:attrNameLst>
                                          <p:attrName>style.visibility</p:attrName>
                                        </p:attrNameLst>
                                      </p:cBhvr>
                                      <p:to>
                                        <p:strVal val="visible"/>
                                      </p:to>
                                    </p:set>
                                    <p:animEffect transition="in" filter="fade">
                                      <p:cBhvr>
                                        <p:cTn id="7" dur="1000"/>
                                        <p:tgtEl>
                                          <p:spTgt spid="10244">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44">
                                            <p:txEl>
                                              <p:pRg st="5" end="5"/>
                                            </p:txEl>
                                          </p:spTgt>
                                        </p:tgtEl>
                                        <p:attrNameLst>
                                          <p:attrName>style.visibility</p:attrName>
                                        </p:attrNameLst>
                                      </p:cBhvr>
                                      <p:to>
                                        <p:strVal val="visible"/>
                                      </p:to>
                                    </p:set>
                                    <p:animEffect transition="in" filter="fade">
                                      <p:cBhvr>
                                        <p:cTn id="10" dur="1000"/>
                                        <p:tgtEl>
                                          <p:spTgt spid="10244">
                                            <p:txEl>
                                              <p:pRg st="5" end="5"/>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44">
                                            <p:txEl>
                                              <p:pRg st="6" end="6"/>
                                            </p:txEl>
                                          </p:spTgt>
                                        </p:tgtEl>
                                        <p:attrNameLst>
                                          <p:attrName>style.visibility</p:attrName>
                                        </p:attrNameLst>
                                      </p:cBhvr>
                                      <p:to>
                                        <p:strVal val="visible"/>
                                      </p:to>
                                    </p:set>
                                    <p:animEffect transition="in" filter="fade">
                                      <p:cBhvr>
                                        <p:cTn id="13" dur="1000"/>
                                        <p:tgtEl>
                                          <p:spTgt spid="1024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p:cNvSpPr>
            <a:spLocks noGrp="1"/>
          </p:cNvSpPr>
          <p:nvPr>
            <p:ph type="sldNum" sz="quarter" idx="11"/>
          </p:nvPr>
        </p:nvSpPr>
        <p:spPr>
          <a:noFill/>
        </p:spPr>
        <p:txBody>
          <a:bodyPr/>
          <a:lstStyle/>
          <a:p>
            <a:fld id="{71A6A8B8-BC5C-495E-BA07-7C751EEA9009}" type="slidenum">
              <a:rPr lang="en-US" smtClean="0"/>
              <a:pPr/>
              <a:t>11</a:t>
            </a:fld>
            <a:endParaRPr lang="en-US" smtClean="0"/>
          </a:p>
        </p:txBody>
      </p:sp>
      <p:sp>
        <p:nvSpPr>
          <p:cNvPr id="11268" name="Rectangle 2"/>
          <p:cNvSpPr>
            <a:spLocks noChangeArrowheads="1"/>
          </p:cNvSpPr>
          <p:nvPr/>
        </p:nvSpPr>
        <p:spPr bwMode="auto">
          <a:xfrm>
            <a:off x="228600" y="1066800"/>
            <a:ext cx="8763000" cy="5562600"/>
          </a:xfrm>
          <a:prstGeom prst="rect">
            <a:avLst/>
          </a:prstGeom>
          <a:noFill/>
          <a:ln w="9525">
            <a:noFill/>
            <a:miter lim="800000"/>
            <a:headEnd/>
            <a:tailEnd/>
          </a:ln>
        </p:spPr>
        <p:txBody>
          <a:bodyPr lIns="91427" tIns="45713" rIns="91427" bIns="45713"/>
          <a:lstStyle/>
          <a:p>
            <a:pPr marL="457200" indent="-457200">
              <a:spcBef>
                <a:spcPts val="600"/>
              </a:spcBef>
              <a:buClr>
                <a:srgbClr val="0000FF"/>
              </a:buClr>
              <a:buFont typeface="AvantGarde" pitchFamily="34" charset="0"/>
              <a:buAutoNum type="alphaUcPeriod" startAt="2"/>
            </a:pPr>
            <a:r>
              <a:rPr lang="en-US" sz="2000">
                <a:solidFill>
                  <a:srgbClr val="0000FF"/>
                </a:solidFill>
                <a:latin typeface="AvantGarde" pitchFamily="34" charset="0"/>
              </a:rPr>
              <a:t>Outreach and Screening (continued):</a:t>
            </a:r>
            <a:r>
              <a:rPr lang="en-US" sz="2000" b="0">
                <a:latin typeface="AvantGarde" pitchFamily="34" charset="0"/>
              </a:rPr>
              <a:t>  4 questions</a:t>
            </a:r>
            <a:endParaRPr lang="en-US" sz="2000">
              <a:solidFill>
                <a:srgbClr val="0000FF"/>
              </a:solidFill>
              <a:latin typeface="AvantGarde" pitchFamily="34" charset="0"/>
            </a:endParaRPr>
          </a:p>
          <a:p>
            <a:pPr marL="1035050" lvl="1" indent="-457200">
              <a:spcBef>
                <a:spcPts val="600"/>
              </a:spcBef>
              <a:buClr>
                <a:srgbClr val="0000FF"/>
              </a:buClr>
              <a:buFont typeface="AvantGarde" pitchFamily="34" charset="0"/>
              <a:buAutoNum type="arabicParenR" startAt="5"/>
            </a:pPr>
            <a:r>
              <a:rPr lang="en-US" sz="1800" b="0">
                <a:latin typeface="AvantGarde" pitchFamily="34" charset="0"/>
              </a:rPr>
              <a:t>Please list any types of organizations / entities from which you have received more than an estimated 5% of your referrals during this quarter.</a:t>
            </a:r>
          </a:p>
          <a:p>
            <a:pPr marL="1492250" lvl="2" indent="-457200">
              <a:spcBef>
                <a:spcPts val="600"/>
              </a:spcBef>
              <a:buClr>
                <a:srgbClr val="0000FF"/>
              </a:buClr>
              <a:buFont typeface="Wingdings" pitchFamily="2" charset="2"/>
              <a:buChar char="Ø"/>
            </a:pPr>
            <a:r>
              <a:rPr lang="en-US" sz="1800" b="0">
                <a:solidFill>
                  <a:srgbClr val="000000"/>
                </a:solidFill>
                <a:latin typeface="AvantGarde" pitchFamily="34" charset="0"/>
                <a:sym typeface="Wingdings 3" pitchFamily="18" charset="2"/>
              </a:rPr>
              <a:t>Identify those organizations from whom you are receiving a substantial number (&gt; 5%) of referrals.</a:t>
            </a:r>
          </a:p>
          <a:p>
            <a:pPr marL="1492250" lvl="2" indent="-457200">
              <a:spcBef>
                <a:spcPts val="600"/>
              </a:spcBef>
              <a:buClr>
                <a:srgbClr val="0000FF"/>
              </a:buClr>
              <a:buFont typeface="Wingdings" pitchFamily="2" charset="2"/>
              <a:buChar char="Ø"/>
            </a:pPr>
            <a:r>
              <a:rPr lang="en-US" sz="1800" b="0">
                <a:solidFill>
                  <a:srgbClr val="000000"/>
                </a:solidFill>
                <a:latin typeface="AvantGarde" pitchFamily="34" charset="0"/>
                <a:sym typeface="Wingdings 3" pitchFamily="18" charset="2"/>
              </a:rPr>
              <a:t>Specific shelter names, addresses, etc. are not necessary – the SSVF Program Office is seeking high level category names only.</a:t>
            </a:r>
          </a:p>
          <a:p>
            <a:pPr marL="1035050" lvl="1" indent="-457200">
              <a:spcBef>
                <a:spcPts val="600"/>
              </a:spcBef>
              <a:buClr>
                <a:srgbClr val="0000FF"/>
              </a:buClr>
              <a:buFont typeface="AvantGarde" pitchFamily="34" charset="0"/>
              <a:buAutoNum type="arabicParenR" startAt="5"/>
            </a:pPr>
            <a:r>
              <a:rPr lang="en-US" sz="1800" b="0">
                <a:latin typeface="AvantGarde" pitchFamily="34" charset="0"/>
              </a:rPr>
              <a:t>How many ineligible individuals were screened this quarter? Describe generally how these situations were handled and the program(s) to which individuals were referred.</a:t>
            </a:r>
          </a:p>
          <a:p>
            <a:pPr marL="1492250" lvl="2" indent="-457200">
              <a:spcBef>
                <a:spcPts val="600"/>
              </a:spcBef>
              <a:buClr>
                <a:srgbClr val="0000FF"/>
              </a:buClr>
              <a:buFont typeface="Wingdings" pitchFamily="2" charset="2"/>
              <a:buChar char="Ø"/>
            </a:pPr>
            <a:r>
              <a:rPr lang="en-US" sz="1800" b="0">
                <a:solidFill>
                  <a:srgbClr val="000000"/>
                </a:solidFill>
                <a:latin typeface="AvantGarde" pitchFamily="34" charset="0"/>
                <a:sym typeface="Wingdings 3" pitchFamily="18" charset="2"/>
              </a:rPr>
              <a:t>Identify the number of ineligible </a:t>
            </a:r>
            <a:r>
              <a:rPr lang="en-US" sz="1800" b="0">
                <a:latin typeface="AvantGarde" pitchFamily="34" charset="0"/>
                <a:sym typeface="Wingdings 3" pitchFamily="18" charset="2"/>
              </a:rPr>
              <a:t>individual households </a:t>
            </a:r>
            <a:r>
              <a:rPr lang="en-US" sz="1800" b="0">
                <a:solidFill>
                  <a:srgbClr val="000000"/>
                </a:solidFill>
                <a:latin typeface="AvantGarde" pitchFamily="34" charset="0"/>
                <a:sym typeface="Wingdings 3" pitchFamily="18" charset="2"/>
              </a:rPr>
              <a:t>screened this quarter.</a:t>
            </a:r>
          </a:p>
          <a:p>
            <a:pPr marL="1492250" lvl="2" indent="-457200">
              <a:spcBef>
                <a:spcPts val="600"/>
              </a:spcBef>
              <a:buClr>
                <a:srgbClr val="0000FF"/>
              </a:buClr>
              <a:buFont typeface="Wingdings" pitchFamily="2" charset="2"/>
              <a:buChar char="Ø"/>
            </a:pPr>
            <a:r>
              <a:rPr lang="en-US" sz="1800" b="0">
                <a:solidFill>
                  <a:srgbClr val="000000"/>
                </a:solidFill>
                <a:latin typeface="AvantGarde" pitchFamily="34" charset="0"/>
                <a:sym typeface="Wingdings 3" pitchFamily="18" charset="2"/>
              </a:rPr>
              <a:t>Describe generally where you referred these individual households and/or how you handled the situations.</a:t>
            </a:r>
          </a:p>
          <a:p>
            <a:pPr marL="1492250" lvl="2" indent="-457200">
              <a:spcBef>
                <a:spcPts val="600"/>
              </a:spcBef>
              <a:buClr>
                <a:srgbClr val="0000FF"/>
              </a:buClr>
              <a:buFont typeface="Wingdings" pitchFamily="2" charset="2"/>
              <a:buChar char="Ø"/>
            </a:pPr>
            <a:r>
              <a:rPr lang="en-US" sz="1800" b="0">
                <a:solidFill>
                  <a:srgbClr val="000000"/>
                </a:solidFill>
                <a:latin typeface="AvantGarde" pitchFamily="34" charset="0"/>
                <a:sym typeface="Wingdings 3" pitchFamily="18" charset="2"/>
              </a:rPr>
              <a:t>Provide examples of the reasons why households were deemed ineligible and/or referred elsewhere.</a:t>
            </a:r>
            <a:endParaRPr lang="en-US" sz="1800" b="0">
              <a:latin typeface="AvantGarde" pitchFamily="34" charset="0"/>
              <a:sym typeface="Wingdings 3" pitchFamily="18" charset="2"/>
            </a:endParaRPr>
          </a:p>
        </p:txBody>
      </p:sp>
      <p:sp>
        <p:nvSpPr>
          <p:cNvPr id="1166339" name="Rectangle 3"/>
          <p:cNvSpPr>
            <a:spLocks noChangeArrowheads="1"/>
          </p:cNvSpPr>
          <p:nvPr/>
        </p:nvSpPr>
        <p:spPr bwMode="auto">
          <a:xfrm>
            <a:off x="3657600" y="0"/>
            <a:ext cx="5486400" cy="990600"/>
          </a:xfrm>
          <a:prstGeom prst="rect">
            <a:avLst/>
          </a:prstGeom>
          <a:noFill/>
          <a:ln w="9525">
            <a:noFill/>
            <a:miter lim="800000"/>
            <a:headEnd/>
            <a:tailEnd/>
          </a:ln>
          <a:effectLst/>
        </p:spPr>
        <p:txBody>
          <a:bodyPr lIns="91427" tIns="45713" rIns="91427" bIns="45713" anchor="ctr"/>
          <a:lstStyle/>
          <a:p>
            <a:pPr algn="r">
              <a:defRPr/>
            </a:pPr>
            <a:r>
              <a:rPr lang="en-US" sz="2600" i="1" dirty="0">
                <a:solidFill>
                  <a:schemeClr val="bg1"/>
                </a:solidFill>
                <a:effectLst>
                  <a:outerShdw blurRad="38100" dist="38100" dir="2700000" algn="tl">
                    <a:srgbClr val="C0C0C0"/>
                  </a:outerShdw>
                </a:effectLst>
                <a:latin typeface="AvantGarde" pitchFamily="34" charset="0"/>
              </a:rPr>
              <a:t>II. Quarterly Report Templates</a:t>
            </a:r>
            <a:br>
              <a:rPr lang="en-US" sz="2600" i="1" dirty="0">
                <a:solidFill>
                  <a:schemeClr val="bg1"/>
                </a:solidFill>
                <a:effectLst>
                  <a:outerShdw blurRad="38100" dist="38100" dir="2700000" algn="tl">
                    <a:srgbClr val="C0C0C0"/>
                  </a:outerShdw>
                </a:effectLst>
                <a:latin typeface="AvantGarde" pitchFamily="34" charset="0"/>
              </a:rPr>
            </a:br>
            <a:r>
              <a:rPr lang="en-US" sz="2600" i="1" dirty="0">
                <a:solidFill>
                  <a:schemeClr val="bg1"/>
                </a:solidFill>
                <a:effectLst>
                  <a:outerShdw blurRad="38100" dist="38100" dir="2700000" algn="tl">
                    <a:srgbClr val="C0C0C0"/>
                  </a:outerShdw>
                </a:effectLst>
                <a:latin typeface="AvantGarde" pitchFamily="34" charset="0"/>
              </a:rPr>
              <a:t> B. Quarterly Performance Report </a:t>
            </a:r>
            <a:r>
              <a:rPr lang="en-US" sz="1600" i="1" dirty="0">
                <a:solidFill>
                  <a:schemeClr val="bg1"/>
                </a:solidFill>
                <a:effectLst>
                  <a:outerShdw blurRad="38100" dist="38100" dir="2700000" algn="tl">
                    <a:srgbClr val="C0C0C0"/>
                  </a:outerShdw>
                </a:effectLst>
                <a:latin typeface="AvantGarde" pitchFamily="34" charset="0"/>
              </a:rPr>
              <a:t>(</a:t>
            </a:r>
            <a:r>
              <a:rPr lang="en-US" sz="1600" i="1" dirty="0" err="1">
                <a:solidFill>
                  <a:schemeClr val="bg1"/>
                </a:solidFill>
                <a:effectLst>
                  <a:outerShdw blurRad="38100" dist="38100" dir="2700000" algn="tl">
                    <a:srgbClr val="C0C0C0"/>
                  </a:outerShdw>
                </a:effectLst>
                <a:latin typeface="AvantGarde" pitchFamily="34" charset="0"/>
              </a:rPr>
              <a:t>Fillable</a:t>
            </a:r>
            <a:r>
              <a:rPr lang="en-US" sz="1600" i="1" dirty="0">
                <a:solidFill>
                  <a:schemeClr val="bg1"/>
                </a:solidFill>
                <a:effectLst>
                  <a:outerShdw blurRad="38100" dist="38100" dir="2700000" algn="tl">
                    <a:srgbClr val="C0C0C0"/>
                  </a:outerShdw>
                </a:effectLst>
                <a:latin typeface="AvantGarde" pitchFamily="34" charset="0"/>
              </a:rPr>
              <a:t> PDF Form)</a:t>
            </a:r>
            <a:endParaRPr lang="en-US" sz="2600" i="1" dirty="0">
              <a:solidFill>
                <a:schemeClr val="bg1"/>
              </a:solidFill>
              <a:effectLst>
                <a:outerShdw blurRad="38100" dist="38100" dir="2700000" algn="tl">
                  <a:srgbClr val="C0C0C0"/>
                </a:outerShdw>
              </a:effectLst>
              <a:latin typeface="AvantGard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8">
                                            <p:txEl>
                                              <p:pRg st="4" end="4"/>
                                            </p:txEl>
                                          </p:spTgt>
                                        </p:tgtEl>
                                        <p:attrNameLst>
                                          <p:attrName>style.visibility</p:attrName>
                                        </p:attrNameLst>
                                      </p:cBhvr>
                                      <p:to>
                                        <p:strVal val="visible"/>
                                      </p:to>
                                    </p:set>
                                    <p:animEffect transition="in" filter="fade">
                                      <p:cBhvr>
                                        <p:cTn id="7" dur="1000"/>
                                        <p:tgtEl>
                                          <p:spTgt spid="11268">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68">
                                            <p:txEl>
                                              <p:pRg st="5" end="5"/>
                                            </p:txEl>
                                          </p:spTgt>
                                        </p:tgtEl>
                                        <p:attrNameLst>
                                          <p:attrName>style.visibility</p:attrName>
                                        </p:attrNameLst>
                                      </p:cBhvr>
                                      <p:to>
                                        <p:strVal val="visible"/>
                                      </p:to>
                                    </p:set>
                                    <p:animEffect transition="in" filter="fade">
                                      <p:cBhvr>
                                        <p:cTn id="10" dur="1000"/>
                                        <p:tgtEl>
                                          <p:spTgt spid="11268">
                                            <p:txEl>
                                              <p:pRg st="5" end="5"/>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268">
                                            <p:txEl>
                                              <p:pRg st="6" end="6"/>
                                            </p:txEl>
                                          </p:spTgt>
                                        </p:tgtEl>
                                        <p:attrNameLst>
                                          <p:attrName>style.visibility</p:attrName>
                                        </p:attrNameLst>
                                      </p:cBhvr>
                                      <p:to>
                                        <p:strVal val="visible"/>
                                      </p:to>
                                    </p:set>
                                    <p:animEffect transition="in" filter="fade">
                                      <p:cBhvr>
                                        <p:cTn id="13" dur="1000"/>
                                        <p:tgtEl>
                                          <p:spTgt spid="11268">
                                            <p:txEl>
                                              <p:pRg st="6" end="6"/>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268">
                                            <p:txEl>
                                              <p:pRg st="7" end="7"/>
                                            </p:txEl>
                                          </p:spTgt>
                                        </p:tgtEl>
                                        <p:attrNameLst>
                                          <p:attrName>style.visibility</p:attrName>
                                        </p:attrNameLst>
                                      </p:cBhvr>
                                      <p:to>
                                        <p:strVal val="visible"/>
                                      </p:to>
                                    </p:set>
                                    <p:animEffect transition="in" filter="fade">
                                      <p:cBhvr>
                                        <p:cTn id="16" dur="1000"/>
                                        <p:tgtEl>
                                          <p:spTgt spid="1126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1"/>
          </p:nvPr>
        </p:nvSpPr>
        <p:spPr>
          <a:noFill/>
        </p:spPr>
        <p:txBody>
          <a:bodyPr/>
          <a:lstStyle/>
          <a:p>
            <a:fld id="{9EC4D973-ED01-445B-AC5D-23B81B29DB6C}" type="slidenum">
              <a:rPr lang="en-US" smtClean="0"/>
              <a:pPr/>
              <a:t>12</a:t>
            </a:fld>
            <a:endParaRPr lang="en-US" smtClean="0"/>
          </a:p>
        </p:txBody>
      </p:sp>
      <p:sp>
        <p:nvSpPr>
          <p:cNvPr id="12292" name="Rectangle 2"/>
          <p:cNvSpPr>
            <a:spLocks noChangeArrowheads="1"/>
          </p:cNvSpPr>
          <p:nvPr/>
        </p:nvSpPr>
        <p:spPr bwMode="auto">
          <a:xfrm>
            <a:off x="228600" y="1066800"/>
            <a:ext cx="8915400" cy="5791200"/>
          </a:xfrm>
          <a:prstGeom prst="rect">
            <a:avLst/>
          </a:prstGeom>
          <a:noFill/>
          <a:ln w="9525">
            <a:noFill/>
            <a:miter lim="800000"/>
            <a:headEnd/>
            <a:tailEnd/>
          </a:ln>
        </p:spPr>
        <p:txBody>
          <a:bodyPr lIns="91427" tIns="45713" rIns="91427" bIns="45713"/>
          <a:lstStyle/>
          <a:p>
            <a:pPr marL="457200" indent="-457200">
              <a:spcBef>
                <a:spcPts val="600"/>
              </a:spcBef>
              <a:buClr>
                <a:srgbClr val="0000FF"/>
              </a:buClr>
              <a:buFont typeface="AvantGarde" pitchFamily="34" charset="0"/>
              <a:buAutoNum type="alphaUcPeriod" startAt="3"/>
            </a:pPr>
            <a:r>
              <a:rPr lang="en-US" sz="2000">
                <a:solidFill>
                  <a:srgbClr val="0000FF"/>
                </a:solidFill>
                <a:latin typeface="AvantGarde" pitchFamily="34" charset="0"/>
              </a:rPr>
              <a:t>Supportive Services:</a:t>
            </a:r>
            <a:r>
              <a:rPr lang="en-US" sz="2000" b="0">
                <a:latin typeface="AvantGarde" pitchFamily="34" charset="0"/>
              </a:rPr>
              <a:t>  3 questions</a:t>
            </a:r>
            <a:endParaRPr lang="en-US" sz="2000">
              <a:solidFill>
                <a:srgbClr val="0000FF"/>
              </a:solidFill>
              <a:latin typeface="AvantGarde" pitchFamily="34" charset="0"/>
            </a:endParaRPr>
          </a:p>
          <a:p>
            <a:pPr marL="1035050" lvl="1" indent="-457200">
              <a:spcBef>
                <a:spcPts val="600"/>
              </a:spcBef>
              <a:buClr>
                <a:srgbClr val="0000FF"/>
              </a:buClr>
              <a:buFont typeface="AvantGarde" pitchFamily="34" charset="0"/>
              <a:buAutoNum type="arabicParenR" startAt="7"/>
            </a:pPr>
            <a:r>
              <a:rPr lang="en-US" sz="1800" b="0">
                <a:latin typeface="AvantGarde" pitchFamily="34" charset="0"/>
              </a:rPr>
              <a:t>During this quarter, which of the following supportive services were provided by your program (either directly or by referral)?</a:t>
            </a:r>
            <a:endParaRPr lang="en-US" sz="1800" b="0">
              <a:solidFill>
                <a:srgbClr val="000000"/>
              </a:solidFill>
              <a:latin typeface="AvantGarde" pitchFamily="34" charset="0"/>
              <a:sym typeface="Wingdings 3" pitchFamily="18" charset="2"/>
            </a:endParaRPr>
          </a:p>
          <a:p>
            <a:pPr marL="1492250" lvl="2" indent="-457200">
              <a:spcBef>
                <a:spcPts val="600"/>
              </a:spcBef>
              <a:buClr>
                <a:srgbClr val="0000FF"/>
              </a:buClr>
              <a:buFont typeface="Wingdings" pitchFamily="2" charset="2"/>
              <a:buChar char="Ø"/>
            </a:pPr>
            <a:r>
              <a:rPr lang="en-US" sz="1400" b="0">
                <a:latin typeface="AvantGarde" pitchFamily="34" charset="0"/>
                <a:sym typeface="Wingdings 3" pitchFamily="18" charset="2"/>
              </a:rPr>
              <a:t>Select “Yes”/”No” from drop down boxes to specify which supportive services your program provided directly using SSVF grant funds vs. via referral.</a:t>
            </a:r>
          </a:p>
          <a:p>
            <a:pPr marL="1492250" lvl="2" indent="-457200">
              <a:spcBef>
                <a:spcPts val="600"/>
              </a:spcBef>
              <a:buClr>
                <a:srgbClr val="0000FF"/>
              </a:buClr>
              <a:buFont typeface="Wingdings" pitchFamily="2" charset="2"/>
              <a:buChar char="Ø"/>
            </a:pPr>
            <a:r>
              <a:rPr lang="en-US" sz="1400" b="0">
                <a:latin typeface="AvantGarde" pitchFamily="34" charset="0"/>
                <a:sym typeface="Wingdings 3" pitchFamily="18" charset="2"/>
              </a:rPr>
              <a:t>The “Yes” box should be checked for </a:t>
            </a:r>
            <a:r>
              <a:rPr lang="en-US" sz="1400" b="0" u="sng">
                <a:latin typeface="AvantGarde" pitchFamily="34" charset="0"/>
                <a:sym typeface="Wingdings 3" pitchFamily="18" charset="2"/>
              </a:rPr>
              <a:t>providing directly</a:t>
            </a:r>
            <a:r>
              <a:rPr lang="en-US" sz="1400" b="0">
                <a:latin typeface="AvantGarde" pitchFamily="34" charset="0"/>
                <a:sym typeface="Wingdings 3" pitchFamily="18" charset="2"/>
              </a:rPr>
              <a:t> (second column) anytime SSVF grant funds are used to provide services to a participant (Note: If you referred a participant to a subcontractor who is providing the service using SSVF grant funds, this is considered providing directly).</a:t>
            </a:r>
          </a:p>
          <a:p>
            <a:pPr marL="1492250" lvl="2" indent="-457200">
              <a:spcBef>
                <a:spcPts val="600"/>
              </a:spcBef>
              <a:buClr>
                <a:srgbClr val="0000FF"/>
              </a:buClr>
              <a:buFont typeface="Wingdings" pitchFamily="2" charset="2"/>
              <a:buChar char="Ø"/>
            </a:pPr>
            <a:r>
              <a:rPr lang="en-US" sz="1400" b="0">
                <a:latin typeface="AvantGarde" pitchFamily="34" charset="0"/>
                <a:sym typeface="Wingdings 3" pitchFamily="18" charset="2"/>
              </a:rPr>
              <a:t>The “Yes” box should be checked for </a:t>
            </a:r>
            <a:r>
              <a:rPr lang="en-US" sz="1400" b="0" u="sng">
                <a:latin typeface="AvantGarde" pitchFamily="34" charset="0"/>
                <a:sym typeface="Wingdings 3" pitchFamily="18" charset="2"/>
              </a:rPr>
              <a:t>providing via referral</a:t>
            </a:r>
            <a:r>
              <a:rPr lang="en-US" sz="1400" b="0">
                <a:latin typeface="AvantGarde" pitchFamily="34" charset="0"/>
                <a:sym typeface="Wingdings 3" pitchFamily="18" charset="2"/>
              </a:rPr>
              <a:t> (third column) anytime you refer participants to receive services from an organization that </a:t>
            </a:r>
            <a:r>
              <a:rPr lang="en-US" sz="1400" b="0" u="sng">
                <a:latin typeface="AvantGarde" pitchFamily="34" charset="0"/>
                <a:sym typeface="Wingdings 3" pitchFamily="18" charset="2"/>
              </a:rPr>
              <a:t>is not</a:t>
            </a:r>
            <a:r>
              <a:rPr lang="en-US" sz="1400" b="0">
                <a:latin typeface="AvantGarde" pitchFamily="34" charset="0"/>
                <a:sym typeface="Wingdings 3" pitchFamily="18" charset="2"/>
              </a:rPr>
              <a:t> using SSVF grant funds to serve that participant.</a:t>
            </a:r>
          </a:p>
          <a:p>
            <a:pPr marL="1492250" lvl="2" indent="-457200">
              <a:spcBef>
                <a:spcPts val="600"/>
              </a:spcBef>
              <a:buClr>
                <a:srgbClr val="0000FF"/>
              </a:buClr>
              <a:buFont typeface="Wingdings" pitchFamily="2" charset="2"/>
              <a:buChar char="Ø"/>
            </a:pPr>
            <a:r>
              <a:rPr lang="en-US" sz="1400" b="0">
                <a:latin typeface="AvantGarde" pitchFamily="34" charset="0"/>
                <a:sym typeface="Wingdings 3" pitchFamily="18" charset="2"/>
              </a:rPr>
              <a:t>List any additional supportive services provided either directly or via referral using SSVF grant funds.</a:t>
            </a:r>
          </a:p>
        </p:txBody>
      </p:sp>
      <p:sp>
        <p:nvSpPr>
          <p:cNvPr id="1166339" name="Rectangle 3"/>
          <p:cNvSpPr>
            <a:spLocks noChangeArrowheads="1"/>
          </p:cNvSpPr>
          <p:nvPr/>
        </p:nvSpPr>
        <p:spPr bwMode="auto">
          <a:xfrm>
            <a:off x="3657600" y="0"/>
            <a:ext cx="5486400" cy="990600"/>
          </a:xfrm>
          <a:prstGeom prst="rect">
            <a:avLst/>
          </a:prstGeom>
          <a:noFill/>
          <a:ln w="9525">
            <a:noFill/>
            <a:miter lim="800000"/>
            <a:headEnd/>
            <a:tailEnd/>
          </a:ln>
          <a:effectLst/>
        </p:spPr>
        <p:txBody>
          <a:bodyPr lIns="91427" tIns="45713" rIns="91427" bIns="45713" anchor="ctr"/>
          <a:lstStyle/>
          <a:p>
            <a:pPr algn="r">
              <a:defRPr/>
            </a:pPr>
            <a:r>
              <a:rPr lang="en-US" sz="2600" i="1" dirty="0">
                <a:solidFill>
                  <a:schemeClr val="bg1"/>
                </a:solidFill>
                <a:effectLst>
                  <a:outerShdw blurRad="38100" dist="38100" dir="2700000" algn="tl">
                    <a:srgbClr val="C0C0C0"/>
                  </a:outerShdw>
                </a:effectLst>
                <a:latin typeface="AvantGarde" pitchFamily="34" charset="0"/>
              </a:rPr>
              <a:t>II. Quarterly Report Templates</a:t>
            </a:r>
          </a:p>
          <a:p>
            <a:pPr algn="r">
              <a:defRPr/>
            </a:pPr>
            <a:r>
              <a:rPr lang="en-US" sz="2600" i="1" dirty="0">
                <a:solidFill>
                  <a:schemeClr val="bg1"/>
                </a:solidFill>
                <a:effectLst>
                  <a:outerShdw blurRad="38100" dist="38100" dir="2700000" algn="tl">
                    <a:srgbClr val="C0C0C0"/>
                  </a:outerShdw>
                </a:effectLst>
                <a:latin typeface="AvantGarde" pitchFamily="34" charset="0"/>
              </a:rPr>
              <a:t>B. Quarterly Performance Report </a:t>
            </a:r>
            <a:r>
              <a:rPr lang="en-US" sz="1600" i="1" dirty="0">
                <a:solidFill>
                  <a:schemeClr val="bg1"/>
                </a:solidFill>
                <a:effectLst>
                  <a:outerShdw blurRad="38100" dist="38100" dir="2700000" algn="tl">
                    <a:srgbClr val="C0C0C0"/>
                  </a:outerShdw>
                </a:effectLst>
                <a:latin typeface="AvantGarde" pitchFamily="34" charset="0"/>
              </a:rPr>
              <a:t>(</a:t>
            </a:r>
            <a:r>
              <a:rPr lang="en-US" sz="1600" i="1" dirty="0" err="1">
                <a:solidFill>
                  <a:schemeClr val="bg1"/>
                </a:solidFill>
                <a:effectLst>
                  <a:outerShdw blurRad="38100" dist="38100" dir="2700000" algn="tl">
                    <a:srgbClr val="C0C0C0"/>
                  </a:outerShdw>
                </a:effectLst>
                <a:latin typeface="AvantGarde" pitchFamily="34" charset="0"/>
              </a:rPr>
              <a:t>Fillable</a:t>
            </a:r>
            <a:r>
              <a:rPr lang="en-US" sz="1600" i="1" dirty="0">
                <a:solidFill>
                  <a:schemeClr val="bg1"/>
                </a:solidFill>
                <a:effectLst>
                  <a:outerShdw blurRad="38100" dist="38100" dir="2700000" algn="tl">
                    <a:srgbClr val="C0C0C0"/>
                  </a:outerShdw>
                </a:effectLst>
                <a:latin typeface="AvantGarde" pitchFamily="34" charset="0"/>
              </a:rPr>
              <a:t> PDF Form)</a:t>
            </a:r>
            <a:endParaRPr lang="en-US" sz="2600" i="1" dirty="0">
              <a:solidFill>
                <a:schemeClr val="bg1"/>
              </a:solidFill>
              <a:effectLst>
                <a:outerShdw blurRad="38100" dist="38100" dir="2700000" algn="tl">
                  <a:srgbClr val="C0C0C0"/>
                </a:outerShdw>
              </a:effectLst>
              <a:latin typeface="AvantGarde" pitchFamily="34" charset="0"/>
            </a:endParaRPr>
          </a:p>
        </p:txBody>
      </p:sp>
      <p:pic>
        <p:nvPicPr>
          <p:cNvPr id="12293" name="Picture 2"/>
          <p:cNvPicPr>
            <a:picLocks noChangeAspect="1" noChangeArrowheads="1"/>
          </p:cNvPicPr>
          <p:nvPr/>
        </p:nvPicPr>
        <p:blipFill>
          <a:blip r:embed="rId3" cstate="print"/>
          <a:srcRect/>
          <a:stretch>
            <a:fillRect/>
          </a:stretch>
        </p:blipFill>
        <p:spPr bwMode="auto">
          <a:xfrm>
            <a:off x="3505200" y="4527550"/>
            <a:ext cx="4572000" cy="2178050"/>
          </a:xfrm>
          <a:prstGeom prst="rect">
            <a:avLst/>
          </a:prstGeom>
          <a:noFill/>
          <a:ln w="9525" algn="ctr">
            <a:noFill/>
            <a:miter lim="800000"/>
            <a:headEnd/>
            <a:tailEnd/>
          </a:ln>
        </p:spPr>
      </p:pic>
      <p:sp>
        <p:nvSpPr>
          <p:cNvPr id="7" name="TextBox 6"/>
          <p:cNvSpPr txBox="1">
            <a:spLocks noChangeArrowheads="1"/>
          </p:cNvSpPr>
          <p:nvPr/>
        </p:nvSpPr>
        <p:spPr bwMode="auto">
          <a:xfrm>
            <a:off x="5410200" y="4567238"/>
            <a:ext cx="1219200" cy="461962"/>
          </a:xfrm>
          <a:prstGeom prst="rect">
            <a:avLst/>
          </a:prstGeom>
          <a:noFill/>
          <a:ln w="28575">
            <a:solidFill>
              <a:srgbClr val="FF0000"/>
            </a:solidFill>
            <a:miter lim="800000"/>
            <a:headEnd/>
            <a:tailEnd/>
          </a:ln>
        </p:spPr>
        <p:txBody>
          <a:bodyPr>
            <a:spAutoFit/>
          </a:bodyPr>
          <a:lstStyle/>
          <a:p>
            <a:endParaRPr lang="en-US"/>
          </a:p>
        </p:txBody>
      </p:sp>
      <p:sp>
        <p:nvSpPr>
          <p:cNvPr id="8" name="TextBox 7"/>
          <p:cNvSpPr txBox="1">
            <a:spLocks noChangeArrowheads="1"/>
          </p:cNvSpPr>
          <p:nvPr/>
        </p:nvSpPr>
        <p:spPr bwMode="auto">
          <a:xfrm>
            <a:off x="6705600" y="4572000"/>
            <a:ext cx="1219200" cy="461963"/>
          </a:xfrm>
          <a:prstGeom prst="rect">
            <a:avLst/>
          </a:prstGeom>
          <a:noFill/>
          <a:ln w="28575">
            <a:solidFill>
              <a:srgbClr val="FF0000"/>
            </a:solidFill>
            <a:miter lim="800000"/>
            <a:headEnd/>
            <a:tailEnd/>
          </a:ln>
        </p:spPr>
        <p:txBody>
          <a:bodyPr>
            <a:spAutoFit/>
          </a:bodyPr>
          <a:lstStyle/>
          <a:p>
            <a:endParaRPr lang="en-US"/>
          </a:p>
        </p:txBody>
      </p:sp>
      <p:sp>
        <p:nvSpPr>
          <p:cNvPr id="9" name="TextBox 8"/>
          <p:cNvSpPr txBox="1">
            <a:spLocks noChangeArrowheads="1"/>
          </p:cNvSpPr>
          <p:nvPr/>
        </p:nvSpPr>
        <p:spPr bwMode="auto">
          <a:xfrm>
            <a:off x="3581400" y="6172200"/>
            <a:ext cx="1219200" cy="461963"/>
          </a:xfrm>
          <a:prstGeom prst="rect">
            <a:avLst/>
          </a:prstGeom>
          <a:noFill/>
          <a:ln w="28575">
            <a:solidFill>
              <a:srgbClr val="FF0000"/>
            </a:solidFill>
            <a:miter lim="800000"/>
            <a:headEnd/>
            <a:tailEnd/>
          </a:ln>
        </p:spPr>
        <p:txBody>
          <a:bodyPr>
            <a:spAutoFit/>
          </a:bodyPr>
          <a:lstStyle/>
          <a:p>
            <a:endParaRPr lang="en-US"/>
          </a:p>
        </p:txBody>
      </p:sp>
      <p:grpSp>
        <p:nvGrpSpPr>
          <p:cNvPr id="12297" name="Group 38"/>
          <p:cNvGrpSpPr>
            <a:grpSpLocks/>
          </p:cNvGrpSpPr>
          <p:nvPr/>
        </p:nvGrpSpPr>
        <p:grpSpPr bwMode="auto">
          <a:xfrm>
            <a:off x="6172200" y="5075238"/>
            <a:ext cx="1387475" cy="1535112"/>
            <a:chOff x="4953000" y="5074920"/>
            <a:chExt cx="1386840" cy="1536192"/>
          </a:xfrm>
        </p:grpSpPr>
        <p:sp>
          <p:nvSpPr>
            <p:cNvPr id="14" name="TextBox 13"/>
            <p:cNvSpPr txBox="1">
              <a:spLocks noChangeAspect="1"/>
            </p:cNvSpPr>
            <p:nvPr/>
          </p:nvSpPr>
          <p:spPr>
            <a:xfrm>
              <a:off x="6247807" y="5074920"/>
              <a:ext cx="92033" cy="92140"/>
            </a:xfrm>
            <a:prstGeom prst="rect">
              <a:avLst/>
            </a:prstGeom>
            <a:solidFill>
              <a:schemeClr val="bg2">
                <a:lumMod val="20000"/>
                <a:lumOff val="80000"/>
              </a:schemeClr>
            </a:solidFill>
            <a:ln>
              <a:solidFill>
                <a:schemeClr val="tx1"/>
              </a:solidFill>
            </a:ln>
          </p:spPr>
          <p:txBody>
            <a:bodyPr lIns="0" tIns="0" rIns="0" bIns="0"/>
            <a:lstStyle/>
            <a:p>
              <a:pPr algn="ctr">
                <a:defRPr/>
              </a:pPr>
              <a:r>
                <a:rPr lang="en-US" sz="600" dirty="0">
                  <a:sym typeface="Wingdings 3"/>
                </a:rPr>
                <a:t></a:t>
              </a:r>
              <a:endParaRPr lang="en-US" sz="600" dirty="0"/>
            </a:p>
          </p:txBody>
        </p:sp>
        <p:sp>
          <p:nvSpPr>
            <p:cNvPr id="16" name="TextBox 15"/>
            <p:cNvSpPr txBox="1">
              <a:spLocks noChangeAspect="1"/>
            </p:cNvSpPr>
            <p:nvPr/>
          </p:nvSpPr>
          <p:spPr>
            <a:xfrm>
              <a:off x="6247807" y="5203597"/>
              <a:ext cx="92033" cy="90552"/>
            </a:xfrm>
            <a:prstGeom prst="rect">
              <a:avLst/>
            </a:prstGeom>
            <a:solidFill>
              <a:schemeClr val="bg2">
                <a:lumMod val="20000"/>
                <a:lumOff val="80000"/>
              </a:schemeClr>
            </a:solidFill>
            <a:ln>
              <a:solidFill>
                <a:schemeClr val="tx1"/>
              </a:solidFill>
            </a:ln>
          </p:spPr>
          <p:txBody>
            <a:bodyPr lIns="0" tIns="0" rIns="0" bIns="0"/>
            <a:lstStyle/>
            <a:p>
              <a:pPr algn="ctr">
                <a:defRPr/>
              </a:pPr>
              <a:r>
                <a:rPr lang="en-US" sz="600" dirty="0">
                  <a:sym typeface="Wingdings 3"/>
                </a:rPr>
                <a:t></a:t>
              </a:r>
              <a:endParaRPr lang="en-US" sz="600" dirty="0"/>
            </a:p>
          </p:txBody>
        </p:sp>
        <p:sp>
          <p:nvSpPr>
            <p:cNvPr id="17" name="TextBox 16"/>
            <p:cNvSpPr txBox="1">
              <a:spLocks noChangeAspect="1"/>
            </p:cNvSpPr>
            <p:nvPr/>
          </p:nvSpPr>
          <p:spPr>
            <a:xfrm>
              <a:off x="6247807" y="5333864"/>
              <a:ext cx="92033" cy="92140"/>
            </a:xfrm>
            <a:prstGeom prst="rect">
              <a:avLst/>
            </a:prstGeom>
            <a:solidFill>
              <a:schemeClr val="bg2">
                <a:lumMod val="20000"/>
                <a:lumOff val="80000"/>
              </a:schemeClr>
            </a:solidFill>
            <a:ln>
              <a:solidFill>
                <a:schemeClr val="tx1"/>
              </a:solidFill>
            </a:ln>
          </p:spPr>
          <p:txBody>
            <a:bodyPr lIns="0" tIns="0" rIns="0" bIns="0"/>
            <a:lstStyle/>
            <a:p>
              <a:pPr algn="ctr">
                <a:defRPr/>
              </a:pPr>
              <a:r>
                <a:rPr lang="en-US" sz="600" dirty="0">
                  <a:sym typeface="Wingdings 3"/>
                </a:rPr>
                <a:t></a:t>
              </a:r>
              <a:endParaRPr lang="en-US" sz="600" dirty="0"/>
            </a:p>
          </p:txBody>
        </p:sp>
        <p:sp>
          <p:nvSpPr>
            <p:cNvPr id="18" name="TextBox 17"/>
            <p:cNvSpPr txBox="1">
              <a:spLocks noChangeAspect="1"/>
            </p:cNvSpPr>
            <p:nvPr/>
          </p:nvSpPr>
          <p:spPr>
            <a:xfrm>
              <a:off x="6247807" y="5468897"/>
              <a:ext cx="92033" cy="90551"/>
            </a:xfrm>
            <a:prstGeom prst="rect">
              <a:avLst/>
            </a:prstGeom>
            <a:solidFill>
              <a:schemeClr val="bg2">
                <a:lumMod val="20000"/>
                <a:lumOff val="80000"/>
              </a:schemeClr>
            </a:solidFill>
            <a:ln>
              <a:solidFill>
                <a:schemeClr val="tx1"/>
              </a:solidFill>
            </a:ln>
          </p:spPr>
          <p:txBody>
            <a:bodyPr lIns="0" tIns="0" rIns="0" bIns="0"/>
            <a:lstStyle/>
            <a:p>
              <a:pPr algn="ctr">
                <a:defRPr/>
              </a:pPr>
              <a:r>
                <a:rPr lang="en-US" sz="600" dirty="0">
                  <a:sym typeface="Wingdings 3"/>
                </a:rPr>
                <a:t></a:t>
              </a:r>
              <a:endParaRPr lang="en-US" sz="600" dirty="0"/>
            </a:p>
          </p:txBody>
        </p:sp>
        <p:sp>
          <p:nvSpPr>
            <p:cNvPr id="19" name="TextBox 18"/>
            <p:cNvSpPr txBox="1">
              <a:spLocks noChangeAspect="1"/>
            </p:cNvSpPr>
            <p:nvPr/>
          </p:nvSpPr>
          <p:spPr>
            <a:xfrm>
              <a:off x="6247807" y="5595986"/>
              <a:ext cx="92033" cy="92140"/>
            </a:xfrm>
            <a:prstGeom prst="rect">
              <a:avLst/>
            </a:prstGeom>
            <a:solidFill>
              <a:schemeClr val="bg2">
                <a:lumMod val="20000"/>
                <a:lumOff val="80000"/>
              </a:schemeClr>
            </a:solidFill>
            <a:ln>
              <a:solidFill>
                <a:schemeClr val="tx1"/>
              </a:solidFill>
            </a:ln>
          </p:spPr>
          <p:txBody>
            <a:bodyPr lIns="0" tIns="0" rIns="0" bIns="0"/>
            <a:lstStyle/>
            <a:p>
              <a:pPr algn="ctr">
                <a:defRPr/>
              </a:pPr>
              <a:r>
                <a:rPr lang="en-US" sz="600" dirty="0">
                  <a:sym typeface="Wingdings 3"/>
                </a:rPr>
                <a:t></a:t>
              </a:r>
              <a:endParaRPr lang="en-US" sz="600" dirty="0"/>
            </a:p>
          </p:txBody>
        </p:sp>
        <p:sp>
          <p:nvSpPr>
            <p:cNvPr id="20" name="TextBox 19"/>
            <p:cNvSpPr txBox="1">
              <a:spLocks noChangeAspect="1"/>
            </p:cNvSpPr>
            <p:nvPr/>
          </p:nvSpPr>
          <p:spPr>
            <a:xfrm>
              <a:off x="4953000" y="5203597"/>
              <a:ext cx="92033" cy="90552"/>
            </a:xfrm>
            <a:prstGeom prst="rect">
              <a:avLst/>
            </a:prstGeom>
            <a:solidFill>
              <a:schemeClr val="bg2">
                <a:lumMod val="20000"/>
                <a:lumOff val="80000"/>
              </a:schemeClr>
            </a:solidFill>
            <a:ln>
              <a:solidFill>
                <a:schemeClr val="tx1"/>
              </a:solidFill>
            </a:ln>
          </p:spPr>
          <p:txBody>
            <a:bodyPr lIns="0" tIns="0" rIns="0" bIns="0"/>
            <a:lstStyle/>
            <a:p>
              <a:pPr algn="ctr">
                <a:defRPr/>
              </a:pPr>
              <a:r>
                <a:rPr lang="en-US" sz="600" dirty="0">
                  <a:sym typeface="Wingdings 3"/>
                </a:rPr>
                <a:t></a:t>
              </a:r>
              <a:endParaRPr lang="en-US" sz="600" dirty="0"/>
            </a:p>
          </p:txBody>
        </p:sp>
        <p:sp>
          <p:nvSpPr>
            <p:cNvPr id="21" name="TextBox 20"/>
            <p:cNvSpPr txBox="1">
              <a:spLocks noChangeAspect="1"/>
            </p:cNvSpPr>
            <p:nvPr/>
          </p:nvSpPr>
          <p:spPr>
            <a:xfrm>
              <a:off x="6247807" y="6117053"/>
              <a:ext cx="92033" cy="92140"/>
            </a:xfrm>
            <a:prstGeom prst="rect">
              <a:avLst/>
            </a:prstGeom>
            <a:solidFill>
              <a:schemeClr val="bg2">
                <a:lumMod val="20000"/>
                <a:lumOff val="80000"/>
              </a:schemeClr>
            </a:solidFill>
            <a:ln>
              <a:solidFill>
                <a:schemeClr val="tx1"/>
              </a:solidFill>
            </a:ln>
          </p:spPr>
          <p:txBody>
            <a:bodyPr lIns="0" tIns="0" rIns="0" bIns="0"/>
            <a:lstStyle/>
            <a:p>
              <a:pPr algn="ctr">
                <a:defRPr/>
              </a:pPr>
              <a:r>
                <a:rPr lang="en-US" sz="600" dirty="0">
                  <a:sym typeface="Wingdings 3"/>
                </a:rPr>
                <a:t></a:t>
              </a:r>
              <a:endParaRPr lang="en-US" sz="600" dirty="0"/>
            </a:p>
          </p:txBody>
        </p:sp>
        <p:sp>
          <p:nvSpPr>
            <p:cNvPr id="22" name="TextBox 21"/>
            <p:cNvSpPr txBox="1">
              <a:spLocks noChangeAspect="1"/>
            </p:cNvSpPr>
            <p:nvPr/>
          </p:nvSpPr>
          <p:spPr>
            <a:xfrm>
              <a:off x="6247807" y="5989963"/>
              <a:ext cx="92033" cy="90551"/>
            </a:xfrm>
            <a:prstGeom prst="rect">
              <a:avLst/>
            </a:prstGeom>
            <a:solidFill>
              <a:schemeClr val="bg2">
                <a:lumMod val="20000"/>
                <a:lumOff val="80000"/>
              </a:schemeClr>
            </a:solidFill>
            <a:ln>
              <a:solidFill>
                <a:schemeClr val="tx1"/>
              </a:solidFill>
            </a:ln>
          </p:spPr>
          <p:txBody>
            <a:bodyPr lIns="0" tIns="0" rIns="0" bIns="0"/>
            <a:lstStyle/>
            <a:p>
              <a:pPr algn="ctr">
                <a:defRPr/>
              </a:pPr>
              <a:r>
                <a:rPr lang="en-US" sz="600" dirty="0">
                  <a:sym typeface="Wingdings 3"/>
                </a:rPr>
                <a:t></a:t>
              </a:r>
              <a:endParaRPr lang="en-US" sz="600" dirty="0"/>
            </a:p>
          </p:txBody>
        </p:sp>
        <p:sp>
          <p:nvSpPr>
            <p:cNvPr id="23" name="TextBox 22"/>
            <p:cNvSpPr txBox="1">
              <a:spLocks noChangeAspect="1"/>
            </p:cNvSpPr>
            <p:nvPr/>
          </p:nvSpPr>
          <p:spPr>
            <a:xfrm>
              <a:off x="6247807" y="5851753"/>
              <a:ext cx="92033" cy="92140"/>
            </a:xfrm>
            <a:prstGeom prst="rect">
              <a:avLst/>
            </a:prstGeom>
            <a:solidFill>
              <a:schemeClr val="bg2">
                <a:lumMod val="20000"/>
                <a:lumOff val="80000"/>
              </a:schemeClr>
            </a:solidFill>
            <a:ln>
              <a:solidFill>
                <a:schemeClr val="tx1"/>
              </a:solidFill>
            </a:ln>
          </p:spPr>
          <p:txBody>
            <a:bodyPr lIns="0" tIns="0" rIns="0" bIns="0"/>
            <a:lstStyle/>
            <a:p>
              <a:pPr algn="ctr">
                <a:defRPr/>
              </a:pPr>
              <a:r>
                <a:rPr lang="en-US" sz="600" dirty="0">
                  <a:sym typeface="Wingdings 3"/>
                </a:rPr>
                <a:t></a:t>
              </a:r>
              <a:endParaRPr lang="en-US" sz="600" dirty="0"/>
            </a:p>
          </p:txBody>
        </p:sp>
        <p:sp>
          <p:nvSpPr>
            <p:cNvPr id="24" name="TextBox 23"/>
            <p:cNvSpPr txBox="1">
              <a:spLocks noChangeAspect="1"/>
            </p:cNvSpPr>
            <p:nvPr/>
          </p:nvSpPr>
          <p:spPr>
            <a:xfrm>
              <a:off x="6247807" y="5724664"/>
              <a:ext cx="92033" cy="90552"/>
            </a:xfrm>
            <a:prstGeom prst="rect">
              <a:avLst/>
            </a:prstGeom>
            <a:solidFill>
              <a:schemeClr val="bg2">
                <a:lumMod val="20000"/>
                <a:lumOff val="80000"/>
              </a:schemeClr>
            </a:solidFill>
            <a:ln>
              <a:solidFill>
                <a:schemeClr val="tx1"/>
              </a:solidFill>
            </a:ln>
          </p:spPr>
          <p:txBody>
            <a:bodyPr lIns="0" tIns="0" rIns="0" bIns="0"/>
            <a:lstStyle/>
            <a:p>
              <a:pPr algn="ctr">
                <a:defRPr/>
              </a:pPr>
              <a:r>
                <a:rPr lang="en-US" sz="600" dirty="0">
                  <a:sym typeface="Wingdings 3"/>
                </a:rPr>
                <a:t></a:t>
              </a:r>
              <a:endParaRPr lang="en-US" sz="600" dirty="0"/>
            </a:p>
          </p:txBody>
        </p:sp>
        <p:sp>
          <p:nvSpPr>
            <p:cNvPr id="25" name="TextBox 24"/>
            <p:cNvSpPr txBox="1">
              <a:spLocks noChangeAspect="1"/>
            </p:cNvSpPr>
            <p:nvPr/>
          </p:nvSpPr>
          <p:spPr>
            <a:xfrm>
              <a:off x="6247807" y="6518972"/>
              <a:ext cx="92033" cy="92140"/>
            </a:xfrm>
            <a:prstGeom prst="rect">
              <a:avLst/>
            </a:prstGeom>
            <a:solidFill>
              <a:schemeClr val="bg2">
                <a:lumMod val="20000"/>
                <a:lumOff val="80000"/>
              </a:schemeClr>
            </a:solidFill>
            <a:ln>
              <a:solidFill>
                <a:schemeClr val="tx1"/>
              </a:solidFill>
            </a:ln>
          </p:spPr>
          <p:txBody>
            <a:bodyPr lIns="0" tIns="0" rIns="0" bIns="0"/>
            <a:lstStyle/>
            <a:p>
              <a:pPr algn="ctr">
                <a:defRPr/>
              </a:pPr>
              <a:r>
                <a:rPr lang="en-US" sz="600" dirty="0">
                  <a:sym typeface="Wingdings 3"/>
                </a:rPr>
                <a:t></a:t>
              </a:r>
              <a:endParaRPr lang="en-US" sz="600" dirty="0"/>
            </a:p>
          </p:txBody>
        </p:sp>
        <p:sp>
          <p:nvSpPr>
            <p:cNvPr id="26" name="TextBox 25"/>
            <p:cNvSpPr txBox="1">
              <a:spLocks noChangeAspect="1"/>
            </p:cNvSpPr>
            <p:nvPr/>
          </p:nvSpPr>
          <p:spPr>
            <a:xfrm>
              <a:off x="6247807" y="6382351"/>
              <a:ext cx="92033" cy="92140"/>
            </a:xfrm>
            <a:prstGeom prst="rect">
              <a:avLst/>
            </a:prstGeom>
            <a:solidFill>
              <a:schemeClr val="bg2">
                <a:lumMod val="20000"/>
                <a:lumOff val="80000"/>
              </a:schemeClr>
            </a:solidFill>
            <a:ln>
              <a:solidFill>
                <a:schemeClr val="tx1"/>
              </a:solidFill>
            </a:ln>
          </p:spPr>
          <p:txBody>
            <a:bodyPr lIns="0" tIns="0" rIns="0" bIns="0"/>
            <a:lstStyle/>
            <a:p>
              <a:pPr algn="ctr">
                <a:defRPr/>
              </a:pPr>
              <a:r>
                <a:rPr lang="en-US" sz="600" dirty="0">
                  <a:sym typeface="Wingdings 3"/>
                </a:rPr>
                <a:t></a:t>
              </a:r>
              <a:endParaRPr lang="en-US" sz="600" dirty="0"/>
            </a:p>
          </p:txBody>
        </p:sp>
        <p:sp>
          <p:nvSpPr>
            <p:cNvPr id="27" name="TextBox 26"/>
            <p:cNvSpPr txBox="1">
              <a:spLocks noChangeAspect="1"/>
            </p:cNvSpPr>
            <p:nvPr/>
          </p:nvSpPr>
          <p:spPr>
            <a:xfrm>
              <a:off x="6247807" y="6248907"/>
              <a:ext cx="92033" cy="90552"/>
            </a:xfrm>
            <a:prstGeom prst="rect">
              <a:avLst/>
            </a:prstGeom>
            <a:solidFill>
              <a:schemeClr val="bg2">
                <a:lumMod val="20000"/>
                <a:lumOff val="80000"/>
              </a:schemeClr>
            </a:solidFill>
            <a:ln>
              <a:solidFill>
                <a:schemeClr val="tx1"/>
              </a:solidFill>
            </a:ln>
          </p:spPr>
          <p:txBody>
            <a:bodyPr lIns="0" tIns="0" rIns="0" bIns="0"/>
            <a:lstStyle/>
            <a:p>
              <a:pPr algn="ctr">
                <a:defRPr/>
              </a:pPr>
              <a:r>
                <a:rPr lang="en-US" sz="600" dirty="0">
                  <a:sym typeface="Wingdings 3"/>
                </a:rPr>
                <a:t></a:t>
              </a:r>
              <a:endParaRPr lang="en-US" sz="600" dirty="0"/>
            </a:p>
          </p:txBody>
        </p:sp>
        <p:sp>
          <p:nvSpPr>
            <p:cNvPr id="28" name="TextBox 27"/>
            <p:cNvSpPr txBox="1">
              <a:spLocks noChangeAspect="1"/>
            </p:cNvSpPr>
            <p:nvPr/>
          </p:nvSpPr>
          <p:spPr>
            <a:xfrm>
              <a:off x="4953000" y="5333864"/>
              <a:ext cx="92033" cy="92140"/>
            </a:xfrm>
            <a:prstGeom prst="rect">
              <a:avLst/>
            </a:prstGeom>
            <a:solidFill>
              <a:schemeClr val="bg2">
                <a:lumMod val="20000"/>
                <a:lumOff val="80000"/>
              </a:schemeClr>
            </a:solidFill>
            <a:ln>
              <a:solidFill>
                <a:schemeClr val="tx1"/>
              </a:solidFill>
            </a:ln>
          </p:spPr>
          <p:txBody>
            <a:bodyPr lIns="0" tIns="0" rIns="0" bIns="0"/>
            <a:lstStyle/>
            <a:p>
              <a:pPr algn="ctr">
                <a:defRPr/>
              </a:pPr>
              <a:r>
                <a:rPr lang="en-US" sz="600" dirty="0">
                  <a:sym typeface="Wingdings 3"/>
                </a:rPr>
                <a:t></a:t>
              </a:r>
              <a:endParaRPr lang="en-US" sz="600" dirty="0"/>
            </a:p>
          </p:txBody>
        </p:sp>
        <p:sp>
          <p:nvSpPr>
            <p:cNvPr id="29" name="TextBox 28"/>
            <p:cNvSpPr txBox="1">
              <a:spLocks noChangeAspect="1"/>
            </p:cNvSpPr>
            <p:nvPr/>
          </p:nvSpPr>
          <p:spPr>
            <a:xfrm>
              <a:off x="4953000" y="5468897"/>
              <a:ext cx="92033" cy="90551"/>
            </a:xfrm>
            <a:prstGeom prst="rect">
              <a:avLst/>
            </a:prstGeom>
            <a:solidFill>
              <a:schemeClr val="bg2">
                <a:lumMod val="20000"/>
                <a:lumOff val="80000"/>
              </a:schemeClr>
            </a:solidFill>
            <a:ln>
              <a:solidFill>
                <a:schemeClr val="tx1"/>
              </a:solidFill>
            </a:ln>
          </p:spPr>
          <p:txBody>
            <a:bodyPr lIns="0" tIns="0" rIns="0" bIns="0"/>
            <a:lstStyle/>
            <a:p>
              <a:pPr algn="ctr">
                <a:defRPr/>
              </a:pPr>
              <a:r>
                <a:rPr lang="en-US" sz="600" dirty="0">
                  <a:sym typeface="Wingdings 3"/>
                </a:rPr>
                <a:t></a:t>
              </a:r>
              <a:endParaRPr lang="en-US" sz="600" dirty="0"/>
            </a:p>
          </p:txBody>
        </p:sp>
        <p:sp>
          <p:nvSpPr>
            <p:cNvPr id="30" name="TextBox 29"/>
            <p:cNvSpPr txBox="1">
              <a:spLocks noChangeAspect="1"/>
            </p:cNvSpPr>
            <p:nvPr/>
          </p:nvSpPr>
          <p:spPr>
            <a:xfrm>
              <a:off x="4953000" y="5595986"/>
              <a:ext cx="92033" cy="92140"/>
            </a:xfrm>
            <a:prstGeom prst="rect">
              <a:avLst/>
            </a:prstGeom>
            <a:solidFill>
              <a:schemeClr val="bg2">
                <a:lumMod val="20000"/>
                <a:lumOff val="80000"/>
              </a:schemeClr>
            </a:solidFill>
            <a:ln>
              <a:solidFill>
                <a:schemeClr val="tx1"/>
              </a:solidFill>
            </a:ln>
          </p:spPr>
          <p:txBody>
            <a:bodyPr lIns="0" tIns="0" rIns="0" bIns="0"/>
            <a:lstStyle/>
            <a:p>
              <a:pPr algn="ctr">
                <a:defRPr/>
              </a:pPr>
              <a:r>
                <a:rPr lang="en-US" sz="600" dirty="0">
                  <a:sym typeface="Wingdings 3"/>
                </a:rPr>
                <a:t></a:t>
              </a:r>
              <a:endParaRPr lang="en-US" sz="600" dirty="0"/>
            </a:p>
          </p:txBody>
        </p:sp>
        <p:sp>
          <p:nvSpPr>
            <p:cNvPr id="31" name="TextBox 30"/>
            <p:cNvSpPr txBox="1">
              <a:spLocks noChangeAspect="1"/>
            </p:cNvSpPr>
            <p:nvPr/>
          </p:nvSpPr>
          <p:spPr>
            <a:xfrm>
              <a:off x="4953000" y="5724664"/>
              <a:ext cx="92033" cy="90552"/>
            </a:xfrm>
            <a:prstGeom prst="rect">
              <a:avLst/>
            </a:prstGeom>
            <a:solidFill>
              <a:schemeClr val="bg2">
                <a:lumMod val="20000"/>
                <a:lumOff val="80000"/>
              </a:schemeClr>
            </a:solidFill>
            <a:ln>
              <a:solidFill>
                <a:schemeClr val="tx1"/>
              </a:solidFill>
            </a:ln>
          </p:spPr>
          <p:txBody>
            <a:bodyPr lIns="0" tIns="0" rIns="0" bIns="0"/>
            <a:lstStyle/>
            <a:p>
              <a:pPr algn="ctr">
                <a:defRPr/>
              </a:pPr>
              <a:r>
                <a:rPr lang="en-US" sz="600" dirty="0">
                  <a:sym typeface="Wingdings 3"/>
                </a:rPr>
                <a:t></a:t>
              </a:r>
              <a:endParaRPr lang="en-US" sz="600" dirty="0"/>
            </a:p>
          </p:txBody>
        </p:sp>
        <p:sp>
          <p:nvSpPr>
            <p:cNvPr id="32" name="TextBox 31"/>
            <p:cNvSpPr txBox="1">
              <a:spLocks noChangeAspect="1"/>
            </p:cNvSpPr>
            <p:nvPr/>
          </p:nvSpPr>
          <p:spPr>
            <a:xfrm>
              <a:off x="4953000" y="5851753"/>
              <a:ext cx="92033" cy="92140"/>
            </a:xfrm>
            <a:prstGeom prst="rect">
              <a:avLst/>
            </a:prstGeom>
            <a:solidFill>
              <a:schemeClr val="bg2">
                <a:lumMod val="20000"/>
                <a:lumOff val="80000"/>
              </a:schemeClr>
            </a:solidFill>
            <a:ln>
              <a:solidFill>
                <a:schemeClr val="tx1"/>
              </a:solidFill>
            </a:ln>
          </p:spPr>
          <p:txBody>
            <a:bodyPr lIns="0" tIns="0" rIns="0" bIns="0"/>
            <a:lstStyle/>
            <a:p>
              <a:pPr algn="ctr">
                <a:defRPr/>
              </a:pPr>
              <a:r>
                <a:rPr lang="en-US" sz="600" dirty="0">
                  <a:sym typeface="Wingdings 3"/>
                </a:rPr>
                <a:t></a:t>
              </a:r>
              <a:endParaRPr lang="en-US" sz="600" dirty="0"/>
            </a:p>
          </p:txBody>
        </p:sp>
        <p:sp>
          <p:nvSpPr>
            <p:cNvPr id="33" name="TextBox 32"/>
            <p:cNvSpPr txBox="1">
              <a:spLocks noChangeAspect="1"/>
            </p:cNvSpPr>
            <p:nvPr/>
          </p:nvSpPr>
          <p:spPr>
            <a:xfrm>
              <a:off x="4953000" y="5074920"/>
              <a:ext cx="92033" cy="92140"/>
            </a:xfrm>
            <a:prstGeom prst="rect">
              <a:avLst/>
            </a:prstGeom>
            <a:solidFill>
              <a:schemeClr val="bg2">
                <a:lumMod val="20000"/>
                <a:lumOff val="80000"/>
              </a:schemeClr>
            </a:solidFill>
            <a:ln>
              <a:solidFill>
                <a:schemeClr val="tx1"/>
              </a:solidFill>
            </a:ln>
          </p:spPr>
          <p:txBody>
            <a:bodyPr lIns="0" tIns="0" rIns="0" bIns="0"/>
            <a:lstStyle/>
            <a:p>
              <a:pPr algn="ctr">
                <a:defRPr/>
              </a:pPr>
              <a:r>
                <a:rPr lang="en-US" sz="600" dirty="0">
                  <a:sym typeface="Wingdings 3"/>
                </a:rPr>
                <a:t></a:t>
              </a:r>
              <a:endParaRPr lang="en-US" sz="600" dirty="0"/>
            </a:p>
          </p:txBody>
        </p:sp>
        <p:sp>
          <p:nvSpPr>
            <p:cNvPr id="34" name="TextBox 33"/>
            <p:cNvSpPr txBox="1">
              <a:spLocks noChangeAspect="1"/>
            </p:cNvSpPr>
            <p:nvPr/>
          </p:nvSpPr>
          <p:spPr>
            <a:xfrm>
              <a:off x="4953000" y="5989963"/>
              <a:ext cx="92033" cy="90551"/>
            </a:xfrm>
            <a:prstGeom prst="rect">
              <a:avLst/>
            </a:prstGeom>
            <a:solidFill>
              <a:schemeClr val="bg2">
                <a:lumMod val="20000"/>
                <a:lumOff val="80000"/>
              </a:schemeClr>
            </a:solidFill>
            <a:ln>
              <a:solidFill>
                <a:schemeClr val="tx1"/>
              </a:solidFill>
            </a:ln>
          </p:spPr>
          <p:txBody>
            <a:bodyPr lIns="0" tIns="0" rIns="0" bIns="0"/>
            <a:lstStyle/>
            <a:p>
              <a:pPr algn="ctr">
                <a:defRPr/>
              </a:pPr>
              <a:r>
                <a:rPr lang="en-US" sz="600" dirty="0">
                  <a:sym typeface="Wingdings 3"/>
                </a:rPr>
                <a:t></a:t>
              </a:r>
              <a:endParaRPr lang="en-US" sz="600" dirty="0"/>
            </a:p>
          </p:txBody>
        </p:sp>
        <p:sp>
          <p:nvSpPr>
            <p:cNvPr id="35" name="TextBox 34"/>
            <p:cNvSpPr txBox="1">
              <a:spLocks noChangeAspect="1"/>
            </p:cNvSpPr>
            <p:nvPr/>
          </p:nvSpPr>
          <p:spPr>
            <a:xfrm>
              <a:off x="4953000" y="6117053"/>
              <a:ext cx="92033" cy="92140"/>
            </a:xfrm>
            <a:prstGeom prst="rect">
              <a:avLst/>
            </a:prstGeom>
            <a:solidFill>
              <a:schemeClr val="bg2">
                <a:lumMod val="20000"/>
                <a:lumOff val="80000"/>
              </a:schemeClr>
            </a:solidFill>
            <a:ln>
              <a:solidFill>
                <a:schemeClr val="tx1"/>
              </a:solidFill>
            </a:ln>
          </p:spPr>
          <p:txBody>
            <a:bodyPr lIns="0" tIns="0" rIns="0" bIns="0"/>
            <a:lstStyle/>
            <a:p>
              <a:pPr algn="ctr">
                <a:defRPr/>
              </a:pPr>
              <a:r>
                <a:rPr lang="en-US" sz="600" dirty="0">
                  <a:sym typeface="Wingdings 3"/>
                </a:rPr>
                <a:t></a:t>
              </a:r>
              <a:endParaRPr lang="en-US" sz="600" dirty="0"/>
            </a:p>
          </p:txBody>
        </p:sp>
        <p:sp>
          <p:nvSpPr>
            <p:cNvPr id="36" name="TextBox 35"/>
            <p:cNvSpPr txBox="1">
              <a:spLocks noChangeAspect="1"/>
            </p:cNvSpPr>
            <p:nvPr/>
          </p:nvSpPr>
          <p:spPr>
            <a:xfrm>
              <a:off x="4953000" y="6248907"/>
              <a:ext cx="92033" cy="90552"/>
            </a:xfrm>
            <a:prstGeom prst="rect">
              <a:avLst/>
            </a:prstGeom>
            <a:solidFill>
              <a:schemeClr val="bg2">
                <a:lumMod val="20000"/>
                <a:lumOff val="80000"/>
              </a:schemeClr>
            </a:solidFill>
            <a:ln>
              <a:solidFill>
                <a:schemeClr val="tx1"/>
              </a:solidFill>
            </a:ln>
          </p:spPr>
          <p:txBody>
            <a:bodyPr lIns="0" tIns="0" rIns="0" bIns="0"/>
            <a:lstStyle/>
            <a:p>
              <a:pPr algn="ctr">
                <a:defRPr/>
              </a:pPr>
              <a:r>
                <a:rPr lang="en-US" sz="600" dirty="0">
                  <a:sym typeface="Wingdings 3"/>
                </a:rPr>
                <a:t></a:t>
              </a:r>
              <a:endParaRPr lang="en-US" sz="600" dirty="0"/>
            </a:p>
          </p:txBody>
        </p:sp>
        <p:sp>
          <p:nvSpPr>
            <p:cNvPr id="37" name="TextBox 36"/>
            <p:cNvSpPr txBox="1">
              <a:spLocks noChangeAspect="1"/>
            </p:cNvSpPr>
            <p:nvPr/>
          </p:nvSpPr>
          <p:spPr>
            <a:xfrm>
              <a:off x="4953000" y="6382351"/>
              <a:ext cx="92033" cy="92140"/>
            </a:xfrm>
            <a:prstGeom prst="rect">
              <a:avLst/>
            </a:prstGeom>
            <a:solidFill>
              <a:schemeClr val="bg2">
                <a:lumMod val="20000"/>
                <a:lumOff val="80000"/>
              </a:schemeClr>
            </a:solidFill>
            <a:ln>
              <a:solidFill>
                <a:schemeClr val="tx1"/>
              </a:solidFill>
            </a:ln>
          </p:spPr>
          <p:txBody>
            <a:bodyPr lIns="0" tIns="0" rIns="0" bIns="0"/>
            <a:lstStyle/>
            <a:p>
              <a:pPr algn="ctr">
                <a:defRPr/>
              </a:pPr>
              <a:r>
                <a:rPr lang="en-US" sz="600" dirty="0">
                  <a:sym typeface="Wingdings 3"/>
                </a:rPr>
                <a:t></a:t>
              </a:r>
              <a:endParaRPr lang="en-US" sz="600" dirty="0"/>
            </a:p>
          </p:txBody>
        </p:sp>
        <p:sp>
          <p:nvSpPr>
            <p:cNvPr id="38" name="TextBox 37"/>
            <p:cNvSpPr txBox="1">
              <a:spLocks noChangeAspect="1"/>
            </p:cNvSpPr>
            <p:nvPr/>
          </p:nvSpPr>
          <p:spPr>
            <a:xfrm>
              <a:off x="4953000" y="6518972"/>
              <a:ext cx="92033" cy="92140"/>
            </a:xfrm>
            <a:prstGeom prst="rect">
              <a:avLst/>
            </a:prstGeom>
            <a:solidFill>
              <a:schemeClr val="bg2">
                <a:lumMod val="20000"/>
                <a:lumOff val="80000"/>
              </a:schemeClr>
            </a:solidFill>
            <a:ln>
              <a:solidFill>
                <a:schemeClr val="tx1"/>
              </a:solidFill>
            </a:ln>
          </p:spPr>
          <p:txBody>
            <a:bodyPr lIns="0" tIns="0" rIns="0" bIns="0"/>
            <a:lstStyle/>
            <a:p>
              <a:pPr algn="ctr">
                <a:defRPr/>
              </a:pPr>
              <a:r>
                <a:rPr lang="en-US" sz="600" dirty="0">
                  <a:sym typeface="Wingdings 3"/>
                </a:rPr>
                <a:t></a:t>
              </a:r>
              <a:endParaRPr lang="en-US" sz="600" dirty="0"/>
            </a:p>
          </p:txBody>
        </p:sp>
      </p:grpSp>
      <p:grpSp>
        <p:nvGrpSpPr>
          <p:cNvPr id="3" name="Group 43"/>
          <p:cNvGrpSpPr>
            <a:grpSpLocks/>
          </p:cNvGrpSpPr>
          <p:nvPr/>
        </p:nvGrpSpPr>
        <p:grpSpPr bwMode="auto">
          <a:xfrm>
            <a:off x="5486400" y="5181600"/>
            <a:ext cx="762000" cy="461963"/>
            <a:chOff x="7467600" y="4800600"/>
            <a:chExt cx="533400" cy="461665"/>
          </a:xfrm>
        </p:grpSpPr>
        <p:sp>
          <p:nvSpPr>
            <p:cNvPr id="12299" name="TextBox 42"/>
            <p:cNvSpPr txBox="1">
              <a:spLocks noChangeArrowheads="1"/>
            </p:cNvSpPr>
            <p:nvPr/>
          </p:nvSpPr>
          <p:spPr bwMode="auto">
            <a:xfrm>
              <a:off x="7467600" y="4800600"/>
              <a:ext cx="533400" cy="461665"/>
            </a:xfrm>
            <a:prstGeom prst="rect">
              <a:avLst/>
            </a:prstGeom>
            <a:solidFill>
              <a:schemeClr val="bg1"/>
            </a:solidFill>
            <a:ln w="9525">
              <a:solidFill>
                <a:schemeClr val="tx1"/>
              </a:solidFill>
              <a:miter lim="800000"/>
              <a:headEnd/>
              <a:tailEnd/>
            </a:ln>
          </p:spPr>
          <p:txBody>
            <a:bodyPr tIns="0" rIns="0" bIns="0">
              <a:spAutoFit/>
            </a:bodyPr>
            <a:lstStyle/>
            <a:p>
              <a:r>
                <a:rPr lang="en-US" sz="1000">
                  <a:latin typeface="Arial" charset="0"/>
                  <a:cs typeface="Arial" charset="0"/>
                </a:rPr>
                <a:t/>
              </a:r>
              <a:br>
                <a:rPr lang="en-US" sz="1000">
                  <a:latin typeface="Arial" charset="0"/>
                  <a:cs typeface="Arial" charset="0"/>
                </a:rPr>
              </a:br>
              <a:r>
                <a:rPr lang="en-US" sz="1000">
                  <a:latin typeface="Arial" charset="0"/>
                  <a:cs typeface="Arial" charset="0"/>
                </a:rPr>
                <a:t/>
              </a:r>
              <a:br>
                <a:rPr lang="en-US" sz="1000">
                  <a:latin typeface="Arial" charset="0"/>
                  <a:cs typeface="Arial" charset="0"/>
                </a:rPr>
              </a:br>
              <a:endParaRPr lang="en-US" sz="1000">
                <a:latin typeface="Arial" charset="0"/>
                <a:cs typeface="Arial" charset="0"/>
              </a:endParaRPr>
            </a:p>
          </p:txBody>
        </p:sp>
        <p:sp>
          <p:nvSpPr>
            <p:cNvPr id="12300" name="TextBox 39"/>
            <p:cNvSpPr txBox="1">
              <a:spLocks noChangeArrowheads="1"/>
            </p:cNvSpPr>
            <p:nvPr/>
          </p:nvSpPr>
          <p:spPr bwMode="auto">
            <a:xfrm>
              <a:off x="7467600" y="5105400"/>
              <a:ext cx="533400" cy="153888"/>
            </a:xfrm>
            <a:prstGeom prst="rect">
              <a:avLst/>
            </a:prstGeom>
            <a:solidFill>
              <a:schemeClr val="accent2"/>
            </a:solidFill>
            <a:ln w="9525">
              <a:noFill/>
              <a:miter lim="800000"/>
              <a:headEnd/>
              <a:tailEnd/>
            </a:ln>
          </p:spPr>
          <p:txBody>
            <a:bodyPr tIns="0" rIns="0" bIns="0">
              <a:spAutoFit/>
            </a:bodyPr>
            <a:lstStyle/>
            <a:p>
              <a:r>
                <a:rPr lang="en-US" sz="1000">
                  <a:solidFill>
                    <a:schemeClr val="bg1"/>
                  </a:solidFill>
                  <a:latin typeface="Arial" charset="0"/>
                  <a:cs typeface="Arial" charset="0"/>
                </a:rPr>
                <a:t>No</a:t>
              </a:r>
              <a:r>
                <a:rPr lang="en-US" sz="1000">
                  <a:solidFill>
                    <a:schemeClr val="bg1"/>
                  </a:solidFill>
                  <a:latin typeface="Arial" charset="0"/>
                  <a:cs typeface="Arial" charset="0"/>
                  <a:sym typeface="Wingdings" pitchFamily="2" charset="2"/>
                </a:rPr>
                <a:t></a:t>
              </a:r>
              <a:endParaRPr lang="en-US" sz="1000">
                <a:solidFill>
                  <a:schemeClr val="bg1"/>
                </a:solidFill>
                <a:latin typeface="Arial" charset="0"/>
                <a:cs typeface="Arial" charset="0"/>
              </a:endParaRPr>
            </a:p>
          </p:txBody>
        </p:sp>
        <p:sp>
          <p:nvSpPr>
            <p:cNvPr id="12301" name="TextBox 41"/>
            <p:cNvSpPr txBox="1">
              <a:spLocks noChangeArrowheads="1"/>
            </p:cNvSpPr>
            <p:nvPr/>
          </p:nvSpPr>
          <p:spPr bwMode="auto">
            <a:xfrm>
              <a:off x="7467600" y="4953000"/>
              <a:ext cx="533400" cy="153888"/>
            </a:xfrm>
            <a:prstGeom prst="rect">
              <a:avLst/>
            </a:prstGeom>
            <a:noFill/>
            <a:ln w="9525">
              <a:noFill/>
              <a:miter lim="800000"/>
              <a:headEnd/>
              <a:tailEnd/>
            </a:ln>
          </p:spPr>
          <p:txBody>
            <a:bodyPr tIns="0" rIns="0" bIns="0">
              <a:spAutoFit/>
            </a:bodyPr>
            <a:lstStyle/>
            <a:p>
              <a:r>
                <a:rPr lang="en-US" sz="1000">
                  <a:latin typeface="Arial" charset="0"/>
                  <a:cs typeface="Arial" charset="0"/>
                </a:rPr>
                <a:t>Yes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2">
                                            <p:txEl>
                                              <p:pRg st="2" end="2"/>
                                            </p:txEl>
                                          </p:spTgt>
                                        </p:tgtEl>
                                        <p:attrNameLst>
                                          <p:attrName>style.visibility</p:attrName>
                                        </p:attrNameLst>
                                      </p:cBhvr>
                                      <p:to>
                                        <p:strVal val="visible"/>
                                      </p:to>
                                    </p:set>
                                    <p:animEffect transition="in" filter="fade">
                                      <p:cBhvr>
                                        <p:cTn id="7" dur="1000"/>
                                        <p:tgtEl>
                                          <p:spTgt spid="1229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292">
                                            <p:txEl>
                                              <p:pRg st="3" end="3"/>
                                            </p:txEl>
                                          </p:spTgt>
                                        </p:tgtEl>
                                        <p:attrNameLst>
                                          <p:attrName>style.visibility</p:attrName>
                                        </p:attrNameLst>
                                      </p:cBhvr>
                                      <p:to>
                                        <p:strVal val="visible"/>
                                      </p:to>
                                    </p:set>
                                    <p:animEffect transition="in" filter="fade">
                                      <p:cBhvr>
                                        <p:cTn id="15" dur="1000"/>
                                        <p:tgtEl>
                                          <p:spTgt spid="12292">
                                            <p:txEl>
                                              <p:pRg st="3" end="3"/>
                                            </p:txEl>
                                          </p:spTgt>
                                        </p:tgtEl>
                                      </p:cBhvr>
                                    </p:animEffect>
                                  </p:childTnLst>
                                </p:cTn>
                              </p:par>
                              <p:par>
                                <p:cTn id="16" presetID="2" presetClass="entr" presetSubtype="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2000" fill="hold"/>
                                        <p:tgtEl>
                                          <p:spTgt spid="7"/>
                                        </p:tgtEl>
                                        <p:attrNameLst>
                                          <p:attrName>ppt_x</p:attrName>
                                        </p:attrNameLst>
                                      </p:cBhvr>
                                      <p:tavLst>
                                        <p:tav tm="0">
                                          <p:val>
                                            <p:strVal val="#ppt_x"/>
                                          </p:val>
                                        </p:tav>
                                        <p:tav tm="100000">
                                          <p:val>
                                            <p:strVal val="#ppt_x"/>
                                          </p:val>
                                        </p:tav>
                                      </p:tavLst>
                                    </p:anim>
                                    <p:anim calcmode="lin" valueType="num">
                                      <p:cBhvr additive="base">
                                        <p:cTn id="19" dur="2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292">
                                            <p:txEl>
                                              <p:pRg st="4" end="4"/>
                                            </p:txEl>
                                          </p:spTgt>
                                        </p:tgtEl>
                                        <p:attrNameLst>
                                          <p:attrName>style.visibility</p:attrName>
                                        </p:attrNameLst>
                                      </p:cBhvr>
                                      <p:to>
                                        <p:strVal val="visible"/>
                                      </p:to>
                                    </p:set>
                                    <p:animEffect transition="in" filter="fade">
                                      <p:cBhvr>
                                        <p:cTn id="24" dur="1000"/>
                                        <p:tgtEl>
                                          <p:spTgt spid="12292">
                                            <p:txEl>
                                              <p:pRg st="4" end="4"/>
                                            </p:txEl>
                                          </p:spTgt>
                                        </p:tgtEl>
                                      </p:cBhvr>
                                    </p:animEffect>
                                  </p:childTnLst>
                                </p:cTn>
                              </p:par>
                              <p:par>
                                <p:cTn id="25" presetID="2" presetClass="entr" presetSubtype="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2000" fill="hold"/>
                                        <p:tgtEl>
                                          <p:spTgt spid="8"/>
                                        </p:tgtEl>
                                        <p:attrNameLst>
                                          <p:attrName>ppt_x</p:attrName>
                                        </p:attrNameLst>
                                      </p:cBhvr>
                                      <p:tavLst>
                                        <p:tav tm="0">
                                          <p:val>
                                            <p:strVal val="#ppt_x"/>
                                          </p:val>
                                        </p:tav>
                                        <p:tav tm="100000">
                                          <p:val>
                                            <p:strVal val="#ppt_x"/>
                                          </p:val>
                                        </p:tav>
                                      </p:tavLst>
                                    </p:anim>
                                    <p:anim calcmode="lin" valueType="num">
                                      <p:cBhvr additive="base">
                                        <p:cTn id="28" dur="2000" fill="hold"/>
                                        <p:tgtEl>
                                          <p:spTgt spid="8"/>
                                        </p:tgtEl>
                                        <p:attrNameLst>
                                          <p:attrName>ppt_y</p:attrName>
                                        </p:attrNameLst>
                                      </p:cBhvr>
                                      <p:tavLst>
                                        <p:tav tm="0">
                                          <p:val>
                                            <p:strVal val="0-#ppt_h/2"/>
                                          </p:val>
                                        </p:tav>
                                        <p:tav tm="100000">
                                          <p:val>
                                            <p:strVal val="#ppt_y"/>
                                          </p:val>
                                        </p:tav>
                                      </p:tavLst>
                                    </p:anim>
                                  </p:childTnLst>
                                </p:cTn>
                              </p:par>
                              <p:par>
                                <p:cTn id="29" presetID="9" presetClass="exit" presetSubtype="0" fill="hold" grpId="1" nodeType="withEffect">
                                  <p:stCondLst>
                                    <p:cond delay="0"/>
                                  </p:stCondLst>
                                  <p:childTnLst>
                                    <p:animEffect transition="out" filter="dissolv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292">
                                            <p:txEl>
                                              <p:pRg st="5" end="5"/>
                                            </p:txEl>
                                          </p:spTgt>
                                        </p:tgtEl>
                                        <p:attrNameLst>
                                          <p:attrName>style.visibility</p:attrName>
                                        </p:attrNameLst>
                                      </p:cBhvr>
                                      <p:to>
                                        <p:strVal val="visible"/>
                                      </p:to>
                                    </p:set>
                                    <p:animEffect transition="in" filter="fade">
                                      <p:cBhvr>
                                        <p:cTn id="36" dur="1000"/>
                                        <p:tgtEl>
                                          <p:spTgt spid="12292">
                                            <p:txEl>
                                              <p:pRg st="5" end="5"/>
                                            </p:txEl>
                                          </p:spTgt>
                                        </p:tgtEl>
                                      </p:cBhvr>
                                    </p:animEffect>
                                  </p:childTnLst>
                                </p:cTn>
                              </p:par>
                              <p:par>
                                <p:cTn id="37" presetID="2" presetClass="entr" presetSubtype="1"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2000" fill="hold"/>
                                        <p:tgtEl>
                                          <p:spTgt spid="9"/>
                                        </p:tgtEl>
                                        <p:attrNameLst>
                                          <p:attrName>ppt_x</p:attrName>
                                        </p:attrNameLst>
                                      </p:cBhvr>
                                      <p:tavLst>
                                        <p:tav tm="0">
                                          <p:val>
                                            <p:strVal val="#ppt_x"/>
                                          </p:val>
                                        </p:tav>
                                        <p:tav tm="100000">
                                          <p:val>
                                            <p:strVal val="#ppt_x"/>
                                          </p:val>
                                        </p:tav>
                                      </p:tavLst>
                                    </p:anim>
                                    <p:anim calcmode="lin" valueType="num">
                                      <p:cBhvr additive="base">
                                        <p:cTn id="40" dur="2000" fill="hold"/>
                                        <p:tgtEl>
                                          <p:spTgt spid="9"/>
                                        </p:tgtEl>
                                        <p:attrNameLst>
                                          <p:attrName>ppt_y</p:attrName>
                                        </p:attrNameLst>
                                      </p:cBhvr>
                                      <p:tavLst>
                                        <p:tav tm="0">
                                          <p:val>
                                            <p:strVal val="0-#ppt_h/2"/>
                                          </p:val>
                                        </p:tav>
                                        <p:tav tm="100000">
                                          <p:val>
                                            <p:strVal val="#ppt_y"/>
                                          </p:val>
                                        </p:tav>
                                      </p:tavLst>
                                    </p:anim>
                                  </p:childTnLst>
                                </p:cTn>
                              </p:par>
                              <p:par>
                                <p:cTn id="41" presetID="9" presetClass="exit" presetSubtype="0" fill="hold" grpId="1" nodeType="withEffect">
                                  <p:stCondLst>
                                    <p:cond delay="0"/>
                                  </p:stCondLst>
                                  <p:childTnLst>
                                    <p:animEffect transition="out" filter="dissolv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allAtOnce"/>
      <p:bldP spid="7" grpId="0" animBg="1"/>
      <p:bldP spid="7" grpId="1" animBg="1"/>
      <p:bldP spid="8" grpId="0" animBg="1"/>
      <p:bldP spid="8" grpId="1"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11"/>
          </p:nvPr>
        </p:nvSpPr>
        <p:spPr>
          <a:noFill/>
        </p:spPr>
        <p:txBody>
          <a:bodyPr/>
          <a:lstStyle/>
          <a:p>
            <a:fld id="{4179543C-3AF5-4ECA-826A-072C78B53397}" type="slidenum">
              <a:rPr lang="en-US" smtClean="0"/>
              <a:pPr/>
              <a:t>13</a:t>
            </a:fld>
            <a:endParaRPr lang="en-US" smtClean="0"/>
          </a:p>
        </p:txBody>
      </p:sp>
      <p:sp>
        <p:nvSpPr>
          <p:cNvPr id="13315" name="Rectangle 2"/>
          <p:cNvSpPr>
            <a:spLocks noChangeArrowheads="1"/>
          </p:cNvSpPr>
          <p:nvPr/>
        </p:nvSpPr>
        <p:spPr bwMode="auto">
          <a:xfrm>
            <a:off x="228600" y="1066800"/>
            <a:ext cx="8915400" cy="5791200"/>
          </a:xfrm>
          <a:prstGeom prst="rect">
            <a:avLst/>
          </a:prstGeom>
          <a:noFill/>
          <a:ln w="9525">
            <a:noFill/>
            <a:miter lim="800000"/>
            <a:headEnd/>
            <a:tailEnd/>
          </a:ln>
        </p:spPr>
        <p:txBody>
          <a:bodyPr lIns="91427" tIns="45713" rIns="91427" bIns="45713"/>
          <a:lstStyle/>
          <a:p>
            <a:pPr marL="457200" indent="-457200">
              <a:spcBef>
                <a:spcPts val="600"/>
              </a:spcBef>
              <a:buClr>
                <a:srgbClr val="0000FF"/>
              </a:buClr>
              <a:buFont typeface="AvantGarde" pitchFamily="34" charset="0"/>
              <a:buAutoNum type="alphaUcPeriod" startAt="3"/>
            </a:pPr>
            <a:r>
              <a:rPr lang="en-US" sz="2000">
                <a:solidFill>
                  <a:srgbClr val="0000FF"/>
                </a:solidFill>
                <a:latin typeface="AvantGarde" pitchFamily="34" charset="0"/>
              </a:rPr>
              <a:t>Supportive Services (continued):</a:t>
            </a:r>
            <a:r>
              <a:rPr lang="en-US" sz="2000" b="0">
                <a:latin typeface="AvantGarde" pitchFamily="34" charset="0"/>
              </a:rPr>
              <a:t>  3 questions</a:t>
            </a:r>
            <a:endParaRPr lang="en-US" sz="2000">
              <a:solidFill>
                <a:srgbClr val="0000FF"/>
              </a:solidFill>
              <a:latin typeface="AvantGarde" pitchFamily="34" charset="0"/>
            </a:endParaRPr>
          </a:p>
          <a:p>
            <a:pPr marL="1035050" lvl="1" indent="-457200">
              <a:spcBef>
                <a:spcPts val="600"/>
              </a:spcBef>
              <a:buClr>
                <a:srgbClr val="0000FF"/>
              </a:buClr>
              <a:buFont typeface="AvantGarde" pitchFamily="34" charset="0"/>
              <a:buAutoNum type="arabicParenR" startAt="8"/>
            </a:pPr>
            <a:r>
              <a:rPr lang="en-US" sz="1800" b="0">
                <a:latin typeface="AvantGarde" pitchFamily="34" charset="0"/>
              </a:rPr>
              <a:t>List the three supportive services most requested by participants and describe how your program delivered those supportive services.</a:t>
            </a:r>
            <a:endParaRPr lang="en-US" sz="1800" b="0">
              <a:solidFill>
                <a:srgbClr val="000000"/>
              </a:solidFill>
              <a:latin typeface="AvantGarde" pitchFamily="34" charset="0"/>
              <a:sym typeface="Wingdings 3" pitchFamily="18" charset="2"/>
            </a:endParaRPr>
          </a:p>
          <a:p>
            <a:pPr marL="1492250" lvl="2" indent="-457200">
              <a:spcBef>
                <a:spcPts val="600"/>
              </a:spcBef>
              <a:buClr>
                <a:srgbClr val="0000FF"/>
              </a:buClr>
              <a:buFont typeface="Wingdings" pitchFamily="2" charset="2"/>
              <a:buChar char="Ø"/>
            </a:pPr>
            <a:r>
              <a:rPr lang="en-US" sz="1800" b="0">
                <a:latin typeface="AvantGarde" pitchFamily="34" charset="0"/>
                <a:sym typeface="Wingdings 3" pitchFamily="18" charset="2"/>
              </a:rPr>
              <a:t>Cite the three supportive services offerings (please be as specific as possible – e.g. temporary financial assistance for rental arrears, referrals for legal services, etc.) that are most popular among your participants.</a:t>
            </a:r>
          </a:p>
          <a:p>
            <a:pPr marL="1492250" lvl="2" indent="-457200">
              <a:spcBef>
                <a:spcPts val="600"/>
              </a:spcBef>
              <a:buClr>
                <a:srgbClr val="0000FF"/>
              </a:buClr>
              <a:buFont typeface="Wingdings" pitchFamily="2" charset="2"/>
              <a:buChar char="Ø"/>
            </a:pPr>
            <a:r>
              <a:rPr lang="en-US" sz="1800" b="0">
                <a:solidFill>
                  <a:srgbClr val="000000"/>
                </a:solidFill>
                <a:latin typeface="AvantGarde" pitchFamily="34" charset="0"/>
                <a:sym typeface="Wingdings 3" pitchFamily="18" charset="2"/>
              </a:rPr>
              <a:t>Briefly explain how those services are provided.</a:t>
            </a:r>
          </a:p>
        </p:txBody>
      </p:sp>
      <p:sp>
        <p:nvSpPr>
          <p:cNvPr id="1166339" name="Rectangle 3"/>
          <p:cNvSpPr>
            <a:spLocks noChangeArrowheads="1"/>
          </p:cNvSpPr>
          <p:nvPr/>
        </p:nvSpPr>
        <p:spPr bwMode="auto">
          <a:xfrm>
            <a:off x="3657600" y="0"/>
            <a:ext cx="5486400" cy="990600"/>
          </a:xfrm>
          <a:prstGeom prst="rect">
            <a:avLst/>
          </a:prstGeom>
          <a:noFill/>
          <a:ln w="9525">
            <a:noFill/>
            <a:miter lim="800000"/>
            <a:headEnd/>
            <a:tailEnd/>
          </a:ln>
          <a:effectLst/>
        </p:spPr>
        <p:txBody>
          <a:bodyPr lIns="91427" tIns="45713" rIns="91427" bIns="45713" anchor="ctr"/>
          <a:lstStyle/>
          <a:p>
            <a:pPr algn="r">
              <a:defRPr/>
            </a:pPr>
            <a:r>
              <a:rPr lang="en-US" sz="2600" i="1" dirty="0">
                <a:solidFill>
                  <a:schemeClr val="bg1"/>
                </a:solidFill>
                <a:effectLst>
                  <a:outerShdw blurRad="38100" dist="38100" dir="2700000" algn="tl">
                    <a:srgbClr val="C0C0C0"/>
                  </a:outerShdw>
                </a:effectLst>
                <a:latin typeface="AvantGarde" pitchFamily="34" charset="0"/>
              </a:rPr>
              <a:t>II. Quarterly Report Templates</a:t>
            </a:r>
            <a:br>
              <a:rPr lang="en-US" sz="2600" i="1" dirty="0">
                <a:solidFill>
                  <a:schemeClr val="bg1"/>
                </a:solidFill>
                <a:effectLst>
                  <a:outerShdw blurRad="38100" dist="38100" dir="2700000" algn="tl">
                    <a:srgbClr val="C0C0C0"/>
                  </a:outerShdw>
                </a:effectLst>
                <a:latin typeface="AvantGarde" pitchFamily="34" charset="0"/>
              </a:rPr>
            </a:br>
            <a:r>
              <a:rPr lang="en-US" sz="2600" i="1" dirty="0">
                <a:solidFill>
                  <a:schemeClr val="bg1"/>
                </a:solidFill>
                <a:effectLst>
                  <a:outerShdw blurRad="38100" dist="38100" dir="2700000" algn="tl">
                    <a:srgbClr val="C0C0C0"/>
                  </a:outerShdw>
                </a:effectLst>
                <a:latin typeface="AvantGarde" pitchFamily="34" charset="0"/>
              </a:rPr>
              <a:t> B. Quarterly Performance Report </a:t>
            </a:r>
            <a:r>
              <a:rPr lang="en-US" sz="1600" i="1" dirty="0">
                <a:solidFill>
                  <a:schemeClr val="bg1"/>
                </a:solidFill>
                <a:effectLst>
                  <a:outerShdw blurRad="38100" dist="38100" dir="2700000" algn="tl">
                    <a:srgbClr val="C0C0C0"/>
                  </a:outerShdw>
                </a:effectLst>
                <a:latin typeface="AvantGarde" pitchFamily="34" charset="0"/>
              </a:rPr>
              <a:t>(</a:t>
            </a:r>
            <a:r>
              <a:rPr lang="en-US" sz="1600" i="1" dirty="0" err="1">
                <a:solidFill>
                  <a:schemeClr val="bg1"/>
                </a:solidFill>
                <a:effectLst>
                  <a:outerShdw blurRad="38100" dist="38100" dir="2700000" algn="tl">
                    <a:srgbClr val="C0C0C0"/>
                  </a:outerShdw>
                </a:effectLst>
                <a:latin typeface="AvantGarde" pitchFamily="34" charset="0"/>
              </a:rPr>
              <a:t>Fillable</a:t>
            </a:r>
            <a:r>
              <a:rPr lang="en-US" sz="1600" i="1" dirty="0">
                <a:solidFill>
                  <a:schemeClr val="bg1"/>
                </a:solidFill>
                <a:effectLst>
                  <a:outerShdw blurRad="38100" dist="38100" dir="2700000" algn="tl">
                    <a:srgbClr val="C0C0C0"/>
                  </a:outerShdw>
                </a:effectLst>
                <a:latin typeface="AvantGarde" pitchFamily="34" charset="0"/>
              </a:rPr>
              <a:t> PDF Form)</a:t>
            </a:r>
            <a:endParaRPr lang="en-US" sz="2600" i="1" dirty="0">
              <a:solidFill>
                <a:schemeClr val="bg1"/>
              </a:solidFill>
              <a:effectLst>
                <a:outerShdw blurRad="38100" dist="38100" dir="2700000" algn="tl">
                  <a:srgbClr val="C0C0C0"/>
                </a:outerShdw>
              </a:effectLst>
              <a:latin typeface="AvantGarde"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1"/>
          </p:nvPr>
        </p:nvSpPr>
        <p:spPr>
          <a:noFill/>
        </p:spPr>
        <p:txBody>
          <a:bodyPr/>
          <a:lstStyle/>
          <a:p>
            <a:fld id="{847FEAF9-B366-4651-AC9A-0B3AD28E6304}" type="slidenum">
              <a:rPr lang="en-US" smtClean="0"/>
              <a:pPr/>
              <a:t>14</a:t>
            </a:fld>
            <a:endParaRPr lang="en-US" smtClean="0"/>
          </a:p>
        </p:txBody>
      </p:sp>
      <p:sp>
        <p:nvSpPr>
          <p:cNvPr id="13316" name="Rectangle 2"/>
          <p:cNvSpPr>
            <a:spLocks noChangeArrowheads="1"/>
          </p:cNvSpPr>
          <p:nvPr/>
        </p:nvSpPr>
        <p:spPr bwMode="auto">
          <a:xfrm>
            <a:off x="228600" y="1066800"/>
            <a:ext cx="8915400" cy="5791200"/>
          </a:xfrm>
          <a:prstGeom prst="rect">
            <a:avLst/>
          </a:prstGeom>
          <a:noFill/>
          <a:ln w="9525">
            <a:noFill/>
            <a:miter lim="800000"/>
            <a:headEnd/>
            <a:tailEnd/>
          </a:ln>
        </p:spPr>
        <p:txBody>
          <a:bodyPr lIns="91427" tIns="45713" rIns="91427" bIns="45713"/>
          <a:lstStyle/>
          <a:p>
            <a:pPr marL="457200" indent="-457200">
              <a:spcBef>
                <a:spcPts val="600"/>
              </a:spcBef>
              <a:buClr>
                <a:srgbClr val="0000FF"/>
              </a:buClr>
              <a:buFont typeface="AvantGarde" pitchFamily="34" charset="0"/>
              <a:buAutoNum type="alphaUcPeriod" startAt="3"/>
            </a:pPr>
            <a:r>
              <a:rPr lang="en-US" sz="2000">
                <a:solidFill>
                  <a:srgbClr val="0000FF"/>
                </a:solidFill>
                <a:latin typeface="AvantGarde" pitchFamily="34" charset="0"/>
              </a:rPr>
              <a:t>Supportive Services (continued):</a:t>
            </a:r>
            <a:r>
              <a:rPr lang="en-US" sz="2000" b="0">
                <a:latin typeface="AvantGarde" pitchFamily="34" charset="0"/>
              </a:rPr>
              <a:t>  3 questions</a:t>
            </a:r>
            <a:endParaRPr lang="en-US" sz="1800" b="0">
              <a:solidFill>
                <a:srgbClr val="000000"/>
              </a:solidFill>
              <a:latin typeface="AvantGarde" pitchFamily="34" charset="0"/>
              <a:sym typeface="Wingdings 3" pitchFamily="18" charset="2"/>
            </a:endParaRPr>
          </a:p>
          <a:p>
            <a:pPr marL="1035050" lvl="1" indent="-457200">
              <a:spcBef>
                <a:spcPts val="600"/>
              </a:spcBef>
              <a:buClr>
                <a:srgbClr val="0000FF"/>
              </a:buClr>
              <a:buFont typeface="AvantGarde" pitchFamily="34" charset="0"/>
              <a:buAutoNum type="arabicParenR" startAt="9"/>
            </a:pPr>
            <a:r>
              <a:rPr lang="en-US" sz="1800" b="0">
                <a:latin typeface="AvantGarde" pitchFamily="34" charset="0"/>
              </a:rPr>
              <a:t>During this quarter, which of the following other supportive services were provided by your program? (See 38 CFR 62.33 and 38 CFR 62.34 for descriptions of these supportive services.)</a:t>
            </a:r>
          </a:p>
          <a:p>
            <a:pPr marL="1492250" lvl="2" indent="-457200">
              <a:spcBef>
                <a:spcPts val="600"/>
              </a:spcBef>
              <a:buClr>
                <a:srgbClr val="0000FF"/>
              </a:buClr>
              <a:buFont typeface="Wingdings" pitchFamily="2" charset="2"/>
              <a:buChar char="Ø"/>
            </a:pPr>
            <a:r>
              <a:rPr lang="en-US" sz="1800" b="0">
                <a:solidFill>
                  <a:srgbClr val="000000"/>
                </a:solidFill>
                <a:latin typeface="AvantGarde" pitchFamily="34" charset="0"/>
                <a:sym typeface="Wingdings 3" pitchFamily="18" charset="2"/>
              </a:rPr>
              <a:t>Check the boxes of those other supportive services that your program provided.</a:t>
            </a:r>
          </a:p>
          <a:p>
            <a:pPr marL="1492250" lvl="2" indent="-457200">
              <a:spcBef>
                <a:spcPts val="600"/>
              </a:spcBef>
              <a:buClr>
                <a:srgbClr val="0000FF"/>
              </a:buClr>
              <a:buFont typeface="Wingdings" pitchFamily="2" charset="2"/>
              <a:buChar char="Ø"/>
            </a:pPr>
            <a:r>
              <a:rPr lang="en-US" sz="1800" b="0">
                <a:solidFill>
                  <a:srgbClr val="000000"/>
                </a:solidFill>
                <a:latin typeface="AvantGarde" pitchFamily="34" charset="0"/>
                <a:sym typeface="Wingdings 3" pitchFamily="18" charset="2"/>
              </a:rPr>
              <a:t>List any other supportive services not specifically mentioned in table. (Note: All “other supportive services” not listed in table must have been pre-approved by VA.)</a:t>
            </a:r>
          </a:p>
        </p:txBody>
      </p:sp>
      <p:sp>
        <p:nvSpPr>
          <p:cNvPr id="1166339" name="Rectangle 3"/>
          <p:cNvSpPr>
            <a:spLocks noChangeArrowheads="1"/>
          </p:cNvSpPr>
          <p:nvPr/>
        </p:nvSpPr>
        <p:spPr bwMode="auto">
          <a:xfrm>
            <a:off x="3657600" y="0"/>
            <a:ext cx="5486400" cy="990600"/>
          </a:xfrm>
          <a:prstGeom prst="rect">
            <a:avLst/>
          </a:prstGeom>
          <a:noFill/>
          <a:ln w="9525">
            <a:noFill/>
            <a:miter lim="800000"/>
            <a:headEnd/>
            <a:tailEnd/>
          </a:ln>
          <a:effectLst/>
        </p:spPr>
        <p:txBody>
          <a:bodyPr lIns="91427" tIns="45713" rIns="91427" bIns="45713" anchor="ctr"/>
          <a:lstStyle/>
          <a:p>
            <a:pPr algn="r">
              <a:defRPr/>
            </a:pPr>
            <a:r>
              <a:rPr lang="en-US" sz="2600" i="1" dirty="0">
                <a:solidFill>
                  <a:schemeClr val="bg1"/>
                </a:solidFill>
                <a:effectLst>
                  <a:outerShdw blurRad="38100" dist="38100" dir="2700000" algn="tl">
                    <a:srgbClr val="C0C0C0"/>
                  </a:outerShdw>
                </a:effectLst>
                <a:latin typeface="AvantGarde" pitchFamily="34" charset="0"/>
              </a:rPr>
              <a:t>II. Quarterly Report Templates</a:t>
            </a:r>
            <a:br>
              <a:rPr lang="en-US" sz="2600" i="1" dirty="0">
                <a:solidFill>
                  <a:schemeClr val="bg1"/>
                </a:solidFill>
                <a:effectLst>
                  <a:outerShdw blurRad="38100" dist="38100" dir="2700000" algn="tl">
                    <a:srgbClr val="C0C0C0"/>
                  </a:outerShdw>
                </a:effectLst>
                <a:latin typeface="AvantGarde" pitchFamily="34" charset="0"/>
              </a:rPr>
            </a:br>
            <a:r>
              <a:rPr lang="en-US" sz="2600" i="1" dirty="0">
                <a:solidFill>
                  <a:schemeClr val="bg1"/>
                </a:solidFill>
                <a:effectLst>
                  <a:outerShdw blurRad="38100" dist="38100" dir="2700000" algn="tl">
                    <a:srgbClr val="C0C0C0"/>
                  </a:outerShdw>
                </a:effectLst>
                <a:latin typeface="AvantGarde" pitchFamily="34" charset="0"/>
              </a:rPr>
              <a:t> B. Quarterly Performance Report </a:t>
            </a:r>
            <a:r>
              <a:rPr lang="en-US" sz="1600" i="1" dirty="0">
                <a:solidFill>
                  <a:schemeClr val="bg1"/>
                </a:solidFill>
                <a:effectLst>
                  <a:outerShdw blurRad="38100" dist="38100" dir="2700000" algn="tl">
                    <a:srgbClr val="C0C0C0"/>
                  </a:outerShdw>
                </a:effectLst>
                <a:latin typeface="AvantGarde" pitchFamily="34" charset="0"/>
              </a:rPr>
              <a:t>(</a:t>
            </a:r>
            <a:r>
              <a:rPr lang="en-US" sz="1600" i="1" dirty="0" err="1">
                <a:solidFill>
                  <a:schemeClr val="bg1"/>
                </a:solidFill>
                <a:effectLst>
                  <a:outerShdw blurRad="38100" dist="38100" dir="2700000" algn="tl">
                    <a:srgbClr val="C0C0C0"/>
                  </a:outerShdw>
                </a:effectLst>
                <a:latin typeface="AvantGarde" pitchFamily="34" charset="0"/>
              </a:rPr>
              <a:t>Fillable</a:t>
            </a:r>
            <a:r>
              <a:rPr lang="en-US" sz="1600" i="1" dirty="0">
                <a:solidFill>
                  <a:schemeClr val="bg1"/>
                </a:solidFill>
                <a:effectLst>
                  <a:outerShdw blurRad="38100" dist="38100" dir="2700000" algn="tl">
                    <a:srgbClr val="C0C0C0"/>
                  </a:outerShdw>
                </a:effectLst>
                <a:latin typeface="AvantGarde" pitchFamily="34" charset="0"/>
              </a:rPr>
              <a:t> PDF Form)</a:t>
            </a:r>
            <a:endParaRPr lang="en-US" sz="2600" i="1" dirty="0">
              <a:solidFill>
                <a:schemeClr val="bg1"/>
              </a:solidFill>
              <a:effectLst>
                <a:outerShdw blurRad="38100" dist="38100" dir="2700000" algn="tl">
                  <a:srgbClr val="C0C0C0"/>
                </a:outerShdw>
              </a:effectLst>
              <a:latin typeface="AvantGarde" pitchFamily="34" charset="0"/>
            </a:endParaRPr>
          </a:p>
        </p:txBody>
      </p:sp>
      <p:pic>
        <p:nvPicPr>
          <p:cNvPr id="14341" name="Picture 2"/>
          <p:cNvPicPr>
            <a:picLocks noChangeAspect="1" noChangeArrowheads="1"/>
          </p:cNvPicPr>
          <p:nvPr/>
        </p:nvPicPr>
        <p:blipFill>
          <a:blip r:embed="rId3" cstate="print"/>
          <a:srcRect/>
          <a:stretch>
            <a:fillRect/>
          </a:stretch>
        </p:blipFill>
        <p:spPr bwMode="auto">
          <a:xfrm>
            <a:off x="381000" y="4495800"/>
            <a:ext cx="8380413" cy="1828800"/>
          </a:xfrm>
          <a:prstGeom prst="rect">
            <a:avLst/>
          </a:prstGeom>
          <a:noFill/>
          <a:ln w="9525" algn="ctr">
            <a:noFill/>
            <a:miter lim="800000"/>
            <a:headEnd/>
            <a:tailEnd/>
          </a:ln>
        </p:spPr>
      </p:pic>
      <p:sp>
        <p:nvSpPr>
          <p:cNvPr id="7" name="TextBox 6"/>
          <p:cNvSpPr txBox="1">
            <a:spLocks noChangeArrowheads="1"/>
          </p:cNvSpPr>
          <p:nvPr/>
        </p:nvSpPr>
        <p:spPr bwMode="auto">
          <a:xfrm>
            <a:off x="4572000" y="5248275"/>
            <a:ext cx="2743200" cy="731838"/>
          </a:xfrm>
          <a:prstGeom prst="rect">
            <a:avLst/>
          </a:prstGeom>
          <a:noFill/>
          <a:ln w="28575">
            <a:solidFill>
              <a:srgbClr val="FF0000"/>
            </a:solidFill>
            <a:miter lim="800000"/>
            <a:headEnd/>
            <a:tailEnd/>
          </a:ln>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6">
                                            <p:txEl>
                                              <p:pRg st="3" end="3"/>
                                            </p:txEl>
                                          </p:spTgt>
                                        </p:tgtEl>
                                        <p:attrNameLst>
                                          <p:attrName>style.visibility</p:attrName>
                                        </p:attrNameLst>
                                      </p:cBhvr>
                                      <p:to>
                                        <p:strVal val="visible"/>
                                      </p:to>
                                    </p:set>
                                    <p:animEffect transition="in" filter="fade">
                                      <p:cBhvr>
                                        <p:cTn id="7" dur="1000"/>
                                        <p:tgtEl>
                                          <p:spTgt spid="13316">
                                            <p:txEl>
                                              <p:pRg st="3" end="3"/>
                                            </p:txEl>
                                          </p:spTgt>
                                        </p:tgtEl>
                                      </p:cBhvr>
                                    </p:animEffect>
                                  </p:childTnLst>
                                </p:cTn>
                              </p:par>
                              <p:par>
                                <p:cTn id="8" presetID="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2000" fill="hold"/>
                                        <p:tgtEl>
                                          <p:spTgt spid="7"/>
                                        </p:tgtEl>
                                        <p:attrNameLst>
                                          <p:attrName>ppt_x</p:attrName>
                                        </p:attrNameLst>
                                      </p:cBhvr>
                                      <p:tavLst>
                                        <p:tav tm="0">
                                          <p:val>
                                            <p:strVal val="#ppt_x"/>
                                          </p:val>
                                        </p:tav>
                                        <p:tav tm="100000">
                                          <p:val>
                                            <p:strVal val="#ppt_x"/>
                                          </p:val>
                                        </p:tav>
                                      </p:tavLst>
                                    </p:anim>
                                    <p:anim calcmode="lin" valueType="num">
                                      <p:cBhvr additive="base">
                                        <p:cTn id="11" dur="2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allAtOnce"/>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1"/>
          </p:nvPr>
        </p:nvSpPr>
        <p:spPr>
          <a:noFill/>
        </p:spPr>
        <p:txBody>
          <a:bodyPr/>
          <a:lstStyle/>
          <a:p>
            <a:fld id="{E2A59507-EBDD-4A04-BE0C-680AC6BABAD1}" type="slidenum">
              <a:rPr lang="en-US" smtClean="0"/>
              <a:pPr/>
              <a:t>15</a:t>
            </a:fld>
            <a:endParaRPr lang="en-US" smtClean="0"/>
          </a:p>
        </p:txBody>
      </p:sp>
      <p:sp>
        <p:nvSpPr>
          <p:cNvPr id="15363" name="Rectangle 2"/>
          <p:cNvSpPr>
            <a:spLocks noChangeArrowheads="1"/>
          </p:cNvSpPr>
          <p:nvPr/>
        </p:nvSpPr>
        <p:spPr bwMode="auto">
          <a:xfrm>
            <a:off x="228600" y="1066800"/>
            <a:ext cx="8763000" cy="5791200"/>
          </a:xfrm>
          <a:prstGeom prst="rect">
            <a:avLst/>
          </a:prstGeom>
          <a:noFill/>
          <a:ln w="9525">
            <a:noFill/>
            <a:miter lim="800000"/>
            <a:headEnd/>
            <a:tailEnd/>
          </a:ln>
        </p:spPr>
        <p:txBody>
          <a:bodyPr lIns="91427" tIns="45713" rIns="91427" bIns="45713"/>
          <a:lstStyle/>
          <a:p>
            <a:pPr marL="457200" indent="-457200">
              <a:spcBef>
                <a:spcPts val="600"/>
              </a:spcBef>
              <a:buClr>
                <a:srgbClr val="0000FF"/>
              </a:buClr>
              <a:buFont typeface="AvantGarde" pitchFamily="34" charset="0"/>
              <a:buAutoNum type="alphaUcPeriod" startAt="4"/>
            </a:pPr>
            <a:r>
              <a:rPr lang="en-US" sz="2000" dirty="0">
                <a:solidFill>
                  <a:srgbClr val="0000FF"/>
                </a:solidFill>
                <a:latin typeface="AvantGarde" pitchFamily="34" charset="0"/>
              </a:rPr>
              <a:t>Participants:</a:t>
            </a:r>
            <a:r>
              <a:rPr lang="en-US" sz="2000" b="0" dirty="0">
                <a:latin typeface="AvantGarde" pitchFamily="34" charset="0"/>
              </a:rPr>
              <a:t>  1 question</a:t>
            </a:r>
            <a:endParaRPr lang="en-US" sz="2000" dirty="0">
              <a:solidFill>
                <a:srgbClr val="0000FF"/>
              </a:solidFill>
              <a:latin typeface="AvantGarde" pitchFamily="34" charset="0"/>
            </a:endParaRPr>
          </a:p>
          <a:p>
            <a:pPr marL="1035050" lvl="1" indent="-457200">
              <a:spcBef>
                <a:spcPts val="600"/>
              </a:spcBef>
              <a:buClr>
                <a:srgbClr val="0000FF"/>
              </a:buClr>
              <a:buFont typeface="AvantGarde" pitchFamily="34" charset="0"/>
              <a:buAutoNum type="arabicParenR" startAt="10"/>
            </a:pPr>
            <a:r>
              <a:rPr lang="en-US" sz="1800" b="0" dirty="0">
                <a:latin typeface="AvantGarde" pitchFamily="34" charset="0"/>
              </a:rPr>
              <a:t>Describe any issues that arose this quarter with respect to participant safety (e.g., domestic violence, suicide risk, etc.) and indicate how those issues were handled.</a:t>
            </a:r>
            <a:endParaRPr lang="en-US" sz="1800" b="0" dirty="0">
              <a:solidFill>
                <a:srgbClr val="000000"/>
              </a:solidFill>
              <a:latin typeface="AvantGarde" pitchFamily="34" charset="0"/>
              <a:sym typeface="Wingdings 3" pitchFamily="18" charset="2"/>
            </a:endParaRPr>
          </a:p>
          <a:p>
            <a:pPr marL="1492250" lvl="2" indent="-457200">
              <a:spcBef>
                <a:spcPts val="600"/>
              </a:spcBef>
              <a:buClr>
                <a:srgbClr val="0000FF"/>
              </a:buClr>
              <a:buFont typeface="Wingdings" pitchFamily="2" charset="2"/>
              <a:buChar char="Ø"/>
            </a:pPr>
            <a:r>
              <a:rPr lang="en-US" sz="1800" b="0" dirty="0">
                <a:latin typeface="AvantGarde" pitchFamily="34" charset="0"/>
                <a:sym typeface="Wingdings 3" pitchFamily="18" charset="2"/>
              </a:rPr>
              <a:t>Describe any instances in which participant safety was a concern.</a:t>
            </a:r>
          </a:p>
          <a:p>
            <a:pPr marL="1492250" lvl="2" indent="-457200">
              <a:spcBef>
                <a:spcPts val="600"/>
              </a:spcBef>
              <a:buClr>
                <a:srgbClr val="0000FF"/>
              </a:buClr>
              <a:buFont typeface="Wingdings" pitchFamily="2" charset="2"/>
              <a:buChar char="Ø"/>
            </a:pPr>
            <a:r>
              <a:rPr lang="en-US" sz="1800" b="0" u="sng" dirty="0">
                <a:latin typeface="AvantGarde" pitchFamily="34" charset="0"/>
                <a:sym typeface="Wingdings 3" pitchFamily="18" charset="2"/>
              </a:rPr>
              <a:t>DO NOT</a:t>
            </a:r>
            <a:r>
              <a:rPr lang="en-US" sz="1800" b="0" dirty="0">
                <a:latin typeface="AvantGarde" pitchFamily="34" charset="0"/>
                <a:sym typeface="Wingdings 3" pitchFamily="18" charset="2"/>
              </a:rPr>
              <a:t> include any identifiable participant information in the report.  If a critical incident occurred during the quarter, describe the incident in the quarterly report without including any identifiable participant information.  However, be sure to alert your Regional Coordinator immediately following any critical incidents</a:t>
            </a:r>
            <a:r>
              <a:rPr lang="en-US" sz="1800" b="0" dirty="0" smtClean="0">
                <a:latin typeface="AvantGarde" pitchFamily="34" charset="0"/>
                <a:sym typeface="Wingdings 3" pitchFamily="18" charset="2"/>
              </a:rPr>
              <a:t>.</a:t>
            </a:r>
          </a:p>
          <a:p>
            <a:pPr marL="1492250" lvl="2" indent="-457200">
              <a:spcBef>
                <a:spcPts val="600"/>
              </a:spcBef>
              <a:buClr>
                <a:srgbClr val="0000FF"/>
              </a:buClr>
            </a:pPr>
            <a:endParaRPr lang="en-US" sz="1800" b="0" dirty="0" smtClean="0">
              <a:latin typeface="AvantGarde" pitchFamily="34" charset="0"/>
              <a:sym typeface="Wingdings 3" pitchFamily="18" charset="2"/>
            </a:endParaRPr>
          </a:p>
          <a:p>
            <a:pPr marL="1492250" lvl="2" indent="-457200">
              <a:spcBef>
                <a:spcPts val="600"/>
              </a:spcBef>
              <a:buClr>
                <a:srgbClr val="0000FF"/>
              </a:buClr>
            </a:pPr>
            <a:r>
              <a:rPr lang="en-US" sz="1800" b="0" dirty="0" smtClean="0">
                <a:latin typeface="AvantGarde" pitchFamily="34" charset="0"/>
                <a:sym typeface="Wingdings 3" pitchFamily="18" charset="2"/>
              </a:rPr>
              <a:t>NOTE:  Grantees should use the SSVF Incident Report form to the SSVF Program Office.  Incidents should be reported within 24 hours or the 1</a:t>
            </a:r>
            <a:r>
              <a:rPr lang="en-US" sz="1800" b="0" baseline="30000" dirty="0" smtClean="0">
                <a:latin typeface="AvantGarde" pitchFamily="34" charset="0"/>
                <a:sym typeface="Wingdings 3" pitchFamily="18" charset="2"/>
              </a:rPr>
              <a:t>st</a:t>
            </a:r>
            <a:r>
              <a:rPr lang="en-US" sz="1800" b="0" dirty="0" smtClean="0">
                <a:latin typeface="AvantGarde" pitchFamily="34" charset="0"/>
                <a:sym typeface="Wingdings 3" pitchFamily="18" charset="2"/>
              </a:rPr>
              <a:t> working day after event takes place. Please only FAX completed form to SSVF Program Office.  (Template provided by SSVF Program Office and sample can be found in SSVF Program Guide, Exhibit B15.) </a:t>
            </a:r>
          </a:p>
        </p:txBody>
      </p:sp>
      <p:sp>
        <p:nvSpPr>
          <p:cNvPr id="1166339" name="Rectangle 3"/>
          <p:cNvSpPr>
            <a:spLocks noChangeArrowheads="1"/>
          </p:cNvSpPr>
          <p:nvPr/>
        </p:nvSpPr>
        <p:spPr bwMode="auto">
          <a:xfrm>
            <a:off x="3657600" y="0"/>
            <a:ext cx="5486400" cy="990600"/>
          </a:xfrm>
          <a:prstGeom prst="rect">
            <a:avLst/>
          </a:prstGeom>
          <a:noFill/>
          <a:ln w="9525">
            <a:noFill/>
            <a:miter lim="800000"/>
            <a:headEnd/>
            <a:tailEnd/>
          </a:ln>
          <a:effectLst/>
        </p:spPr>
        <p:txBody>
          <a:bodyPr lIns="91427" tIns="45713" rIns="91427" bIns="45713" anchor="ctr"/>
          <a:lstStyle/>
          <a:p>
            <a:pPr algn="r">
              <a:defRPr/>
            </a:pPr>
            <a:r>
              <a:rPr lang="en-US" sz="2600" i="1" dirty="0">
                <a:solidFill>
                  <a:schemeClr val="bg1"/>
                </a:solidFill>
                <a:effectLst>
                  <a:outerShdw blurRad="38100" dist="38100" dir="2700000" algn="tl">
                    <a:srgbClr val="C0C0C0"/>
                  </a:outerShdw>
                </a:effectLst>
                <a:latin typeface="AvantGarde" pitchFamily="34" charset="0"/>
              </a:rPr>
              <a:t>II. Quarterly Report Templates</a:t>
            </a:r>
            <a:br>
              <a:rPr lang="en-US" sz="2600" i="1" dirty="0">
                <a:solidFill>
                  <a:schemeClr val="bg1"/>
                </a:solidFill>
                <a:effectLst>
                  <a:outerShdw blurRad="38100" dist="38100" dir="2700000" algn="tl">
                    <a:srgbClr val="C0C0C0"/>
                  </a:outerShdw>
                </a:effectLst>
                <a:latin typeface="AvantGarde" pitchFamily="34" charset="0"/>
              </a:rPr>
            </a:br>
            <a:r>
              <a:rPr lang="en-US" sz="2600" i="1" dirty="0">
                <a:solidFill>
                  <a:schemeClr val="bg1"/>
                </a:solidFill>
                <a:effectLst>
                  <a:outerShdw blurRad="38100" dist="38100" dir="2700000" algn="tl">
                    <a:srgbClr val="C0C0C0"/>
                  </a:outerShdw>
                </a:effectLst>
                <a:latin typeface="AvantGarde" pitchFamily="34" charset="0"/>
              </a:rPr>
              <a:t> B. Quarterly Performance Report </a:t>
            </a:r>
            <a:r>
              <a:rPr lang="en-US" sz="1600" i="1" dirty="0">
                <a:solidFill>
                  <a:schemeClr val="bg1"/>
                </a:solidFill>
                <a:effectLst>
                  <a:outerShdw blurRad="38100" dist="38100" dir="2700000" algn="tl">
                    <a:srgbClr val="C0C0C0"/>
                  </a:outerShdw>
                </a:effectLst>
                <a:latin typeface="AvantGarde" pitchFamily="34" charset="0"/>
              </a:rPr>
              <a:t>(</a:t>
            </a:r>
            <a:r>
              <a:rPr lang="en-US" sz="1600" i="1" dirty="0" err="1">
                <a:solidFill>
                  <a:schemeClr val="bg1"/>
                </a:solidFill>
                <a:effectLst>
                  <a:outerShdw blurRad="38100" dist="38100" dir="2700000" algn="tl">
                    <a:srgbClr val="C0C0C0"/>
                  </a:outerShdw>
                </a:effectLst>
                <a:latin typeface="AvantGarde" pitchFamily="34" charset="0"/>
              </a:rPr>
              <a:t>Fillable</a:t>
            </a:r>
            <a:r>
              <a:rPr lang="en-US" sz="1600" i="1" dirty="0">
                <a:solidFill>
                  <a:schemeClr val="bg1"/>
                </a:solidFill>
                <a:effectLst>
                  <a:outerShdw blurRad="38100" dist="38100" dir="2700000" algn="tl">
                    <a:srgbClr val="C0C0C0"/>
                  </a:outerShdw>
                </a:effectLst>
                <a:latin typeface="AvantGarde" pitchFamily="34" charset="0"/>
              </a:rPr>
              <a:t> PDF Form)</a:t>
            </a:r>
            <a:endParaRPr lang="en-US" sz="2600" i="1" dirty="0">
              <a:solidFill>
                <a:schemeClr val="bg1"/>
              </a:solidFill>
              <a:effectLst>
                <a:outerShdw blurRad="38100" dist="38100" dir="2700000" algn="tl">
                  <a:srgbClr val="C0C0C0"/>
                </a:outerShdw>
              </a:effectLst>
              <a:latin typeface="AvantGarde"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1"/>
          </p:nvPr>
        </p:nvSpPr>
        <p:spPr>
          <a:noFill/>
        </p:spPr>
        <p:txBody>
          <a:bodyPr/>
          <a:lstStyle/>
          <a:p>
            <a:fld id="{014B9C77-7C20-4A5E-A317-2A1799F72265}" type="slidenum">
              <a:rPr lang="en-US" smtClean="0"/>
              <a:pPr/>
              <a:t>16</a:t>
            </a:fld>
            <a:endParaRPr lang="en-US" smtClean="0"/>
          </a:p>
        </p:txBody>
      </p:sp>
      <p:sp>
        <p:nvSpPr>
          <p:cNvPr id="15364" name="Rectangle 2"/>
          <p:cNvSpPr>
            <a:spLocks noChangeArrowheads="1"/>
          </p:cNvSpPr>
          <p:nvPr/>
        </p:nvSpPr>
        <p:spPr bwMode="auto">
          <a:xfrm>
            <a:off x="228600" y="1066800"/>
            <a:ext cx="8763000" cy="5791200"/>
          </a:xfrm>
          <a:prstGeom prst="rect">
            <a:avLst/>
          </a:prstGeom>
          <a:noFill/>
          <a:ln w="9525">
            <a:noFill/>
            <a:miter lim="800000"/>
            <a:headEnd/>
            <a:tailEnd/>
          </a:ln>
        </p:spPr>
        <p:txBody>
          <a:bodyPr lIns="91427" tIns="45713" rIns="91427" bIns="45713"/>
          <a:lstStyle/>
          <a:p>
            <a:pPr marL="457200" indent="-457200">
              <a:spcBef>
                <a:spcPts val="600"/>
              </a:spcBef>
              <a:buClr>
                <a:srgbClr val="0000FF"/>
              </a:buClr>
              <a:buFont typeface="AvantGarde" pitchFamily="34" charset="0"/>
              <a:buAutoNum type="alphaUcPeriod" startAt="5"/>
            </a:pPr>
            <a:r>
              <a:rPr lang="en-US" sz="2000">
                <a:solidFill>
                  <a:srgbClr val="0000FF"/>
                </a:solidFill>
                <a:latin typeface="AvantGarde" pitchFamily="34" charset="0"/>
              </a:rPr>
              <a:t>Program Goals and Outcomes:</a:t>
            </a:r>
            <a:r>
              <a:rPr lang="en-US" sz="2000" b="0">
                <a:latin typeface="AvantGarde" pitchFamily="34" charset="0"/>
              </a:rPr>
              <a:t>  2 questions</a:t>
            </a:r>
            <a:endParaRPr lang="en-US" sz="2000">
              <a:solidFill>
                <a:srgbClr val="0000FF"/>
              </a:solidFill>
              <a:latin typeface="AvantGarde" pitchFamily="34" charset="0"/>
            </a:endParaRPr>
          </a:p>
          <a:p>
            <a:pPr marL="1035050" lvl="1" indent="-457200">
              <a:spcBef>
                <a:spcPts val="600"/>
              </a:spcBef>
              <a:buClr>
                <a:srgbClr val="0000FF"/>
              </a:buClr>
              <a:buFont typeface="AvantGarde" pitchFamily="34" charset="0"/>
              <a:buAutoNum type="arabicParenR" startAt="11"/>
            </a:pPr>
            <a:r>
              <a:rPr lang="en-US" sz="1800" b="0">
                <a:latin typeface="AvantGarde" pitchFamily="34" charset="0"/>
              </a:rPr>
              <a:t>As this is a new initiative, VA is interested in learning about best practices in the field.  Please describe an interesting/notable participant case from this quarter (describe the household composition, their needs, the services provided, and the outcomes).</a:t>
            </a:r>
            <a:endParaRPr lang="en-US" sz="1800" b="0">
              <a:solidFill>
                <a:srgbClr val="000000"/>
              </a:solidFill>
              <a:latin typeface="AvantGarde" pitchFamily="34" charset="0"/>
              <a:sym typeface="Wingdings 3" pitchFamily="18" charset="2"/>
            </a:endParaRPr>
          </a:p>
          <a:p>
            <a:pPr marL="1492250" lvl="2" indent="-457200">
              <a:spcBef>
                <a:spcPts val="600"/>
              </a:spcBef>
              <a:buClr>
                <a:srgbClr val="0000FF"/>
              </a:buClr>
              <a:buFont typeface="Wingdings" pitchFamily="2" charset="2"/>
              <a:buChar char="Ø"/>
            </a:pPr>
            <a:r>
              <a:rPr lang="en-US" sz="1800" b="0">
                <a:latin typeface="AvantGarde" pitchFamily="34" charset="0"/>
                <a:sym typeface="Wingdings 3" pitchFamily="18" charset="2"/>
              </a:rPr>
              <a:t>Highlight notable participant cases from this quarter.</a:t>
            </a:r>
          </a:p>
          <a:p>
            <a:pPr marL="1492250" lvl="2" indent="-457200">
              <a:spcBef>
                <a:spcPts val="600"/>
              </a:spcBef>
              <a:buClr>
                <a:srgbClr val="0000FF"/>
              </a:buClr>
              <a:buFont typeface="Wingdings" pitchFamily="2" charset="2"/>
              <a:buChar char="Ø"/>
            </a:pPr>
            <a:r>
              <a:rPr lang="en-US" sz="1800" b="0" u="sng">
                <a:latin typeface="AvantGarde" pitchFamily="34" charset="0"/>
                <a:sym typeface="Wingdings 3" pitchFamily="18" charset="2"/>
              </a:rPr>
              <a:t>DO NOT</a:t>
            </a:r>
            <a:r>
              <a:rPr lang="en-US" sz="1800" b="0">
                <a:latin typeface="AvantGarde" pitchFamily="34" charset="0"/>
                <a:sym typeface="Wingdings 3" pitchFamily="18" charset="2"/>
              </a:rPr>
              <a:t> include any identifiable participant information in the report.</a:t>
            </a:r>
            <a:endParaRPr lang="en-US" sz="1800" b="0">
              <a:solidFill>
                <a:srgbClr val="FF0000"/>
              </a:solidFill>
              <a:latin typeface="AvantGarde" pitchFamily="34" charset="0"/>
              <a:sym typeface="Wingdings 3" pitchFamily="18" charset="2"/>
            </a:endParaRPr>
          </a:p>
          <a:p>
            <a:pPr marL="1035050" lvl="1" indent="-457200">
              <a:spcBef>
                <a:spcPts val="600"/>
              </a:spcBef>
              <a:buClr>
                <a:srgbClr val="0000FF"/>
              </a:buClr>
              <a:buFont typeface="AvantGarde" pitchFamily="34" charset="0"/>
              <a:buAutoNum type="arabicParenR" startAt="11"/>
            </a:pPr>
            <a:r>
              <a:rPr lang="en-US" sz="1800" b="0">
                <a:latin typeface="AvantGarde" pitchFamily="34" charset="0"/>
              </a:rPr>
              <a:t>Confirm that your program’s data for 100% of participants has been exported from HMIS and uploaded to the SSVF Data Repository not less than on a monthly basis.  If not, please explain why.</a:t>
            </a:r>
          </a:p>
          <a:p>
            <a:pPr marL="1492250" lvl="2" indent="-457200">
              <a:spcBef>
                <a:spcPts val="600"/>
              </a:spcBef>
              <a:buClr>
                <a:srgbClr val="0000FF"/>
              </a:buClr>
              <a:buFont typeface="Wingdings" pitchFamily="2" charset="2"/>
              <a:buChar char="Ø"/>
            </a:pPr>
            <a:r>
              <a:rPr lang="en-US" sz="1800" b="0">
                <a:latin typeface="AvantGarde" pitchFamily="34" charset="0"/>
                <a:sym typeface="Wingdings 3" pitchFamily="18" charset="2"/>
              </a:rPr>
              <a:t>Grantees must confirm that all participant data has been exported and uploaded to the SSVF Data Repository on a monthly basis by HMIS System Administrators.</a:t>
            </a:r>
          </a:p>
          <a:p>
            <a:pPr marL="1492250" lvl="2" indent="-457200">
              <a:spcBef>
                <a:spcPts val="600"/>
              </a:spcBef>
              <a:buClr>
                <a:srgbClr val="0000FF"/>
              </a:buClr>
              <a:buFont typeface="Wingdings" pitchFamily="2" charset="2"/>
              <a:buChar char="Ø"/>
            </a:pPr>
            <a:r>
              <a:rPr lang="en-US" sz="1800" b="0">
                <a:latin typeface="AvantGarde" pitchFamily="34" charset="0"/>
                <a:sym typeface="Wingdings 3" pitchFamily="18" charset="2"/>
              </a:rPr>
              <a:t>If your program has not uploaded to the SSVF Data Repository at least monthly, please provide a specific explanation of situation, including any relevant documentation from your HMIS System Administrators.</a:t>
            </a:r>
          </a:p>
          <a:p>
            <a:pPr marL="1492250" lvl="2" indent="-457200">
              <a:lnSpc>
                <a:spcPct val="80000"/>
              </a:lnSpc>
              <a:spcBef>
                <a:spcPts val="600"/>
              </a:spcBef>
              <a:buClr>
                <a:srgbClr val="0000FF"/>
              </a:buClr>
              <a:buFont typeface="Wingdings" pitchFamily="2" charset="2"/>
              <a:buChar char="Ø"/>
            </a:pPr>
            <a:endParaRPr lang="en-US" sz="1800" b="0">
              <a:solidFill>
                <a:srgbClr val="FF0000"/>
              </a:solidFill>
              <a:latin typeface="AvantGarde" pitchFamily="34" charset="0"/>
              <a:sym typeface="Wingdings 3" pitchFamily="18" charset="2"/>
            </a:endParaRPr>
          </a:p>
        </p:txBody>
      </p:sp>
      <p:sp>
        <p:nvSpPr>
          <p:cNvPr id="1166339" name="Rectangle 3"/>
          <p:cNvSpPr>
            <a:spLocks noChangeArrowheads="1"/>
          </p:cNvSpPr>
          <p:nvPr/>
        </p:nvSpPr>
        <p:spPr bwMode="auto">
          <a:xfrm>
            <a:off x="3657600" y="0"/>
            <a:ext cx="5486400" cy="990600"/>
          </a:xfrm>
          <a:prstGeom prst="rect">
            <a:avLst/>
          </a:prstGeom>
          <a:noFill/>
          <a:ln w="9525">
            <a:noFill/>
            <a:miter lim="800000"/>
            <a:headEnd/>
            <a:tailEnd/>
          </a:ln>
          <a:effectLst/>
        </p:spPr>
        <p:txBody>
          <a:bodyPr lIns="91427" tIns="45713" rIns="91427" bIns="45713" anchor="ctr"/>
          <a:lstStyle/>
          <a:p>
            <a:pPr algn="r">
              <a:defRPr/>
            </a:pPr>
            <a:r>
              <a:rPr lang="en-US" sz="2600" i="1" dirty="0">
                <a:solidFill>
                  <a:schemeClr val="bg1"/>
                </a:solidFill>
                <a:effectLst>
                  <a:outerShdw blurRad="38100" dist="38100" dir="2700000" algn="tl">
                    <a:srgbClr val="C0C0C0"/>
                  </a:outerShdw>
                </a:effectLst>
                <a:latin typeface="AvantGarde" pitchFamily="34" charset="0"/>
              </a:rPr>
              <a:t>II. Quarterly Report Templates</a:t>
            </a:r>
            <a:br>
              <a:rPr lang="en-US" sz="2600" i="1" dirty="0">
                <a:solidFill>
                  <a:schemeClr val="bg1"/>
                </a:solidFill>
                <a:effectLst>
                  <a:outerShdw blurRad="38100" dist="38100" dir="2700000" algn="tl">
                    <a:srgbClr val="C0C0C0"/>
                  </a:outerShdw>
                </a:effectLst>
                <a:latin typeface="AvantGarde" pitchFamily="34" charset="0"/>
              </a:rPr>
            </a:br>
            <a:r>
              <a:rPr lang="en-US" sz="2600" i="1" dirty="0">
                <a:solidFill>
                  <a:schemeClr val="bg1"/>
                </a:solidFill>
                <a:effectLst>
                  <a:outerShdw blurRad="38100" dist="38100" dir="2700000" algn="tl">
                    <a:srgbClr val="C0C0C0"/>
                  </a:outerShdw>
                </a:effectLst>
                <a:latin typeface="AvantGarde" pitchFamily="34" charset="0"/>
              </a:rPr>
              <a:t> B. Quarterly Performance Report </a:t>
            </a:r>
            <a:r>
              <a:rPr lang="en-US" sz="1600" i="1" dirty="0">
                <a:solidFill>
                  <a:schemeClr val="bg1"/>
                </a:solidFill>
                <a:effectLst>
                  <a:outerShdw blurRad="38100" dist="38100" dir="2700000" algn="tl">
                    <a:srgbClr val="C0C0C0"/>
                  </a:outerShdw>
                </a:effectLst>
                <a:latin typeface="AvantGarde" pitchFamily="34" charset="0"/>
              </a:rPr>
              <a:t>(</a:t>
            </a:r>
            <a:r>
              <a:rPr lang="en-US" sz="1600" i="1" dirty="0" err="1">
                <a:solidFill>
                  <a:schemeClr val="bg1"/>
                </a:solidFill>
                <a:effectLst>
                  <a:outerShdw blurRad="38100" dist="38100" dir="2700000" algn="tl">
                    <a:srgbClr val="C0C0C0"/>
                  </a:outerShdw>
                </a:effectLst>
                <a:latin typeface="AvantGarde" pitchFamily="34" charset="0"/>
              </a:rPr>
              <a:t>Fillable</a:t>
            </a:r>
            <a:r>
              <a:rPr lang="en-US" sz="1600" i="1" dirty="0">
                <a:solidFill>
                  <a:schemeClr val="bg1"/>
                </a:solidFill>
                <a:effectLst>
                  <a:outerShdw blurRad="38100" dist="38100" dir="2700000" algn="tl">
                    <a:srgbClr val="C0C0C0"/>
                  </a:outerShdw>
                </a:effectLst>
                <a:latin typeface="AvantGarde" pitchFamily="34" charset="0"/>
              </a:rPr>
              <a:t> PDF Form)</a:t>
            </a:r>
            <a:endParaRPr lang="en-US" sz="2600" i="1" dirty="0">
              <a:solidFill>
                <a:schemeClr val="bg1"/>
              </a:solidFill>
              <a:effectLst>
                <a:outerShdw blurRad="38100" dist="38100" dir="2700000" algn="tl">
                  <a:srgbClr val="C0C0C0"/>
                </a:outerShdw>
              </a:effectLst>
              <a:latin typeface="AvantGard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4">
                                            <p:txEl>
                                              <p:pRg st="4" end="4"/>
                                            </p:txEl>
                                          </p:spTgt>
                                        </p:tgtEl>
                                        <p:attrNameLst>
                                          <p:attrName>style.visibility</p:attrName>
                                        </p:attrNameLst>
                                      </p:cBhvr>
                                      <p:to>
                                        <p:strVal val="visible"/>
                                      </p:to>
                                    </p:set>
                                    <p:animEffect transition="in" filter="fade">
                                      <p:cBhvr>
                                        <p:cTn id="7" dur="1000"/>
                                        <p:tgtEl>
                                          <p:spTgt spid="15364">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364">
                                            <p:txEl>
                                              <p:pRg st="5" end="5"/>
                                            </p:txEl>
                                          </p:spTgt>
                                        </p:tgtEl>
                                        <p:attrNameLst>
                                          <p:attrName>style.visibility</p:attrName>
                                        </p:attrNameLst>
                                      </p:cBhvr>
                                      <p:to>
                                        <p:strVal val="visible"/>
                                      </p:to>
                                    </p:set>
                                    <p:animEffect transition="in" filter="fade">
                                      <p:cBhvr>
                                        <p:cTn id="10" dur="1000"/>
                                        <p:tgtEl>
                                          <p:spTgt spid="15364">
                                            <p:txEl>
                                              <p:pRg st="5" end="5"/>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364">
                                            <p:txEl>
                                              <p:pRg st="6" end="6"/>
                                            </p:txEl>
                                          </p:spTgt>
                                        </p:tgtEl>
                                        <p:attrNameLst>
                                          <p:attrName>style.visibility</p:attrName>
                                        </p:attrNameLst>
                                      </p:cBhvr>
                                      <p:to>
                                        <p:strVal val="visible"/>
                                      </p:to>
                                    </p:set>
                                    <p:animEffect transition="in" filter="fade">
                                      <p:cBhvr>
                                        <p:cTn id="13" dur="1000"/>
                                        <p:tgtEl>
                                          <p:spTgt spid="1536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1"/>
          </p:nvPr>
        </p:nvSpPr>
        <p:spPr>
          <a:noFill/>
        </p:spPr>
        <p:txBody>
          <a:bodyPr/>
          <a:lstStyle/>
          <a:p>
            <a:fld id="{8ECF05A8-203B-4B29-B167-8254F304F3B1}" type="slidenum">
              <a:rPr lang="en-US" smtClean="0"/>
              <a:pPr/>
              <a:t>17</a:t>
            </a:fld>
            <a:endParaRPr lang="en-US" smtClean="0"/>
          </a:p>
        </p:txBody>
      </p:sp>
      <p:sp>
        <p:nvSpPr>
          <p:cNvPr id="16388" name="Rectangle 2"/>
          <p:cNvSpPr>
            <a:spLocks noChangeArrowheads="1"/>
          </p:cNvSpPr>
          <p:nvPr/>
        </p:nvSpPr>
        <p:spPr bwMode="auto">
          <a:xfrm>
            <a:off x="228600" y="1066800"/>
            <a:ext cx="8763000" cy="5334000"/>
          </a:xfrm>
          <a:prstGeom prst="rect">
            <a:avLst/>
          </a:prstGeom>
          <a:noFill/>
          <a:ln w="9525">
            <a:noFill/>
            <a:miter lim="800000"/>
            <a:headEnd/>
            <a:tailEnd/>
          </a:ln>
        </p:spPr>
        <p:txBody>
          <a:bodyPr lIns="91427" tIns="45713" rIns="91427" bIns="45713"/>
          <a:lstStyle/>
          <a:p>
            <a:pPr marL="457200" indent="-457200">
              <a:spcBef>
                <a:spcPts val="600"/>
              </a:spcBef>
              <a:buClr>
                <a:srgbClr val="0000FF"/>
              </a:buClr>
              <a:buFont typeface="AvantGarde" pitchFamily="34" charset="0"/>
              <a:buAutoNum type="alphaUcPeriod" startAt="6"/>
              <a:defRPr/>
            </a:pPr>
            <a:r>
              <a:rPr lang="en-US" sz="2000" dirty="0">
                <a:solidFill>
                  <a:srgbClr val="0000FF"/>
                </a:solidFill>
                <a:latin typeface="AvantGarde" pitchFamily="34" charset="0"/>
              </a:rPr>
              <a:t>SSVF Grant Agreement Compliance:</a:t>
            </a:r>
            <a:r>
              <a:rPr lang="en-US" sz="2000" b="0" dirty="0">
                <a:latin typeface="AvantGarde" pitchFamily="34" charset="0"/>
              </a:rPr>
              <a:t>  1 question</a:t>
            </a:r>
            <a:endParaRPr lang="en-US" sz="2000" dirty="0">
              <a:solidFill>
                <a:srgbClr val="0000FF"/>
              </a:solidFill>
              <a:latin typeface="AvantGarde" pitchFamily="34" charset="0"/>
            </a:endParaRPr>
          </a:p>
          <a:p>
            <a:pPr marL="1035050" lvl="1" indent="-457200">
              <a:spcBef>
                <a:spcPts val="600"/>
              </a:spcBef>
              <a:buClr>
                <a:srgbClr val="0000FF"/>
              </a:buClr>
              <a:buFont typeface="AvantGarde" pitchFamily="34" charset="0"/>
              <a:buAutoNum type="arabicParenR" startAt="13"/>
              <a:defRPr/>
            </a:pPr>
            <a:r>
              <a:rPr lang="en-US" sz="1800" b="0" dirty="0">
                <a:latin typeface="AvantGarde" pitchFamily="34" charset="0"/>
              </a:rPr>
              <a:t>Have you complied with all the terms of your supportive services grant agreement this quarter? If no, please explain.</a:t>
            </a:r>
            <a:endParaRPr lang="en-US" sz="1800" b="0" dirty="0">
              <a:solidFill>
                <a:srgbClr val="000000"/>
              </a:solidFill>
              <a:latin typeface="AvantGarde" pitchFamily="34" charset="0"/>
              <a:sym typeface="Wingdings 3" pitchFamily="18" charset="2"/>
            </a:endParaRPr>
          </a:p>
          <a:p>
            <a:pPr marL="1492250" lvl="2" indent="-457200">
              <a:spcBef>
                <a:spcPts val="600"/>
              </a:spcBef>
              <a:buClr>
                <a:srgbClr val="0000FF"/>
              </a:buClr>
              <a:buFont typeface="Wingdings" pitchFamily="2" charset="2"/>
              <a:buChar char="Ø"/>
              <a:defRPr/>
            </a:pPr>
            <a:r>
              <a:rPr lang="en-US" sz="1800" b="0" dirty="0">
                <a:latin typeface="AvantGarde" pitchFamily="34" charset="0"/>
                <a:sym typeface="Wingdings 3" pitchFamily="18" charset="2"/>
              </a:rPr>
              <a:t>Confirm you have complied with all terms of your supportive services grant agreement.</a:t>
            </a:r>
          </a:p>
          <a:p>
            <a:pPr marL="1492250" lvl="2" indent="-457200">
              <a:spcBef>
                <a:spcPts val="600"/>
              </a:spcBef>
              <a:buClr>
                <a:srgbClr val="0000FF"/>
              </a:buClr>
              <a:buFont typeface="Wingdings" pitchFamily="2" charset="2"/>
              <a:buChar char="Ø"/>
              <a:defRPr/>
            </a:pPr>
            <a:r>
              <a:rPr lang="en-US" sz="1800" b="0" dirty="0">
                <a:latin typeface="AvantGarde" pitchFamily="34" charset="0"/>
                <a:sym typeface="Wingdings 3" pitchFamily="18" charset="2"/>
              </a:rPr>
              <a:t>If there are any terms with which you have not complied, please identify those terms and provide a specific explanation of the situation.</a:t>
            </a:r>
          </a:p>
          <a:p>
            <a:pPr marL="1492250" lvl="2" indent="-457200">
              <a:spcBef>
                <a:spcPts val="600"/>
              </a:spcBef>
              <a:buClr>
                <a:srgbClr val="0000FF"/>
              </a:buClr>
              <a:defRPr/>
            </a:pPr>
            <a:endParaRPr lang="en-US" sz="1000" b="0" dirty="0">
              <a:latin typeface="AvantGarde" pitchFamily="34" charset="0"/>
              <a:sym typeface="Wingdings 3" pitchFamily="18" charset="2"/>
            </a:endParaRPr>
          </a:p>
          <a:p>
            <a:pPr marL="465138" indent="-465138">
              <a:spcBef>
                <a:spcPts val="600"/>
              </a:spcBef>
              <a:buClr>
                <a:srgbClr val="0000FF"/>
              </a:buClr>
              <a:buFont typeface="+mj-lt"/>
              <a:buAutoNum type="alphaUcPeriod" startAt="7"/>
              <a:defRPr/>
            </a:pPr>
            <a:r>
              <a:rPr lang="en-US" sz="2000" dirty="0">
                <a:solidFill>
                  <a:srgbClr val="0000FF"/>
                </a:solidFill>
                <a:latin typeface="AvantGarde" pitchFamily="34" charset="0"/>
              </a:rPr>
              <a:t>Electronic Signature</a:t>
            </a:r>
            <a:endParaRPr lang="en-US" sz="2000" dirty="0">
              <a:solidFill>
                <a:srgbClr val="0000FF"/>
              </a:solidFill>
              <a:latin typeface="AvantGarde" pitchFamily="34" charset="0"/>
              <a:sym typeface="Wingdings 3" pitchFamily="18" charset="2"/>
            </a:endParaRPr>
          </a:p>
          <a:p>
            <a:pPr marL="1492250" lvl="2" indent="-457200">
              <a:spcBef>
                <a:spcPts val="600"/>
              </a:spcBef>
              <a:buClr>
                <a:srgbClr val="0000FF"/>
              </a:buClr>
              <a:buFont typeface="Wingdings" pitchFamily="2" charset="2"/>
              <a:buChar char="Ø"/>
              <a:defRPr/>
            </a:pPr>
            <a:r>
              <a:rPr lang="en-US" sz="1800" b="0" dirty="0">
                <a:latin typeface="AvantGarde" pitchFamily="34" charset="0"/>
                <a:sym typeface="Wingdings 3" pitchFamily="18" charset="2"/>
              </a:rPr>
              <a:t>Insert electronic signature of authorized representative of the grantee at the bottom of Page 3 confirming validity of information contained in this report.</a:t>
            </a:r>
          </a:p>
          <a:p>
            <a:pPr marL="1492250" lvl="2" indent="-457200">
              <a:spcBef>
                <a:spcPts val="600"/>
              </a:spcBef>
              <a:buClr>
                <a:srgbClr val="0000FF"/>
              </a:buClr>
              <a:buFont typeface="Wingdings" pitchFamily="2" charset="2"/>
              <a:buChar char="Ø"/>
              <a:defRPr/>
            </a:pPr>
            <a:r>
              <a:rPr lang="en-US" sz="1800" b="0" dirty="0">
                <a:latin typeface="AvantGarde" pitchFamily="34" charset="0"/>
                <a:sym typeface="Wingdings 3" pitchFamily="18" charset="2"/>
              </a:rPr>
              <a:t>Either insert scanned signature image or type in name and title </a:t>
            </a:r>
          </a:p>
          <a:p>
            <a:pPr marL="1492250" lvl="2" indent="-457200">
              <a:spcBef>
                <a:spcPts val="600"/>
              </a:spcBef>
              <a:buClr>
                <a:srgbClr val="0000FF"/>
              </a:buClr>
              <a:buFont typeface="Wingdings" pitchFamily="2" charset="2"/>
              <a:buChar char="Ø"/>
              <a:defRPr/>
            </a:pPr>
            <a:r>
              <a:rPr lang="en-US" sz="1800" b="0" dirty="0">
                <a:latin typeface="AvantGarde" pitchFamily="34" charset="0"/>
                <a:sym typeface="Wingdings 3" pitchFamily="18" charset="2"/>
              </a:rPr>
              <a:t>(Note: Form must be returned in fillable PDF format)</a:t>
            </a:r>
          </a:p>
        </p:txBody>
      </p:sp>
      <p:sp>
        <p:nvSpPr>
          <p:cNvPr id="1166339" name="Rectangle 3"/>
          <p:cNvSpPr>
            <a:spLocks noChangeArrowheads="1"/>
          </p:cNvSpPr>
          <p:nvPr/>
        </p:nvSpPr>
        <p:spPr bwMode="auto">
          <a:xfrm>
            <a:off x="3657600" y="0"/>
            <a:ext cx="5486400" cy="990600"/>
          </a:xfrm>
          <a:prstGeom prst="rect">
            <a:avLst/>
          </a:prstGeom>
          <a:noFill/>
          <a:ln w="9525">
            <a:noFill/>
            <a:miter lim="800000"/>
            <a:headEnd/>
            <a:tailEnd/>
          </a:ln>
          <a:effectLst/>
        </p:spPr>
        <p:txBody>
          <a:bodyPr lIns="91427" tIns="45713" rIns="91427" bIns="45713" anchor="ctr"/>
          <a:lstStyle/>
          <a:p>
            <a:pPr algn="r">
              <a:defRPr/>
            </a:pPr>
            <a:r>
              <a:rPr lang="en-US" sz="2600" i="1" dirty="0">
                <a:solidFill>
                  <a:schemeClr val="bg1"/>
                </a:solidFill>
                <a:effectLst>
                  <a:outerShdw blurRad="38100" dist="38100" dir="2700000" algn="tl">
                    <a:srgbClr val="C0C0C0"/>
                  </a:outerShdw>
                </a:effectLst>
                <a:latin typeface="AvantGarde" pitchFamily="34" charset="0"/>
              </a:rPr>
              <a:t>II. Quarterly Report Templates</a:t>
            </a:r>
            <a:br>
              <a:rPr lang="en-US" sz="2600" i="1" dirty="0">
                <a:solidFill>
                  <a:schemeClr val="bg1"/>
                </a:solidFill>
                <a:effectLst>
                  <a:outerShdw blurRad="38100" dist="38100" dir="2700000" algn="tl">
                    <a:srgbClr val="C0C0C0"/>
                  </a:outerShdw>
                </a:effectLst>
                <a:latin typeface="AvantGarde" pitchFamily="34" charset="0"/>
              </a:rPr>
            </a:br>
            <a:r>
              <a:rPr lang="en-US" sz="2600" i="1" dirty="0">
                <a:solidFill>
                  <a:schemeClr val="bg1"/>
                </a:solidFill>
                <a:effectLst>
                  <a:outerShdw blurRad="38100" dist="38100" dir="2700000" algn="tl">
                    <a:srgbClr val="C0C0C0"/>
                  </a:outerShdw>
                </a:effectLst>
                <a:latin typeface="AvantGarde" pitchFamily="34" charset="0"/>
              </a:rPr>
              <a:t> B. Quarterly Performance Report </a:t>
            </a:r>
            <a:r>
              <a:rPr lang="en-US" sz="1600" i="1" dirty="0">
                <a:solidFill>
                  <a:schemeClr val="bg1"/>
                </a:solidFill>
                <a:effectLst>
                  <a:outerShdw blurRad="38100" dist="38100" dir="2700000" algn="tl">
                    <a:srgbClr val="C0C0C0"/>
                  </a:outerShdw>
                </a:effectLst>
                <a:latin typeface="AvantGarde" pitchFamily="34" charset="0"/>
              </a:rPr>
              <a:t>(</a:t>
            </a:r>
            <a:r>
              <a:rPr lang="en-US" sz="1600" i="1" dirty="0" err="1">
                <a:solidFill>
                  <a:schemeClr val="bg1"/>
                </a:solidFill>
                <a:effectLst>
                  <a:outerShdw blurRad="38100" dist="38100" dir="2700000" algn="tl">
                    <a:srgbClr val="C0C0C0"/>
                  </a:outerShdw>
                </a:effectLst>
                <a:latin typeface="AvantGarde" pitchFamily="34" charset="0"/>
              </a:rPr>
              <a:t>Fillable</a:t>
            </a:r>
            <a:r>
              <a:rPr lang="en-US" sz="1600" i="1" dirty="0">
                <a:solidFill>
                  <a:schemeClr val="bg1"/>
                </a:solidFill>
                <a:effectLst>
                  <a:outerShdw blurRad="38100" dist="38100" dir="2700000" algn="tl">
                    <a:srgbClr val="C0C0C0"/>
                  </a:outerShdw>
                </a:effectLst>
                <a:latin typeface="AvantGarde" pitchFamily="34" charset="0"/>
              </a:rPr>
              <a:t> PDF Form)</a:t>
            </a:r>
            <a:endParaRPr lang="en-US" sz="2600" i="1" dirty="0">
              <a:solidFill>
                <a:schemeClr val="bg1"/>
              </a:solidFill>
              <a:effectLst>
                <a:outerShdw blurRad="38100" dist="38100" dir="2700000" algn="tl">
                  <a:srgbClr val="C0C0C0"/>
                </a:outerShdw>
              </a:effectLst>
              <a:latin typeface="AvantGarde" pitchFamily="34" charset="0"/>
            </a:endParaRPr>
          </a:p>
        </p:txBody>
      </p:sp>
      <p:sp>
        <p:nvSpPr>
          <p:cNvPr id="17413" name="TextBox 1"/>
          <p:cNvSpPr txBox="1">
            <a:spLocks noChangeArrowheads="1"/>
          </p:cNvSpPr>
          <p:nvPr/>
        </p:nvSpPr>
        <p:spPr bwMode="auto">
          <a:xfrm>
            <a:off x="381000" y="5943600"/>
            <a:ext cx="8458200" cy="830997"/>
          </a:xfrm>
          <a:prstGeom prst="rect">
            <a:avLst/>
          </a:prstGeom>
          <a:noFill/>
          <a:ln w="9525">
            <a:noFill/>
            <a:miter lim="800000"/>
            <a:headEnd/>
            <a:tailEnd/>
          </a:ln>
        </p:spPr>
        <p:txBody>
          <a:bodyPr>
            <a:spAutoFit/>
          </a:bodyPr>
          <a:lstStyle/>
          <a:p>
            <a:pPr algn="ctr"/>
            <a:r>
              <a:rPr lang="en-US" i="1" dirty="0">
                <a:solidFill>
                  <a:srgbClr val="FF0000"/>
                </a:solidFill>
              </a:rPr>
              <a:t>SUBMIT FORMS </a:t>
            </a:r>
            <a:r>
              <a:rPr lang="en-US" i="1" dirty="0" smtClean="0">
                <a:solidFill>
                  <a:srgbClr val="FF0000"/>
                </a:solidFill>
              </a:rPr>
              <a:t>ELECTRONICALLY  </a:t>
            </a:r>
            <a:r>
              <a:rPr lang="en-US" i="1" dirty="0">
                <a:solidFill>
                  <a:srgbClr val="FF0000"/>
                </a:solidFill>
              </a:rPr>
              <a:t>TO </a:t>
            </a:r>
            <a:r>
              <a:rPr lang="en-US" i="1" dirty="0" smtClean="0">
                <a:solidFill>
                  <a:srgbClr val="FF0000"/>
                </a:solidFill>
              </a:rPr>
              <a:t>REGIONAL COORDINATOR</a:t>
            </a:r>
            <a:endParaRPr lang="en-US" i="1"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1"/>
          </p:nvPr>
        </p:nvSpPr>
        <p:spPr>
          <a:noFill/>
        </p:spPr>
        <p:txBody>
          <a:bodyPr/>
          <a:lstStyle/>
          <a:p>
            <a:fld id="{2D416CC8-F725-4A05-8DAE-B0324BE70DEA}" type="slidenum">
              <a:rPr lang="en-US" smtClean="0"/>
              <a:pPr/>
              <a:t>18</a:t>
            </a:fld>
            <a:endParaRPr lang="en-US" smtClean="0"/>
          </a:p>
        </p:txBody>
      </p:sp>
      <p:sp>
        <p:nvSpPr>
          <p:cNvPr id="18435" name="Rectangle 2"/>
          <p:cNvSpPr>
            <a:spLocks noChangeArrowheads="1"/>
          </p:cNvSpPr>
          <p:nvPr/>
        </p:nvSpPr>
        <p:spPr bwMode="auto">
          <a:xfrm>
            <a:off x="228600" y="1066800"/>
            <a:ext cx="8686800" cy="5791200"/>
          </a:xfrm>
          <a:prstGeom prst="rect">
            <a:avLst/>
          </a:prstGeom>
          <a:noFill/>
          <a:ln w="9525">
            <a:noFill/>
            <a:miter lim="800000"/>
            <a:headEnd/>
            <a:tailEnd/>
          </a:ln>
        </p:spPr>
        <p:txBody>
          <a:bodyPr lIns="91427" tIns="45713" rIns="91427" bIns="45713"/>
          <a:lstStyle/>
          <a:p>
            <a:pPr marL="465138" indent="-465138">
              <a:spcBef>
                <a:spcPts val="600"/>
              </a:spcBef>
              <a:buClr>
                <a:srgbClr val="0000FF"/>
              </a:buClr>
              <a:buFont typeface="AvantGarde" pitchFamily="34" charset="0"/>
              <a:buAutoNum type="alphaUcPeriod"/>
            </a:pPr>
            <a:r>
              <a:rPr lang="en-US" sz="2000" dirty="0">
                <a:solidFill>
                  <a:srgbClr val="0000FF"/>
                </a:solidFill>
                <a:latin typeface="AvantGarde" pitchFamily="34" charset="0"/>
              </a:rPr>
              <a:t>Overview:</a:t>
            </a:r>
          </a:p>
          <a:p>
            <a:pPr marL="1035050" lvl="1" indent="-457200">
              <a:spcBef>
                <a:spcPts val="600"/>
              </a:spcBef>
              <a:buClr>
                <a:srgbClr val="0000FF"/>
              </a:buClr>
              <a:buFont typeface="Wingdings" pitchFamily="2" charset="2"/>
              <a:buAutoNum type="arabicParenR"/>
            </a:pPr>
            <a:r>
              <a:rPr lang="en-US" sz="1800" b="0" dirty="0">
                <a:solidFill>
                  <a:srgbClr val="000000"/>
                </a:solidFill>
                <a:latin typeface="AvantGarde" pitchFamily="34" charset="0"/>
              </a:rPr>
              <a:t>Tab 1 – </a:t>
            </a:r>
            <a:r>
              <a:rPr lang="en-US" sz="1800" b="0" dirty="0" smtClean="0">
                <a:solidFill>
                  <a:srgbClr val="000000"/>
                </a:solidFill>
                <a:latin typeface="AvantGarde" pitchFamily="34" charset="0"/>
              </a:rPr>
              <a:t>Quarterly SSVF </a:t>
            </a:r>
            <a:r>
              <a:rPr lang="en-US" sz="1800" b="0" dirty="0">
                <a:solidFill>
                  <a:srgbClr val="000000"/>
                </a:solidFill>
                <a:latin typeface="AvantGarde" pitchFamily="34" charset="0"/>
              </a:rPr>
              <a:t>Grant Funds Budget (from </a:t>
            </a:r>
            <a:r>
              <a:rPr lang="en-US" sz="1800" b="0" dirty="0" smtClean="0">
                <a:solidFill>
                  <a:srgbClr val="000000"/>
                </a:solidFill>
                <a:latin typeface="AvantGarde" pitchFamily="34" charset="0"/>
              </a:rPr>
              <a:t>approved application)</a:t>
            </a:r>
            <a:endParaRPr lang="en-US" sz="1800" b="0" dirty="0">
              <a:solidFill>
                <a:srgbClr val="000000"/>
              </a:solidFill>
              <a:latin typeface="AvantGarde" pitchFamily="34" charset="0"/>
            </a:endParaRPr>
          </a:p>
          <a:p>
            <a:pPr marL="1035050" lvl="1" indent="-457200">
              <a:spcBef>
                <a:spcPts val="600"/>
              </a:spcBef>
              <a:buClr>
                <a:srgbClr val="0000FF"/>
              </a:buClr>
              <a:buFont typeface="Wingdings" pitchFamily="2" charset="2"/>
              <a:buAutoNum type="arabicParenR"/>
            </a:pPr>
            <a:r>
              <a:rPr lang="en-US" sz="1800" b="0" dirty="0">
                <a:solidFill>
                  <a:srgbClr val="000000"/>
                </a:solidFill>
                <a:latin typeface="AvantGarde" pitchFamily="34" charset="0"/>
              </a:rPr>
              <a:t>Tab 2 – Quarterly Variance Reporting</a:t>
            </a:r>
          </a:p>
          <a:p>
            <a:pPr marL="1035050" lvl="1" indent="-457200">
              <a:spcBef>
                <a:spcPts val="600"/>
              </a:spcBef>
              <a:buClr>
                <a:srgbClr val="0000FF"/>
              </a:buClr>
              <a:buFont typeface="Wingdings" pitchFamily="2" charset="2"/>
              <a:buAutoNum type="arabicParenR"/>
            </a:pPr>
            <a:r>
              <a:rPr lang="en-US" sz="1800" b="0" dirty="0">
                <a:solidFill>
                  <a:srgbClr val="000000"/>
                </a:solidFill>
                <a:latin typeface="AvantGarde" pitchFamily="34" charset="0"/>
              </a:rPr>
              <a:t>Tab 3 – Quarterly Spending by Subcontractor</a:t>
            </a:r>
          </a:p>
          <a:p>
            <a:pPr marL="1035050" lvl="1" indent="-457200">
              <a:spcBef>
                <a:spcPts val="600"/>
              </a:spcBef>
              <a:buClr>
                <a:srgbClr val="0000FF"/>
              </a:buClr>
              <a:buFont typeface="Wingdings" pitchFamily="2" charset="2"/>
              <a:buAutoNum type="arabicParenR"/>
            </a:pPr>
            <a:r>
              <a:rPr lang="en-US" sz="1800" b="0" dirty="0">
                <a:solidFill>
                  <a:srgbClr val="000000"/>
                </a:solidFill>
                <a:latin typeface="AvantGarde" pitchFamily="34" charset="0"/>
              </a:rPr>
              <a:t>Tab 4 – Quarterly Draw Downs</a:t>
            </a:r>
          </a:p>
          <a:p>
            <a:pPr marL="1035050" lvl="1" indent="-457200">
              <a:spcBef>
                <a:spcPts val="600"/>
              </a:spcBef>
              <a:buClr>
                <a:srgbClr val="0000FF"/>
              </a:buClr>
            </a:pPr>
            <a:endParaRPr lang="en-US" sz="1000" dirty="0">
              <a:solidFill>
                <a:srgbClr val="0000FF"/>
              </a:solidFill>
              <a:latin typeface="AvantGarde" pitchFamily="34" charset="0"/>
            </a:endParaRPr>
          </a:p>
          <a:p>
            <a:pPr marL="465138" indent="-465138">
              <a:spcBef>
                <a:spcPts val="600"/>
              </a:spcBef>
              <a:buClr>
                <a:srgbClr val="0000FF"/>
              </a:buClr>
              <a:buFont typeface="AvantGarde" pitchFamily="34" charset="0"/>
              <a:buAutoNum type="alphaUcPeriod" startAt="2"/>
            </a:pPr>
            <a:r>
              <a:rPr lang="en-US" sz="2000" dirty="0">
                <a:solidFill>
                  <a:srgbClr val="0000FF"/>
                </a:solidFill>
                <a:latin typeface="AvantGarde" pitchFamily="34" charset="0"/>
              </a:rPr>
              <a:t>General: </a:t>
            </a:r>
          </a:p>
          <a:p>
            <a:pPr marL="1035050" lvl="1" indent="-457200">
              <a:spcBef>
                <a:spcPts val="600"/>
              </a:spcBef>
              <a:buClr>
                <a:srgbClr val="0000FF"/>
              </a:buClr>
              <a:buFont typeface="Wingdings" pitchFamily="2" charset="2"/>
              <a:buAutoNum type="arabicParenR"/>
            </a:pPr>
            <a:r>
              <a:rPr lang="en-US" sz="1800" b="0" dirty="0">
                <a:latin typeface="AvantGarde" pitchFamily="34" charset="0"/>
              </a:rPr>
              <a:t>Grantee is responsible for filling in yellow cells only.</a:t>
            </a:r>
          </a:p>
          <a:p>
            <a:pPr marL="1035050" lvl="1" indent="-457200">
              <a:spcBef>
                <a:spcPts val="600"/>
              </a:spcBef>
              <a:buClr>
                <a:srgbClr val="0000FF"/>
              </a:buClr>
              <a:buFont typeface="Wingdings" pitchFamily="2" charset="2"/>
              <a:buAutoNum type="arabicParenR"/>
            </a:pPr>
            <a:r>
              <a:rPr lang="en-US" sz="1800" b="0" dirty="0">
                <a:latin typeface="AvantGarde" pitchFamily="34" charset="0"/>
              </a:rPr>
              <a:t>All non-yellow cells are locked and populate automatically.</a:t>
            </a:r>
          </a:p>
          <a:p>
            <a:pPr marL="1035050" lvl="1" indent="-457200">
              <a:spcBef>
                <a:spcPts val="600"/>
              </a:spcBef>
              <a:buClr>
                <a:srgbClr val="0000FF"/>
              </a:buClr>
              <a:buFont typeface="Wingdings" pitchFamily="2" charset="2"/>
              <a:buAutoNum type="arabicParenR"/>
            </a:pPr>
            <a:r>
              <a:rPr lang="en-US" sz="1800" b="0" dirty="0">
                <a:latin typeface="AvantGarde" pitchFamily="34" charset="0"/>
              </a:rPr>
              <a:t>VA will import each grantee’s approved budget into Tab 1 of the workbook and provide a customized template for each grantee at the beginning of each grant award period.</a:t>
            </a:r>
          </a:p>
          <a:p>
            <a:pPr marL="1035050" lvl="1" indent="-457200">
              <a:spcBef>
                <a:spcPts val="600"/>
              </a:spcBef>
              <a:buClr>
                <a:srgbClr val="0000FF"/>
              </a:buClr>
              <a:buFont typeface="Wingdings" pitchFamily="2" charset="2"/>
              <a:buAutoNum type="arabicParenR"/>
            </a:pPr>
            <a:r>
              <a:rPr lang="en-US" sz="1800" b="0" dirty="0">
                <a:latin typeface="AvantGarde" pitchFamily="34" charset="0"/>
              </a:rPr>
              <a:t>Tabs 2 through </a:t>
            </a:r>
            <a:r>
              <a:rPr lang="en-US" sz="1800" b="0" dirty="0" smtClean="0">
                <a:latin typeface="AvantGarde" pitchFamily="34" charset="0"/>
              </a:rPr>
              <a:t>4 </a:t>
            </a:r>
            <a:r>
              <a:rPr lang="en-US" sz="1800" b="0" dirty="0">
                <a:latin typeface="AvantGarde" pitchFamily="34" charset="0"/>
              </a:rPr>
              <a:t>must be completed on a quarterly basis and submitted to VA.</a:t>
            </a:r>
          </a:p>
          <a:p>
            <a:pPr marL="1035050" lvl="1" indent="-457200">
              <a:lnSpc>
                <a:spcPct val="80000"/>
              </a:lnSpc>
              <a:spcBef>
                <a:spcPts val="600"/>
              </a:spcBef>
              <a:buClr>
                <a:srgbClr val="0000FF"/>
              </a:buClr>
              <a:buFont typeface="Wingdings" pitchFamily="2" charset="2"/>
              <a:buAutoNum type="arabicParenR"/>
            </a:pPr>
            <a:endParaRPr lang="en-US" sz="1800" b="0" dirty="0">
              <a:latin typeface="AvantGarde" pitchFamily="34" charset="0"/>
            </a:endParaRPr>
          </a:p>
        </p:txBody>
      </p:sp>
      <p:sp>
        <p:nvSpPr>
          <p:cNvPr id="1166339" name="Rectangle 3"/>
          <p:cNvSpPr>
            <a:spLocks noChangeArrowheads="1"/>
          </p:cNvSpPr>
          <p:nvPr/>
        </p:nvSpPr>
        <p:spPr bwMode="auto">
          <a:xfrm>
            <a:off x="3657600" y="0"/>
            <a:ext cx="5486400" cy="990600"/>
          </a:xfrm>
          <a:prstGeom prst="rect">
            <a:avLst/>
          </a:prstGeom>
          <a:noFill/>
          <a:ln w="9525">
            <a:noFill/>
            <a:miter lim="800000"/>
            <a:headEnd/>
            <a:tailEnd/>
          </a:ln>
          <a:effectLst/>
        </p:spPr>
        <p:txBody>
          <a:bodyPr lIns="91427" tIns="45713" rIns="91427" bIns="45713" anchor="ctr"/>
          <a:lstStyle/>
          <a:p>
            <a:pPr algn="r">
              <a:defRPr/>
            </a:pPr>
            <a:r>
              <a:rPr lang="en-US" sz="2600" i="1" dirty="0">
                <a:solidFill>
                  <a:schemeClr val="bg1"/>
                </a:solidFill>
                <a:effectLst>
                  <a:outerShdw blurRad="38100" dist="38100" dir="2700000" algn="tl">
                    <a:srgbClr val="C0C0C0"/>
                  </a:outerShdw>
                </a:effectLst>
                <a:latin typeface="AvantGarde" pitchFamily="34" charset="0"/>
              </a:rPr>
              <a:t>II. Quarterly Report Templates</a:t>
            </a:r>
            <a:br>
              <a:rPr lang="en-US" sz="2600" i="1" dirty="0">
                <a:solidFill>
                  <a:schemeClr val="bg1"/>
                </a:solidFill>
                <a:effectLst>
                  <a:outerShdw blurRad="38100" dist="38100" dir="2700000" algn="tl">
                    <a:srgbClr val="C0C0C0"/>
                  </a:outerShdw>
                </a:effectLst>
                <a:latin typeface="AvantGarde" pitchFamily="34" charset="0"/>
              </a:rPr>
            </a:br>
            <a:r>
              <a:rPr lang="en-US" sz="2600" i="1" dirty="0">
                <a:solidFill>
                  <a:schemeClr val="bg1"/>
                </a:solidFill>
                <a:effectLst>
                  <a:outerShdw blurRad="38100" dist="38100" dir="2700000" algn="tl">
                    <a:srgbClr val="C0C0C0"/>
                  </a:outerShdw>
                </a:effectLst>
                <a:latin typeface="AvantGarde" pitchFamily="34" charset="0"/>
              </a:rPr>
              <a:t>C. Attachment 1:</a:t>
            </a:r>
            <a:br>
              <a:rPr lang="en-US" sz="2600" i="1" dirty="0">
                <a:solidFill>
                  <a:schemeClr val="bg1"/>
                </a:solidFill>
                <a:effectLst>
                  <a:outerShdw blurRad="38100" dist="38100" dir="2700000" algn="tl">
                    <a:srgbClr val="C0C0C0"/>
                  </a:outerShdw>
                </a:effectLst>
                <a:latin typeface="AvantGarde" pitchFamily="34" charset="0"/>
              </a:rPr>
            </a:br>
            <a:r>
              <a:rPr lang="en-US" sz="1600" i="1" dirty="0">
                <a:solidFill>
                  <a:schemeClr val="bg1"/>
                </a:solidFill>
                <a:effectLst>
                  <a:outerShdw blurRad="38100" dist="38100" dir="2700000" algn="tl">
                    <a:srgbClr val="C0C0C0"/>
                  </a:outerShdw>
                </a:effectLst>
                <a:latin typeface="AvantGarde" pitchFamily="34" charset="0"/>
              </a:rPr>
              <a:t>  Quarterly Financial Report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1066800"/>
            <a:ext cx="8839200" cy="5791200"/>
          </a:xfrm>
          <a:prstGeom prst="rect">
            <a:avLst/>
          </a:prstGeom>
          <a:noFill/>
          <a:ln w="9525">
            <a:noFill/>
            <a:miter lim="800000"/>
            <a:headEnd/>
            <a:tailEnd/>
          </a:ln>
        </p:spPr>
        <p:txBody>
          <a:bodyPr lIns="91427" tIns="45713" rIns="91427" bIns="45713"/>
          <a:lstStyle/>
          <a:p>
            <a:pPr marL="465138" indent="-465138">
              <a:spcBef>
                <a:spcPts val="600"/>
              </a:spcBef>
              <a:buClr>
                <a:srgbClr val="0000FF"/>
              </a:buClr>
              <a:buFont typeface="AvantGarde" pitchFamily="34" charset="0"/>
              <a:buAutoNum type="alphaUcPeriod" startAt="3"/>
            </a:pPr>
            <a:r>
              <a:rPr lang="en-US" sz="1600" dirty="0">
                <a:solidFill>
                  <a:srgbClr val="0000FF"/>
                </a:solidFill>
                <a:latin typeface="AvantGarde" pitchFamily="34" charset="0"/>
              </a:rPr>
              <a:t>Tab 1 – </a:t>
            </a:r>
            <a:r>
              <a:rPr lang="en-US" sz="1600" dirty="0" smtClean="0">
                <a:solidFill>
                  <a:srgbClr val="0000FF"/>
                </a:solidFill>
                <a:latin typeface="AvantGarde" pitchFamily="34" charset="0"/>
              </a:rPr>
              <a:t>Quarterly SSVF </a:t>
            </a:r>
            <a:r>
              <a:rPr lang="en-US" sz="1600" dirty="0">
                <a:solidFill>
                  <a:srgbClr val="0000FF"/>
                </a:solidFill>
                <a:latin typeface="AvantGarde" pitchFamily="34" charset="0"/>
              </a:rPr>
              <a:t>Grant Funds Budget: </a:t>
            </a:r>
          </a:p>
          <a:p>
            <a:pPr marL="1035050" lvl="1" indent="-457200">
              <a:spcBef>
                <a:spcPts val="600"/>
              </a:spcBef>
              <a:buClr>
                <a:srgbClr val="0000FF"/>
              </a:buClr>
              <a:buFont typeface="Wingdings" pitchFamily="2" charset="2"/>
              <a:buAutoNum type="arabicParenR"/>
            </a:pPr>
            <a:r>
              <a:rPr lang="en-US" sz="1600" b="0" dirty="0">
                <a:latin typeface="AvantGarde" pitchFamily="34" charset="0"/>
              </a:rPr>
              <a:t>This worksheet will be pre-populated with the grantee’s approved application budget and the data cells will be locked in the customized quarterly report template sent to each grantee.</a:t>
            </a:r>
          </a:p>
          <a:p>
            <a:pPr marL="1035050" lvl="1" indent="-457200">
              <a:spcBef>
                <a:spcPts val="600"/>
              </a:spcBef>
              <a:buClr>
                <a:srgbClr val="0000FF"/>
              </a:buClr>
              <a:buFont typeface="Wingdings" pitchFamily="2" charset="2"/>
              <a:buAutoNum type="arabicParenR"/>
            </a:pPr>
            <a:r>
              <a:rPr lang="en-US" sz="1600" b="0" dirty="0">
                <a:latin typeface="AvantGarde" pitchFamily="34" charset="0"/>
              </a:rPr>
              <a:t>If the grantee receives approval to change the budget, the SSVF Program Office will send a revised report template that reflects the budget changes.</a:t>
            </a:r>
          </a:p>
        </p:txBody>
      </p:sp>
      <p:sp>
        <p:nvSpPr>
          <p:cNvPr id="19459" name="Slide Number Placeholder 4"/>
          <p:cNvSpPr>
            <a:spLocks noGrp="1"/>
          </p:cNvSpPr>
          <p:nvPr>
            <p:ph type="sldNum" sz="quarter" idx="11"/>
          </p:nvPr>
        </p:nvSpPr>
        <p:spPr>
          <a:noFill/>
        </p:spPr>
        <p:txBody>
          <a:bodyPr/>
          <a:lstStyle/>
          <a:p>
            <a:fld id="{FF12B97E-55D1-4F77-BA72-BD851DA50046}" type="slidenum">
              <a:rPr lang="en-US" smtClean="0"/>
              <a:pPr/>
              <a:t>19</a:t>
            </a:fld>
            <a:endParaRPr lang="en-US" smtClean="0"/>
          </a:p>
        </p:txBody>
      </p:sp>
      <p:sp>
        <p:nvSpPr>
          <p:cNvPr id="10" name="Rectangle 3"/>
          <p:cNvSpPr>
            <a:spLocks noChangeArrowheads="1"/>
          </p:cNvSpPr>
          <p:nvPr/>
        </p:nvSpPr>
        <p:spPr bwMode="auto">
          <a:xfrm>
            <a:off x="3657600" y="0"/>
            <a:ext cx="5486400" cy="990600"/>
          </a:xfrm>
          <a:prstGeom prst="rect">
            <a:avLst/>
          </a:prstGeom>
          <a:noFill/>
          <a:ln w="9525">
            <a:noFill/>
            <a:miter lim="800000"/>
            <a:headEnd/>
            <a:tailEnd/>
          </a:ln>
          <a:effectLst/>
        </p:spPr>
        <p:txBody>
          <a:bodyPr lIns="91427" tIns="45713" rIns="91427" bIns="45713" anchor="ctr"/>
          <a:lstStyle/>
          <a:p>
            <a:pPr algn="r">
              <a:defRPr/>
            </a:pPr>
            <a:r>
              <a:rPr lang="en-US" sz="2600" i="1" dirty="0">
                <a:solidFill>
                  <a:schemeClr val="bg1"/>
                </a:solidFill>
                <a:effectLst>
                  <a:outerShdw blurRad="38100" dist="38100" dir="2700000" algn="tl">
                    <a:srgbClr val="C0C0C0"/>
                  </a:outerShdw>
                </a:effectLst>
                <a:latin typeface="AvantGarde" pitchFamily="34" charset="0"/>
              </a:rPr>
              <a:t>II. Quarterly Report Templates</a:t>
            </a:r>
            <a:br>
              <a:rPr lang="en-US" sz="2600" i="1" dirty="0">
                <a:solidFill>
                  <a:schemeClr val="bg1"/>
                </a:solidFill>
                <a:effectLst>
                  <a:outerShdw blurRad="38100" dist="38100" dir="2700000" algn="tl">
                    <a:srgbClr val="C0C0C0"/>
                  </a:outerShdw>
                </a:effectLst>
                <a:latin typeface="AvantGarde" pitchFamily="34" charset="0"/>
              </a:rPr>
            </a:br>
            <a:r>
              <a:rPr lang="en-US" sz="2600" i="1" dirty="0">
                <a:solidFill>
                  <a:schemeClr val="bg1"/>
                </a:solidFill>
                <a:effectLst>
                  <a:outerShdw blurRad="38100" dist="38100" dir="2700000" algn="tl">
                    <a:srgbClr val="C0C0C0"/>
                  </a:outerShdw>
                </a:effectLst>
                <a:latin typeface="AvantGarde" pitchFamily="34" charset="0"/>
              </a:rPr>
              <a:t>C. Attachment 1:</a:t>
            </a:r>
            <a:br>
              <a:rPr lang="en-US" sz="2600" i="1" dirty="0">
                <a:solidFill>
                  <a:schemeClr val="bg1"/>
                </a:solidFill>
                <a:effectLst>
                  <a:outerShdw blurRad="38100" dist="38100" dir="2700000" algn="tl">
                    <a:srgbClr val="C0C0C0"/>
                  </a:outerShdw>
                </a:effectLst>
                <a:latin typeface="AvantGarde" pitchFamily="34" charset="0"/>
              </a:rPr>
            </a:br>
            <a:r>
              <a:rPr lang="en-US" sz="1600" i="1" dirty="0">
                <a:solidFill>
                  <a:schemeClr val="bg1"/>
                </a:solidFill>
                <a:effectLst>
                  <a:outerShdw blurRad="38100" dist="38100" dir="2700000" algn="tl">
                    <a:srgbClr val="C0C0C0"/>
                  </a:outerShdw>
                </a:effectLst>
                <a:latin typeface="AvantGarde" pitchFamily="34" charset="0"/>
              </a:rPr>
              <a:t>  Quarterly Financial Report</a:t>
            </a:r>
          </a:p>
        </p:txBody>
      </p:sp>
      <p:pic>
        <p:nvPicPr>
          <p:cNvPr id="6" name="Picture 5"/>
          <p:cNvPicPr/>
          <p:nvPr/>
        </p:nvPicPr>
        <p:blipFill>
          <a:blip r:embed="rId3" cstate="print"/>
          <a:srcRect/>
          <a:stretch>
            <a:fillRect/>
          </a:stretch>
        </p:blipFill>
        <p:spPr bwMode="auto">
          <a:xfrm>
            <a:off x="1676400" y="2876192"/>
            <a:ext cx="5943600" cy="43628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4"/>
          <p:cNvSpPr>
            <a:spLocks noGrp="1"/>
          </p:cNvSpPr>
          <p:nvPr>
            <p:ph type="sldNum" sz="quarter" idx="11"/>
          </p:nvPr>
        </p:nvSpPr>
        <p:spPr>
          <a:noFill/>
        </p:spPr>
        <p:txBody>
          <a:bodyPr/>
          <a:lstStyle/>
          <a:p>
            <a:fld id="{535EEE6A-962E-494A-BD0B-1589FE439D4D}" type="slidenum">
              <a:rPr lang="en-US" smtClean="0"/>
              <a:pPr/>
              <a:t>2</a:t>
            </a:fld>
            <a:endParaRPr lang="en-US" dirty="0" smtClean="0"/>
          </a:p>
        </p:txBody>
      </p:sp>
      <p:sp>
        <p:nvSpPr>
          <p:cNvPr id="3075" name="Rectangle 3"/>
          <p:cNvSpPr>
            <a:spLocks noGrp="1" noChangeArrowheads="1"/>
          </p:cNvSpPr>
          <p:nvPr>
            <p:ph type="body" idx="1"/>
          </p:nvPr>
        </p:nvSpPr>
        <p:spPr>
          <a:xfrm>
            <a:off x="381000" y="1066800"/>
            <a:ext cx="8458200" cy="5595938"/>
          </a:xfrm>
          <a:solidFill>
            <a:schemeClr val="bg1"/>
          </a:solidFill>
        </p:spPr>
        <p:txBody>
          <a:bodyPr/>
          <a:lstStyle/>
          <a:p>
            <a:pPr marL="682625" indent="-682625" eaLnBrk="1" hangingPunct="1">
              <a:spcBef>
                <a:spcPts val="600"/>
              </a:spcBef>
              <a:buNone/>
            </a:pPr>
            <a:endParaRPr lang="en-US" sz="2000" dirty="0" smtClean="0">
              <a:latin typeface="Arial" charset="0"/>
            </a:endParaRPr>
          </a:p>
          <a:p>
            <a:pPr marL="682625" indent="-682625" eaLnBrk="1" hangingPunct="1">
              <a:spcBef>
                <a:spcPts val="600"/>
              </a:spcBef>
              <a:buFont typeface="Wingdings" pitchFamily="2" charset="2"/>
              <a:buAutoNum type="romanUcPeriod"/>
            </a:pPr>
            <a:r>
              <a:rPr lang="en-US" dirty="0" smtClean="0">
                <a:latin typeface="Arial" charset="0"/>
              </a:rPr>
              <a:t>Program Office </a:t>
            </a:r>
            <a:r>
              <a:rPr lang="en-US" dirty="0" smtClean="0">
                <a:latin typeface="Arial" charset="0"/>
              </a:rPr>
              <a:t>Updates</a:t>
            </a:r>
          </a:p>
          <a:p>
            <a:pPr marL="1482725" lvl="2" indent="-682625" eaLnBrk="1" hangingPunct="1">
              <a:spcBef>
                <a:spcPts val="600"/>
              </a:spcBef>
              <a:buNone/>
            </a:pPr>
            <a:r>
              <a:rPr lang="en-US" dirty="0" smtClean="0">
                <a:latin typeface="Arial" charset="0"/>
              </a:rPr>
              <a:t>John Kuhn, SSVF Director</a:t>
            </a:r>
          </a:p>
          <a:p>
            <a:pPr marL="1482725" lvl="2" indent="-682625" eaLnBrk="1" hangingPunct="1">
              <a:spcBef>
                <a:spcPts val="600"/>
              </a:spcBef>
              <a:buNone/>
            </a:pPr>
            <a:endParaRPr lang="en-US" dirty="0" smtClean="0">
              <a:latin typeface="Arial" charset="0"/>
            </a:endParaRPr>
          </a:p>
          <a:p>
            <a:pPr marL="682625" indent="-682625" eaLnBrk="1" hangingPunct="1">
              <a:spcBef>
                <a:spcPts val="600"/>
              </a:spcBef>
              <a:buFont typeface="Wingdings" pitchFamily="2" charset="2"/>
              <a:buAutoNum type="romanUcPeriod"/>
            </a:pPr>
            <a:r>
              <a:rPr lang="en-US" dirty="0" smtClean="0">
                <a:latin typeface="Arial" charset="0"/>
              </a:rPr>
              <a:t>Homeless Prevention Eligibility Screening Disposition Form</a:t>
            </a:r>
          </a:p>
          <a:p>
            <a:pPr marL="1482725" lvl="2" indent="-682625" eaLnBrk="1" hangingPunct="1">
              <a:spcBef>
                <a:spcPts val="600"/>
              </a:spcBef>
              <a:buNone/>
            </a:pPr>
            <a:r>
              <a:rPr lang="en-US" dirty="0" smtClean="0">
                <a:latin typeface="Arial" charset="0"/>
              </a:rPr>
              <a:t>Marge Wherley, Abt Associates</a:t>
            </a:r>
            <a:endParaRPr lang="en-US" dirty="0" smtClean="0">
              <a:latin typeface="Arial" charset="0"/>
            </a:endParaRPr>
          </a:p>
          <a:p>
            <a:pPr marL="1482725" lvl="2" indent="-682625" eaLnBrk="1" hangingPunct="1">
              <a:spcBef>
                <a:spcPts val="600"/>
              </a:spcBef>
              <a:buNone/>
            </a:pPr>
            <a:endParaRPr lang="en-US" dirty="0" smtClean="0">
              <a:latin typeface="Arial" charset="0"/>
            </a:endParaRPr>
          </a:p>
          <a:p>
            <a:pPr marL="682625" indent="-682625" eaLnBrk="1" hangingPunct="1">
              <a:spcBef>
                <a:spcPts val="600"/>
              </a:spcBef>
              <a:buFont typeface="Wingdings" pitchFamily="2" charset="2"/>
              <a:buAutoNum type="romanUcPeriod"/>
            </a:pPr>
            <a:r>
              <a:rPr lang="en-US" dirty="0" smtClean="0">
                <a:latin typeface="Arial" charset="0"/>
              </a:rPr>
              <a:t>Quarterly Reporting and HHS Payment Management System</a:t>
            </a:r>
            <a:endParaRPr lang="en-US" dirty="0" smtClean="0">
              <a:latin typeface="Arial" charset="0"/>
            </a:endParaRPr>
          </a:p>
          <a:p>
            <a:pPr marL="1482725" lvl="2" indent="-682625" eaLnBrk="1" hangingPunct="1">
              <a:spcBef>
                <a:spcPts val="600"/>
              </a:spcBef>
              <a:buNone/>
            </a:pPr>
            <a:r>
              <a:rPr lang="en-US" dirty="0" smtClean="0">
                <a:latin typeface="Arial" charset="0"/>
              </a:rPr>
              <a:t>Linda Southcott, Supervisor SSVF Regional Coordinators</a:t>
            </a:r>
            <a:endParaRPr lang="en-US" dirty="0" smtClean="0">
              <a:latin typeface="Arial" charset="0"/>
            </a:endParaRPr>
          </a:p>
          <a:p>
            <a:pPr marL="1482725" lvl="2" indent="-682625" eaLnBrk="1" hangingPunct="1">
              <a:spcBef>
                <a:spcPts val="600"/>
              </a:spcBef>
              <a:buNone/>
            </a:pPr>
            <a:endParaRPr lang="en-US" dirty="0" smtClean="0">
              <a:latin typeface="Arial" charset="0"/>
            </a:endParaRPr>
          </a:p>
          <a:p>
            <a:pPr lvl="0">
              <a:buNone/>
            </a:pPr>
            <a:endParaRPr lang="en-US" dirty="0" smtClean="0"/>
          </a:p>
          <a:p>
            <a:pPr marL="1082675" lvl="1" indent="-682625" eaLnBrk="1" hangingPunct="1">
              <a:spcBef>
                <a:spcPts val="600"/>
              </a:spcBef>
              <a:buNone/>
            </a:pPr>
            <a:endParaRPr lang="en-US" dirty="0" smtClean="0">
              <a:latin typeface="Arial" charset="0"/>
            </a:endParaRPr>
          </a:p>
        </p:txBody>
      </p:sp>
      <p:sp>
        <p:nvSpPr>
          <p:cNvPr id="203781" name="Rectangle 5"/>
          <p:cNvSpPr>
            <a:spLocks noChangeArrowheads="1"/>
          </p:cNvSpPr>
          <p:nvPr/>
        </p:nvSpPr>
        <p:spPr bwMode="auto">
          <a:xfrm>
            <a:off x="3657600" y="0"/>
            <a:ext cx="5486400" cy="990600"/>
          </a:xfrm>
          <a:prstGeom prst="rect">
            <a:avLst/>
          </a:prstGeom>
          <a:noFill/>
          <a:ln w="9525">
            <a:noFill/>
            <a:miter lim="800000"/>
            <a:headEnd/>
            <a:tailEnd/>
          </a:ln>
          <a:effectLst/>
        </p:spPr>
        <p:txBody>
          <a:bodyPr lIns="91427" tIns="45713" rIns="91427" bIns="45713" anchor="ctr"/>
          <a:lstStyle/>
          <a:p>
            <a:pPr algn="r">
              <a:defRPr/>
            </a:pPr>
            <a:r>
              <a:rPr lang="en-US" sz="3200" i="1" dirty="0">
                <a:solidFill>
                  <a:schemeClr val="bg1"/>
                </a:solidFill>
                <a:effectLst>
                  <a:outerShdw blurRad="38100" dist="38100" dir="2700000" algn="tl">
                    <a:srgbClr val="C0C0C0"/>
                  </a:outerShdw>
                </a:effectLst>
                <a:latin typeface="AvantGarde" pitchFamily="34" charset="0"/>
              </a:rPr>
              <a:t>Agenda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4"/>
          <p:cNvSpPr>
            <a:spLocks noGrp="1"/>
          </p:cNvSpPr>
          <p:nvPr>
            <p:ph type="sldNum" sz="quarter" idx="11"/>
          </p:nvPr>
        </p:nvSpPr>
        <p:spPr>
          <a:noFill/>
        </p:spPr>
        <p:txBody>
          <a:bodyPr/>
          <a:lstStyle/>
          <a:p>
            <a:fld id="{1371DA56-B26A-4BAE-A939-1D4E1037438C}" type="slidenum">
              <a:rPr lang="en-US" smtClean="0"/>
              <a:pPr/>
              <a:t>20</a:t>
            </a:fld>
            <a:endParaRPr lang="en-US" smtClean="0"/>
          </a:p>
        </p:txBody>
      </p:sp>
      <p:sp>
        <p:nvSpPr>
          <p:cNvPr id="16388" name="Rectangle 2"/>
          <p:cNvSpPr>
            <a:spLocks noChangeArrowheads="1"/>
          </p:cNvSpPr>
          <p:nvPr/>
        </p:nvSpPr>
        <p:spPr bwMode="auto">
          <a:xfrm>
            <a:off x="228600" y="1066800"/>
            <a:ext cx="3429000" cy="5791200"/>
          </a:xfrm>
          <a:prstGeom prst="rect">
            <a:avLst/>
          </a:prstGeom>
          <a:noFill/>
          <a:ln w="9525">
            <a:noFill/>
            <a:miter lim="800000"/>
            <a:headEnd/>
            <a:tailEnd/>
          </a:ln>
        </p:spPr>
        <p:txBody>
          <a:bodyPr lIns="91427" tIns="45713" rIns="91427" bIns="45713"/>
          <a:lstStyle/>
          <a:p>
            <a:pPr marL="285750" indent="-285750">
              <a:spcBef>
                <a:spcPts val="600"/>
              </a:spcBef>
              <a:buClr>
                <a:srgbClr val="0000FF"/>
              </a:buClr>
              <a:buFont typeface="AvantGarde" pitchFamily="34" charset="0"/>
              <a:buAutoNum type="alphaUcPeriod" startAt="4"/>
            </a:pPr>
            <a:r>
              <a:rPr lang="en-US" sz="2000">
                <a:solidFill>
                  <a:srgbClr val="0000FF"/>
                </a:solidFill>
                <a:latin typeface="AvantGarde" pitchFamily="34" charset="0"/>
              </a:rPr>
              <a:t>Tab 2 – Quarterly Variance Reporting: </a:t>
            </a:r>
          </a:p>
          <a:p>
            <a:pPr marL="569913" lvl="1" indent="-284163">
              <a:spcBef>
                <a:spcPts val="600"/>
              </a:spcBef>
              <a:buClr>
                <a:srgbClr val="0000FF"/>
              </a:buClr>
              <a:buFont typeface="Wingdings" pitchFamily="2" charset="2"/>
              <a:buAutoNum type="arabicParenR"/>
            </a:pPr>
            <a:r>
              <a:rPr lang="en-US" sz="1800" b="0">
                <a:latin typeface="AvantGarde" pitchFamily="34" charset="0"/>
              </a:rPr>
              <a:t>Budget line item updates to Tab 1 will be automatically reflected on Tab 2.</a:t>
            </a:r>
          </a:p>
          <a:p>
            <a:pPr marL="569913" lvl="1" indent="-284163">
              <a:spcBef>
                <a:spcPts val="600"/>
              </a:spcBef>
              <a:buClr>
                <a:srgbClr val="0000FF"/>
              </a:buClr>
              <a:buFont typeface="Wingdings" pitchFamily="2" charset="2"/>
              <a:buAutoNum type="arabicParenR"/>
            </a:pPr>
            <a:r>
              <a:rPr lang="en-US" sz="1800" b="0">
                <a:latin typeface="AvantGarde" pitchFamily="34" charset="0"/>
              </a:rPr>
              <a:t>Insert SSVF Program Number (provided by VA in Grant Agreement).</a:t>
            </a:r>
          </a:p>
          <a:p>
            <a:pPr marL="569913" lvl="1" indent="-284163">
              <a:spcBef>
                <a:spcPts val="600"/>
              </a:spcBef>
              <a:buClr>
                <a:srgbClr val="0000FF"/>
              </a:buClr>
              <a:buFont typeface="Wingdings" pitchFamily="2" charset="2"/>
              <a:buAutoNum type="arabicParenR"/>
            </a:pPr>
            <a:r>
              <a:rPr lang="en-US" sz="1800" b="0">
                <a:latin typeface="AvantGarde" pitchFamily="34" charset="0"/>
              </a:rPr>
              <a:t>Insert actual SSVF grant funds spent on a line item basis each quarter.</a:t>
            </a:r>
          </a:p>
          <a:p>
            <a:pPr marL="569913" lvl="1" indent="-284163">
              <a:spcBef>
                <a:spcPts val="600"/>
              </a:spcBef>
              <a:buClr>
                <a:srgbClr val="0000FF"/>
              </a:buClr>
              <a:buFont typeface="Wingdings" pitchFamily="2" charset="2"/>
              <a:buAutoNum type="arabicParenR"/>
            </a:pPr>
            <a:r>
              <a:rPr lang="en-US" sz="1800" b="0">
                <a:latin typeface="AvantGarde" pitchFamily="34" charset="0"/>
              </a:rPr>
              <a:t>Explain all positive and negative variances in “Explanation of Any Variance” column.  An explanation is required for </a:t>
            </a:r>
            <a:r>
              <a:rPr lang="en-US" sz="1800" b="0" u="sng">
                <a:latin typeface="AvantGarde" pitchFamily="34" charset="0"/>
              </a:rPr>
              <a:t>all</a:t>
            </a:r>
            <a:r>
              <a:rPr lang="en-US" sz="1800" b="0">
                <a:latin typeface="AvantGarde" pitchFamily="34" charset="0"/>
              </a:rPr>
              <a:t> variances, regardless of size.</a:t>
            </a:r>
          </a:p>
        </p:txBody>
      </p:sp>
      <p:sp>
        <p:nvSpPr>
          <p:cNvPr id="11" name="Rectangle 3"/>
          <p:cNvSpPr>
            <a:spLocks noChangeArrowheads="1"/>
          </p:cNvSpPr>
          <p:nvPr/>
        </p:nvSpPr>
        <p:spPr bwMode="auto">
          <a:xfrm>
            <a:off x="3657600" y="0"/>
            <a:ext cx="5486400" cy="990600"/>
          </a:xfrm>
          <a:prstGeom prst="rect">
            <a:avLst/>
          </a:prstGeom>
          <a:noFill/>
          <a:ln w="9525">
            <a:noFill/>
            <a:miter lim="800000"/>
            <a:headEnd/>
            <a:tailEnd/>
          </a:ln>
          <a:effectLst/>
        </p:spPr>
        <p:txBody>
          <a:bodyPr lIns="91427" tIns="45713" rIns="91427" bIns="45713" anchor="ctr"/>
          <a:lstStyle/>
          <a:p>
            <a:pPr algn="r">
              <a:defRPr/>
            </a:pPr>
            <a:r>
              <a:rPr lang="en-US" sz="2600" i="1" dirty="0">
                <a:solidFill>
                  <a:schemeClr val="bg1"/>
                </a:solidFill>
                <a:effectLst>
                  <a:outerShdw blurRad="38100" dist="38100" dir="2700000" algn="tl">
                    <a:srgbClr val="C0C0C0"/>
                  </a:outerShdw>
                </a:effectLst>
                <a:latin typeface="AvantGarde" pitchFamily="34" charset="0"/>
              </a:rPr>
              <a:t>II. Quarterly Report Templates</a:t>
            </a:r>
            <a:br>
              <a:rPr lang="en-US" sz="2600" i="1" dirty="0">
                <a:solidFill>
                  <a:schemeClr val="bg1"/>
                </a:solidFill>
                <a:effectLst>
                  <a:outerShdw blurRad="38100" dist="38100" dir="2700000" algn="tl">
                    <a:srgbClr val="C0C0C0"/>
                  </a:outerShdw>
                </a:effectLst>
                <a:latin typeface="AvantGarde" pitchFamily="34" charset="0"/>
              </a:rPr>
            </a:br>
            <a:r>
              <a:rPr lang="en-US" sz="2600" i="1" dirty="0">
                <a:solidFill>
                  <a:schemeClr val="bg1"/>
                </a:solidFill>
                <a:effectLst>
                  <a:outerShdw blurRad="38100" dist="38100" dir="2700000" algn="tl">
                    <a:srgbClr val="C0C0C0"/>
                  </a:outerShdw>
                </a:effectLst>
                <a:latin typeface="AvantGarde" pitchFamily="34" charset="0"/>
              </a:rPr>
              <a:t>C. Attachment 1:</a:t>
            </a:r>
            <a:br>
              <a:rPr lang="en-US" sz="2600" i="1" dirty="0">
                <a:solidFill>
                  <a:schemeClr val="bg1"/>
                </a:solidFill>
                <a:effectLst>
                  <a:outerShdw blurRad="38100" dist="38100" dir="2700000" algn="tl">
                    <a:srgbClr val="C0C0C0"/>
                  </a:outerShdw>
                </a:effectLst>
                <a:latin typeface="AvantGarde" pitchFamily="34" charset="0"/>
              </a:rPr>
            </a:br>
            <a:r>
              <a:rPr lang="en-US" sz="1600" i="1" dirty="0">
                <a:solidFill>
                  <a:schemeClr val="bg1"/>
                </a:solidFill>
                <a:effectLst>
                  <a:outerShdw blurRad="38100" dist="38100" dir="2700000" algn="tl">
                    <a:srgbClr val="C0C0C0"/>
                  </a:outerShdw>
                </a:effectLst>
                <a:latin typeface="AvantGarde" pitchFamily="34" charset="0"/>
              </a:rPr>
              <a:t>  Quarterly Financial Report</a:t>
            </a:r>
          </a:p>
        </p:txBody>
      </p:sp>
      <p:pic>
        <p:nvPicPr>
          <p:cNvPr id="12" name="Picture 11"/>
          <p:cNvPicPr/>
          <p:nvPr/>
        </p:nvPicPr>
        <p:blipFill>
          <a:blip r:embed="rId3" cstate="print"/>
          <a:srcRect/>
          <a:stretch>
            <a:fillRect/>
          </a:stretch>
        </p:blipFill>
        <p:spPr bwMode="auto">
          <a:xfrm>
            <a:off x="3581400" y="1459293"/>
            <a:ext cx="5943600" cy="410330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8">
                                            <p:txEl>
                                              <p:pRg st="2" end="2"/>
                                            </p:txEl>
                                          </p:spTgt>
                                        </p:tgtEl>
                                        <p:attrNameLst>
                                          <p:attrName>style.visibility</p:attrName>
                                        </p:attrNameLst>
                                      </p:cBhvr>
                                      <p:to>
                                        <p:strVal val="visible"/>
                                      </p:to>
                                    </p:set>
                                    <p:animEffect transition="in" filter="fade">
                                      <p:cBhvr>
                                        <p:cTn id="7" dur="1000"/>
                                        <p:tgtEl>
                                          <p:spTgt spid="16388">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8">
                                            <p:txEl>
                                              <p:pRg st="3" end="3"/>
                                            </p:txEl>
                                          </p:spTgt>
                                        </p:tgtEl>
                                        <p:attrNameLst>
                                          <p:attrName>style.visibility</p:attrName>
                                        </p:attrNameLst>
                                      </p:cBhvr>
                                      <p:to>
                                        <p:strVal val="visible"/>
                                      </p:to>
                                    </p:set>
                                    <p:animEffect transition="in" filter="fade">
                                      <p:cBhvr>
                                        <p:cTn id="12" dur="1000"/>
                                        <p:tgtEl>
                                          <p:spTgt spid="16388">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8">
                                            <p:txEl>
                                              <p:pRg st="4" end="4"/>
                                            </p:txEl>
                                          </p:spTgt>
                                        </p:tgtEl>
                                        <p:attrNameLst>
                                          <p:attrName>style.visibility</p:attrName>
                                        </p:attrNameLst>
                                      </p:cBhvr>
                                      <p:to>
                                        <p:strVal val="visible"/>
                                      </p:to>
                                    </p:set>
                                    <p:animEffect transition="in" filter="fade">
                                      <p:cBhvr>
                                        <p:cTn id="17" dur="1000"/>
                                        <p:tgtEl>
                                          <p:spTgt spid="1638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1"/>
          </p:nvPr>
        </p:nvSpPr>
        <p:spPr>
          <a:noFill/>
        </p:spPr>
        <p:txBody>
          <a:bodyPr/>
          <a:lstStyle/>
          <a:p>
            <a:fld id="{B6BCFCB8-16F2-4022-83F2-8A85CBEB9E66}" type="slidenum">
              <a:rPr lang="en-US" smtClean="0"/>
              <a:pPr/>
              <a:t>21</a:t>
            </a:fld>
            <a:endParaRPr lang="en-US" smtClean="0"/>
          </a:p>
        </p:txBody>
      </p:sp>
      <p:sp>
        <p:nvSpPr>
          <p:cNvPr id="16388" name="Rectangle 2"/>
          <p:cNvSpPr>
            <a:spLocks noChangeArrowheads="1"/>
          </p:cNvSpPr>
          <p:nvPr/>
        </p:nvSpPr>
        <p:spPr bwMode="auto">
          <a:xfrm>
            <a:off x="228600" y="1066800"/>
            <a:ext cx="4343400" cy="5791200"/>
          </a:xfrm>
          <a:prstGeom prst="rect">
            <a:avLst/>
          </a:prstGeom>
          <a:noFill/>
          <a:ln w="9525">
            <a:noFill/>
            <a:miter lim="800000"/>
            <a:headEnd/>
            <a:tailEnd/>
          </a:ln>
        </p:spPr>
        <p:txBody>
          <a:bodyPr lIns="91427" tIns="45713" rIns="91427" bIns="45713"/>
          <a:lstStyle/>
          <a:p>
            <a:pPr marL="465138" indent="-465138">
              <a:spcBef>
                <a:spcPts val="600"/>
              </a:spcBef>
              <a:buClr>
                <a:srgbClr val="0000FF"/>
              </a:buClr>
              <a:buFont typeface="AvantGarde" pitchFamily="34" charset="0"/>
              <a:buAutoNum type="alphaUcPeriod" startAt="5"/>
            </a:pPr>
            <a:r>
              <a:rPr lang="en-US" sz="2000">
                <a:solidFill>
                  <a:srgbClr val="0000FF"/>
                </a:solidFill>
                <a:latin typeface="AvantGarde" pitchFamily="34" charset="0"/>
              </a:rPr>
              <a:t>Tab 3 – Quarterly Spending by Subcontractor: </a:t>
            </a:r>
          </a:p>
          <a:p>
            <a:pPr marL="1035050" lvl="1" indent="-457200">
              <a:spcBef>
                <a:spcPts val="600"/>
              </a:spcBef>
              <a:buClr>
                <a:srgbClr val="0000FF"/>
              </a:buClr>
              <a:buFont typeface="Wingdings" pitchFamily="2" charset="2"/>
              <a:buAutoNum type="arabicParenR"/>
            </a:pPr>
            <a:r>
              <a:rPr lang="en-US" sz="1600" b="0">
                <a:latin typeface="AvantGarde" pitchFamily="34" charset="0"/>
              </a:rPr>
              <a:t>Input names and mailing addresses for each subcontractor in the designated yellow cells.</a:t>
            </a:r>
          </a:p>
          <a:p>
            <a:pPr marL="1035050" lvl="1" indent="-457200">
              <a:spcBef>
                <a:spcPts val="600"/>
              </a:spcBef>
              <a:buClr>
                <a:srgbClr val="0000FF"/>
              </a:buClr>
              <a:buFont typeface="Wingdings" pitchFamily="2" charset="2"/>
              <a:buAutoNum type="arabicParenR"/>
            </a:pPr>
            <a:r>
              <a:rPr lang="en-US" sz="1600" b="0">
                <a:latin typeface="AvantGarde" pitchFamily="34" charset="0"/>
              </a:rPr>
              <a:t>Per 38 CFR § 62.2, a “subcontractor” means any third-party contractor, of any tier, working directly for an eligible entity.</a:t>
            </a:r>
          </a:p>
          <a:p>
            <a:pPr marL="1035050" lvl="1" indent="-457200">
              <a:spcBef>
                <a:spcPts val="600"/>
              </a:spcBef>
              <a:buClr>
                <a:srgbClr val="0000FF"/>
              </a:buClr>
              <a:buFont typeface="Wingdings" pitchFamily="2" charset="2"/>
              <a:buAutoNum type="arabicParenR"/>
            </a:pPr>
            <a:r>
              <a:rPr lang="en-US" sz="1600" b="0">
                <a:latin typeface="AvantGarde" pitchFamily="34" charset="0"/>
              </a:rPr>
              <a:t>Landlords, utility companies and other entities receiving temporary financial assistance payments from a grantee on behalf of a participant are </a:t>
            </a:r>
            <a:r>
              <a:rPr lang="en-US" sz="1600" b="0" u="sng">
                <a:latin typeface="AvantGarde" pitchFamily="34" charset="0"/>
              </a:rPr>
              <a:t>not</a:t>
            </a:r>
            <a:r>
              <a:rPr lang="en-US" sz="1600" b="0">
                <a:latin typeface="AvantGarde" pitchFamily="34" charset="0"/>
              </a:rPr>
              <a:t> considered subcontractors.</a:t>
            </a:r>
          </a:p>
          <a:p>
            <a:pPr marL="1035050" lvl="1" indent="-457200">
              <a:spcBef>
                <a:spcPts val="600"/>
              </a:spcBef>
              <a:buClr>
                <a:srgbClr val="0000FF"/>
              </a:buClr>
              <a:buFont typeface="Wingdings" pitchFamily="2" charset="2"/>
              <a:buAutoNum type="arabicParenR"/>
            </a:pPr>
            <a:r>
              <a:rPr lang="en-US" sz="1600" b="0">
                <a:latin typeface="AvantGarde" pitchFamily="34" charset="0"/>
              </a:rPr>
              <a:t>Indicate total cumulative funds spent to date by subcontractor for each line item for the current grant fiscal year.</a:t>
            </a:r>
          </a:p>
        </p:txBody>
      </p:sp>
      <p:pic>
        <p:nvPicPr>
          <p:cNvPr id="21508" name="Picture 2"/>
          <p:cNvPicPr>
            <a:picLocks noChangeAspect="1" noChangeArrowheads="1"/>
          </p:cNvPicPr>
          <p:nvPr/>
        </p:nvPicPr>
        <p:blipFill>
          <a:blip r:embed="rId3" cstate="print"/>
          <a:srcRect/>
          <a:stretch>
            <a:fillRect/>
          </a:stretch>
        </p:blipFill>
        <p:spPr bwMode="auto">
          <a:xfrm>
            <a:off x="4810125" y="1152525"/>
            <a:ext cx="4333875" cy="5400675"/>
          </a:xfrm>
          <a:prstGeom prst="rect">
            <a:avLst/>
          </a:prstGeom>
          <a:noFill/>
          <a:ln w="9525" algn="ctr">
            <a:solidFill>
              <a:schemeClr val="tx1"/>
            </a:solidFill>
            <a:miter lim="800000"/>
            <a:headEnd/>
            <a:tailEnd/>
          </a:ln>
        </p:spPr>
      </p:pic>
      <p:sp>
        <p:nvSpPr>
          <p:cNvPr id="15" name="TextBox 14"/>
          <p:cNvSpPr txBox="1">
            <a:spLocks noChangeArrowheads="1"/>
          </p:cNvSpPr>
          <p:nvPr/>
        </p:nvSpPr>
        <p:spPr bwMode="auto">
          <a:xfrm>
            <a:off x="6705600" y="2270125"/>
            <a:ext cx="2286000" cy="1371600"/>
          </a:xfrm>
          <a:prstGeom prst="rect">
            <a:avLst/>
          </a:prstGeom>
          <a:noFill/>
          <a:ln w="28575">
            <a:solidFill>
              <a:srgbClr val="FF0000"/>
            </a:solidFill>
            <a:miter lim="800000"/>
            <a:headEnd/>
            <a:tailEnd/>
          </a:ln>
        </p:spPr>
        <p:txBody>
          <a:bodyPr>
            <a:spAutoFit/>
          </a:bodyPr>
          <a:lstStyle/>
          <a:p>
            <a:endParaRPr lang="en-US"/>
          </a:p>
        </p:txBody>
      </p:sp>
      <p:sp>
        <p:nvSpPr>
          <p:cNvPr id="16" name="TextBox 15"/>
          <p:cNvSpPr txBox="1">
            <a:spLocks noChangeArrowheads="1"/>
          </p:cNvSpPr>
          <p:nvPr/>
        </p:nvSpPr>
        <p:spPr bwMode="auto">
          <a:xfrm>
            <a:off x="6705600" y="3810000"/>
            <a:ext cx="2286000" cy="2286000"/>
          </a:xfrm>
          <a:prstGeom prst="rect">
            <a:avLst/>
          </a:prstGeom>
          <a:noFill/>
          <a:ln w="28575">
            <a:solidFill>
              <a:srgbClr val="FF0000"/>
            </a:solidFill>
            <a:miter lim="800000"/>
            <a:headEnd/>
            <a:tailEnd/>
          </a:ln>
        </p:spPr>
        <p:txBody>
          <a:bodyPr>
            <a:spAutoFit/>
          </a:bodyPr>
          <a:lstStyle/>
          <a:p>
            <a:endParaRPr lang="en-US"/>
          </a:p>
        </p:txBody>
      </p:sp>
      <p:sp>
        <p:nvSpPr>
          <p:cNvPr id="9" name="Rectangle 3"/>
          <p:cNvSpPr>
            <a:spLocks noChangeArrowheads="1"/>
          </p:cNvSpPr>
          <p:nvPr/>
        </p:nvSpPr>
        <p:spPr bwMode="auto">
          <a:xfrm>
            <a:off x="3657600" y="0"/>
            <a:ext cx="5486400" cy="990600"/>
          </a:xfrm>
          <a:prstGeom prst="rect">
            <a:avLst/>
          </a:prstGeom>
          <a:noFill/>
          <a:ln w="9525">
            <a:noFill/>
            <a:miter lim="800000"/>
            <a:headEnd/>
            <a:tailEnd/>
          </a:ln>
          <a:effectLst/>
        </p:spPr>
        <p:txBody>
          <a:bodyPr lIns="91427" tIns="45713" rIns="91427" bIns="45713" anchor="ctr"/>
          <a:lstStyle/>
          <a:p>
            <a:pPr algn="r">
              <a:defRPr/>
            </a:pPr>
            <a:r>
              <a:rPr lang="en-US" sz="2600" i="1" dirty="0">
                <a:solidFill>
                  <a:schemeClr val="bg1"/>
                </a:solidFill>
                <a:effectLst>
                  <a:outerShdw blurRad="38100" dist="38100" dir="2700000" algn="tl">
                    <a:srgbClr val="C0C0C0"/>
                  </a:outerShdw>
                </a:effectLst>
                <a:latin typeface="AvantGarde" pitchFamily="34" charset="0"/>
              </a:rPr>
              <a:t>II. Quarterly Report Templates</a:t>
            </a:r>
            <a:br>
              <a:rPr lang="en-US" sz="2600" i="1" dirty="0">
                <a:solidFill>
                  <a:schemeClr val="bg1"/>
                </a:solidFill>
                <a:effectLst>
                  <a:outerShdw blurRad="38100" dist="38100" dir="2700000" algn="tl">
                    <a:srgbClr val="C0C0C0"/>
                  </a:outerShdw>
                </a:effectLst>
                <a:latin typeface="AvantGarde" pitchFamily="34" charset="0"/>
              </a:rPr>
            </a:br>
            <a:r>
              <a:rPr lang="en-US" sz="2600" i="1" dirty="0">
                <a:solidFill>
                  <a:schemeClr val="bg1"/>
                </a:solidFill>
                <a:effectLst>
                  <a:outerShdw blurRad="38100" dist="38100" dir="2700000" algn="tl">
                    <a:srgbClr val="C0C0C0"/>
                  </a:outerShdw>
                </a:effectLst>
                <a:latin typeface="AvantGarde" pitchFamily="34" charset="0"/>
              </a:rPr>
              <a:t>C. Attachment 1:</a:t>
            </a:r>
            <a:br>
              <a:rPr lang="en-US" sz="2600" i="1" dirty="0">
                <a:solidFill>
                  <a:schemeClr val="bg1"/>
                </a:solidFill>
                <a:effectLst>
                  <a:outerShdw blurRad="38100" dist="38100" dir="2700000" algn="tl">
                    <a:srgbClr val="C0C0C0"/>
                  </a:outerShdw>
                </a:effectLst>
                <a:latin typeface="AvantGarde" pitchFamily="34" charset="0"/>
              </a:rPr>
            </a:br>
            <a:r>
              <a:rPr lang="en-US" sz="1600" i="1" dirty="0">
                <a:solidFill>
                  <a:schemeClr val="bg1"/>
                </a:solidFill>
                <a:effectLst>
                  <a:outerShdw blurRad="38100" dist="38100" dir="2700000" algn="tl">
                    <a:srgbClr val="C0C0C0"/>
                  </a:outerShdw>
                </a:effectLst>
                <a:latin typeface="AvantGarde" pitchFamily="34" charset="0"/>
              </a:rPr>
              <a:t>  Quarterly Financial Report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2000" fill="hold"/>
                                        <p:tgtEl>
                                          <p:spTgt spid="15"/>
                                        </p:tgtEl>
                                        <p:attrNameLst>
                                          <p:attrName>ppt_x</p:attrName>
                                        </p:attrNameLst>
                                      </p:cBhvr>
                                      <p:tavLst>
                                        <p:tav tm="0">
                                          <p:val>
                                            <p:strVal val="#ppt_x"/>
                                          </p:val>
                                        </p:tav>
                                        <p:tav tm="100000">
                                          <p:val>
                                            <p:strVal val="#ppt_x"/>
                                          </p:val>
                                        </p:tav>
                                      </p:tavLst>
                                    </p:anim>
                                    <p:anim calcmode="lin" valueType="num">
                                      <p:cBhvr additive="base">
                                        <p:cTn id="8" dur="2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388">
                                            <p:txEl>
                                              <p:pRg st="4" end="4"/>
                                            </p:txEl>
                                          </p:spTgt>
                                        </p:tgtEl>
                                        <p:attrNameLst>
                                          <p:attrName>style.visibility</p:attrName>
                                        </p:attrNameLst>
                                      </p:cBhvr>
                                      <p:to>
                                        <p:strVal val="visible"/>
                                      </p:to>
                                    </p:set>
                                    <p:animEffect transition="in" filter="fade">
                                      <p:cBhvr>
                                        <p:cTn id="13" dur="1000"/>
                                        <p:tgtEl>
                                          <p:spTgt spid="16388">
                                            <p:txEl>
                                              <p:pRg st="4" end="4"/>
                                            </p:txEl>
                                          </p:spTgt>
                                        </p:tgtEl>
                                      </p:cBhvr>
                                    </p:animEffect>
                                  </p:childTnLst>
                                </p:cTn>
                              </p:par>
                              <p:par>
                                <p:cTn id="14" presetID="2" presetClass="entr" presetSubtype="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2000" fill="hold"/>
                                        <p:tgtEl>
                                          <p:spTgt spid="16"/>
                                        </p:tgtEl>
                                        <p:attrNameLst>
                                          <p:attrName>ppt_x</p:attrName>
                                        </p:attrNameLst>
                                      </p:cBhvr>
                                      <p:tavLst>
                                        <p:tav tm="0">
                                          <p:val>
                                            <p:strVal val="#ppt_x"/>
                                          </p:val>
                                        </p:tav>
                                        <p:tav tm="100000">
                                          <p:val>
                                            <p:strVal val="#ppt_x"/>
                                          </p:val>
                                        </p:tav>
                                      </p:tavLst>
                                    </p:anim>
                                    <p:anim calcmode="lin" valueType="num">
                                      <p:cBhvr additive="base">
                                        <p:cTn id="17" dur="2000" fill="hold"/>
                                        <p:tgtEl>
                                          <p:spTgt spid="16"/>
                                        </p:tgtEl>
                                        <p:attrNameLst>
                                          <p:attrName>ppt_y</p:attrName>
                                        </p:attrNameLst>
                                      </p:cBhvr>
                                      <p:tavLst>
                                        <p:tav tm="0">
                                          <p:val>
                                            <p:strVal val="0-#ppt_h/2"/>
                                          </p:val>
                                        </p:tav>
                                        <p:tav tm="100000">
                                          <p:val>
                                            <p:strVal val="#ppt_y"/>
                                          </p:val>
                                        </p:tav>
                                      </p:tavLst>
                                    </p:anim>
                                  </p:childTnLst>
                                </p:cTn>
                              </p:par>
                              <p:par>
                                <p:cTn id="18" presetID="9" presetClass="exit" presetSubtype="0" fill="hold" grpId="1" nodeType="withEffect">
                                  <p:stCondLst>
                                    <p:cond delay="0"/>
                                  </p:stCondLst>
                                  <p:childTnLst>
                                    <p:animEffect transition="out" filter="dissolv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allAtOnce"/>
      <p:bldP spid="15" grpId="0" animBg="1"/>
      <p:bldP spid="15" grpId="1"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1"/>
          </p:nvPr>
        </p:nvSpPr>
        <p:spPr>
          <a:noFill/>
        </p:spPr>
        <p:txBody>
          <a:bodyPr/>
          <a:lstStyle/>
          <a:p>
            <a:fld id="{F3769BD5-AA14-4E59-B686-58333E1984C6}" type="slidenum">
              <a:rPr lang="en-US" smtClean="0"/>
              <a:pPr/>
              <a:t>22</a:t>
            </a:fld>
            <a:endParaRPr lang="en-US" smtClean="0"/>
          </a:p>
        </p:txBody>
      </p:sp>
      <p:sp>
        <p:nvSpPr>
          <p:cNvPr id="16388" name="Rectangle 2"/>
          <p:cNvSpPr>
            <a:spLocks noChangeArrowheads="1"/>
          </p:cNvSpPr>
          <p:nvPr/>
        </p:nvSpPr>
        <p:spPr bwMode="auto">
          <a:xfrm>
            <a:off x="228600" y="1066800"/>
            <a:ext cx="8763000" cy="5791200"/>
          </a:xfrm>
          <a:prstGeom prst="rect">
            <a:avLst/>
          </a:prstGeom>
          <a:noFill/>
          <a:ln w="9525">
            <a:noFill/>
            <a:miter lim="800000"/>
            <a:headEnd/>
            <a:tailEnd/>
          </a:ln>
        </p:spPr>
        <p:txBody>
          <a:bodyPr lIns="91427" tIns="45713" rIns="91427" bIns="45713"/>
          <a:lstStyle/>
          <a:p>
            <a:pPr marL="465138" indent="-465138">
              <a:spcBef>
                <a:spcPts val="600"/>
              </a:spcBef>
              <a:buClr>
                <a:srgbClr val="0000FF"/>
              </a:buClr>
              <a:buFont typeface="AvantGarde" pitchFamily="34" charset="0"/>
              <a:buAutoNum type="alphaUcPeriod" startAt="6"/>
            </a:pPr>
            <a:r>
              <a:rPr lang="en-US" sz="2000">
                <a:solidFill>
                  <a:srgbClr val="0000FF"/>
                </a:solidFill>
                <a:latin typeface="AvantGarde" pitchFamily="34" charset="0"/>
              </a:rPr>
              <a:t>Tab 4 – Quarterly Draw Downs: </a:t>
            </a:r>
          </a:p>
          <a:p>
            <a:pPr marL="1035050" lvl="1" indent="-457200">
              <a:spcBef>
                <a:spcPts val="600"/>
              </a:spcBef>
              <a:buClr>
                <a:srgbClr val="0000FF"/>
              </a:buClr>
              <a:buFont typeface="Wingdings" pitchFamily="2" charset="2"/>
              <a:buAutoNum type="arabicParenR"/>
            </a:pPr>
            <a:r>
              <a:rPr lang="en-US" sz="1800" b="0">
                <a:latin typeface="AvantGarde" pitchFamily="34" charset="0"/>
              </a:rPr>
              <a:t>Input the amount of SSVF grant funding the grantee has drawn down by quarter using the HHS Payment Management System.  </a:t>
            </a:r>
          </a:p>
          <a:p>
            <a:pPr marL="1035050" lvl="1" indent="-457200">
              <a:spcBef>
                <a:spcPts val="600"/>
              </a:spcBef>
              <a:buClr>
                <a:srgbClr val="0000FF"/>
              </a:buClr>
              <a:buFont typeface="Wingdings" pitchFamily="2" charset="2"/>
              <a:buAutoNum type="arabicParenR"/>
            </a:pPr>
            <a:r>
              <a:rPr lang="en-US" sz="1800" b="0">
                <a:latin typeface="AvantGarde" pitchFamily="34" charset="0"/>
              </a:rPr>
              <a:t>All other cells in Tab 4 will populate automatically.</a:t>
            </a:r>
          </a:p>
          <a:p>
            <a:pPr marL="1035050" lvl="1" indent="-457200">
              <a:spcBef>
                <a:spcPts val="600"/>
              </a:spcBef>
              <a:buClr>
                <a:srgbClr val="0000FF"/>
              </a:buClr>
              <a:buFont typeface="Wingdings" pitchFamily="2" charset="2"/>
              <a:buAutoNum type="arabicParenR"/>
            </a:pPr>
            <a:r>
              <a:rPr lang="en-US" sz="1800" b="0">
                <a:latin typeface="AvantGarde" pitchFamily="34" charset="0"/>
              </a:rPr>
              <a:t>Explain any variances between the amount of funds drawn down and the amount of funds spent at the bottom of the worksheet.</a:t>
            </a:r>
          </a:p>
        </p:txBody>
      </p:sp>
      <p:sp>
        <p:nvSpPr>
          <p:cNvPr id="9" name="Rectangle 3"/>
          <p:cNvSpPr>
            <a:spLocks noChangeArrowheads="1"/>
          </p:cNvSpPr>
          <p:nvPr/>
        </p:nvSpPr>
        <p:spPr bwMode="auto">
          <a:xfrm>
            <a:off x="3657600" y="0"/>
            <a:ext cx="5486400" cy="990600"/>
          </a:xfrm>
          <a:prstGeom prst="rect">
            <a:avLst/>
          </a:prstGeom>
          <a:noFill/>
          <a:ln w="9525">
            <a:noFill/>
            <a:miter lim="800000"/>
            <a:headEnd/>
            <a:tailEnd/>
          </a:ln>
          <a:effectLst/>
        </p:spPr>
        <p:txBody>
          <a:bodyPr lIns="91427" tIns="45713" rIns="91427" bIns="45713" anchor="ctr"/>
          <a:lstStyle/>
          <a:p>
            <a:pPr algn="r">
              <a:defRPr/>
            </a:pPr>
            <a:r>
              <a:rPr lang="en-US" sz="2600" i="1" dirty="0">
                <a:solidFill>
                  <a:schemeClr val="bg1"/>
                </a:solidFill>
                <a:effectLst>
                  <a:outerShdw blurRad="38100" dist="38100" dir="2700000" algn="tl">
                    <a:srgbClr val="C0C0C0"/>
                  </a:outerShdw>
                </a:effectLst>
                <a:latin typeface="AvantGarde" pitchFamily="34" charset="0"/>
              </a:rPr>
              <a:t>II. Quarterly Report Templates</a:t>
            </a:r>
            <a:br>
              <a:rPr lang="en-US" sz="2600" i="1" dirty="0">
                <a:solidFill>
                  <a:schemeClr val="bg1"/>
                </a:solidFill>
                <a:effectLst>
                  <a:outerShdw blurRad="38100" dist="38100" dir="2700000" algn="tl">
                    <a:srgbClr val="C0C0C0"/>
                  </a:outerShdw>
                </a:effectLst>
                <a:latin typeface="AvantGarde" pitchFamily="34" charset="0"/>
              </a:rPr>
            </a:br>
            <a:r>
              <a:rPr lang="en-US" sz="2600" i="1" dirty="0">
                <a:solidFill>
                  <a:schemeClr val="bg1"/>
                </a:solidFill>
                <a:effectLst>
                  <a:outerShdw blurRad="38100" dist="38100" dir="2700000" algn="tl">
                    <a:srgbClr val="C0C0C0"/>
                  </a:outerShdw>
                </a:effectLst>
                <a:latin typeface="AvantGarde" pitchFamily="34" charset="0"/>
              </a:rPr>
              <a:t>C. Attachment 1:</a:t>
            </a:r>
            <a:br>
              <a:rPr lang="en-US" sz="2600" i="1" dirty="0">
                <a:solidFill>
                  <a:schemeClr val="bg1"/>
                </a:solidFill>
                <a:effectLst>
                  <a:outerShdw blurRad="38100" dist="38100" dir="2700000" algn="tl">
                    <a:srgbClr val="C0C0C0"/>
                  </a:outerShdw>
                </a:effectLst>
                <a:latin typeface="AvantGarde" pitchFamily="34" charset="0"/>
              </a:rPr>
            </a:br>
            <a:r>
              <a:rPr lang="en-US" sz="1600" i="1" dirty="0">
                <a:solidFill>
                  <a:schemeClr val="bg1"/>
                </a:solidFill>
                <a:effectLst>
                  <a:outerShdw blurRad="38100" dist="38100" dir="2700000" algn="tl">
                    <a:srgbClr val="C0C0C0"/>
                  </a:outerShdw>
                </a:effectLst>
                <a:latin typeface="AvantGarde" pitchFamily="34" charset="0"/>
              </a:rPr>
              <a:t>  Quarterly Financial Report</a:t>
            </a:r>
          </a:p>
        </p:txBody>
      </p:sp>
      <p:pic>
        <p:nvPicPr>
          <p:cNvPr id="8" name="Picture 7"/>
          <p:cNvPicPr/>
          <p:nvPr/>
        </p:nvPicPr>
        <p:blipFill>
          <a:blip r:embed="rId3" cstate="print"/>
          <a:srcRect/>
          <a:stretch>
            <a:fillRect/>
          </a:stretch>
        </p:blipFill>
        <p:spPr bwMode="auto">
          <a:xfrm>
            <a:off x="1295400" y="3200400"/>
            <a:ext cx="6629400" cy="3505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8">
                                            <p:txEl>
                                              <p:pRg st="3" end="3"/>
                                            </p:txEl>
                                          </p:spTgt>
                                        </p:tgtEl>
                                        <p:attrNameLst>
                                          <p:attrName>style.visibility</p:attrName>
                                        </p:attrNameLst>
                                      </p:cBhvr>
                                      <p:to>
                                        <p:strVal val="visible"/>
                                      </p:to>
                                    </p:set>
                                    <p:animEffect transition="in" filter="fade">
                                      <p:cBhvr>
                                        <p:cTn id="7" dur="1000"/>
                                        <p:tgtEl>
                                          <p:spTgt spid="1638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4"/>
          <p:cNvSpPr>
            <a:spLocks noGrp="1"/>
          </p:cNvSpPr>
          <p:nvPr>
            <p:ph type="sldNum" sz="quarter" idx="11"/>
          </p:nvPr>
        </p:nvSpPr>
        <p:spPr>
          <a:noFill/>
        </p:spPr>
        <p:txBody>
          <a:bodyPr/>
          <a:lstStyle/>
          <a:p>
            <a:fld id="{985CE825-56FF-437A-AB93-68661DF3E1C5}" type="slidenum">
              <a:rPr lang="en-US" smtClean="0"/>
              <a:pPr/>
              <a:t>23</a:t>
            </a:fld>
            <a:endParaRPr lang="en-US" smtClean="0"/>
          </a:p>
        </p:txBody>
      </p:sp>
      <p:sp>
        <p:nvSpPr>
          <p:cNvPr id="1162242" name="Rectangle 2"/>
          <p:cNvSpPr>
            <a:spLocks noChangeArrowheads="1"/>
          </p:cNvSpPr>
          <p:nvPr/>
        </p:nvSpPr>
        <p:spPr bwMode="auto">
          <a:xfrm>
            <a:off x="3657600" y="0"/>
            <a:ext cx="5486400" cy="990600"/>
          </a:xfrm>
          <a:prstGeom prst="rect">
            <a:avLst/>
          </a:prstGeom>
          <a:noFill/>
          <a:ln w="9525">
            <a:noFill/>
            <a:miter lim="800000"/>
            <a:headEnd/>
            <a:tailEnd/>
          </a:ln>
          <a:effectLst/>
        </p:spPr>
        <p:txBody>
          <a:bodyPr lIns="91427" tIns="45713" rIns="91427" bIns="45713" anchor="ctr"/>
          <a:lstStyle/>
          <a:p>
            <a:pPr marL="863600" indent="-863600" algn="r">
              <a:defRPr/>
            </a:pPr>
            <a:r>
              <a:rPr lang="en-US" sz="2600" i="1" dirty="0" smtClean="0">
                <a:solidFill>
                  <a:schemeClr val="bg1"/>
                </a:solidFill>
                <a:effectLst>
                  <a:outerShdw blurRad="38100" dist="38100" dir="2700000" algn="tl">
                    <a:srgbClr val="C0C0C0"/>
                  </a:outerShdw>
                </a:effectLst>
                <a:latin typeface="AvantGarde" pitchFamily="34" charset="0"/>
              </a:rPr>
              <a:t>III. </a:t>
            </a:r>
            <a:r>
              <a:rPr lang="en-US" sz="2600" i="1" dirty="0">
                <a:solidFill>
                  <a:schemeClr val="bg1"/>
                </a:solidFill>
                <a:effectLst>
                  <a:outerShdw blurRad="38100" dist="38100" dir="2700000" algn="tl">
                    <a:srgbClr val="C0C0C0"/>
                  </a:outerShdw>
                </a:effectLst>
                <a:latin typeface="AvantGarde" pitchFamily="34" charset="0"/>
              </a:rPr>
              <a:t>Timeline for Submission of Reports</a:t>
            </a:r>
          </a:p>
        </p:txBody>
      </p:sp>
      <p:graphicFrame>
        <p:nvGraphicFramePr>
          <p:cNvPr id="6" name="Content Placeholder 3"/>
          <p:cNvGraphicFramePr>
            <a:graphicFrameLocks/>
          </p:cNvGraphicFramePr>
          <p:nvPr/>
        </p:nvGraphicFramePr>
        <p:xfrm>
          <a:off x="381000" y="1844898"/>
          <a:ext cx="8382000" cy="4022502"/>
        </p:xfrm>
        <a:graphic>
          <a:graphicData uri="http://schemas.openxmlformats.org/drawingml/2006/table">
            <a:tbl>
              <a:tblPr firstRow="1" bandRow="1"/>
              <a:tblGrid>
                <a:gridCol w="5257800"/>
                <a:gridCol w="3124200"/>
              </a:tblGrid>
              <a:tr h="41137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smtClean="0"/>
                        <a:t>Quarterly Reporting Period</a:t>
                      </a:r>
                    </a:p>
                  </a:txBody>
                  <a:tcPr marT="45715" marB="45715">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smtClean="0"/>
                        <a:t>Due Date </a:t>
                      </a:r>
                      <a:endParaRPr lang="en-US" sz="2400" dirty="0"/>
                    </a:p>
                  </a:txBody>
                  <a:tcPr marT="45715" marB="45715">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891328">
                <a:tc>
                  <a:txBody>
                    <a:bodyPr/>
                    <a:lstStyle/>
                    <a:p>
                      <a:pPr marL="0" marR="0" algn="ctr" eaLnBrk="0">
                        <a:lnSpc>
                          <a:spcPct val="115000"/>
                        </a:lnSpc>
                        <a:spcBef>
                          <a:spcPts val="0"/>
                        </a:spcBef>
                        <a:spcAft>
                          <a:spcPts val="0"/>
                        </a:spcAft>
                      </a:pPr>
                      <a:r>
                        <a:rPr lang="en-US" sz="2800" spc="10" dirty="0">
                          <a:solidFill>
                            <a:srgbClr val="000000"/>
                          </a:solidFill>
                          <a:latin typeface="Calibri"/>
                          <a:ea typeface="Times New Roman"/>
                          <a:cs typeface="Calibri"/>
                        </a:rPr>
                        <a:t>Q1: 10/1/2012– 12/31/2012</a:t>
                      </a:r>
                      <a:endParaRPr lang="en-US" sz="2800" dirty="0">
                        <a:latin typeface="Times New Roman"/>
                        <a:ea typeface="Times New Roman"/>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eaLnBrk="0">
                        <a:lnSpc>
                          <a:spcPct val="115000"/>
                        </a:lnSpc>
                        <a:spcBef>
                          <a:spcPts val="0"/>
                        </a:spcBef>
                        <a:spcAft>
                          <a:spcPts val="0"/>
                        </a:spcAft>
                      </a:pPr>
                      <a:r>
                        <a:rPr lang="en-US" sz="2800" spc="30" dirty="0">
                          <a:solidFill>
                            <a:srgbClr val="000000"/>
                          </a:solidFill>
                          <a:latin typeface="Calibri"/>
                          <a:ea typeface="Times New Roman"/>
                          <a:cs typeface="Calibri"/>
                        </a:rPr>
                        <a:t>Q1: 01/22/2013</a:t>
                      </a:r>
                      <a:endParaRPr lang="en-US" sz="2800" dirty="0">
                        <a:latin typeface="Times New Roman"/>
                        <a:ea typeface="Times New Roman"/>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91328">
                <a:tc>
                  <a:txBody>
                    <a:bodyPr/>
                    <a:lstStyle/>
                    <a:p>
                      <a:pPr marL="0" marR="0" algn="ctr" eaLnBrk="0">
                        <a:lnSpc>
                          <a:spcPct val="115000"/>
                        </a:lnSpc>
                        <a:spcBef>
                          <a:spcPts val="0"/>
                        </a:spcBef>
                        <a:spcAft>
                          <a:spcPts val="0"/>
                        </a:spcAft>
                      </a:pPr>
                      <a:r>
                        <a:rPr lang="en-US" sz="2800" spc="10" dirty="0">
                          <a:solidFill>
                            <a:srgbClr val="000000"/>
                          </a:solidFill>
                          <a:latin typeface="Calibri"/>
                          <a:ea typeface="Times New Roman"/>
                          <a:cs typeface="Calibri"/>
                        </a:rPr>
                        <a:t>Q2: 01/01/2013 – 03/31/2013</a:t>
                      </a:r>
                      <a:endParaRPr lang="en-US" sz="2800" dirty="0">
                        <a:latin typeface="Times New Roman"/>
                        <a:ea typeface="Times New Roman"/>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eaLnBrk="0">
                        <a:lnSpc>
                          <a:spcPct val="115000"/>
                        </a:lnSpc>
                        <a:spcBef>
                          <a:spcPts val="0"/>
                        </a:spcBef>
                        <a:spcAft>
                          <a:spcPts val="0"/>
                        </a:spcAft>
                      </a:pPr>
                      <a:r>
                        <a:rPr lang="en-US" sz="2800" spc="30" dirty="0">
                          <a:solidFill>
                            <a:srgbClr val="000000"/>
                          </a:solidFill>
                          <a:latin typeface="Calibri"/>
                          <a:ea typeface="Times New Roman"/>
                          <a:cs typeface="Calibri"/>
                        </a:rPr>
                        <a:t>Q2: 04/22/2013</a:t>
                      </a:r>
                      <a:endParaRPr lang="en-US" sz="2800" dirty="0">
                        <a:latin typeface="Times New Roman"/>
                        <a:ea typeface="Times New Roman"/>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91328">
                <a:tc>
                  <a:txBody>
                    <a:bodyPr/>
                    <a:lstStyle/>
                    <a:p>
                      <a:pPr marL="342900" marR="0" lvl="0" indent="-342900" algn="ctr" eaLnBrk="0">
                        <a:lnSpc>
                          <a:spcPct val="115000"/>
                        </a:lnSpc>
                        <a:spcBef>
                          <a:spcPts val="0"/>
                        </a:spcBef>
                        <a:spcAft>
                          <a:spcPts val="0"/>
                        </a:spcAft>
                        <a:buClr>
                          <a:srgbClr val="000000"/>
                        </a:buClr>
                        <a:buSzPts val="1150"/>
                        <a:buFont typeface="+mj-lt"/>
                        <a:buNone/>
                        <a:tabLst>
                          <a:tab pos="365760" algn="l"/>
                        </a:tabLst>
                      </a:pPr>
                      <a:r>
                        <a:rPr lang="en-US" sz="2800" spc="95" dirty="0" smtClean="0">
                          <a:solidFill>
                            <a:srgbClr val="000000"/>
                          </a:solidFill>
                          <a:latin typeface="Calibri"/>
                          <a:ea typeface="Times New Roman"/>
                          <a:cs typeface="Calibri"/>
                        </a:rPr>
                        <a:t>Q3: 04/01/2013 </a:t>
                      </a:r>
                      <a:r>
                        <a:rPr lang="en-US" sz="2800" spc="95" dirty="0">
                          <a:solidFill>
                            <a:srgbClr val="000000"/>
                          </a:solidFill>
                          <a:latin typeface="Calibri"/>
                          <a:ea typeface="Times New Roman"/>
                          <a:cs typeface="Calibri"/>
                        </a:rPr>
                        <a:t>– 06/30/2013</a:t>
                      </a:r>
                      <a:endParaRPr lang="en-US" sz="2800" spc="95" dirty="0">
                        <a:latin typeface="Calibri"/>
                        <a:ea typeface="Times New Roman"/>
                        <a:cs typeface="Calibri"/>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eaLnBrk="0">
                        <a:lnSpc>
                          <a:spcPct val="115000"/>
                        </a:lnSpc>
                        <a:spcBef>
                          <a:spcPts val="0"/>
                        </a:spcBef>
                        <a:spcAft>
                          <a:spcPts val="0"/>
                        </a:spcAft>
                      </a:pPr>
                      <a:r>
                        <a:rPr lang="en-US" sz="2800" spc="30" dirty="0">
                          <a:solidFill>
                            <a:srgbClr val="000000"/>
                          </a:solidFill>
                          <a:latin typeface="Calibri"/>
                          <a:ea typeface="Times New Roman"/>
                          <a:cs typeface="Calibri"/>
                        </a:rPr>
                        <a:t>Q3: 07/22/2013</a:t>
                      </a:r>
                      <a:endParaRPr lang="en-US" sz="2800" dirty="0">
                        <a:latin typeface="Times New Roman"/>
                        <a:ea typeface="Times New Roman"/>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91328">
                <a:tc>
                  <a:txBody>
                    <a:bodyPr/>
                    <a:lstStyle/>
                    <a:p>
                      <a:pPr marL="0" marR="0" algn="ctr" eaLnBrk="0">
                        <a:lnSpc>
                          <a:spcPct val="115000"/>
                        </a:lnSpc>
                        <a:spcBef>
                          <a:spcPts val="0"/>
                        </a:spcBef>
                        <a:spcAft>
                          <a:spcPts val="0"/>
                        </a:spcAft>
                      </a:pPr>
                      <a:r>
                        <a:rPr lang="en-US" sz="2800" spc="10" dirty="0">
                          <a:solidFill>
                            <a:srgbClr val="000000"/>
                          </a:solidFill>
                          <a:latin typeface="Calibri"/>
                          <a:ea typeface="Times New Roman"/>
                          <a:cs typeface="Calibri"/>
                        </a:rPr>
                        <a:t>Q4: 07/01/2013 – 09/30/2013</a:t>
                      </a:r>
                      <a:endParaRPr lang="en-US" sz="2800" dirty="0">
                        <a:latin typeface="Times New Roman"/>
                        <a:ea typeface="Times New Roman"/>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p>
                      <a:pPr marL="342900" marR="0" lvl="0" indent="-342900" algn="ctr" eaLnBrk="0">
                        <a:lnSpc>
                          <a:spcPct val="115000"/>
                        </a:lnSpc>
                        <a:spcBef>
                          <a:spcPts val="0"/>
                        </a:spcBef>
                        <a:spcAft>
                          <a:spcPts val="0"/>
                        </a:spcAft>
                        <a:buClr>
                          <a:srgbClr val="000000"/>
                        </a:buClr>
                        <a:buSzPts val="1150"/>
                        <a:buFont typeface="+mj-lt"/>
                        <a:buNone/>
                        <a:tabLst>
                          <a:tab pos="320040" algn="l"/>
                        </a:tabLst>
                      </a:pPr>
                      <a:r>
                        <a:rPr lang="en-US" sz="2800" spc="160" dirty="0" smtClean="0">
                          <a:solidFill>
                            <a:srgbClr val="000000"/>
                          </a:solidFill>
                          <a:latin typeface="Calibri"/>
                          <a:ea typeface="Times New Roman"/>
                          <a:cs typeface="Calibri"/>
                        </a:rPr>
                        <a:t>Q4:11/15/2013</a:t>
                      </a:r>
                      <a:endParaRPr lang="en-US" sz="2800" spc="95" dirty="0">
                        <a:latin typeface="Calibri"/>
                        <a:ea typeface="Times New Roman"/>
                        <a:cs typeface="Calibri"/>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r>
            </a:tbl>
          </a:graphicData>
        </a:graphic>
      </p:graphicFrame>
      <p:sp>
        <p:nvSpPr>
          <p:cNvPr id="5" name="Rectangle 4"/>
          <p:cNvSpPr/>
          <p:nvPr/>
        </p:nvSpPr>
        <p:spPr>
          <a:xfrm>
            <a:off x="381000" y="5798403"/>
            <a:ext cx="8077200" cy="830997"/>
          </a:xfrm>
          <a:prstGeom prst="rect">
            <a:avLst/>
          </a:prstGeom>
        </p:spPr>
        <p:txBody>
          <a:bodyPr wrap="square">
            <a:spAutoFit/>
          </a:bodyPr>
          <a:lstStyle/>
          <a:p>
            <a:pPr algn="ctr"/>
            <a:r>
              <a:rPr lang="en-US" i="1" dirty="0" smtClean="0">
                <a:solidFill>
                  <a:srgbClr val="FF0000"/>
                </a:solidFill>
              </a:rPr>
              <a:t>SUBMIT FORMS ELECTRONICALLY  TO </a:t>
            </a:r>
          </a:p>
          <a:p>
            <a:pPr algn="ctr"/>
            <a:r>
              <a:rPr lang="en-US" i="1" dirty="0" smtClean="0">
                <a:solidFill>
                  <a:srgbClr val="FF0000"/>
                </a:solidFill>
              </a:rPr>
              <a:t>REGIONAL COORDINATOR</a:t>
            </a:r>
            <a:endParaRPr lang="en-US" i="1"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2"/>
          <p:cNvSpPr>
            <a:spLocks noGrp="1"/>
          </p:cNvSpPr>
          <p:nvPr>
            <p:ph type="sldNum" sz="quarter" idx="11"/>
          </p:nvPr>
        </p:nvSpPr>
        <p:spPr>
          <a:noFill/>
        </p:spPr>
        <p:txBody>
          <a:bodyPr/>
          <a:lstStyle/>
          <a:p>
            <a:fld id="{AD7AE339-0973-4CD8-8C55-C412584F9CE2}" type="slidenum">
              <a:rPr lang="en-US" smtClean="0"/>
              <a:pPr/>
              <a:t>24</a:t>
            </a:fld>
            <a:endParaRPr lang="en-US" smtClean="0"/>
          </a:p>
        </p:txBody>
      </p:sp>
      <p:sp>
        <p:nvSpPr>
          <p:cNvPr id="36867" name="Rectangle 6"/>
          <p:cNvSpPr txBox="1">
            <a:spLocks noGrp="1" noChangeArrowheads="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A1F6404D-0FA3-46F4-9B39-FA19382425B6}" type="slidenum">
              <a:rPr lang="en-US" sz="1400" b="0">
                <a:latin typeface="Arial" charset="0"/>
              </a:rPr>
              <a:pPr algn="r"/>
              <a:t>24</a:t>
            </a:fld>
            <a:endParaRPr lang="en-US" sz="1400" b="0">
              <a:latin typeface="Arial" charset="0"/>
            </a:endParaRPr>
          </a:p>
        </p:txBody>
      </p:sp>
      <p:sp>
        <p:nvSpPr>
          <p:cNvPr id="36868" name="Slide Number Placeholder 3"/>
          <p:cNvSpPr txBox="1">
            <a:spLocks noGrp="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487EF664-9DF4-4AF0-B143-16C22E008229}" type="slidenum">
              <a:rPr lang="en-US" sz="1400" b="0">
                <a:latin typeface="Arial" charset="0"/>
              </a:rPr>
              <a:pPr algn="r"/>
              <a:t>24</a:t>
            </a:fld>
            <a:endParaRPr lang="en-US" sz="1400" b="0">
              <a:latin typeface="Arial" charset="0"/>
            </a:endParaRPr>
          </a:p>
        </p:txBody>
      </p:sp>
      <p:sp>
        <p:nvSpPr>
          <p:cNvPr id="36869" name="Rectangle 12"/>
          <p:cNvSpPr>
            <a:spLocks noChangeArrowheads="1"/>
          </p:cNvSpPr>
          <p:nvPr/>
        </p:nvSpPr>
        <p:spPr bwMode="auto">
          <a:xfrm>
            <a:off x="0" y="2895600"/>
            <a:ext cx="9144000" cy="990600"/>
          </a:xfrm>
          <a:prstGeom prst="rect">
            <a:avLst/>
          </a:prstGeom>
          <a:noFill/>
          <a:ln w="9525">
            <a:noFill/>
            <a:miter lim="800000"/>
            <a:headEnd/>
            <a:tailEnd/>
          </a:ln>
        </p:spPr>
        <p:txBody>
          <a:bodyPr lIns="91427" tIns="45713" rIns="91427" bIns="45713" anchor="ctr"/>
          <a:lstStyle/>
          <a:p>
            <a:pPr algn="ctr"/>
            <a:r>
              <a:rPr lang="en-US" sz="3600" i="1" dirty="0" smtClean="0">
                <a:latin typeface="AvantGarde" pitchFamily="34" charset="0"/>
              </a:rPr>
              <a:t>HHS Payment Management System</a:t>
            </a:r>
            <a:endParaRPr lang="en-US" sz="3600" i="1" dirty="0">
              <a:latin typeface="AvantGarde"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B5076B87-E0CB-4CF6-97C7-9FE82A3597F8}" type="slidenum">
              <a:rPr lang="en-US" smtClean="0"/>
              <a:pPr>
                <a:defRPr/>
              </a:pPr>
              <a:t>25</a:t>
            </a:fld>
            <a:endParaRPr lang="en-US"/>
          </a:p>
        </p:txBody>
      </p:sp>
      <p:graphicFrame>
        <p:nvGraphicFramePr>
          <p:cNvPr id="4" name="Table 3"/>
          <p:cNvGraphicFramePr>
            <a:graphicFrameLocks noGrp="1"/>
          </p:cNvGraphicFramePr>
          <p:nvPr/>
        </p:nvGraphicFramePr>
        <p:xfrm>
          <a:off x="152400" y="3875601"/>
          <a:ext cx="8610602" cy="2829999"/>
        </p:xfrm>
        <a:graphic>
          <a:graphicData uri="http://schemas.openxmlformats.org/drawingml/2006/table">
            <a:tbl>
              <a:tblPr/>
              <a:tblGrid>
                <a:gridCol w="1102222"/>
                <a:gridCol w="881779"/>
                <a:gridCol w="2200759"/>
                <a:gridCol w="991998"/>
                <a:gridCol w="1220922"/>
                <a:gridCol w="1106461"/>
                <a:gridCol w="1106461"/>
              </a:tblGrid>
              <a:tr h="538864">
                <a:tc>
                  <a:txBody>
                    <a:bodyPr/>
                    <a:lstStyle/>
                    <a:p>
                      <a:pPr algn="r" fontAlgn="b"/>
                      <a:endParaRPr lang="en-US" sz="1400" b="1" i="0" u="none" strike="noStrike" dirty="0">
                        <a:latin typeface="Calibri"/>
                      </a:endParaRPr>
                    </a:p>
                  </a:txBody>
                  <a:tcPr marL="6927" marR="6927" marT="6927" marB="0" anchor="b">
                    <a:lnL>
                      <a:noFill/>
                    </a:lnL>
                    <a:lnR>
                      <a:noFill/>
                    </a:lnR>
                    <a:lnT>
                      <a:noFill/>
                    </a:lnT>
                    <a:lnB>
                      <a:noFill/>
                    </a:lnB>
                  </a:tcPr>
                </a:tc>
                <a:tc>
                  <a:txBody>
                    <a:bodyPr/>
                    <a:lstStyle/>
                    <a:p>
                      <a:pPr algn="r" fontAlgn="b"/>
                      <a:endParaRPr lang="en-US" sz="1400" b="1" i="0" u="none" strike="noStrike" dirty="0">
                        <a:latin typeface="Calibri"/>
                      </a:endParaRPr>
                    </a:p>
                  </a:txBody>
                  <a:tcPr marL="6927" marR="6927" marT="6927" marB="0" anchor="b">
                    <a:lnL>
                      <a:noFill/>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ctr"/>
                      <a:r>
                        <a:rPr lang="en-US" sz="1400" b="1" i="0" u="none" strike="noStrike" dirty="0" smtClean="0">
                          <a:latin typeface="Calibri"/>
                        </a:rPr>
                        <a:t>FY2012 SSVF HHS Payment Management System</a:t>
                      </a:r>
                      <a:r>
                        <a:rPr lang="en-US" sz="1400" b="1" i="0" u="none" strike="noStrike" baseline="0" dirty="0" smtClean="0">
                          <a:latin typeface="Calibri"/>
                        </a:rPr>
                        <a:t> Accounts</a:t>
                      </a:r>
                      <a:endParaRPr lang="en-US" sz="1400" b="1" i="0" u="none" strike="noStrike" dirty="0">
                        <a:latin typeface="Calibri"/>
                      </a:endParaRPr>
                    </a:p>
                  </a:txBody>
                  <a:tcPr marL="6927" marR="6927" marT="6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4800">
                <a:tc>
                  <a:txBody>
                    <a:bodyPr/>
                    <a:lstStyle/>
                    <a:p>
                      <a:pPr algn="r" fontAlgn="b"/>
                      <a:endParaRPr lang="en-US" sz="1400" b="0" i="0" u="none" strike="noStrike" dirty="0">
                        <a:latin typeface="Calibri"/>
                      </a:endParaRPr>
                    </a:p>
                  </a:txBody>
                  <a:tcPr marL="6927" marR="6927" marT="6927" marB="0" anchor="b">
                    <a:lnL>
                      <a:noFill/>
                    </a:lnL>
                    <a:lnR>
                      <a:noFill/>
                    </a:lnR>
                    <a:lnT>
                      <a:noFill/>
                    </a:lnT>
                    <a:lnB>
                      <a:noFill/>
                    </a:lnB>
                  </a:tcPr>
                </a:tc>
                <a:tc>
                  <a:txBody>
                    <a:bodyPr/>
                    <a:lstStyle/>
                    <a:p>
                      <a:pPr algn="r" fontAlgn="b"/>
                      <a:endParaRPr lang="en-US" sz="1400" b="0" i="0" u="none" strike="noStrike" dirty="0">
                        <a:latin typeface="Calibri"/>
                      </a:endParaRPr>
                    </a:p>
                  </a:txBody>
                  <a:tcPr marL="6927" marR="6927" marT="692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1" i="0" u="none" strike="noStrike" dirty="0">
                        <a:latin typeface="Calibri"/>
                      </a:endParaRP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1400" b="1" i="0" u="none" strike="noStrike">
                          <a:latin typeface="Calibri"/>
                        </a:rPr>
                        <a:t>Subaccount Table:</a:t>
                      </a:r>
                    </a:p>
                  </a:txBody>
                  <a:tcPr marL="6927" marR="6927" marT="6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57200">
                <a:tc>
                  <a:txBody>
                    <a:bodyPr/>
                    <a:lstStyle/>
                    <a:p>
                      <a:pPr algn="r" fontAlgn="b"/>
                      <a:endParaRPr lang="en-US" sz="1400" b="1" i="0" u="none" strike="noStrike" dirty="0">
                        <a:latin typeface="Calibri"/>
                      </a:endParaRPr>
                    </a:p>
                  </a:txBody>
                  <a:tcPr marL="6927" marR="6927" marT="6927" marB="0" anchor="b">
                    <a:lnL>
                      <a:noFill/>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tcPr>
                </a:tc>
                <a:tc>
                  <a:txBody>
                    <a:bodyPr/>
                    <a:lstStyle/>
                    <a:p>
                      <a:pPr algn="r" fontAlgn="b"/>
                      <a:endParaRPr lang="en-US" sz="1400" b="1" i="0" u="none" strike="noStrike" dirty="0">
                        <a:latin typeface="Calibri"/>
                      </a:endParaRP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tcPr>
                </a:tc>
                <a:tc>
                  <a:txBody>
                    <a:bodyPr/>
                    <a:lstStyle/>
                    <a:p>
                      <a:pPr algn="ctr" fontAlgn="ctr"/>
                      <a:r>
                        <a:rPr lang="en-US" sz="1400" b="0" i="0" u="none" strike="noStrike" dirty="0" smtClean="0">
                          <a:latin typeface="Calibri"/>
                        </a:rPr>
                        <a:t>Renewal Grantees</a:t>
                      </a:r>
                      <a:endParaRPr lang="en-US" sz="1400" b="0" i="0" u="none" strike="noStrike" dirty="0">
                        <a:latin typeface="Calibri"/>
                      </a:endParaRPr>
                    </a:p>
                  </a:txBody>
                  <a:tcPr marL="6927" marR="6927" marT="6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smtClean="0">
                          <a:latin typeface="Calibri"/>
                        </a:rPr>
                        <a:t>ADM-R12</a:t>
                      </a:r>
                      <a:endParaRPr lang="en-US" sz="1400" b="1" i="0" u="none" strike="noStrike" dirty="0">
                        <a:latin typeface="Calibri"/>
                      </a:endParaRP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400" b="1" i="0" u="none" strike="noStrike" dirty="0" smtClean="0">
                          <a:latin typeface="Calibri"/>
                        </a:rPr>
                        <a:t>SERVICES-R12</a:t>
                      </a:r>
                      <a:endParaRPr lang="en-US" sz="1400" b="1" i="0" u="none" strike="noStrike" dirty="0">
                        <a:latin typeface="Calibri"/>
                      </a:endParaRP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400" b="1" i="0" u="none" strike="noStrike" dirty="0" smtClean="0">
                          <a:latin typeface="Calibri"/>
                        </a:rPr>
                        <a:t>TFAR-R12</a:t>
                      </a:r>
                      <a:endParaRPr lang="en-US" sz="1400" b="1" i="0" u="none" strike="noStrike" dirty="0">
                        <a:latin typeface="Calibri"/>
                      </a:endParaRP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400" b="1" i="0" u="none" strike="noStrike" dirty="0" smtClean="0">
                          <a:latin typeface="Calibri"/>
                        </a:rPr>
                        <a:t>TFAP-R12</a:t>
                      </a:r>
                      <a:endParaRPr lang="en-US" sz="1400" b="1" i="0" u="none" strike="noStrike" dirty="0">
                        <a:latin typeface="Calibri"/>
                      </a:endParaRP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527937">
                <a:tc>
                  <a:txBody>
                    <a:bodyPr/>
                    <a:lstStyle/>
                    <a:p>
                      <a:pPr algn="r" fontAlgn="b"/>
                      <a:r>
                        <a:rPr lang="en-US" sz="1400" b="1" i="0" u="none" strike="noStrike">
                          <a:latin typeface="Calibri"/>
                        </a:rPr>
                        <a:t> </a:t>
                      </a:r>
                    </a:p>
                  </a:txBody>
                  <a:tcPr marL="6927" marR="6927" marT="692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latin typeface="Calibri"/>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latin typeface="Calibri"/>
                        </a:rPr>
                        <a:t>Firs</a:t>
                      </a:r>
                      <a:r>
                        <a:rPr lang="en-US" sz="1400" b="0" i="0" u="none" strike="noStrike" baseline="0" dirty="0" smtClean="0">
                          <a:latin typeface="Calibri"/>
                        </a:rPr>
                        <a:t>t Year (New) Grantees</a:t>
                      </a:r>
                      <a:endParaRPr lang="en-US" sz="1400" b="0" i="0" u="none" strike="noStrike" dirty="0">
                        <a:latin typeface="Calibri"/>
                      </a:endParaRPr>
                    </a:p>
                  </a:txBody>
                  <a:tcPr marL="6927" marR="6927" marT="6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latin typeface="Calibri"/>
                        </a:rPr>
                        <a:t>ADM-12</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400" b="1" i="0" u="none" strike="noStrike" dirty="0">
                          <a:latin typeface="Calibri"/>
                        </a:rPr>
                        <a:t>SERVICES-12</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400" b="1" i="0" u="none" strike="noStrike" dirty="0">
                          <a:latin typeface="Calibri"/>
                        </a:rPr>
                        <a:t>TFAR-12</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400" b="1" i="0" u="none" strike="noStrike" dirty="0">
                          <a:latin typeface="Calibri"/>
                        </a:rPr>
                        <a:t>TFAP-12</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500599">
                <a:tc>
                  <a:txBody>
                    <a:bodyPr/>
                    <a:lstStyle/>
                    <a:p>
                      <a:pPr algn="ctr" fontAlgn="ctr"/>
                      <a:r>
                        <a:rPr lang="en-US" sz="1400" b="1" i="0" u="none" strike="noStrike">
                          <a:solidFill>
                            <a:srgbClr val="000000"/>
                          </a:solidFill>
                          <a:latin typeface="Calibri"/>
                        </a:rPr>
                        <a:t>Program #</a:t>
                      </a:r>
                    </a:p>
                  </a:txBody>
                  <a:tcPr marL="6927" marR="6927" marT="6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1" i="0" u="none" strike="noStrike">
                          <a:solidFill>
                            <a:srgbClr val="000000"/>
                          </a:solidFill>
                          <a:latin typeface="Calibri"/>
                        </a:rPr>
                        <a:t>HHS Acct#</a:t>
                      </a:r>
                    </a:p>
                  </a:txBody>
                  <a:tcPr marL="6927" marR="6927" marT="6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1" i="0" u="none" strike="noStrike" dirty="0" smtClean="0">
                          <a:solidFill>
                            <a:srgbClr val="000000"/>
                          </a:solidFill>
                          <a:latin typeface="Calibri"/>
                        </a:rPr>
                        <a:t>Organization Name</a:t>
                      </a:r>
                      <a:endParaRPr lang="en-US" sz="1400" b="1" i="0" u="none" strike="noStrike" dirty="0">
                        <a:solidFill>
                          <a:srgbClr val="000000"/>
                        </a:solidFill>
                        <a:latin typeface="Calibri"/>
                      </a:endParaRPr>
                    </a:p>
                  </a:txBody>
                  <a:tcPr marL="6927" marR="6927" marT="6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1" i="0" u="none" strike="noStrike" dirty="0">
                          <a:solidFill>
                            <a:srgbClr val="000000"/>
                          </a:solidFill>
                          <a:latin typeface="Calibri"/>
                        </a:rPr>
                        <a:t>0001</a:t>
                      </a:r>
                    </a:p>
                  </a:txBody>
                  <a:tcPr marL="6927" marR="6927" marT="6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ctr"/>
                      <a:r>
                        <a:rPr lang="en-US" sz="1400" b="1" i="0" u="none" strike="noStrike" dirty="0">
                          <a:solidFill>
                            <a:srgbClr val="000000"/>
                          </a:solidFill>
                          <a:latin typeface="Calibri"/>
                        </a:rPr>
                        <a:t>0002</a:t>
                      </a:r>
                    </a:p>
                  </a:txBody>
                  <a:tcPr marL="6927" marR="6927" marT="6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ctr"/>
                      <a:r>
                        <a:rPr lang="en-US" sz="1400" b="1" i="0" u="none" strike="noStrike" dirty="0">
                          <a:solidFill>
                            <a:srgbClr val="000000"/>
                          </a:solidFill>
                          <a:latin typeface="Calibri"/>
                        </a:rPr>
                        <a:t>0003</a:t>
                      </a:r>
                    </a:p>
                  </a:txBody>
                  <a:tcPr marL="6927" marR="6927" marT="6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ctr"/>
                      <a:r>
                        <a:rPr lang="en-US" sz="1400" b="1" i="0" u="none" strike="noStrike" dirty="0">
                          <a:solidFill>
                            <a:srgbClr val="000000"/>
                          </a:solidFill>
                          <a:latin typeface="Calibri"/>
                        </a:rPr>
                        <a:t>0004</a:t>
                      </a:r>
                    </a:p>
                  </a:txBody>
                  <a:tcPr marL="6927" marR="6927" marT="6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500599">
                <a:tc>
                  <a:txBody>
                    <a:bodyPr/>
                    <a:lstStyle/>
                    <a:p>
                      <a:pPr algn="ctr" fontAlgn="ctr"/>
                      <a:r>
                        <a:rPr lang="en-US" sz="1400" b="0" i="0" u="none" strike="noStrike" dirty="0" smtClean="0">
                          <a:latin typeface="Calibri"/>
                        </a:rPr>
                        <a:t>R12-CA-022</a:t>
                      </a:r>
                      <a:endParaRPr lang="en-US" sz="1400" b="0" i="0" u="none" strike="noStrike" dirty="0">
                        <a:latin typeface="Calibri"/>
                      </a:endParaRPr>
                    </a:p>
                  </a:txBody>
                  <a:tcPr marL="6927" marR="6927" marT="6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latin typeface="Calibri"/>
                        </a:rPr>
                        <a:t>D4444B1 </a:t>
                      </a:r>
                      <a:endParaRPr lang="en-US" sz="1400" b="0" i="0" u="none" strike="noStrike" dirty="0">
                        <a:solidFill>
                          <a:srgbClr val="000000"/>
                        </a:solidFill>
                        <a:latin typeface="Calibri"/>
                      </a:endParaRPr>
                    </a:p>
                  </a:txBody>
                  <a:tcPr marL="6927" marR="6927" marT="6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latin typeface="Calibri"/>
                        </a:rPr>
                        <a:t>We Serve Veterans</a:t>
                      </a:r>
                      <a:endParaRPr lang="en-US" sz="1400" b="0" i="0" u="none" strike="noStrike" dirty="0">
                        <a:solidFill>
                          <a:srgbClr val="000000"/>
                        </a:solidFill>
                        <a:latin typeface="Calibri"/>
                      </a:endParaRPr>
                    </a:p>
                  </a:txBody>
                  <a:tcPr marL="6927" marR="6927" marT="6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latin typeface="Calibri"/>
                        </a:rPr>
                        <a:t>$100,000</a:t>
                      </a:r>
                      <a:r>
                        <a:rPr lang="en-US" sz="1400" b="0" i="0" u="none" strike="noStrike" dirty="0">
                          <a:latin typeface="Calibri"/>
                        </a:rPr>
                        <a:t> </a:t>
                      </a:r>
                    </a:p>
                  </a:txBody>
                  <a:tcPr marL="6927" marR="6927" marT="6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latin typeface="Calibri"/>
                        </a:rPr>
                        <a:t>$600,000</a:t>
                      </a:r>
                      <a:r>
                        <a:rPr lang="en-US" sz="1400" b="0" i="0" u="none" strike="noStrike" dirty="0">
                          <a:latin typeface="Calibri"/>
                        </a:rPr>
                        <a:t> </a:t>
                      </a:r>
                    </a:p>
                  </a:txBody>
                  <a:tcPr marL="6927" marR="6927" marT="6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latin typeface="Calibri"/>
                        </a:rPr>
                        <a:t>$180,000</a:t>
                      </a:r>
                      <a:r>
                        <a:rPr lang="en-US" sz="1400" b="0" i="0" u="none" strike="noStrike" dirty="0">
                          <a:latin typeface="Calibri"/>
                        </a:rPr>
                        <a:t> </a:t>
                      </a:r>
                    </a:p>
                  </a:txBody>
                  <a:tcPr marL="6927" marR="6927" marT="6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latin typeface="Calibri"/>
                        </a:rPr>
                        <a:t>$120,000</a:t>
                      </a:r>
                      <a:r>
                        <a:rPr lang="en-US" sz="1400" b="0" i="0" u="none" strike="noStrike" dirty="0">
                          <a:latin typeface="Calibri"/>
                        </a:rPr>
                        <a:t> </a:t>
                      </a:r>
                    </a:p>
                  </a:txBody>
                  <a:tcPr marL="6927" marR="6927" marT="6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228600" y="1020649"/>
            <a:ext cx="8610600" cy="2693045"/>
          </a:xfrm>
          <a:prstGeom prst="rect">
            <a:avLst/>
          </a:prstGeom>
        </p:spPr>
        <p:txBody>
          <a:bodyPr wrap="square">
            <a:spAutoFit/>
          </a:bodyPr>
          <a:lstStyle/>
          <a:p>
            <a:pPr marL="457200" indent="-457200">
              <a:spcBef>
                <a:spcPts val="600"/>
              </a:spcBef>
              <a:buClr>
                <a:srgbClr val="0000FF"/>
              </a:buClr>
              <a:defRPr/>
            </a:pPr>
            <a:r>
              <a:rPr lang="en-US" sz="1600" dirty="0" smtClean="0">
                <a:solidFill>
                  <a:srgbClr val="0000FF"/>
                </a:solidFill>
                <a:latin typeface="AvantGarde" pitchFamily="34" charset="0"/>
              </a:rPr>
              <a:t>SSVF Grant Subaccount Breakdown:</a:t>
            </a:r>
            <a:r>
              <a:rPr lang="en-US" sz="1600" b="0" dirty="0" smtClean="0">
                <a:latin typeface="AvantGarde" pitchFamily="34" charset="0"/>
              </a:rPr>
              <a:t>  </a:t>
            </a:r>
            <a:endParaRPr lang="en-US" sz="1600" dirty="0" smtClean="0">
              <a:solidFill>
                <a:srgbClr val="0000FF"/>
              </a:solidFill>
              <a:latin typeface="AvantGarde" pitchFamily="34" charset="0"/>
            </a:endParaRPr>
          </a:p>
          <a:p>
            <a:pPr marL="1035050" lvl="1" indent="-457200">
              <a:spcBef>
                <a:spcPts val="600"/>
              </a:spcBef>
              <a:buClr>
                <a:srgbClr val="0000FF"/>
              </a:buClr>
              <a:defRPr/>
            </a:pPr>
            <a:r>
              <a:rPr lang="en-US" sz="1600" b="0" dirty="0" smtClean="0">
                <a:latin typeface="AvantGarde" pitchFamily="34" charset="0"/>
              </a:rPr>
              <a:t>Approved budgets are registered in HHS Payment Management System in four (4) subaccounts.  Grantees may request payments from some or all of the SSVF subaccounts.</a:t>
            </a:r>
          </a:p>
          <a:p>
            <a:pPr marL="1035050" lvl="1" indent="-457200">
              <a:spcBef>
                <a:spcPts val="600"/>
              </a:spcBef>
              <a:buClr>
                <a:srgbClr val="0000FF"/>
              </a:buClr>
              <a:buFont typeface="Arial" pitchFamily="34" charset="0"/>
              <a:buChar char="•"/>
              <a:defRPr/>
            </a:pPr>
            <a:r>
              <a:rPr lang="en-US" sz="1600" b="0" dirty="0" smtClean="0">
                <a:latin typeface="AvantGarde" pitchFamily="34" charset="0"/>
                <a:sym typeface="Wingdings 3" pitchFamily="18" charset="2"/>
              </a:rPr>
              <a:t>Administration (capped at 10% of total budget)</a:t>
            </a:r>
          </a:p>
          <a:p>
            <a:pPr marL="1035050" lvl="1" indent="-457200">
              <a:spcBef>
                <a:spcPts val="600"/>
              </a:spcBef>
              <a:buClr>
                <a:srgbClr val="0000FF"/>
              </a:buClr>
              <a:buFont typeface="Arial" pitchFamily="34" charset="0"/>
              <a:buChar char="•"/>
              <a:defRPr/>
            </a:pPr>
            <a:r>
              <a:rPr lang="en-US" sz="1600" b="0" dirty="0" smtClean="0">
                <a:latin typeface="AvantGarde" pitchFamily="34" charset="0"/>
                <a:sym typeface="Wingdings 3" pitchFamily="18" charset="2"/>
              </a:rPr>
              <a:t>Services (budgeted funds for the provision and coordination of supportive services</a:t>
            </a:r>
          </a:p>
          <a:p>
            <a:pPr marL="1035050" lvl="1" indent="-457200">
              <a:spcBef>
                <a:spcPts val="600"/>
              </a:spcBef>
              <a:buClr>
                <a:srgbClr val="0000FF"/>
              </a:buClr>
              <a:buFont typeface="Arial" pitchFamily="34" charset="0"/>
              <a:buChar char="•"/>
              <a:defRPr/>
            </a:pPr>
            <a:r>
              <a:rPr lang="en-US" sz="1600" b="0" dirty="0" smtClean="0">
                <a:latin typeface="AvantGarde" pitchFamily="34" charset="0"/>
                <a:sym typeface="Wingdings 3" pitchFamily="18" charset="2"/>
              </a:rPr>
              <a:t>Temporary Financial Assistance for Rapid Re-Housing (minimum of 60% of budgeted funds)</a:t>
            </a:r>
          </a:p>
          <a:p>
            <a:pPr marL="1035050" lvl="1" indent="-457200">
              <a:spcBef>
                <a:spcPts val="600"/>
              </a:spcBef>
              <a:buClr>
                <a:srgbClr val="0000FF"/>
              </a:buClr>
              <a:buFont typeface="Arial" pitchFamily="34" charset="0"/>
              <a:buChar char="•"/>
              <a:defRPr/>
            </a:pPr>
            <a:r>
              <a:rPr lang="en-US" sz="1600" b="0" dirty="0" smtClean="0">
                <a:latin typeface="AvantGarde" pitchFamily="34" charset="0"/>
                <a:sym typeface="Wingdings 3" pitchFamily="18" charset="2"/>
              </a:rPr>
              <a:t>Temporary Financial Assistance for Prevention </a:t>
            </a:r>
            <a:endParaRPr lang="en-US" sz="1600" b="0" dirty="0">
              <a:latin typeface="AvantGarde" pitchFamily="34" charset="0"/>
              <a:sym typeface="Wingdings 3" pitchFamily="18" charset="2"/>
            </a:endParaRPr>
          </a:p>
        </p:txBody>
      </p:sp>
      <p:sp>
        <p:nvSpPr>
          <p:cNvPr id="6" name="Rectangle 5"/>
          <p:cNvSpPr/>
          <p:nvPr/>
        </p:nvSpPr>
        <p:spPr>
          <a:xfrm>
            <a:off x="3200400" y="0"/>
            <a:ext cx="5943600" cy="830997"/>
          </a:xfrm>
          <a:prstGeom prst="rect">
            <a:avLst/>
          </a:prstGeom>
        </p:spPr>
        <p:txBody>
          <a:bodyPr wrap="square">
            <a:spAutoFit/>
          </a:bodyPr>
          <a:lstStyle/>
          <a:p>
            <a:pPr marL="863600" indent="-863600" algn="r">
              <a:defRPr/>
            </a:pPr>
            <a:r>
              <a:rPr lang="en-US" i="1" dirty="0" smtClean="0">
                <a:solidFill>
                  <a:schemeClr val="bg1"/>
                </a:solidFill>
                <a:effectLst>
                  <a:outerShdw blurRad="38100" dist="38100" dir="2700000" algn="tl">
                    <a:srgbClr val="C0C0C0"/>
                  </a:outerShdw>
                </a:effectLst>
                <a:latin typeface="AvantGarde" pitchFamily="34" charset="0"/>
              </a:rPr>
              <a:t>IV. HHS Payment Management System</a:t>
            </a:r>
          </a:p>
          <a:p>
            <a:pPr marL="863600" indent="-863600" algn="r">
              <a:defRPr/>
            </a:pPr>
            <a:r>
              <a:rPr lang="en-US" i="1" dirty="0" smtClean="0">
                <a:solidFill>
                  <a:schemeClr val="bg1"/>
                </a:solidFill>
                <a:effectLst>
                  <a:outerShdw blurRad="38100" dist="38100" dir="2700000" algn="tl">
                    <a:srgbClr val="C0C0C0"/>
                  </a:outerShdw>
                </a:effectLst>
                <a:latin typeface="AvantGarde" pitchFamily="34" charset="0"/>
              </a:rPr>
              <a:t>A. SSVF Subaccount Breakdown</a:t>
            </a:r>
            <a:endParaRPr lang="en-US" i="1" dirty="0">
              <a:solidFill>
                <a:schemeClr val="bg1"/>
              </a:solidFill>
              <a:effectLst>
                <a:outerShdw blurRad="38100" dist="38100" dir="2700000" algn="tl">
                  <a:srgbClr val="C0C0C0"/>
                </a:outerShdw>
              </a:effectLst>
              <a:latin typeface="AvantGarde"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7"/>
          <p:cNvPicPr>
            <a:picLocks noChangeAspect="1" noChangeArrowheads="1"/>
          </p:cNvPicPr>
          <p:nvPr/>
        </p:nvPicPr>
        <p:blipFill>
          <a:blip r:embed="rId2" cstate="print"/>
          <a:srcRect/>
          <a:stretch>
            <a:fillRect/>
          </a:stretch>
        </p:blipFill>
        <p:spPr bwMode="auto">
          <a:xfrm>
            <a:off x="141288" y="1438275"/>
            <a:ext cx="6403975" cy="4924425"/>
          </a:xfrm>
          <a:prstGeom prst="rect">
            <a:avLst/>
          </a:prstGeom>
          <a:noFill/>
          <a:ln w="9525" algn="ctr">
            <a:noFill/>
            <a:miter lim="800000"/>
            <a:headEnd/>
            <a:tailEnd/>
          </a:ln>
        </p:spPr>
      </p:pic>
      <p:sp>
        <p:nvSpPr>
          <p:cNvPr id="33795" name="Slide Number Placeholder 3"/>
          <p:cNvSpPr>
            <a:spLocks noGrp="1"/>
          </p:cNvSpPr>
          <p:nvPr>
            <p:ph type="sldNum" sz="quarter" idx="10"/>
          </p:nvPr>
        </p:nvSpPr>
        <p:spPr>
          <a:noFill/>
        </p:spPr>
        <p:txBody>
          <a:bodyPr/>
          <a:lstStyle/>
          <a:p>
            <a:fld id="{148641C6-D671-412C-AA36-E425C7E633B3}" type="slidenum">
              <a:rPr lang="en-US" smtClean="0"/>
              <a:pPr/>
              <a:t>26</a:t>
            </a:fld>
            <a:endParaRPr lang="en-US" smtClean="0"/>
          </a:p>
        </p:txBody>
      </p:sp>
      <p:sp>
        <p:nvSpPr>
          <p:cNvPr id="33796" name="Rectangle 2"/>
          <p:cNvSpPr>
            <a:spLocks noGrp="1" noChangeArrowheads="1"/>
          </p:cNvSpPr>
          <p:nvPr>
            <p:ph type="title"/>
          </p:nvPr>
        </p:nvSpPr>
        <p:spPr/>
        <p:txBody>
          <a:bodyPr/>
          <a:lstStyle/>
          <a:p>
            <a:r>
              <a:rPr lang="en-US" dirty="0" smtClean="0"/>
              <a:t>IV. Payment Management System</a:t>
            </a:r>
            <a:br>
              <a:rPr lang="en-US" dirty="0" smtClean="0"/>
            </a:br>
            <a:r>
              <a:rPr lang="en-US" dirty="0" smtClean="0"/>
              <a:t>B. </a:t>
            </a:r>
            <a:r>
              <a:rPr lang="en-US" i="1" dirty="0" smtClean="0"/>
              <a:t>Accessing the Site</a:t>
            </a:r>
          </a:p>
        </p:txBody>
      </p:sp>
      <p:sp>
        <p:nvSpPr>
          <p:cNvPr id="33797" name="AutoShape 5"/>
          <p:cNvSpPr>
            <a:spLocks noChangeArrowheads="1"/>
          </p:cNvSpPr>
          <p:nvPr/>
        </p:nvSpPr>
        <p:spPr bwMode="auto">
          <a:xfrm>
            <a:off x="5797550" y="3367088"/>
            <a:ext cx="2654300" cy="1338262"/>
          </a:xfrm>
          <a:prstGeom prst="wedgeRoundRectCallout">
            <a:avLst>
              <a:gd name="adj1" fmla="val -84986"/>
              <a:gd name="adj2" fmla="val -125565"/>
              <a:gd name="adj3" fmla="val 16667"/>
            </a:avLst>
          </a:prstGeom>
          <a:solidFill>
            <a:schemeClr val="tx2"/>
          </a:solidFill>
          <a:ln w="9525">
            <a:solidFill>
              <a:srgbClr val="3366FF"/>
            </a:solidFill>
            <a:miter lim="800000"/>
            <a:headEnd/>
            <a:tailEnd/>
          </a:ln>
        </p:spPr>
        <p:txBody>
          <a:bodyPr wrap="none" anchor="ctr"/>
          <a:lstStyle/>
          <a:p>
            <a:pPr algn="ctr" eaLnBrk="0" hangingPunct="0">
              <a:buFont typeface="Stars1"/>
              <a:buNone/>
            </a:pPr>
            <a:r>
              <a:rPr lang="en-US" sz="1600" smtClean="0">
                <a:solidFill>
                  <a:srgbClr val="000000"/>
                </a:solidFill>
              </a:rPr>
              <a:t>Go to: </a:t>
            </a:r>
            <a:r>
              <a:rPr lang="en-US" sz="1800" b="0" u="sng" smtClean="0">
                <a:solidFill>
                  <a:srgbClr val="663399"/>
                </a:solidFill>
              </a:rPr>
              <a:t>www.dpm.psc.gov</a:t>
            </a:r>
          </a:p>
          <a:p>
            <a:pPr algn="ctr" eaLnBrk="0" hangingPunct="0">
              <a:buFont typeface="Stars1"/>
              <a:buNone/>
            </a:pPr>
            <a:endParaRPr lang="en-US" sz="1200" smtClean="0">
              <a:solidFill>
                <a:srgbClr val="000000"/>
              </a:solidFill>
            </a:endParaRPr>
          </a:p>
          <a:p>
            <a:pPr algn="ctr" eaLnBrk="0" hangingPunct="0">
              <a:buFont typeface="Stars1"/>
              <a:buNone/>
            </a:pPr>
            <a:r>
              <a:rPr lang="en-US" sz="1200" smtClean="0">
                <a:solidFill>
                  <a:srgbClr val="000000"/>
                </a:solidFill>
              </a:rPr>
              <a:t>Click on “Payment </a:t>
            </a:r>
          </a:p>
          <a:p>
            <a:pPr algn="ctr" eaLnBrk="0" hangingPunct="0">
              <a:buFont typeface="Stars1"/>
              <a:buNone/>
            </a:pPr>
            <a:r>
              <a:rPr lang="en-US" sz="1200" smtClean="0">
                <a:solidFill>
                  <a:srgbClr val="000000"/>
                </a:solidFill>
              </a:rPr>
              <a:t>Management System” </a:t>
            </a:r>
          </a:p>
          <a:p>
            <a:pPr algn="ctr" eaLnBrk="0" hangingPunct="0">
              <a:buFont typeface="Stars1"/>
              <a:buNone/>
            </a:pPr>
            <a:r>
              <a:rPr lang="en-US" sz="1600" smtClean="0">
                <a:solidFill>
                  <a:srgbClr val="000000"/>
                </a:solidFill>
              </a:rPr>
              <a:t> </a:t>
            </a:r>
          </a:p>
        </p:txBody>
      </p:sp>
      <p:sp>
        <p:nvSpPr>
          <p:cNvPr id="33798" name="Text Box 9"/>
          <p:cNvSpPr txBox="1">
            <a:spLocks noChangeArrowheads="1"/>
          </p:cNvSpPr>
          <p:nvPr/>
        </p:nvSpPr>
        <p:spPr bwMode="auto">
          <a:xfrm>
            <a:off x="6338888" y="5327650"/>
            <a:ext cx="2471737" cy="646113"/>
          </a:xfrm>
          <a:prstGeom prst="rect">
            <a:avLst/>
          </a:prstGeom>
          <a:noFill/>
          <a:ln w="9525" algn="ctr">
            <a:noFill/>
            <a:miter lim="800000"/>
            <a:headEnd/>
            <a:tailEnd/>
          </a:ln>
        </p:spPr>
        <p:txBody>
          <a:bodyPr>
            <a:spAutoFit/>
          </a:bodyPr>
          <a:lstStyle/>
          <a:p>
            <a:pPr algn="ctr" eaLnBrk="0" hangingPunct="0"/>
            <a:r>
              <a:rPr lang="en-US" sz="1800" dirty="0" smtClean="0">
                <a:solidFill>
                  <a:srgbClr val="A50021"/>
                </a:solidFill>
              </a:rPr>
              <a:t>Review messages on this page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1"/>
          <p:cNvSpPr>
            <a:spLocks noGrp="1"/>
          </p:cNvSpPr>
          <p:nvPr>
            <p:ph type="sldNum" sz="quarter" idx="10"/>
          </p:nvPr>
        </p:nvSpPr>
        <p:spPr>
          <a:noFill/>
        </p:spPr>
        <p:txBody>
          <a:bodyPr/>
          <a:lstStyle/>
          <a:p>
            <a:fld id="{2B692F31-03A1-4234-BFCF-415BD194C629}" type="slidenum">
              <a:rPr lang="en-US" smtClean="0"/>
              <a:pPr/>
              <a:t>27</a:t>
            </a:fld>
            <a:endParaRPr lang="en-US" smtClean="0"/>
          </a:p>
        </p:txBody>
      </p:sp>
      <p:sp>
        <p:nvSpPr>
          <p:cNvPr id="34819" name="Rectangle 6"/>
          <p:cNvSpPr>
            <a:spLocks noChangeArrowheads="1"/>
          </p:cNvSpPr>
          <p:nvPr/>
        </p:nvSpPr>
        <p:spPr bwMode="auto">
          <a:xfrm>
            <a:off x="161925" y="120650"/>
            <a:ext cx="6303963" cy="1143000"/>
          </a:xfrm>
          <a:prstGeom prst="rect">
            <a:avLst/>
          </a:prstGeom>
          <a:noFill/>
          <a:ln w="12700">
            <a:noFill/>
            <a:miter lim="800000"/>
            <a:headEnd/>
            <a:tailEnd/>
          </a:ln>
        </p:spPr>
        <p:txBody>
          <a:bodyPr lIns="90488" tIns="44450" rIns="90488" bIns="44450" anchor="b"/>
          <a:lstStyle/>
          <a:p>
            <a:pPr eaLnBrk="0" hangingPunct="0"/>
            <a:r>
              <a:rPr lang="en-US" sz="3200" smtClean="0">
                <a:solidFill>
                  <a:srgbClr val="FFFFFF"/>
                </a:solidFill>
              </a:rPr>
              <a:t>Payment Management System</a:t>
            </a:r>
            <a:br>
              <a:rPr lang="en-US" sz="3200" smtClean="0">
                <a:solidFill>
                  <a:srgbClr val="FFFFFF"/>
                </a:solidFill>
              </a:rPr>
            </a:br>
            <a:r>
              <a:rPr lang="en-US" sz="3200" i="1" smtClean="0">
                <a:solidFill>
                  <a:srgbClr val="FFFFFF"/>
                </a:solidFill>
              </a:rPr>
              <a:t>Accessing the Site</a:t>
            </a:r>
          </a:p>
        </p:txBody>
      </p:sp>
      <p:pic>
        <p:nvPicPr>
          <p:cNvPr id="34820" name="Picture 32"/>
          <p:cNvPicPr>
            <a:picLocks noChangeAspect="1" noChangeArrowheads="1"/>
          </p:cNvPicPr>
          <p:nvPr/>
        </p:nvPicPr>
        <p:blipFill>
          <a:blip r:embed="rId3" cstate="print"/>
          <a:srcRect t="17256" r="52280" b="42488"/>
          <a:stretch>
            <a:fillRect/>
          </a:stretch>
        </p:blipFill>
        <p:spPr bwMode="auto">
          <a:xfrm>
            <a:off x="190500" y="1420813"/>
            <a:ext cx="8545513" cy="4654550"/>
          </a:xfrm>
          <a:prstGeom prst="rect">
            <a:avLst/>
          </a:prstGeom>
          <a:noFill/>
          <a:ln w="9525" algn="ctr">
            <a:noFill/>
            <a:miter lim="800000"/>
            <a:headEnd/>
            <a:tailEnd/>
          </a:ln>
        </p:spPr>
      </p:pic>
      <p:sp>
        <p:nvSpPr>
          <p:cNvPr id="34821" name="AutoShape 3"/>
          <p:cNvSpPr>
            <a:spLocks noChangeArrowheads="1"/>
          </p:cNvSpPr>
          <p:nvPr/>
        </p:nvSpPr>
        <p:spPr bwMode="auto">
          <a:xfrm>
            <a:off x="6138863" y="4664075"/>
            <a:ext cx="2133600" cy="1295400"/>
          </a:xfrm>
          <a:prstGeom prst="wedgeRoundRectCallout">
            <a:avLst>
              <a:gd name="adj1" fmla="val -107222"/>
              <a:gd name="adj2" fmla="val -44454"/>
              <a:gd name="adj3" fmla="val 16667"/>
            </a:avLst>
          </a:prstGeom>
          <a:solidFill>
            <a:schemeClr val="tx2"/>
          </a:solidFill>
          <a:ln w="9525">
            <a:solidFill>
              <a:srgbClr val="3366FF"/>
            </a:solidFill>
            <a:miter lim="800000"/>
            <a:headEnd/>
            <a:tailEnd/>
          </a:ln>
        </p:spPr>
        <p:txBody>
          <a:bodyPr wrap="none" anchor="ctr"/>
          <a:lstStyle/>
          <a:p>
            <a:pPr eaLnBrk="0" hangingPunct="0">
              <a:buFont typeface="Stars1"/>
              <a:buNone/>
            </a:pPr>
            <a:endParaRPr lang="en-US" sz="1600" smtClean="0">
              <a:solidFill>
                <a:srgbClr val="000000"/>
              </a:solidFill>
            </a:endParaRPr>
          </a:p>
          <a:p>
            <a:pPr eaLnBrk="0" hangingPunct="0">
              <a:buFont typeface="Stars1"/>
              <a:buNone/>
            </a:pPr>
            <a:r>
              <a:rPr lang="en-US" sz="1400" smtClean="0">
                <a:solidFill>
                  <a:srgbClr val="000000"/>
                </a:solidFill>
              </a:rPr>
              <a:t>Click on </a:t>
            </a:r>
          </a:p>
          <a:p>
            <a:pPr eaLnBrk="0" hangingPunct="0">
              <a:buFont typeface="Stars1"/>
              <a:buNone/>
            </a:pPr>
            <a:r>
              <a:rPr lang="en-US" sz="1400" smtClean="0">
                <a:solidFill>
                  <a:srgbClr val="000000"/>
                </a:solidFill>
              </a:rPr>
              <a:t>“Payment Management</a:t>
            </a:r>
          </a:p>
          <a:p>
            <a:pPr eaLnBrk="0" hangingPunct="0">
              <a:buFont typeface="Stars1"/>
              <a:buNone/>
            </a:pPr>
            <a:r>
              <a:rPr lang="en-US" sz="1400" smtClean="0">
                <a:solidFill>
                  <a:srgbClr val="000000"/>
                </a:solidFill>
              </a:rPr>
              <a:t>System”</a:t>
            </a:r>
            <a:r>
              <a:rPr lang="en-US" sz="1600" smtClean="0">
                <a:solidFill>
                  <a:srgbClr val="000000"/>
                </a:solidFill>
              </a:rPr>
              <a:t> </a:t>
            </a:r>
            <a:endParaRPr lang="en-US" sz="1600" b="0" smtClean="0">
              <a:solidFill>
                <a:srgbClr val="000000"/>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p:spPr>
        <p:txBody>
          <a:bodyPr/>
          <a:lstStyle/>
          <a:p>
            <a:fld id="{60CB34D7-A52A-4D8D-94A7-ACE4FAA14949}" type="slidenum">
              <a:rPr lang="en-US" smtClean="0"/>
              <a:pPr/>
              <a:t>28</a:t>
            </a:fld>
            <a:endParaRPr lang="en-US" smtClean="0"/>
          </a:p>
        </p:txBody>
      </p:sp>
      <p:pic>
        <p:nvPicPr>
          <p:cNvPr id="35843" name="Picture 9"/>
          <p:cNvPicPr>
            <a:picLocks noChangeAspect="1" noChangeArrowheads="1"/>
          </p:cNvPicPr>
          <p:nvPr/>
        </p:nvPicPr>
        <p:blipFill>
          <a:blip r:embed="rId2" cstate="print"/>
          <a:srcRect/>
          <a:stretch>
            <a:fillRect/>
          </a:stretch>
        </p:blipFill>
        <p:spPr bwMode="auto">
          <a:xfrm>
            <a:off x="1076325" y="1425575"/>
            <a:ext cx="6515100" cy="5080000"/>
          </a:xfrm>
          <a:prstGeom prst="rect">
            <a:avLst/>
          </a:prstGeom>
          <a:noFill/>
          <a:ln w="9525" algn="ctr">
            <a:noFill/>
            <a:miter lim="800000"/>
            <a:headEnd/>
            <a:tailEnd/>
          </a:ln>
        </p:spPr>
      </p:pic>
      <p:sp>
        <p:nvSpPr>
          <p:cNvPr id="35844" name="AutoShape 6"/>
          <p:cNvSpPr>
            <a:spLocks noChangeArrowheads="1"/>
          </p:cNvSpPr>
          <p:nvPr/>
        </p:nvSpPr>
        <p:spPr bwMode="auto">
          <a:xfrm>
            <a:off x="161925" y="1306513"/>
            <a:ext cx="3163888" cy="2017712"/>
          </a:xfrm>
          <a:prstGeom prst="wedgeRoundRectCallout">
            <a:avLst>
              <a:gd name="adj1" fmla="val 79755"/>
              <a:gd name="adj2" fmla="val 105861"/>
              <a:gd name="adj3" fmla="val 16667"/>
            </a:avLst>
          </a:prstGeom>
          <a:solidFill>
            <a:schemeClr val="tx2"/>
          </a:solidFill>
          <a:ln w="9525">
            <a:solidFill>
              <a:schemeClr val="tx1"/>
            </a:solidFill>
            <a:miter lim="800000"/>
            <a:headEnd/>
            <a:tailEnd/>
          </a:ln>
        </p:spPr>
        <p:txBody>
          <a:bodyPr wrap="none" anchor="ctr"/>
          <a:lstStyle/>
          <a:p>
            <a:pPr eaLnBrk="0" hangingPunct="0">
              <a:buFont typeface="Stars1"/>
              <a:buNone/>
            </a:pPr>
            <a:r>
              <a:rPr lang="en-US" sz="1400" u="sng" smtClean="0">
                <a:solidFill>
                  <a:srgbClr val="000000"/>
                </a:solidFill>
              </a:rPr>
              <a:t>User name</a:t>
            </a:r>
            <a:r>
              <a:rPr lang="en-US" sz="1400" b="0" smtClean="0">
                <a:solidFill>
                  <a:srgbClr val="000000"/>
                </a:solidFill>
              </a:rPr>
              <a:t>:  Established by DPM </a:t>
            </a:r>
          </a:p>
          <a:p>
            <a:pPr eaLnBrk="0" hangingPunct="0">
              <a:buFont typeface="Stars1"/>
              <a:buNone/>
            </a:pPr>
            <a:r>
              <a:rPr lang="en-US" sz="1400" b="0" smtClean="0">
                <a:solidFill>
                  <a:srgbClr val="000000"/>
                </a:solidFill>
              </a:rPr>
              <a:t>(For training: All  upper case -</a:t>
            </a:r>
          </a:p>
          <a:p>
            <a:pPr eaLnBrk="0" hangingPunct="0">
              <a:buFont typeface="Stars1"/>
              <a:buNone/>
            </a:pPr>
            <a:r>
              <a:rPr lang="en-US" sz="1400" b="0" smtClean="0">
                <a:solidFill>
                  <a:srgbClr val="000000"/>
                </a:solidFill>
              </a:rPr>
              <a:t>e.g. , JPSMITH)  </a:t>
            </a:r>
          </a:p>
          <a:p>
            <a:pPr eaLnBrk="0" hangingPunct="0">
              <a:buFont typeface="Stars1"/>
              <a:buNone/>
            </a:pPr>
            <a:r>
              <a:rPr lang="en-US" sz="1400" u="sng" smtClean="0">
                <a:solidFill>
                  <a:srgbClr val="000000"/>
                </a:solidFill>
              </a:rPr>
              <a:t>Password</a:t>
            </a:r>
            <a:r>
              <a:rPr lang="en-US" sz="1400" b="0" smtClean="0">
                <a:solidFill>
                  <a:srgbClr val="000000"/>
                </a:solidFill>
              </a:rPr>
              <a:t>: Initial password is issued by </a:t>
            </a:r>
          </a:p>
          <a:p>
            <a:pPr eaLnBrk="0" hangingPunct="0">
              <a:buFont typeface="Stars1"/>
              <a:buNone/>
            </a:pPr>
            <a:r>
              <a:rPr lang="en-US" sz="1400" b="0" smtClean="0">
                <a:solidFill>
                  <a:srgbClr val="000000"/>
                </a:solidFill>
              </a:rPr>
              <a:t>DPM and must be changed by users. </a:t>
            </a:r>
          </a:p>
          <a:p>
            <a:pPr eaLnBrk="0" hangingPunct="0">
              <a:buFont typeface="Stars1"/>
              <a:buNone/>
            </a:pPr>
            <a:r>
              <a:rPr lang="en-US" sz="1400" b="0" smtClean="0">
                <a:solidFill>
                  <a:srgbClr val="000000"/>
                </a:solidFill>
              </a:rPr>
              <a:t>New password must be at least </a:t>
            </a:r>
          </a:p>
          <a:p>
            <a:pPr eaLnBrk="0" hangingPunct="0">
              <a:buFont typeface="Stars1"/>
              <a:buNone/>
            </a:pPr>
            <a:r>
              <a:rPr lang="en-US" sz="1400" b="0" smtClean="0">
                <a:solidFill>
                  <a:srgbClr val="000000"/>
                </a:solidFill>
              </a:rPr>
              <a:t>nine alpha-numeric and/or special </a:t>
            </a:r>
          </a:p>
          <a:p>
            <a:pPr eaLnBrk="0" hangingPunct="0">
              <a:buFont typeface="Stars1"/>
              <a:buNone/>
            </a:pPr>
            <a:r>
              <a:rPr lang="en-US" sz="1400" b="0" smtClean="0">
                <a:solidFill>
                  <a:srgbClr val="000000"/>
                </a:solidFill>
              </a:rPr>
              <a:t>characters  (e.g., #Grantee1)</a:t>
            </a:r>
          </a:p>
        </p:txBody>
      </p:sp>
      <p:sp>
        <p:nvSpPr>
          <p:cNvPr id="35845" name="AutoShape 7"/>
          <p:cNvSpPr>
            <a:spLocks noChangeArrowheads="1"/>
          </p:cNvSpPr>
          <p:nvPr/>
        </p:nvSpPr>
        <p:spPr bwMode="auto">
          <a:xfrm>
            <a:off x="6456363" y="3657600"/>
            <a:ext cx="2116137" cy="1117600"/>
          </a:xfrm>
          <a:prstGeom prst="wedgeRoundRectCallout">
            <a:avLst>
              <a:gd name="adj1" fmla="val -126444"/>
              <a:gd name="adj2" fmla="val 52981"/>
              <a:gd name="adj3" fmla="val 16667"/>
            </a:avLst>
          </a:prstGeom>
          <a:solidFill>
            <a:schemeClr val="tx2"/>
          </a:solidFill>
          <a:ln w="9525">
            <a:solidFill>
              <a:schemeClr val="tx1"/>
            </a:solidFill>
            <a:miter lim="800000"/>
            <a:headEnd/>
            <a:tailEnd/>
          </a:ln>
        </p:spPr>
        <p:txBody>
          <a:bodyPr/>
          <a:lstStyle/>
          <a:p>
            <a:pPr eaLnBrk="0" hangingPunct="0"/>
            <a:endParaRPr lang="en-US" sz="700" smtClean="0">
              <a:solidFill>
                <a:srgbClr val="FF0000"/>
              </a:solidFill>
            </a:endParaRPr>
          </a:p>
          <a:p>
            <a:pPr eaLnBrk="0" hangingPunct="0"/>
            <a:r>
              <a:rPr lang="en-US" sz="1400" smtClean="0">
                <a:solidFill>
                  <a:srgbClr val="FF0000"/>
                </a:solidFill>
              </a:rPr>
              <a:t>*For first time users, </a:t>
            </a:r>
          </a:p>
          <a:p>
            <a:pPr eaLnBrk="0" hangingPunct="0"/>
            <a:r>
              <a:rPr lang="en-US" sz="1400" smtClean="0">
                <a:solidFill>
                  <a:srgbClr val="FF0000"/>
                </a:solidFill>
              </a:rPr>
              <a:t>the initial password</a:t>
            </a:r>
          </a:p>
          <a:p>
            <a:pPr eaLnBrk="0" hangingPunct="0"/>
            <a:r>
              <a:rPr lang="en-US" sz="1400" smtClean="0">
                <a:solidFill>
                  <a:srgbClr val="FF0000"/>
                </a:solidFill>
              </a:rPr>
              <a:t>is provided by DPM.</a:t>
            </a:r>
            <a:r>
              <a:rPr lang="en-US" sz="1400" b="0" smtClean="0">
                <a:solidFill>
                  <a:srgbClr val="FF0000"/>
                </a:solidFill>
              </a:rPr>
              <a:t> </a:t>
            </a:r>
          </a:p>
          <a:p>
            <a:pPr algn="ctr" eaLnBrk="0" hangingPunct="0"/>
            <a:endParaRPr lang="en-US" sz="1400" b="0" smtClean="0">
              <a:solidFill>
                <a:srgbClr val="663399"/>
              </a:solidFill>
            </a:endParaRPr>
          </a:p>
        </p:txBody>
      </p:sp>
      <p:sp>
        <p:nvSpPr>
          <p:cNvPr id="35846" name="Rectangle 11"/>
          <p:cNvSpPr>
            <a:spLocks noGrp="1" noChangeArrowheads="1"/>
          </p:cNvSpPr>
          <p:nvPr>
            <p:ph type="title"/>
          </p:nvPr>
        </p:nvSpPr>
        <p:spPr/>
        <p:txBody>
          <a:bodyPr/>
          <a:lstStyle/>
          <a:p>
            <a:r>
              <a:rPr lang="en-US" smtClean="0"/>
              <a:t>Payment Management System</a:t>
            </a:r>
            <a:br>
              <a:rPr lang="en-US" smtClean="0"/>
            </a:br>
            <a:r>
              <a:rPr lang="en-US" i="1" smtClean="0"/>
              <a:t>Accessing the Site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0"/>
          </p:nvPr>
        </p:nvSpPr>
        <p:spPr>
          <a:noFill/>
        </p:spPr>
        <p:txBody>
          <a:bodyPr/>
          <a:lstStyle/>
          <a:p>
            <a:fld id="{9870FB9E-DE5B-452D-9A8E-931C87BC54C8}" type="slidenum">
              <a:rPr lang="en-US" smtClean="0"/>
              <a:pPr/>
              <a:t>29</a:t>
            </a:fld>
            <a:endParaRPr lang="en-US" smtClean="0"/>
          </a:p>
        </p:txBody>
      </p:sp>
      <p:pic>
        <p:nvPicPr>
          <p:cNvPr id="36867" name="Picture 4"/>
          <p:cNvPicPr>
            <a:picLocks noChangeAspect="1" noChangeArrowheads="1"/>
          </p:cNvPicPr>
          <p:nvPr/>
        </p:nvPicPr>
        <p:blipFill>
          <a:blip r:embed="rId2" cstate="print"/>
          <a:srcRect t="9384" b="41766"/>
          <a:stretch>
            <a:fillRect/>
          </a:stretch>
        </p:blipFill>
        <p:spPr bwMode="auto">
          <a:xfrm>
            <a:off x="434975" y="1304925"/>
            <a:ext cx="6902450" cy="2528888"/>
          </a:xfrm>
          <a:prstGeom prst="rect">
            <a:avLst/>
          </a:prstGeom>
          <a:noFill/>
          <a:ln w="9525">
            <a:noFill/>
            <a:miter lim="800000"/>
            <a:headEnd/>
            <a:tailEnd/>
          </a:ln>
        </p:spPr>
      </p:pic>
      <p:sp>
        <p:nvSpPr>
          <p:cNvPr id="36868" name="Rectangle 8"/>
          <p:cNvSpPr>
            <a:spLocks noGrp="1" noChangeArrowheads="1"/>
          </p:cNvSpPr>
          <p:nvPr>
            <p:ph type="title"/>
          </p:nvPr>
        </p:nvSpPr>
        <p:spPr>
          <a:xfrm>
            <a:off x="182563" y="0"/>
            <a:ext cx="6303962" cy="1143000"/>
          </a:xfrm>
        </p:spPr>
        <p:txBody>
          <a:bodyPr/>
          <a:lstStyle/>
          <a:p>
            <a:r>
              <a:rPr lang="en-US" smtClean="0"/>
              <a:t>Payment Management System</a:t>
            </a:r>
            <a:br>
              <a:rPr lang="en-US" smtClean="0"/>
            </a:br>
            <a:r>
              <a:rPr lang="en-US" i="1" smtClean="0"/>
              <a:t>Accessing the Site</a:t>
            </a:r>
          </a:p>
        </p:txBody>
      </p:sp>
      <p:pic>
        <p:nvPicPr>
          <p:cNvPr id="36869" name="Picture 11"/>
          <p:cNvPicPr>
            <a:picLocks noChangeAspect="1" noChangeArrowheads="1"/>
          </p:cNvPicPr>
          <p:nvPr/>
        </p:nvPicPr>
        <p:blipFill>
          <a:blip r:embed="rId3" cstate="print"/>
          <a:srcRect/>
          <a:stretch>
            <a:fillRect/>
          </a:stretch>
        </p:blipFill>
        <p:spPr bwMode="auto">
          <a:xfrm>
            <a:off x="404813" y="4016375"/>
            <a:ext cx="6877050" cy="2841625"/>
          </a:xfrm>
          <a:prstGeom prst="rect">
            <a:avLst/>
          </a:prstGeom>
          <a:noFill/>
          <a:ln w="9525" algn="ctr">
            <a:noFill/>
            <a:miter lim="800000"/>
            <a:headEnd/>
            <a:tailEnd/>
          </a:ln>
        </p:spPr>
      </p:pic>
      <p:grpSp>
        <p:nvGrpSpPr>
          <p:cNvPr id="2" name="Group 13"/>
          <p:cNvGrpSpPr>
            <a:grpSpLocks/>
          </p:cNvGrpSpPr>
          <p:nvPr/>
        </p:nvGrpSpPr>
        <p:grpSpPr bwMode="auto">
          <a:xfrm>
            <a:off x="4581525" y="1076325"/>
            <a:ext cx="4162425" cy="704850"/>
            <a:chOff x="2784" y="2178"/>
            <a:chExt cx="2622" cy="444"/>
          </a:xfrm>
        </p:grpSpPr>
        <p:sp>
          <p:nvSpPr>
            <p:cNvPr id="36871" name="AutoShape 5"/>
            <p:cNvSpPr>
              <a:spLocks noChangeArrowheads="1"/>
            </p:cNvSpPr>
            <p:nvPr/>
          </p:nvSpPr>
          <p:spPr bwMode="auto">
            <a:xfrm>
              <a:off x="2784" y="2178"/>
              <a:ext cx="2622" cy="444"/>
            </a:xfrm>
            <a:prstGeom prst="wedgeRoundRectCallout">
              <a:avLst>
                <a:gd name="adj1" fmla="val -43750"/>
                <a:gd name="adj2" fmla="val 70000"/>
                <a:gd name="adj3" fmla="val 16667"/>
              </a:avLst>
            </a:prstGeom>
            <a:solidFill>
              <a:schemeClr val="tx2"/>
            </a:solidFill>
            <a:ln w="9525">
              <a:solidFill>
                <a:schemeClr val="tx1"/>
              </a:solidFill>
              <a:miter lim="800000"/>
              <a:headEnd/>
              <a:tailEnd/>
            </a:ln>
          </p:spPr>
          <p:txBody>
            <a:bodyPr wrap="none"/>
            <a:lstStyle/>
            <a:p>
              <a:pPr eaLnBrk="0" hangingPunct="0">
                <a:buFont typeface="Stars1"/>
                <a:buNone/>
              </a:pPr>
              <a:r>
                <a:rPr lang="en-US" sz="1600" b="0" smtClean="0">
                  <a:solidFill>
                    <a:srgbClr val="000000"/>
                  </a:solidFill>
                </a:rPr>
                <a:t>Review for new messages; then click on </a:t>
              </a:r>
            </a:p>
          </p:txBody>
        </p:sp>
        <p:sp>
          <p:nvSpPr>
            <p:cNvPr id="36872" name="Rectangle 6"/>
            <p:cNvSpPr>
              <a:spLocks noChangeArrowheads="1"/>
            </p:cNvSpPr>
            <p:nvPr/>
          </p:nvSpPr>
          <p:spPr bwMode="auto">
            <a:xfrm>
              <a:off x="2976" y="2406"/>
              <a:ext cx="2328" cy="144"/>
            </a:xfrm>
            <a:prstGeom prst="rect">
              <a:avLst/>
            </a:prstGeom>
            <a:solidFill>
              <a:schemeClr val="bg2"/>
            </a:solidFill>
            <a:ln w="9525">
              <a:solidFill>
                <a:schemeClr val="tx1"/>
              </a:solidFill>
              <a:miter lim="800000"/>
              <a:headEnd/>
              <a:tailEnd/>
            </a:ln>
          </p:spPr>
          <p:txBody>
            <a:bodyPr wrap="none" anchor="ctr"/>
            <a:lstStyle/>
            <a:p>
              <a:pPr algn="ctr" eaLnBrk="0" hangingPunct="0">
                <a:buFont typeface="Stars1"/>
                <a:buNone/>
              </a:pPr>
              <a:r>
                <a:rPr lang="en-US" sz="1200" b="0" smtClean="0">
                  <a:solidFill>
                    <a:srgbClr val="000000"/>
                  </a:solidFill>
                </a:rPr>
                <a:t>Click Here for Access to the Payment Management System</a:t>
              </a:r>
              <a:r>
                <a:rPr lang="en-US" sz="1400" b="0" smtClean="0">
                  <a:solidFill>
                    <a:srgbClr val="000000"/>
                  </a:solidFill>
                </a:rPr>
                <a:t> </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ctrTitle"/>
          </p:nvPr>
        </p:nvSpPr>
        <p:spPr>
          <a:xfrm>
            <a:off x="685800" y="1676400"/>
            <a:ext cx="7772400" cy="2362200"/>
          </a:xfrm>
        </p:spPr>
        <p:txBody>
          <a:bodyPr/>
          <a:lstStyle/>
          <a:p>
            <a:pPr algn="ctr" eaLnBrk="1" hangingPunct="1">
              <a:defRPr/>
            </a:pPr>
            <a:r>
              <a:rPr lang="en-US" sz="3800" smtClean="0"/>
              <a:t/>
            </a:r>
            <a:br>
              <a:rPr lang="en-US" sz="3800" smtClean="0"/>
            </a:br>
            <a:endParaRPr lang="en-US" sz="3800" smtClean="0"/>
          </a:p>
        </p:txBody>
      </p:sp>
      <p:sp>
        <p:nvSpPr>
          <p:cNvPr id="2051" name="Rectangle 1027"/>
          <p:cNvSpPr>
            <a:spLocks noGrp="1" noChangeArrowheads="1"/>
          </p:cNvSpPr>
          <p:nvPr>
            <p:ph type="subTitle" idx="1"/>
          </p:nvPr>
        </p:nvSpPr>
        <p:spPr>
          <a:xfrm>
            <a:off x="533400" y="1600200"/>
            <a:ext cx="8229600" cy="4800600"/>
          </a:xfrm>
        </p:spPr>
        <p:txBody>
          <a:bodyPr/>
          <a:lstStyle/>
          <a:p>
            <a:pPr eaLnBrk="1" hangingPunct="1"/>
            <a:r>
              <a:rPr lang="en-US" sz="3000" dirty="0" smtClean="0">
                <a:solidFill>
                  <a:schemeClr val="tx1"/>
                </a:solidFill>
              </a:rPr>
              <a:t>Supportive Services for Veteran Families </a:t>
            </a:r>
            <a:br>
              <a:rPr lang="en-US" sz="3000" dirty="0" smtClean="0">
                <a:solidFill>
                  <a:schemeClr val="tx1"/>
                </a:solidFill>
              </a:rPr>
            </a:br>
            <a:r>
              <a:rPr lang="en-US" sz="3000" dirty="0" smtClean="0">
                <a:solidFill>
                  <a:schemeClr val="tx1"/>
                </a:solidFill>
              </a:rPr>
              <a:t>(SSVF) Program</a:t>
            </a:r>
          </a:p>
          <a:p>
            <a:pPr eaLnBrk="1" hangingPunct="1"/>
            <a:endParaRPr lang="en-US" dirty="0" smtClean="0">
              <a:solidFill>
                <a:schemeClr val="tx1"/>
              </a:solidFill>
            </a:endParaRPr>
          </a:p>
          <a:p>
            <a:pPr eaLnBrk="1" hangingPunct="1"/>
            <a:r>
              <a:rPr lang="en-US" sz="3200" i="1" dirty="0" smtClean="0">
                <a:solidFill>
                  <a:schemeClr val="tx1"/>
                </a:solidFill>
              </a:rPr>
              <a:t>Quarterly Reporting and the HHS Payment Management System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304800" y="914400"/>
            <a:ext cx="8305800" cy="5257800"/>
            <a:chOff x="304800" y="914400"/>
            <a:chExt cx="8305800" cy="5257800"/>
          </a:xfrm>
        </p:grpSpPr>
        <p:pic>
          <p:nvPicPr>
            <p:cNvPr id="37894" name="Picture 2"/>
            <p:cNvPicPr>
              <a:picLocks noChangeAspect="1" noChangeArrowheads="1"/>
            </p:cNvPicPr>
            <p:nvPr/>
          </p:nvPicPr>
          <p:blipFill>
            <a:blip r:embed="rId2" cstate="print"/>
            <a:srcRect t="11365" r="50455" b="42046"/>
            <a:stretch>
              <a:fillRect/>
            </a:stretch>
          </p:blipFill>
          <p:spPr bwMode="auto">
            <a:xfrm>
              <a:off x="304800" y="914400"/>
              <a:ext cx="8305800" cy="5257800"/>
            </a:xfrm>
            <a:prstGeom prst="rect">
              <a:avLst/>
            </a:prstGeom>
            <a:noFill/>
            <a:ln w="9525" algn="ctr">
              <a:noFill/>
              <a:miter lim="800000"/>
              <a:headEnd/>
              <a:tailEnd/>
            </a:ln>
          </p:spPr>
        </p:pic>
        <p:sp>
          <p:nvSpPr>
            <p:cNvPr id="6" name="Rectangle 5"/>
            <p:cNvSpPr/>
            <p:nvPr/>
          </p:nvSpPr>
          <p:spPr bwMode="auto">
            <a:xfrm>
              <a:off x="762000" y="2514600"/>
              <a:ext cx="1295400" cy="152400"/>
            </a:xfrm>
            <a:prstGeom prst="rect">
              <a:avLst/>
            </a:prstGeom>
            <a:solidFill>
              <a:schemeClr val="bg2">
                <a:lumMod val="20000"/>
                <a:lumOff val="80000"/>
              </a:schemeClr>
            </a:solidFill>
            <a:ln w="9525" cap="flat" cmpd="sng" algn="ctr">
              <a:solidFill>
                <a:schemeClr val="bg2">
                  <a:lumMod val="20000"/>
                  <a:lumOff val="80000"/>
                </a:schemeClr>
              </a:solidFill>
              <a:prstDash val="solid"/>
              <a:round/>
              <a:headEnd type="none" w="med" len="med"/>
              <a:tailEnd type="none" w="med" len="med"/>
            </a:ln>
            <a:effectLst/>
          </p:spPr>
          <p:txBody>
            <a:bodyPr lIns="90488" tIns="44450" rIns="90488" bIns="44450"/>
            <a:lstStyle/>
            <a:p>
              <a:pPr marL="342900" indent="-342900" algn="ctr" eaLnBrk="0" hangingPunct="0">
                <a:defRPr/>
              </a:pPr>
              <a:endParaRPr lang="en-US" sz="1800" b="0">
                <a:solidFill>
                  <a:srgbClr val="000000"/>
                </a:solidFill>
                <a:latin typeface="Arial" charset="0"/>
              </a:endParaRPr>
            </a:p>
          </p:txBody>
        </p:sp>
      </p:grpSp>
      <p:sp>
        <p:nvSpPr>
          <p:cNvPr id="37891" name="Title 4"/>
          <p:cNvSpPr>
            <a:spLocks noGrp="1"/>
          </p:cNvSpPr>
          <p:nvPr>
            <p:ph type="title"/>
          </p:nvPr>
        </p:nvSpPr>
        <p:spPr>
          <a:xfrm>
            <a:off x="457200" y="152400"/>
            <a:ext cx="8229600" cy="563563"/>
          </a:xfrm>
        </p:spPr>
        <p:txBody>
          <a:bodyPr lIns="91440" tIns="45720" rIns="91440" bIns="45720" anchor="t"/>
          <a:lstStyle/>
          <a:p>
            <a:r>
              <a:rPr lang="en-US" smtClean="0"/>
              <a:t>Grantee On-Line Inquiries</a:t>
            </a:r>
          </a:p>
        </p:txBody>
      </p:sp>
      <p:sp>
        <p:nvSpPr>
          <p:cNvPr id="37892" name="Slide Number Placeholder 3"/>
          <p:cNvSpPr>
            <a:spLocks noGrp="1"/>
          </p:cNvSpPr>
          <p:nvPr>
            <p:ph type="sldNum" sz="quarter" idx="10"/>
          </p:nvPr>
        </p:nvSpPr>
        <p:spPr>
          <a:xfrm>
            <a:off x="6553200" y="6245225"/>
            <a:ext cx="2133600" cy="476250"/>
          </a:xfrm>
          <a:noFill/>
        </p:spPr>
        <p:txBody>
          <a:bodyPr/>
          <a:lstStyle/>
          <a:p>
            <a:fld id="{83E138A4-C612-45E8-B232-9F45B374EE3E}" type="slidenum">
              <a:rPr lang="en-US" smtClean="0"/>
              <a:pPr/>
              <a:t>30</a:t>
            </a:fld>
            <a:endParaRPr lang="en-US" smtClean="0"/>
          </a:p>
        </p:txBody>
      </p:sp>
      <p:sp>
        <p:nvSpPr>
          <p:cNvPr id="37893" name="AutoShape 3"/>
          <p:cNvSpPr>
            <a:spLocks noChangeArrowheads="1"/>
          </p:cNvSpPr>
          <p:nvPr/>
        </p:nvSpPr>
        <p:spPr bwMode="auto">
          <a:xfrm>
            <a:off x="3048000" y="4419600"/>
            <a:ext cx="4495800" cy="1447800"/>
          </a:xfrm>
          <a:prstGeom prst="wedgeRoundRectCallout">
            <a:avLst>
              <a:gd name="adj1" fmla="val -83028"/>
              <a:gd name="adj2" fmla="val -76319"/>
              <a:gd name="adj3" fmla="val 16667"/>
            </a:avLst>
          </a:prstGeom>
          <a:solidFill>
            <a:srgbClr val="003399"/>
          </a:solidFill>
          <a:ln w="9525">
            <a:solidFill>
              <a:schemeClr val="tx1"/>
            </a:solidFill>
            <a:miter lim="800000"/>
            <a:headEnd/>
            <a:tailEnd/>
          </a:ln>
        </p:spPr>
        <p:txBody>
          <a:bodyPr wrap="none" anchor="ctr"/>
          <a:lstStyle/>
          <a:p>
            <a:pPr algn="ctr" eaLnBrk="0" hangingPunct="0">
              <a:buFont typeface="Stars1"/>
              <a:buNone/>
            </a:pPr>
            <a:endParaRPr lang="en-US" sz="1600" b="0" smtClean="0">
              <a:solidFill>
                <a:srgbClr val="FFFFFF"/>
              </a:solidFill>
            </a:endParaRPr>
          </a:p>
          <a:p>
            <a:pPr algn="ctr" eaLnBrk="0" hangingPunct="0">
              <a:buFont typeface="Stars1"/>
              <a:buNone/>
            </a:pPr>
            <a:r>
              <a:rPr lang="en-US" sz="1600" b="0" smtClean="0">
                <a:solidFill>
                  <a:srgbClr val="FFFFFF"/>
                </a:solidFill>
              </a:rPr>
              <a:t>1) Click on “</a:t>
            </a:r>
            <a:r>
              <a:rPr lang="en-US" sz="1600" smtClean="0">
                <a:solidFill>
                  <a:srgbClr val="FFFFFF"/>
                </a:solidFill>
              </a:rPr>
              <a:t>Inquiry</a:t>
            </a:r>
            <a:r>
              <a:rPr lang="en-US" sz="1600" b="0" smtClean="0">
                <a:solidFill>
                  <a:srgbClr val="FFFFFF"/>
                </a:solidFill>
              </a:rPr>
              <a:t>” </a:t>
            </a:r>
          </a:p>
          <a:p>
            <a:pPr algn="ctr" eaLnBrk="0" hangingPunct="0">
              <a:buFont typeface="Stars1"/>
              <a:buNone/>
            </a:pPr>
            <a:r>
              <a:rPr lang="en-US" sz="1600" b="0" smtClean="0">
                <a:solidFill>
                  <a:srgbClr val="FFFFFF"/>
                </a:solidFill>
              </a:rPr>
              <a:t>2) Click on “</a:t>
            </a:r>
            <a:r>
              <a:rPr lang="en-US" sz="1600" smtClean="0">
                <a:solidFill>
                  <a:srgbClr val="FFFFFF"/>
                </a:solidFill>
              </a:rPr>
              <a:t>Adhoc Grantee Inquiry</a:t>
            </a:r>
            <a:r>
              <a:rPr lang="en-US" sz="1600" b="0" smtClean="0">
                <a:solidFill>
                  <a:srgbClr val="FFFFFF"/>
                </a:solidFill>
              </a:rPr>
              <a:t>” </a:t>
            </a:r>
          </a:p>
          <a:p>
            <a:pPr algn="ctr" eaLnBrk="0" hangingPunct="0">
              <a:buFont typeface="Stars1"/>
              <a:buNone/>
            </a:pPr>
            <a:r>
              <a:rPr lang="en-US" sz="1600" b="0" smtClean="0">
                <a:solidFill>
                  <a:srgbClr val="FFFFFF"/>
                </a:solidFill>
              </a:rPr>
              <a:t>3) Select Inquiry Type from the dropdown menu</a:t>
            </a:r>
          </a:p>
          <a:p>
            <a:pPr algn="ctr" eaLnBrk="0" hangingPunct="0">
              <a:buFont typeface="Stars1"/>
              <a:buNone/>
            </a:pPr>
            <a:r>
              <a:rPr lang="en-US" sz="1600" b="0" smtClean="0">
                <a:solidFill>
                  <a:srgbClr val="FFFFFF"/>
                </a:solidFill>
              </a:rPr>
              <a:t>5) Click on “</a:t>
            </a:r>
            <a:r>
              <a:rPr lang="en-US" sz="1600" smtClean="0">
                <a:solidFill>
                  <a:srgbClr val="FFFFFF"/>
                </a:solidFill>
              </a:rPr>
              <a:t>Continue</a:t>
            </a:r>
            <a:r>
              <a:rPr lang="en-US" sz="1600" b="0" smtClean="0">
                <a:solidFill>
                  <a:srgbClr val="FFFFFF"/>
                </a:solidFill>
              </a:rPr>
              <a:t>”</a:t>
            </a:r>
          </a:p>
          <a:p>
            <a:pPr algn="ctr" eaLnBrk="0" hangingPunct="0">
              <a:buFont typeface="Stars1"/>
              <a:buNone/>
            </a:pPr>
            <a:endParaRPr lang="en-US" sz="1600" b="0" smtClean="0">
              <a:solidFill>
                <a:srgbClr val="FFFFFF"/>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635000" y="1676400"/>
            <a:ext cx="7226300" cy="4064000"/>
          </a:xfrm>
          <a:prstGeom prst="rect">
            <a:avLst/>
          </a:prstGeom>
          <a:noFill/>
          <a:ln w="9525">
            <a:noFill/>
            <a:miter lim="800000"/>
            <a:headEnd/>
            <a:tailEnd/>
          </a:ln>
        </p:spPr>
        <p:txBody>
          <a:bodyPr>
            <a:spAutoFit/>
          </a:bodyPr>
          <a:lstStyle/>
          <a:p>
            <a:pPr eaLnBrk="0" hangingPunct="0">
              <a:buClr>
                <a:srgbClr val="003399"/>
              </a:buClr>
              <a:buFont typeface="Wingdings" pitchFamily="2" charset="2"/>
              <a:buChar char="Ø"/>
            </a:pPr>
            <a:r>
              <a:rPr lang="en-US" b="0" smtClean="0">
                <a:solidFill>
                  <a:srgbClr val="000000"/>
                </a:solidFill>
                <a:latin typeface="Bell MT" pitchFamily="18" charset="0"/>
              </a:rPr>
              <a:t>   Account Balance Data </a:t>
            </a:r>
          </a:p>
          <a:p>
            <a:pPr lvl="2" eaLnBrk="0" hangingPunct="0">
              <a:buClr>
                <a:srgbClr val="003399"/>
              </a:buClr>
            </a:pPr>
            <a:r>
              <a:rPr lang="en-US" sz="1800" b="0" smtClean="0">
                <a:solidFill>
                  <a:srgbClr val="000000"/>
                </a:solidFill>
                <a:latin typeface="Bell MT" pitchFamily="18" charset="0"/>
              </a:rPr>
              <a:t>Authorized grant award information, payments made and funds available</a:t>
            </a:r>
          </a:p>
          <a:p>
            <a:pPr eaLnBrk="0" hangingPunct="0">
              <a:buClr>
                <a:srgbClr val="003399"/>
              </a:buClr>
            </a:pPr>
            <a:endParaRPr lang="en-US" b="0" smtClean="0">
              <a:solidFill>
                <a:srgbClr val="000000"/>
              </a:solidFill>
              <a:latin typeface="Bell MT" pitchFamily="18" charset="0"/>
            </a:endParaRPr>
          </a:p>
          <a:p>
            <a:pPr eaLnBrk="0" hangingPunct="0">
              <a:buClr>
                <a:srgbClr val="003399"/>
              </a:buClr>
              <a:buFont typeface="Wingdings" pitchFamily="2" charset="2"/>
              <a:buChar char="Ø"/>
            </a:pPr>
            <a:r>
              <a:rPr lang="en-US" b="0" smtClean="0">
                <a:solidFill>
                  <a:srgbClr val="000000"/>
                </a:solidFill>
                <a:latin typeface="Bell MT" pitchFamily="18" charset="0"/>
              </a:rPr>
              <a:t>   Authorization Transactions</a:t>
            </a:r>
          </a:p>
          <a:p>
            <a:pPr lvl="2" eaLnBrk="0" hangingPunct="0">
              <a:buClr>
                <a:srgbClr val="003399"/>
              </a:buClr>
            </a:pPr>
            <a:r>
              <a:rPr lang="en-US" sz="1800" b="0" smtClean="0">
                <a:solidFill>
                  <a:srgbClr val="000000"/>
                </a:solidFill>
                <a:latin typeface="Bell MT" pitchFamily="18" charset="0"/>
              </a:rPr>
              <a:t>Award amount, budget period and date posted in PMS</a:t>
            </a:r>
          </a:p>
          <a:p>
            <a:pPr eaLnBrk="0" hangingPunct="0">
              <a:buClr>
                <a:srgbClr val="003399"/>
              </a:buClr>
            </a:pPr>
            <a:endParaRPr lang="en-US" b="0" smtClean="0">
              <a:solidFill>
                <a:srgbClr val="000000"/>
              </a:solidFill>
              <a:latin typeface="Bell MT" pitchFamily="18" charset="0"/>
            </a:endParaRPr>
          </a:p>
          <a:p>
            <a:pPr eaLnBrk="0" hangingPunct="0">
              <a:buClr>
                <a:srgbClr val="003399"/>
              </a:buClr>
              <a:buFont typeface="Wingdings" pitchFamily="2" charset="2"/>
              <a:buChar char="Ø"/>
            </a:pPr>
            <a:r>
              <a:rPr lang="en-US" b="0" smtClean="0">
                <a:solidFill>
                  <a:srgbClr val="000000"/>
                </a:solidFill>
                <a:latin typeface="Bell MT" pitchFamily="18" charset="0"/>
              </a:rPr>
              <a:t>   Payment Data</a:t>
            </a:r>
          </a:p>
          <a:p>
            <a:pPr lvl="2" eaLnBrk="0" hangingPunct="0">
              <a:buClr>
                <a:srgbClr val="003399"/>
              </a:buClr>
            </a:pPr>
            <a:r>
              <a:rPr lang="en-US" sz="1800" b="0" smtClean="0">
                <a:solidFill>
                  <a:srgbClr val="000000"/>
                </a:solidFill>
                <a:latin typeface="Bell MT" pitchFamily="18" charset="0"/>
              </a:rPr>
              <a:t>Payment History including payments deposited and rejected</a:t>
            </a:r>
          </a:p>
          <a:p>
            <a:pPr eaLnBrk="0" hangingPunct="0">
              <a:buClr>
                <a:srgbClr val="003399"/>
              </a:buClr>
              <a:buFont typeface="Wingdings" pitchFamily="2" charset="2"/>
              <a:buChar char="Ø"/>
            </a:pPr>
            <a:endParaRPr lang="en-US" b="0" smtClean="0">
              <a:solidFill>
                <a:srgbClr val="000000"/>
              </a:solidFill>
              <a:latin typeface="Bell MT" pitchFamily="18" charset="0"/>
            </a:endParaRPr>
          </a:p>
          <a:p>
            <a:pPr eaLnBrk="0" hangingPunct="0">
              <a:buClr>
                <a:srgbClr val="003399"/>
              </a:buClr>
              <a:buFont typeface="Wingdings" pitchFamily="2" charset="2"/>
              <a:buChar char="Ø"/>
            </a:pPr>
            <a:r>
              <a:rPr lang="en-US" b="0" smtClean="0">
                <a:solidFill>
                  <a:srgbClr val="000000"/>
                </a:solidFill>
                <a:latin typeface="Bell MT" pitchFamily="18" charset="0"/>
              </a:rPr>
              <a:t>  Summary Grant Data</a:t>
            </a:r>
          </a:p>
          <a:p>
            <a:pPr lvl="2" eaLnBrk="0" hangingPunct="0">
              <a:buClr>
                <a:srgbClr val="003399"/>
              </a:buClr>
            </a:pPr>
            <a:r>
              <a:rPr lang="en-US" sz="1800" b="0" smtClean="0">
                <a:solidFill>
                  <a:srgbClr val="000000"/>
                </a:solidFill>
                <a:latin typeface="Bell MT" pitchFamily="18" charset="0"/>
              </a:rPr>
              <a:t>Grant expenditures will equals payments</a:t>
            </a:r>
          </a:p>
        </p:txBody>
      </p:sp>
      <p:sp>
        <p:nvSpPr>
          <p:cNvPr id="38915" name="Slide Number Placeholder 4"/>
          <p:cNvSpPr>
            <a:spLocks noGrp="1"/>
          </p:cNvSpPr>
          <p:nvPr>
            <p:ph type="sldNum" sz="quarter" idx="10"/>
          </p:nvPr>
        </p:nvSpPr>
        <p:spPr>
          <a:xfrm>
            <a:off x="6553200" y="6245225"/>
            <a:ext cx="2133600" cy="476250"/>
          </a:xfrm>
          <a:noFill/>
        </p:spPr>
        <p:txBody>
          <a:bodyPr/>
          <a:lstStyle/>
          <a:p>
            <a:fld id="{B6ACCB7B-56BF-459E-83D5-C02F646F6BD7}" type="slidenum">
              <a:rPr lang="en-US" smtClean="0"/>
              <a:pPr/>
              <a:t>31</a:t>
            </a:fld>
            <a:endParaRPr lang="en-US" smtClean="0"/>
          </a:p>
        </p:txBody>
      </p:sp>
      <p:sp>
        <p:nvSpPr>
          <p:cNvPr id="5" name="Rectangle 4"/>
          <p:cNvSpPr/>
          <p:nvPr/>
        </p:nvSpPr>
        <p:spPr>
          <a:xfrm>
            <a:off x="685800" y="304800"/>
            <a:ext cx="4903788" cy="584200"/>
          </a:xfrm>
          <a:prstGeom prst="rect">
            <a:avLst/>
          </a:prstGeom>
        </p:spPr>
        <p:txBody>
          <a:bodyPr wrap="none">
            <a:spAutoFit/>
          </a:bodyPr>
          <a:lstStyle/>
          <a:p>
            <a:pPr>
              <a:defRPr/>
            </a:pPr>
            <a:r>
              <a:rPr lang="en-US" sz="3200" kern="0" dirty="0">
                <a:solidFill>
                  <a:srgbClr val="FFFFFF"/>
                </a:solidFill>
                <a:latin typeface="Times New Roman"/>
              </a:rPr>
              <a:t>Grantee On-Line Inquiries</a:t>
            </a:r>
            <a:endParaRPr lang="en-US" sz="2000" dirty="0">
              <a:solidFill>
                <a:srgbClr val="000000"/>
              </a:solidFill>
              <a:latin typeface="AvantGarde"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0"/>
          </p:nvPr>
        </p:nvSpPr>
        <p:spPr>
          <a:noFill/>
        </p:spPr>
        <p:txBody>
          <a:bodyPr/>
          <a:lstStyle/>
          <a:p>
            <a:fld id="{4E730E81-C548-4040-B23E-AB8328FD7476}" type="slidenum">
              <a:rPr lang="en-US" smtClean="0"/>
              <a:pPr/>
              <a:t>32</a:t>
            </a:fld>
            <a:endParaRPr lang="en-US" smtClean="0"/>
          </a:p>
        </p:txBody>
      </p:sp>
      <p:pic>
        <p:nvPicPr>
          <p:cNvPr id="39939" name="Picture 4"/>
          <p:cNvPicPr>
            <a:picLocks noChangeAspect="1" noChangeArrowheads="1"/>
          </p:cNvPicPr>
          <p:nvPr/>
        </p:nvPicPr>
        <p:blipFill>
          <a:blip r:embed="rId2" cstate="print"/>
          <a:srcRect/>
          <a:stretch>
            <a:fillRect/>
          </a:stretch>
        </p:blipFill>
        <p:spPr bwMode="auto">
          <a:xfrm>
            <a:off x="339725" y="1431925"/>
            <a:ext cx="3911600" cy="5214938"/>
          </a:xfrm>
          <a:prstGeom prst="rect">
            <a:avLst/>
          </a:prstGeom>
          <a:noFill/>
          <a:ln w="9525">
            <a:noFill/>
            <a:miter lim="800000"/>
            <a:headEnd/>
            <a:tailEnd/>
          </a:ln>
        </p:spPr>
      </p:pic>
      <p:sp>
        <p:nvSpPr>
          <p:cNvPr id="39940" name="Rectangle 5"/>
          <p:cNvSpPr>
            <a:spLocks noChangeArrowheads="1"/>
          </p:cNvSpPr>
          <p:nvPr/>
        </p:nvSpPr>
        <p:spPr bwMode="auto">
          <a:xfrm>
            <a:off x="147638" y="161925"/>
            <a:ext cx="6897687" cy="1060450"/>
          </a:xfrm>
          <a:prstGeom prst="rect">
            <a:avLst/>
          </a:prstGeom>
          <a:noFill/>
          <a:ln w="9525">
            <a:noFill/>
            <a:miter lim="800000"/>
            <a:headEnd/>
            <a:tailEnd/>
          </a:ln>
        </p:spPr>
        <p:txBody>
          <a:bodyPr/>
          <a:lstStyle/>
          <a:p>
            <a:pPr eaLnBrk="0" hangingPunct="0"/>
            <a:r>
              <a:rPr lang="en-US" sz="3200" smtClean="0">
                <a:solidFill>
                  <a:srgbClr val="000000"/>
                </a:solidFill>
              </a:rPr>
              <a:t>Payment Management System</a:t>
            </a:r>
            <a:br>
              <a:rPr lang="en-US" sz="3200" smtClean="0">
                <a:solidFill>
                  <a:srgbClr val="000000"/>
                </a:solidFill>
              </a:rPr>
            </a:br>
            <a:r>
              <a:rPr lang="en-US" sz="2000" i="1" smtClean="0">
                <a:solidFill>
                  <a:srgbClr val="000000"/>
                </a:solidFill>
              </a:rPr>
              <a:t>Requesting Payments</a:t>
            </a:r>
          </a:p>
        </p:txBody>
      </p:sp>
      <p:sp>
        <p:nvSpPr>
          <p:cNvPr id="39941" name="Rectangle 6"/>
          <p:cNvSpPr>
            <a:spLocks noChangeArrowheads="1"/>
          </p:cNvSpPr>
          <p:nvPr/>
        </p:nvSpPr>
        <p:spPr bwMode="auto">
          <a:xfrm>
            <a:off x="4375150" y="1216025"/>
            <a:ext cx="4627563" cy="5454650"/>
          </a:xfrm>
          <a:prstGeom prst="rect">
            <a:avLst/>
          </a:prstGeom>
          <a:noFill/>
          <a:ln w="9525">
            <a:noFill/>
            <a:miter lim="800000"/>
            <a:headEnd/>
            <a:tailEnd/>
          </a:ln>
        </p:spPr>
        <p:txBody>
          <a:bodyPr/>
          <a:lstStyle/>
          <a:p>
            <a:pPr algn="ctr" eaLnBrk="0" hangingPunct="0"/>
            <a:r>
              <a:rPr lang="en-US" sz="3200" smtClean="0">
                <a:solidFill>
                  <a:srgbClr val="000000"/>
                </a:solidFill>
              </a:rPr>
              <a:t>Payment requests may be made as often as needed:</a:t>
            </a:r>
            <a:br>
              <a:rPr lang="en-US" sz="3200" smtClean="0">
                <a:solidFill>
                  <a:srgbClr val="000000"/>
                </a:solidFill>
              </a:rPr>
            </a:br>
            <a:r>
              <a:rPr lang="en-US" sz="1600" smtClean="0">
                <a:solidFill>
                  <a:srgbClr val="000000"/>
                </a:solidFill>
              </a:rPr>
              <a:t/>
            </a:r>
            <a:br>
              <a:rPr lang="en-US" sz="1600" smtClean="0">
                <a:solidFill>
                  <a:srgbClr val="000000"/>
                </a:solidFill>
              </a:rPr>
            </a:br>
            <a:r>
              <a:rPr lang="en-US" sz="1800" b="0" smtClean="0">
                <a:solidFill>
                  <a:srgbClr val="000000"/>
                </a:solidFill>
              </a:rPr>
              <a:t>Daily</a:t>
            </a:r>
            <a:br>
              <a:rPr lang="en-US" sz="1800" b="0" smtClean="0">
                <a:solidFill>
                  <a:srgbClr val="000000"/>
                </a:solidFill>
              </a:rPr>
            </a:br>
            <a:r>
              <a:rPr lang="en-US" sz="1800" b="0" smtClean="0">
                <a:solidFill>
                  <a:srgbClr val="000000"/>
                </a:solidFill>
              </a:rPr>
              <a:t>Weekly</a:t>
            </a:r>
            <a:br>
              <a:rPr lang="en-US" sz="1800" b="0" smtClean="0">
                <a:solidFill>
                  <a:srgbClr val="000000"/>
                </a:solidFill>
              </a:rPr>
            </a:br>
            <a:r>
              <a:rPr lang="en-US" sz="1800" b="0" smtClean="0">
                <a:solidFill>
                  <a:srgbClr val="000000"/>
                </a:solidFill>
              </a:rPr>
              <a:t>Monthly</a:t>
            </a:r>
            <a:br>
              <a:rPr lang="en-US" sz="1800" b="0" smtClean="0">
                <a:solidFill>
                  <a:srgbClr val="000000"/>
                </a:solidFill>
              </a:rPr>
            </a:br>
            <a:r>
              <a:rPr lang="en-US" sz="1800" b="0" smtClean="0">
                <a:solidFill>
                  <a:srgbClr val="000000"/>
                </a:solidFill>
              </a:rPr>
              <a:t>Bi-monthly</a:t>
            </a:r>
          </a:p>
          <a:p>
            <a:pPr algn="ctr" eaLnBrk="0" hangingPunct="0"/>
            <a:endParaRPr lang="en-US" sz="1800" b="0" smtClean="0">
              <a:solidFill>
                <a:srgbClr val="000000"/>
              </a:solidFill>
            </a:endParaRPr>
          </a:p>
          <a:p>
            <a:pPr algn="ctr" eaLnBrk="0" hangingPunct="0"/>
            <a:r>
              <a:rPr lang="en-US" smtClean="0">
                <a:solidFill>
                  <a:srgbClr val="000000"/>
                </a:solidFill>
              </a:rPr>
              <a:t>Monthly drawdowns are encouraged by VA</a:t>
            </a:r>
            <a:r>
              <a:rPr lang="en-US" sz="1800" smtClean="0">
                <a:solidFill>
                  <a:srgbClr val="000000"/>
                </a:solidFill>
              </a:rPr>
              <a:t>.</a:t>
            </a:r>
            <a:r>
              <a:rPr lang="en-US" sz="3200" smtClean="0">
                <a:solidFill>
                  <a:srgbClr val="000000"/>
                </a:solidFill>
              </a:rPr>
              <a:t/>
            </a:r>
            <a:br>
              <a:rPr lang="en-US" sz="3200" smtClean="0">
                <a:solidFill>
                  <a:srgbClr val="000000"/>
                </a:solidFill>
              </a:rPr>
            </a:br>
            <a:r>
              <a:rPr lang="en-US" sz="1400" smtClean="0">
                <a:solidFill>
                  <a:srgbClr val="000000"/>
                </a:solidFill>
              </a:rPr>
              <a:t/>
            </a:r>
            <a:br>
              <a:rPr lang="en-US" sz="1400" smtClean="0">
                <a:solidFill>
                  <a:srgbClr val="000000"/>
                </a:solidFill>
              </a:rPr>
            </a:br>
            <a:r>
              <a:rPr lang="en-US" sz="1400" smtClean="0">
                <a:solidFill>
                  <a:srgbClr val="000000"/>
                </a:solidFill>
              </a:rPr>
              <a:t/>
            </a:r>
            <a:br>
              <a:rPr lang="en-US" sz="1400" smtClean="0">
                <a:solidFill>
                  <a:srgbClr val="000000"/>
                </a:solidFill>
              </a:rPr>
            </a:br>
            <a:r>
              <a:rPr lang="en-US" sz="3200" smtClean="0">
                <a:solidFill>
                  <a:srgbClr val="000000"/>
                </a:solidFill>
              </a:rPr>
              <a:t>Remember:  Funds </a:t>
            </a:r>
            <a:r>
              <a:rPr lang="en-US" sz="3200" u="sng" smtClean="0">
                <a:solidFill>
                  <a:srgbClr val="006699"/>
                </a:solidFill>
              </a:rPr>
              <a:t>must</a:t>
            </a:r>
            <a:r>
              <a:rPr lang="en-US" sz="3200" smtClean="0">
                <a:solidFill>
                  <a:srgbClr val="000000"/>
                </a:solidFill>
              </a:rPr>
              <a:t> be spent within </a:t>
            </a:r>
            <a:r>
              <a:rPr lang="en-US" sz="3200" u="sng" smtClean="0">
                <a:solidFill>
                  <a:srgbClr val="FF0000"/>
                </a:solidFill>
              </a:rPr>
              <a:t>three</a:t>
            </a:r>
            <a:r>
              <a:rPr lang="en-US" sz="3200" smtClean="0">
                <a:solidFill>
                  <a:srgbClr val="000000"/>
                </a:solidFill>
              </a:rPr>
              <a:t> business days!</a:t>
            </a:r>
            <a:br>
              <a:rPr lang="en-US" sz="3200" smtClean="0">
                <a:solidFill>
                  <a:srgbClr val="000000"/>
                </a:solidFill>
              </a:rPr>
            </a:br>
            <a:endParaRPr lang="en-US" sz="2000" smtClean="0">
              <a:solidFill>
                <a:srgbClr val="0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1"/>
          <p:cNvSpPr>
            <a:spLocks noGrp="1"/>
          </p:cNvSpPr>
          <p:nvPr>
            <p:ph type="sldNum" sz="quarter" idx="10"/>
          </p:nvPr>
        </p:nvSpPr>
        <p:spPr>
          <a:noFill/>
        </p:spPr>
        <p:txBody>
          <a:bodyPr/>
          <a:lstStyle/>
          <a:p>
            <a:fld id="{0795E6C1-F217-4D53-929E-B15E3F2FE969}" type="slidenum">
              <a:rPr lang="en-US" smtClean="0"/>
              <a:pPr/>
              <a:t>33</a:t>
            </a:fld>
            <a:endParaRPr lang="en-US" smtClean="0"/>
          </a:p>
        </p:txBody>
      </p:sp>
      <p:pic>
        <p:nvPicPr>
          <p:cNvPr id="40963" name="Picture 2"/>
          <p:cNvPicPr>
            <a:picLocks noChangeAspect="1" noChangeArrowheads="1"/>
          </p:cNvPicPr>
          <p:nvPr/>
        </p:nvPicPr>
        <p:blipFill>
          <a:blip r:embed="rId3" cstate="print"/>
          <a:srcRect/>
          <a:stretch>
            <a:fillRect/>
          </a:stretch>
        </p:blipFill>
        <p:spPr bwMode="auto">
          <a:xfrm>
            <a:off x="228600" y="1319213"/>
            <a:ext cx="7131050" cy="5348287"/>
          </a:xfrm>
          <a:prstGeom prst="rect">
            <a:avLst/>
          </a:prstGeom>
          <a:noFill/>
          <a:ln w="9525">
            <a:noFill/>
            <a:miter lim="800000"/>
            <a:headEnd/>
            <a:tailEnd/>
          </a:ln>
        </p:spPr>
      </p:pic>
      <p:sp>
        <p:nvSpPr>
          <p:cNvPr id="40964" name="AutoShape 3"/>
          <p:cNvSpPr>
            <a:spLocks noChangeArrowheads="1"/>
          </p:cNvSpPr>
          <p:nvPr/>
        </p:nvSpPr>
        <p:spPr bwMode="auto">
          <a:xfrm>
            <a:off x="3213100" y="4483100"/>
            <a:ext cx="3505200" cy="1447800"/>
          </a:xfrm>
          <a:prstGeom prst="wedgeRoundRectCallout">
            <a:avLst>
              <a:gd name="adj1" fmla="val -100769"/>
              <a:gd name="adj2" fmla="val -77630"/>
              <a:gd name="adj3" fmla="val 16667"/>
            </a:avLst>
          </a:prstGeom>
          <a:solidFill>
            <a:schemeClr val="tx2"/>
          </a:solidFill>
          <a:ln w="9525">
            <a:solidFill>
              <a:schemeClr val="tx1"/>
            </a:solidFill>
            <a:miter lim="800000"/>
            <a:headEnd/>
            <a:tailEnd/>
          </a:ln>
        </p:spPr>
        <p:txBody>
          <a:bodyPr wrap="none" anchor="ctr"/>
          <a:lstStyle/>
          <a:p>
            <a:pPr eaLnBrk="0" hangingPunct="0">
              <a:buFont typeface="Stars1"/>
              <a:buNone/>
            </a:pPr>
            <a:endParaRPr lang="en-US" sz="1600" b="0" smtClean="0">
              <a:solidFill>
                <a:srgbClr val="000000"/>
              </a:solidFill>
            </a:endParaRPr>
          </a:p>
          <a:p>
            <a:pPr eaLnBrk="0" hangingPunct="0">
              <a:buFont typeface="Stars1"/>
              <a:buNone/>
            </a:pPr>
            <a:r>
              <a:rPr lang="en-US" sz="1600" b="0" smtClean="0">
                <a:solidFill>
                  <a:srgbClr val="000000"/>
                </a:solidFill>
              </a:rPr>
              <a:t>1) Click on “</a:t>
            </a:r>
            <a:r>
              <a:rPr lang="en-US" sz="1600" smtClean="0">
                <a:solidFill>
                  <a:srgbClr val="006699"/>
                </a:solidFill>
              </a:rPr>
              <a:t>Payment</a:t>
            </a:r>
            <a:r>
              <a:rPr lang="en-US" sz="1600" b="0" smtClean="0">
                <a:solidFill>
                  <a:srgbClr val="000000"/>
                </a:solidFill>
              </a:rPr>
              <a:t>” </a:t>
            </a:r>
          </a:p>
          <a:p>
            <a:pPr eaLnBrk="0" hangingPunct="0">
              <a:buFont typeface="Stars1"/>
              <a:buNone/>
            </a:pPr>
            <a:r>
              <a:rPr lang="en-US" sz="1600" b="0" smtClean="0">
                <a:solidFill>
                  <a:srgbClr val="000000"/>
                </a:solidFill>
              </a:rPr>
              <a:t>2) Click on “</a:t>
            </a:r>
            <a:r>
              <a:rPr lang="en-US" sz="1600" smtClean="0">
                <a:solidFill>
                  <a:srgbClr val="006699"/>
                </a:solidFill>
              </a:rPr>
              <a:t>Request for Payment</a:t>
            </a:r>
            <a:r>
              <a:rPr lang="en-US" sz="1600" b="0" smtClean="0">
                <a:solidFill>
                  <a:srgbClr val="000000"/>
                </a:solidFill>
              </a:rPr>
              <a:t>” </a:t>
            </a:r>
          </a:p>
          <a:p>
            <a:pPr eaLnBrk="0" hangingPunct="0">
              <a:buFont typeface="Stars1"/>
              <a:buNone/>
            </a:pPr>
            <a:r>
              <a:rPr lang="en-US" sz="1600" b="0" smtClean="0">
                <a:solidFill>
                  <a:srgbClr val="000000"/>
                </a:solidFill>
              </a:rPr>
              <a:t>3) Enter your Account Number</a:t>
            </a:r>
          </a:p>
          <a:p>
            <a:pPr eaLnBrk="0" hangingPunct="0">
              <a:buFont typeface="Stars1"/>
              <a:buNone/>
            </a:pPr>
            <a:r>
              <a:rPr lang="en-US" sz="1600" b="0" smtClean="0">
                <a:solidFill>
                  <a:srgbClr val="000000"/>
                </a:solidFill>
              </a:rPr>
              <a:t>5) Click on “</a:t>
            </a:r>
            <a:r>
              <a:rPr lang="en-US" sz="1600" smtClean="0">
                <a:solidFill>
                  <a:srgbClr val="006699"/>
                </a:solidFill>
              </a:rPr>
              <a:t>Account</a:t>
            </a:r>
            <a:r>
              <a:rPr lang="en-US" sz="1600" b="0" smtClean="0">
                <a:solidFill>
                  <a:srgbClr val="000000"/>
                </a:solidFill>
              </a:rPr>
              <a:t>”</a:t>
            </a:r>
          </a:p>
          <a:p>
            <a:pPr eaLnBrk="0" hangingPunct="0">
              <a:buFont typeface="Stars1"/>
              <a:buNone/>
            </a:pPr>
            <a:endParaRPr lang="en-US" sz="1600" b="0" smtClean="0">
              <a:solidFill>
                <a:srgbClr val="000000"/>
              </a:solidFill>
            </a:endParaRPr>
          </a:p>
        </p:txBody>
      </p:sp>
      <p:sp>
        <p:nvSpPr>
          <p:cNvPr id="40965" name="Rectangle 4"/>
          <p:cNvSpPr>
            <a:spLocks noChangeArrowheads="1"/>
          </p:cNvSpPr>
          <p:nvPr/>
        </p:nvSpPr>
        <p:spPr bwMode="auto">
          <a:xfrm>
            <a:off x="4159250" y="2646363"/>
            <a:ext cx="685800" cy="228600"/>
          </a:xfrm>
          <a:prstGeom prst="rect">
            <a:avLst/>
          </a:prstGeom>
          <a:solidFill>
            <a:schemeClr val="tx2"/>
          </a:solidFill>
          <a:ln w="9525">
            <a:noFill/>
            <a:miter lim="800000"/>
            <a:headEnd/>
            <a:tailEnd/>
          </a:ln>
        </p:spPr>
        <p:txBody>
          <a:bodyPr wrap="none" anchor="ctr"/>
          <a:lstStyle/>
          <a:p>
            <a:pPr algn="ctr" eaLnBrk="0" hangingPunct="0"/>
            <a:r>
              <a:rPr lang="en-US" sz="1000" b="0" smtClean="0">
                <a:solidFill>
                  <a:srgbClr val="000000"/>
                </a:solidFill>
              </a:rPr>
              <a:t>2AA5B</a:t>
            </a:r>
            <a:endParaRPr lang="en-US" sz="1000" b="0" smtClean="0">
              <a:solidFill>
                <a:srgbClr val="663399"/>
              </a:solidFill>
            </a:endParaRPr>
          </a:p>
        </p:txBody>
      </p:sp>
      <p:sp>
        <p:nvSpPr>
          <p:cNvPr id="40966" name="Rectangle 7"/>
          <p:cNvSpPr>
            <a:spLocks noChangeArrowheads="1"/>
          </p:cNvSpPr>
          <p:nvPr/>
        </p:nvSpPr>
        <p:spPr bwMode="auto">
          <a:xfrm>
            <a:off x="157163" y="0"/>
            <a:ext cx="6897687" cy="1060450"/>
          </a:xfrm>
          <a:prstGeom prst="rect">
            <a:avLst/>
          </a:prstGeom>
          <a:noFill/>
          <a:ln w="9525">
            <a:noFill/>
            <a:miter lim="800000"/>
            <a:headEnd/>
            <a:tailEnd/>
          </a:ln>
        </p:spPr>
        <p:txBody>
          <a:bodyPr/>
          <a:lstStyle/>
          <a:p>
            <a:pPr algn="ctr" eaLnBrk="0" hangingPunct="0"/>
            <a:r>
              <a:rPr lang="en-US" sz="4000" smtClean="0">
                <a:solidFill>
                  <a:srgbClr val="F8F8F8"/>
                </a:solidFill>
              </a:rPr>
              <a:t>Making a Payment Request:</a:t>
            </a: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1"/>
          <p:cNvSpPr>
            <a:spLocks noGrp="1"/>
          </p:cNvSpPr>
          <p:nvPr>
            <p:ph type="sldNum" sz="quarter" idx="10"/>
          </p:nvPr>
        </p:nvSpPr>
        <p:spPr>
          <a:noFill/>
        </p:spPr>
        <p:txBody>
          <a:bodyPr/>
          <a:lstStyle/>
          <a:p>
            <a:fld id="{56599CEA-7DE0-422B-A401-9B0B3B44C990}" type="slidenum">
              <a:rPr lang="en-US" smtClean="0"/>
              <a:pPr/>
              <a:t>34</a:t>
            </a:fld>
            <a:endParaRPr lang="en-US" smtClean="0"/>
          </a:p>
        </p:txBody>
      </p:sp>
      <p:graphicFrame>
        <p:nvGraphicFramePr>
          <p:cNvPr id="1026" name="Object 2"/>
          <p:cNvGraphicFramePr>
            <a:graphicFrameLocks noChangeAspect="1"/>
          </p:cNvGraphicFramePr>
          <p:nvPr/>
        </p:nvGraphicFramePr>
        <p:xfrm>
          <a:off x="2514600" y="1422400"/>
          <a:ext cx="6148388" cy="5391150"/>
        </p:xfrm>
        <a:graphic>
          <a:graphicData uri="http://schemas.openxmlformats.org/presentationml/2006/ole">
            <p:oleObj spid="_x0000_s7170" name="Bitmap Image" r:id="rId4" imgW="4563112" imgH="4001058" progId="PBrush">
              <p:embed/>
            </p:oleObj>
          </a:graphicData>
        </a:graphic>
      </p:graphicFrame>
      <p:sp>
        <p:nvSpPr>
          <p:cNvPr id="1028" name="Rectangle 3"/>
          <p:cNvSpPr>
            <a:spLocks noChangeArrowheads="1"/>
          </p:cNvSpPr>
          <p:nvPr/>
        </p:nvSpPr>
        <p:spPr bwMode="auto">
          <a:xfrm>
            <a:off x="4479925" y="3292475"/>
            <a:ext cx="184150" cy="274638"/>
          </a:xfrm>
          <a:prstGeom prst="rect">
            <a:avLst/>
          </a:prstGeom>
          <a:noFill/>
          <a:ln w="9525">
            <a:noFill/>
            <a:miter lim="800000"/>
            <a:headEnd/>
            <a:tailEnd/>
          </a:ln>
        </p:spPr>
        <p:txBody>
          <a:bodyPr wrap="none">
            <a:spAutoFit/>
          </a:bodyPr>
          <a:lstStyle/>
          <a:p>
            <a:pPr eaLnBrk="0" hangingPunct="0">
              <a:buFont typeface="Stars1"/>
              <a:buNone/>
            </a:pPr>
            <a:endParaRPr lang="en-US" sz="1200" b="0" smtClean="0">
              <a:solidFill>
                <a:srgbClr val="000000"/>
              </a:solidFill>
            </a:endParaRPr>
          </a:p>
        </p:txBody>
      </p:sp>
      <p:sp>
        <p:nvSpPr>
          <p:cNvPr id="1029" name="AutoShape 4"/>
          <p:cNvSpPr>
            <a:spLocks noChangeArrowheads="1"/>
          </p:cNvSpPr>
          <p:nvPr/>
        </p:nvSpPr>
        <p:spPr bwMode="auto">
          <a:xfrm>
            <a:off x="0" y="1427163"/>
            <a:ext cx="3352800" cy="2362200"/>
          </a:xfrm>
          <a:prstGeom prst="wedgeRoundRectCallout">
            <a:avLst>
              <a:gd name="adj1" fmla="val 57009"/>
              <a:gd name="adj2" fmla="val 25671"/>
              <a:gd name="adj3" fmla="val 16667"/>
            </a:avLst>
          </a:prstGeom>
          <a:solidFill>
            <a:schemeClr val="tx2"/>
          </a:solidFill>
          <a:ln w="9525">
            <a:solidFill>
              <a:schemeClr val="tx1"/>
            </a:solidFill>
            <a:miter lim="800000"/>
            <a:headEnd/>
            <a:tailEnd/>
          </a:ln>
        </p:spPr>
        <p:txBody>
          <a:bodyPr anchor="ctr"/>
          <a:lstStyle/>
          <a:p>
            <a:pPr marL="457200" indent="-457200" eaLnBrk="0" hangingPunct="0">
              <a:buFont typeface="Stars1"/>
              <a:buAutoNum type="arabicPeriod"/>
            </a:pPr>
            <a:r>
              <a:rPr lang="en-US" sz="1200" b="0" smtClean="0">
                <a:solidFill>
                  <a:srgbClr val="000000"/>
                </a:solidFill>
              </a:rPr>
              <a:t>Enter </a:t>
            </a:r>
            <a:r>
              <a:rPr lang="en-US" sz="1200" smtClean="0">
                <a:solidFill>
                  <a:srgbClr val="006699"/>
                </a:solidFill>
              </a:rPr>
              <a:t>DUNS</a:t>
            </a:r>
          </a:p>
          <a:p>
            <a:pPr marL="457200" indent="-457200" eaLnBrk="0" hangingPunct="0">
              <a:buFont typeface="Stars1"/>
              <a:buAutoNum type="arabicPeriod"/>
            </a:pPr>
            <a:r>
              <a:rPr lang="en-US" sz="1200" b="0" smtClean="0">
                <a:solidFill>
                  <a:srgbClr val="000000"/>
                </a:solidFill>
              </a:rPr>
              <a:t>UPDATE Requestor Information or Click the Check Box If No Changes Are Required</a:t>
            </a:r>
          </a:p>
          <a:p>
            <a:pPr marL="457200" indent="-457200" eaLnBrk="0" hangingPunct="0">
              <a:buFont typeface="Stars1"/>
              <a:buAutoNum type="arabicPeriod"/>
            </a:pPr>
            <a:r>
              <a:rPr lang="en-US" sz="1200" b="0" smtClean="0">
                <a:solidFill>
                  <a:srgbClr val="000000"/>
                </a:solidFill>
              </a:rPr>
              <a:t>Enter </a:t>
            </a:r>
            <a:r>
              <a:rPr lang="en-US" sz="1200" smtClean="0">
                <a:solidFill>
                  <a:srgbClr val="006699"/>
                </a:solidFill>
              </a:rPr>
              <a:t>Payment Due Date</a:t>
            </a:r>
          </a:p>
          <a:p>
            <a:pPr marL="457200" indent="-457200" eaLnBrk="0" hangingPunct="0">
              <a:buFont typeface="Stars1"/>
              <a:buAutoNum type="arabicPeriod"/>
            </a:pPr>
            <a:r>
              <a:rPr lang="en-US" sz="1200" b="0" smtClean="0">
                <a:solidFill>
                  <a:srgbClr val="000000"/>
                </a:solidFill>
              </a:rPr>
              <a:t>Enter </a:t>
            </a:r>
            <a:r>
              <a:rPr lang="en-US" sz="1200" smtClean="0">
                <a:solidFill>
                  <a:srgbClr val="006699"/>
                </a:solidFill>
              </a:rPr>
              <a:t>Expected Disbursement</a:t>
            </a:r>
            <a:r>
              <a:rPr lang="en-US" sz="1200" smtClean="0">
                <a:solidFill>
                  <a:srgbClr val="FF6600"/>
                </a:solidFill>
              </a:rPr>
              <a:t> </a:t>
            </a:r>
            <a:r>
              <a:rPr lang="en-US" sz="1200" smtClean="0">
                <a:solidFill>
                  <a:srgbClr val="006699"/>
                </a:solidFill>
              </a:rPr>
              <a:t>Amount</a:t>
            </a:r>
          </a:p>
          <a:p>
            <a:pPr marL="457200" indent="-457200" eaLnBrk="0" hangingPunct="0">
              <a:buFont typeface="Stars1"/>
              <a:buAutoNum type="arabicPeriod"/>
            </a:pPr>
            <a:r>
              <a:rPr lang="en-US" sz="1200" b="0" smtClean="0">
                <a:solidFill>
                  <a:srgbClr val="000000"/>
                </a:solidFill>
              </a:rPr>
              <a:t>Enter </a:t>
            </a:r>
            <a:r>
              <a:rPr lang="en-US" sz="1200" smtClean="0">
                <a:solidFill>
                  <a:srgbClr val="006699"/>
                </a:solidFill>
              </a:rPr>
              <a:t>Cash on Hand</a:t>
            </a:r>
          </a:p>
          <a:p>
            <a:pPr marL="457200" indent="-457200" eaLnBrk="0" hangingPunct="0">
              <a:buFont typeface="Stars1"/>
              <a:buAutoNum type="arabicPeriod"/>
            </a:pPr>
            <a:r>
              <a:rPr lang="en-US" sz="1200" b="0" smtClean="0">
                <a:solidFill>
                  <a:srgbClr val="000000"/>
                </a:solidFill>
              </a:rPr>
              <a:t>Enter </a:t>
            </a:r>
            <a:r>
              <a:rPr lang="en-US" sz="1200" smtClean="0">
                <a:solidFill>
                  <a:srgbClr val="006699"/>
                </a:solidFill>
              </a:rPr>
              <a:t>Payment Request Amount</a:t>
            </a:r>
          </a:p>
          <a:p>
            <a:pPr marL="457200" indent="-457200" eaLnBrk="0" hangingPunct="0">
              <a:buFont typeface="Stars1"/>
              <a:buAutoNum type="arabicPeriod"/>
            </a:pPr>
            <a:r>
              <a:rPr lang="en-US" sz="1200" b="0" smtClean="0">
                <a:solidFill>
                  <a:srgbClr val="000000"/>
                </a:solidFill>
              </a:rPr>
              <a:t>Click on “</a:t>
            </a:r>
            <a:r>
              <a:rPr lang="en-US" sz="1200" smtClean="0">
                <a:solidFill>
                  <a:srgbClr val="006699"/>
                </a:solidFill>
              </a:rPr>
              <a:t>Continue</a:t>
            </a:r>
            <a:r>
              <a:rPr lang="en-US" sz="1200" b="0" smtClean="0">
                <a:solidFill>
                  <a:srgbClr val="000000"/>
                </a:solidFill>
              </a:rPr>
              <a:t>”</a:t>
            </a:r>
          </a:p>
          <a:p>
            <a:pPr marL="457200" indent="-457200" eaLnBrk="0" hangingPunct="0">
              <a:buFont typeface="Stars1"/>
              <a:buNone/>
            </a:pPr>
            <a:endParaRPr lang="en-US" sz="1200" b="0" smtClean="0">
              <a:solidFill>
                <a:srgbClr val="000000"/>
              </a:solidFill>
            </a:endParaRPr>
          </a:p>
        </p:txBody>
      </p:sp>
      <p:sp>
        <p:nvSpPr>
          <p:cNvPr id="1030" name="Rectangle 6"/>
          <p:cNvSpPr>
            <a:spLocks noChangeArrowheads="1"/>
          </p:cNvSpPr>
          <p:nvPr/>
        </p:nvSpPr>
        <p:spPr bwMode="auto">
          <a:xfrm>
            <a:off x="157163" y="0"/>
            <a:ext cx="6897687" cy="1060450"/>
          </a:xfrm>
          <a:prstGeom prst="rect">
            <a:avLst/>
          </a:prstGeom>
          <a:noFill/>
          <a:ln w="9525">
            <a:noFill/>
            <a:miter lim="800000"/>
            <a:headEnd/>
            <a:tailEnd/>
          </a:ln>
        </p:spPr>
        <p:txBody>
          <a:bodyPr/>
          <a:lstStyle/>
          <a:p>
            <a:pPr algn="ctr" eaLnBrk="0" hangingPunct="0"/>
            <a:r>
              <a:rPr lang="en-US" sz="4000" smtClean="0">
                <a:solidFill>
                  <a:srgbClr val="F8F8F8"/>
                </a:solidFill>
              </a:rPr>
              <a:t>Making a Payment Request:</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1"/>
          <p:cNvSpPr>
            <a:spLocks noGrp="1"/>
          </p:cNvSpPr>
          <p:nvPr>
            <p:ph type="sldNum" sz="quarter" idx="10"/>
          </p:nvPr>
        </p:nvSpPr>
        <p:spPr>
          <a:noFill/>
        </p:spPr>
        <p:txBody>
          <a:bodyPr/>
          <a:lstStyle/>
          <a:p>
            <a:fld id="{6682CE08-F131-4C0E-8981-DAD82D90301E}" type="slidenum">
              <a:rPr lang="en-US" smtClean="0"/>
              <a:pPr/>
              <a:t>35</a:t>
            </a:fld>
            <a:endParaRPr lang="en-US" smtClean="0"/>
          </a:p>
        </p:txBody>
      </p:sp>
      <p:graphicFrame>
        <p:nvGraphicFramePr>
          <p:cNvPr id="2050" name="Object 2"/>
          <p:cNvGraphicFramePr>
            <a:graphicFrameLocks noChangeAspect="1"/>
          </p:cNvGraphicFramePr>
          <p:nvPr/>
        </p:nvGraphicFramePr>
        <p:xfrm>
          <a:off x="990600" y="1298575"/>
          <a:ext cx="6538913" cy="5437188"/>
        </p:xfrm>
        <a:graphic>
          <a:graphicData uri="http://schemas.openxmlformats.org/presentationml/2006/ole">
            <p:oleObj spid="_x0000_s8194" name="Bitmap Image" r:id="rId4" imgW="4466667" imgH="3715269" progId="PBrush">
              <p:embed/>
            </p:oleObj>
          </a:graphicData>
        </a:graphic>
      </p:graphicFrame>
      <p:sp>
        <p:nvSpPr>
          <p:cNvPr id="2052" name="Rectangle 3"/>
          <p:cNvSpPr>
            <a:spLocks noChangeArrowheads="1"/>
          </p:cNvSpPr>
          <p:nvPr/>
        </p:nvSpPr>
        <p:spPr bwMode="auto">
          <a:xfrm>
            <a:off x="3860800" y="2365375"/>
            <a:ext cx="1447800" cy="533400"/>
          </a:xfrm>
          <a:prstGeom prst="rect">
            <a:avLst/>
          </a:prstGeom>
          <a:solidFill>
            <a:srgbClr val="C0C0C0"/>
          </a:solidFill>
          <a:ln w="9525">
            <a:noFill/>
            <a:miter lim="800000"/>
            <a:headEnd/>
            <a:tailEnd/>
          </a:ln>
        </p:spPr>
        <p:txBody>
          <a:bodyPr wrap="none" anchor="ctr"/>
          <a:lstStyle/>
          <a:p>
            <a:pPr eaLnBrk="0" hangingPunct="0"/>
            <a:r>
              <a:rPr lang="en-US" sz="1200" b="0" smtClean="0">
                <a:solidFill>
                  <a:srgbClr val="000000"/>
                </a:solidFill>
              </a:rPr>
              <a:t>2AA5B</a:t>
            </a:r>
          </a:p>
          <a:p>
            <a:pPr eaLnBrk="0" hangingPunct="0"/>
            <a:r>
              <a:rPr lang="en-US" sz="1200" b="0" smtClean="0">
                <a:solidFill>
                  <a:srgbClr val="000000"/>
                </a:solidFill>
              </a:rPr>
              <a:t>123456789</a:t>
            </a:r>
            <a:endParaRPr lang="en-US" sz="1200" b="0" smtClean="0">
              <a:solidFill>
                <a:srgbClr val="663399"/>
              </a:solidFill>
            </a:endParaRPr>
          </a:p>
        </p:txBody>
      </p:sp>
      <p:sp>
        <p:nvSpPr>
          <p:cNvPr id="2053" name="Rectangle 6"/>
          <p:cNvSpPr>
            <a:spLocks noChangeArrowheads="1"/>
          </p:cNvSpPr>
          <p:nvPr/>
        </p:nvSpPr>
        <p:spPr bwMode="auto">
          <a:xfrm>
            <a:off x="157163" y="0"/>
            <a:ext cx="6897687" cy="1060450"/>
          </a:xfrm>
          <a:prstGeom prst="rect">
            <a:avLst/>
          </a:prstGeom>
          <a:noFill/>
          <a:ln w="9525">
            <a:noFill/>
            <a:miter lim="800000"/>
            <a:headEnd/>
            <a:tailEnd/>
          </a:ln>
        </p:spPr>
        <p:txBody>
          <a:bodyPr/>
          <a:lstStyle/>
          <a:p>
            <a:pPr algn="ctr" eaLnBrk="0" hangingPunct="0"/>
            <a:r>
              <a:rPr lang="en-US" sz="4000" smtClean="0">
                <a:solidFill>
                  <a:srgbClr val="F8F8F8"/>
                </a:solidFill>
              </a:rPr>
              <a:t>Making a Payment Request:</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1066800" y="1335088"/>
          <a:ext cx="6248400" cy="5337141"/>
        </p:xfrm>
        <a:graphic>
          <a:graphicData uri="http://schemas.openxmlformats.org/presentationml/2006/ole">
            <p:oleObj spid="_x0000_s9218" name="Bitmap Image" r:id="rId4" imgW="4447619" imgH="3801006" progId="PBrush">
              <p:embed/>
            </p:oleObj>
          </a:graphicData>
        </a:graphic>
      </p:graphicFrame>
      <p:sp>
        <p:nvSpPr>
          <p:cNvPr id="10" name="Rectangle 9"/>
          <p:cNvSpPr/>
          <p:nvPr/>
        </p:nvSpPr>
        <p:spPr bwMode="auto">
          <a:xfrm>
            <a:off x="2971800" y="3886200"/>
            <a:ext cx="2286000" cy="381000"/>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endParaRPr lang="en-US" sz="1800" b="0" smtClean="0">
              <a:solidFill>
                <a:srgbClr val="000000"/>
              </a:solidFill>
            </a:endParaRPr>
          </a:p>
        </p:txBody>
      </p:sp>
      <p:sp>
        <p:nvSpPr>
          <p:cNvPr id="3075" name="Slide Number Placeholder 1"/>
          <p:cNvSpPr>
            <a:spLocks noGrp="1"/>
          </p:cNvSpPr>
          <p:nvPr>
            <p:ph type="sldNum" sz="quarter" idx="10"/>
          </p:nvPr>
        </p:nvSpPr>
        <p:spPr>
          <a:noFill/>
        </p:spPr>
        <p:txBody>
          <a:bodyPr/>
          <a:lstStyle/>
          <a:p>
            <a:fld id="{E5DCAAAD-597E-435F-BB20-74A7A5A900D8}" type="slidenum">
              <a:rPr lang="en-US" smtClean="0"/>
              <a:pPr/>
              <a:t>36</a:t>
            </a:fld>
            <a:endParaRPr lang="en-US" smtClean="0"/>
          </a:p>
        </p:txBody>
      </p:sp>
      <p:sp>
        <p:nvSpPr>
          <p:cNvPr id="3076" name="Rectangle 3"/>
          <p:cNvSpPr>
            <a:spLocks noChangeArrowheads="1"/>
          </p:cNvSpPr>
          <p:nvPr/>
        </p:nvSpPr>
        <p:spPr bwMode="auto">
          <a:xfrm>
            <a:off x="3976688" y="2286000"/>
            <a:ext cx="1447800" cy="533400"/>
          </a:xfrm>
          <a:prstGeom prst="rect">
            <a:avLst/>
          </a:prstGeom>
          <a:solidFill>
            <a:srgbClr val="C0C0C0"/>
          </a:solidFill>
          <a:ln w="9525">
            <a:noFill/>
            <a:miter lim="800000"/>
            <a:headEnd/>
            <a:tailEnd/>
          </a:ln>
        </p:spPr>
        <p:txBody>
          <a:bodyPr wrap="none" anchor="ctr"/>
          <a:lstStyle/>
          <a:p>
            <a:pPr eaLnBrk="0" hangingPunct="0"/>
            <a:r>
              <a:rPr lang="en-US" sz="1200" b="0" smtClean="0">
                <a:solidFill>
                  <a:srgbClr val="000000"/>
                </a:solidFill>
              </a:rPr>
              <a:t>2AA5B</a:t>
            </a:r>
          </a:p>
          <a:p>
            <a:pPr eaLnBrk="0" hangingPunct="0"/>
            <a:r>
              <a:rPr lang="en-US" sz="1200" b="0" smtClean="0">
                <a:solidFill>
                  <a:srgbClr val="000000"/>
                </a:solidFill>
              </a:rPr>
              <a:t>123456789</a:t>
            </a:r>
            <a:endParaRPr lang="en-US" sz="1200" b="0" smtClean="0">
              <a:solidFill>
                <a:srgbClr val="663399"/>
              </a:solidFill>
            </a:endParaRPr>
          </a:p>
        </p:txBody>
      </p:sp>
      <p:sp>
        <p:nvSpPr>
          <p:cNvPr id="3077" name="Text Box 4"/>
          <p:cNvSpPr txBox="1">
            <a:spLocks noChangeArrowheads="1"/>
          </p:cNvSpPr>
          <p:nvPr/>
        </p:nvSpPr>
        <p:spPr bwMode="auto">
          <a:xfrm>
            <a:off x="3657600" y="3886200"/>
            <a:ext cx="1600200" cy="246221"/>
          </a:xfrm>
          <a:prstGeom prst="rect">
            <a:avLst/>
          </a:prstGeom>
          <a:solidFill>
            <a:srgbClr val="C0C0C0"/>
          </a:solidFill>
          <a:ln w="9525">
            <a:noFill/>
            <a:miter lim="800000"/>
            <a:headEnd/>
            <a:tailEnd/>
          </a:ln>
        </p:spPr>
        <p:txBody>
          <a:bodyPr wrap="square">
            <a:spAutoFit/>
          </a:bodyPr>
          <a:lstStyle/>
          <a:p>
            <a:pPr eaLnBrk="0" hangingPunct="0"/>
            <a:r>
              <a:rPr lang="en-US" sz="1000" b="0" dirty="0" smtClean="0">
                <a:solidFill>
                  <a:srgbClr val="000000"/>
                </a:solidFill>
              </a:rPr>
              <a:t>ADM-12 SUBACCT</a:t>
            </a:r>
          </a:p>
        </p:txBody>
      </p:sp>
      <p:sp>
        <p:nvSpPr>
          <p:cNvPr id="3078" name="Text Box 5"/>
          <p:cNvSpPr txBox="1">
            <a:spLocks noChangeArrowheads="1"/>
          </p:cNvSpPr>
          <p:nvPr/>
        </p:nvSpPr>
        <p:spPr bwMode="auto">
          <a:xfrm>
            <a:off x="3657600" y="4114801"/>
            <a:ext cx="1600200" cy="246221"/>
          </a:xfrm>
          <a:prstGeom prst="rect">
            <a:avLst/>
          </a:prstGeom>
          <a:solidFill>
            <a:srgbClr val="C0C0C0"/>
          </a:solidFill>
          <a:ln w="9525">
            <a:noFill/>
            <a:miter lim="800000"/>
            <a:headEnd/>
            <a:tailEnd/>
          </a:ln>
        </p:spPr>
        <p:txBody>
          <a:bodyPr wrap="square">
            <a:spAutoFit/>
          </a:bodyPr>
          <a:lstStyle/>
          <a:p>
            <a:pPr eaLnBrk="0" hangingPunct="0"/>
            <a:r>
              <a:rPr lang="en-US" sz="1000" b="0" dirty="0" smtClean="0">
                <a:solidFill>
                  <a:srgbClr val="000000"/>
                </a:solidFill>
              </a:rPr>
              <a:t>SERVICES-12 SUBACCT</a:t>
            </a:r>
          </a:p>
        </p:txBody>
      </p:sp>
      <p:sp>
        <p:nvSpPr>
          <p:cNvPr id="3079" name="Rectangle 8"/>
          <p:cNvSpPr>
            <a:spLocks noChangeArrowheads="1"/>
          </p:cNvSpPr>
          <p:nvPr/>
        </p:nvSpPr>
        <p:spPr bwMode="auto">
          <a:xfrm>
            <a:off x="157163" y="0"/>
            <a:ext cx="6897687" cy="1060450"/>
          </a:xfrm>
          <a:prstGeom prst="rect">
            <a:avLst/>
          </a:prstGeom>
          <a:noFill/>
          <a:ln w="9525">
            <a:noFill/>
            <a:miter lim="800000"/>
            <a:headEnd/>
            <a:tailEnd/>
          </a:ln>
        </p:spPr>
        <p:txBody>
          <a:bodyPr/>
          <a:lstStyle/>
          <a:p>
            <a:pPr algn="ctr" eaLnBrk="0" hangingPunct="0"/>
            <a:r>
              <a:rPr lang="en-US" sz="4000" smtClean="0">
                <a:solidFill>
                  <a:srgbClr val="F8F8F8"/>
                </a:solidFill>
              </a:rPr>
              <a:t>Making a Payment Request:</a:t>
            </a:r>
          </a:p>
        </p:txBody>
      </p:sp>
      <p:sp>
        <p:nvSpPr>
          <p:cNvPr id="8" name="Text Box 5"/>
          <p:cNvSpPr txBox="1">
            <a:spLocks noChangeArrowheads="1"/>
          </p:cNvSpPr>
          <p:nvPr/>
        </p:nvSpPr>
        <p:spPr bwMode="auto">
          <a:xfrm>
            <a:off x="3657600" y="4343401"/>
            <a:ext cx="1600200" cy="246221"/>
          </a:xfrm>
          <a:prstGeom prst="rect">
            <a:avLst/>
          </a:prstGeom>
          <a:solidFill>
            <a:srgbClr val="C0C0C0"/>
          </a:solidFill>
          <a:ln w="9525">
            <a:noFill/>
            <a:miter lim="800000"/>
            <a:headEnd/>
            <a:tailEnd/>
          </a:ln>
        </p:spPr>
        <p:txBody>
          <a:bodyPr wrap="square">
            <a:spAutoFit/>
          </a:bodyPr>
          <a:lstStyle/>
          <a:p>
            <a:pPr eaLnBrk="0" hangingPunct="0"/>
            <a:r>
              <a:rPr lang="en-US" sz="1000" b="0" dirty="0" smtClean="0">
                <a:solidFill>
                  <a:srgbClr val="000000"/>
                </a:solidFill>
              </a:rPr>
              <a:t>TFAR-12 SUBACCT</a:t>
            </a:r>
          </a:p>
        </p:txBody>
      </p:sp>
      <p:sp>
        <p:nvSpPr>
          <p:cNvPr id="9" name="Text Box 5"/>
          <p:cNvSpPr txBox="1">
            <a:spLocks noChangeArrowheads="1"/>
          </p:cNvSpPr>
          <p:nvPr/>
        </p:nvSpPr>
        <p:spPr bwMode="auto">
          <a:xfrm>
            <a:off x="3657600" y="4572000"/>
            <a:ext cx="1600200" cy="246221"/>
          </a:xfrm>
          <a:prstGeom prst="rect">
            <a:avLst/>
          </a:prstGeom>
          <a:solidFill>
            <a:srgbClr val="C0C0C0"/>
          </a:solidFill>
          <a:ln w="9525">
            <a:noFill/>
            <a:miter lim="800000"/>
            <a:headEnd/>
            <a:tailEnd/>
          </a:ln>
        </p:spPr>
        <p:txBody>
          <a:bodyPr wrap="square">
            <a:spAutoFit/>
          </a:bodyPr>
          <a:lstStyle/>
          <a:p>
            <a:pPr eaLnBrk="0" hangingPunct="0"/>
            <a:r>
              <a:rPr lang="en-US" sz="1000" b="0" dirty="0" smtClean="0">
                <a:solidFill>
                  <a:srgbClr val="000000"/>
                </a:solidFill>
              </a:rPr>
              <a:t>TFAP-12 SUBACCT</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1"/>
          <p:cNvSpPr>
            <a:spLocks noGrp="1"/>
          </p:cNvSpPr>
          <p:nvPr>
            <p:ph type="sldNum" sz="quarter" idx="10"/>
          </p:nvPr>
        </p:nvSpPr>
        <p:spPr>
          <a:noFill/>
        </p:spPr>
        <p:txBody>
          <a:bodyPr/>
          <a:lstStyle/>
          <a:p>
            <a:fld id="{774F92D2-BC66-4E02-A2F2-61046687E36C}" type="slidenum">
              <a:rPr lang="en-US" smtClean="0"/>
              <a:pPr/>
              <a:t>37</a:t>
            </a:fld>
            <a:endParaRPr lang="en-US" smtClean="0"/>
          </a:p>
        </p:txBody>
      </p:sp>
      <p:graphicFrame>
        <p:nvGraphicFramePr>
          <p:cNvPr id="4098" name="Object 2"/>
          <p:cNvGraphicFramePr>
            <a:graphicFrameLocks noChangeAspect="1"/>
          </p:cNvGraphicFramePr>
          <p:nvPr/>
        </p:nvGraphicFramePr>
        <p:xfrm>
          <a:off x="1193800" y="1333500"/>
          <a:ext cx="6348413" cy="5418138"/>
        </p:xfrm>
        <a:graphic>
          <a:graphicData uri="http://schemas.openxmlformats.org/presentationml/2006/ole">
            <p:oleObj spid="_x0000_s10242" name="Bitmap Image" r:id="rId4" imgW="4352381" imgH="3715269" progId="PBrush">
              <p:embed/>
            </p:oleObj>
          </a:graphicData>
        </a:graphic>
      </p:graphicFrame>
      <p:sp>
        <p:nvSpPr>
          <p:cNvPr id="4100" name="Rectangle 3"/>
          <p:cNvSpPr>
            <a:spLocks noChangeArrowheads="1"/>
          </p:cNvSpPr>
          <p:nvPr/>
        </p:nvSpPr>
        <p:spPr bwMode="auto">
          <a:xfrm>
            <a:off x="4281488" y="2309813"/>
            <a:ext cx="1447800" cy="533400"/>
          </a:xfrm>
          <a:prstGeom prst="rect">
            <a:avLst/>
          </a:prstGeom>
          <a:solidFill>
            <a:srgbClr val="C0C0C0"/>
          </a:solidFill>
          <a:ln w="9525">
            <a:noFill/>
            <a:miter lim="800000"/>
            <a:headEnd/>
            <a:tailEnd/>
          </a:ln>
        </p:spPr>
        <p:txBody>
          <a:bodyPr wrap="none" anchor="ctr"/>
          <a:lstStyle/>
          <a:p>
            <a:pPr eaLnBrk="0" hangingPunct="0"/>
            <a:r>
              <a:rPr lang="en-US" sz="1200" b="0" smtClean="0">
                <a:solidFill>
                  <a:srgbClr val="000000"/>
                </a:solidFill>
              </a:rPr>
              <a:t>2AA5B</a:t>
            </a:r>
          </a:p>
          <a:p>
            <a:pPr eaLnBrk="0" hangingPunct="0"/>
            <a:r>
              <a:rPr lang="en-US" sz="1200" b="0" smtClean="0">
                <a:solidFill>
                  <a:srgbClr val="000000"/>
                </a:solidFill>
              </a:rPr>
              <a:t>123456789</a:t>
            </a:r>
            <a:endParaRPr lang="en-US" sz="1200" b="0" smtClean="0">
              <a:solidFill>
                <a:srgbClr val="663399"/>
              </a:solidFill>
            </a:endParaRPr>
          </a:p>
        </p:txBody>
      </p:sp>
      <p:sp>
        <p:nvSpPr>
          <p:cNvPr id="4101" name="Text Box 4"/>
          <p:cNvSpPr txBox="1">
            <a:spLocks noChangeArrowheads="1"/>
          </p:cNvSpPr>
          <p:nvPr/>
        </p:nvSpPr>
        <p:spPr bwMode="auto">
          <a:xfrm>
            <a:off x="2133600" y="4387850"/>
            <a:ext cx="1938338" cy="400110"/>
          </a:xfrm>
          <a:prstGeom prst="rect">
            <a:avLst/>
          </a:prstGeom>
          <a:solidFill>
            <a:srgbClr val="C0C0C0"/>
          </a:solidFill>
          <a:ln w="9525">
            <a:noFill/>
            <a:miter lim="800000"/>
            <a:headEnd/>
            <a:tailEnd/>
          </a:ln>
        </p:spPr>
        <p:txBody>
          <a:bodyPr wrap="square">
            <a:spAutoFit/>
          </a:bodyPr>
          <a:lstStyle/>
          <a:p>
            <a:pPr eaLnBrk="0" hangingPunct="0"/>
            <a:r>
              <a:rPr lang="en-US" sz="1000" b="0" dirty="0" smtClean="0">
                <a:solidFill>
                  <a:srgbClr val="000000"/>
                </a:solidFill>
              </a:rPr>
              <a:t>ADM -12 SUBACCOUNT</a:t>
            </a:r>
          </a:p>
          <a:p>
            <a:pPr eaLnBrk="0" hangingPunct="0"/>
            <a:r>
              <a:rPr lang="en-US" sz="1000" b="0" dirty="0" smtClean="0">
                <a:solidFill>
                  <a:srgbClr val="000000"/>
                </a:solidFill>
              </a:rPr>
              <a:t>SERVICES-12 SUBACCOUNT</a:t>
            </a:r>
          </a:p>
        </p:txBody>
      </p:sp>
      <p:sp>
        <p:nvSpPr>
          <p:cNvPr id="4102" name="Rectangle 7"/>
          <p:cNvSpPr>
            <a:spLocks noChangeArrowheads="1"/>
          </p:cNvSpPr>
          <p:nvPr/>
        </p:nvSpPr>
        <p:spPr bwMode="auto">
          <a:xfrm>
            <a:off x="157163" y="0"/>
            <a:ext cx="6897687" cy="1060450"/>
          </a:xfrm>
          <a:prstGeom prst="rect">
            <a:avLst/>
          </a:prstGeom>
          <a:noFill/>
          <a:ln w="9525">
            <a:noFill/>
            <a:miter lim="800000"/>
            <a:headEnd/>
            <a:tailEnd/>
          </a:ln>
        </p:spPr>
        <p:txBody>
          <a:bodyPr/>
          <a:lstStyle/>
          <a:p>
            <a:pPr algn="ctr" eaLnBrk="0" hangingPunct="0"/>
            <a:r>
              <a:rPr lang="en-US" sz="4000" smtClean="0">
                <a:solidFill>
                  <a:srgbClr val="F8F8F8"/>
                </a:solidFill>
              </a:rPr>
              <a:t>Making a Payment Request:</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1"/>
          <p:cNvSpPr>
            <a:spLocks noGrp="1"/>
          </p:cNvSpPr>
          <p:nvPr>
            <p:ph type="sldNum" sz="quarter" idx="10"/>
          </p:nvPr>
        </p:nvSpPr>
        <p:spPr>
          <a:noFill/>
        </p:spPr>
        <p:txBody>
          <a:bodyPr/>
          <a:lstStyle/>
          <a:p>
            <a:fld id="{BA4E567C-07D0-47C1-976B-634378AB4CF7}" type="slidenum">
              <a:rPr lang="en-US" smtClean="0"/>
              <a:pPr/>
              <a:t>38</a:t>
            </a:fld>
            <a:endParaRPr lang="en-US" smtClean="0"/>
          </a:p>
        </p:txBody>
      </p:sp>
      <p:graphicFrame>
        <p:nvGraphicFramePr>
          <p:cNvPr id="5122" name="Object 2"/>
          <p:cNvGraphicFramePr>
            <a:graphicFrameLocks noChangeAspect="1"/>
          </p:cNvGraphicFramePr>
          <p:nvPr/>
        </p:nvGraphicFramePr>
        <p:xfrm>
          <a:off x="762000" y="1379538"/>
          <a:ext cx="6170613" cy="5226050"/>
        </p:xfrm>
        <a:graphic>
          <a:graphicData uri="http://schemas.openxmlformats.org/presentationml/2006/ole">
            <p:oleObj spid="_x0000_s11266" name="Bitmap Image" r:id="rId4" imgW="4600000" imgH="3895238" progId="PBrush">
              <p:embed/>
            </p:oleObj>
          </a:graphicData>
        </a:graphic>
      </p:graphicFrame>
      <p:sp>
        <p:nvSpPr>
          <p:cNvPr id="5124" name="Rectangle 3"/>
          <p:cNvSpPr>
            <a:spLocks noChangeArrowheads="1"/>
          </p:cNvSpPr>
          <p:nvPr/>
        </p:nvSpPr>
        <p:spPr bwMode="auto">
          <a:xfrm>
            <a:off x="2163763" y="2743200"/>
            <a:ext cx="685800" cy="228600"/>
          </a:xfrm>
          <a:prstGeom prst="rect">
            <a:avLst/>
          </a:prstGeom>
          <a:solidFill>
            <a:srgbClr val="C0C0C0"/>
          </a:solidFill>
          <a:ln w="9525">
            <a:noFill/>
            <a:miter lim="800000"/>
            <a:headEnd/>
            <a:tailEnd/>
          </a:ln>
        </p:spPr>
        <p:txBody>
          <a:bodyPr wrap="none" anchor="ctr"/>
          <a:lstStyle/>
          <a:p>
            <a:pPr eaLnBrk="0" hangingPunct="0"/>
            <a:r>
              <a:rPr lang="en-US" sz="1200" b="0" smtClean="0">
                <a:solidFill>
                  <a:srgbClr val="000000"/>
                </a:solidFill>
              </a:rPr>
              <a:t>2AA5B</a:t>
            </a:r>
            <a:endParaRPr lang="en-US" sz="1200" b="0" smtClean="0">
              <a:solidFill>
                <a:srgbClr val="663399"/>
              </a:solidFill>
            </a:endParaRPr>
          </a:p>
        </p:txBody>
      </p:sp>
      <p:sp>
        <p:nvSpPr>
          <p:cNvPr id="5125" name="Text Box 4"/>
          <p:cNvSpPr txBox="1">
            <a:spLocks noChangeArrowheads="1"/>
          </p:cNvSpPr>
          <p:nvPr/>
        </p:nvSpPr>
        <p:spPr bwMode="auto">
          <a:xfrm>
            <a:off x="1109663" y="3375025"/>
            <a:ext cx="1861407" cy="400110"/>
          </a:xfrm>
          <a:prstGeom prst="rect">
            <a:avLst/>
          </a:prstGeom>
          <a:solidFill>
            <a:srgbClr val="C0C0C0"/>
          </a:solidFill>
          <a:ln w="9525">
            <a:noFill/>
            <a:miter lim="800000"/>
            <a:headEnd/>
            <a:tailEnd/>
          </a:ln>
        </p:spPr>
        <p:txBody>
          <a:bodyPr wrap="none">
            <a:spAutoFit/>
          </a:bodyPr>
          <a:lstStyle/>
          <a:p>
            <a:pPr eaLnBrk="0" hangingPunct="0"/>
            <a:r>
              <a:rPr lang="en-US" sz="1000" b="0" dirty="0" smtClean="0">
                <a:solidFill>
                  <a:srgbClr val="000000"/>
                </a:solidFill>
              </a:rPr>
              <a:t>ADM-12 SUBACCOUNT</a:t>
            </a:r>
          </a:p>
          <a:p>
            <a:pPr eaLnBrk="0" hangingPunct="0"/>
            <a:r>
              <a:rPr lang="en-US" sz="1000" b="0" dirty="0" smtClean="0">
                <a:solidFill>
                  <a:srgbClr val="000000"/>
                </a:solidFill>
              </a:rPr>
              <a:t>SERVICES-12 SUBACCOUNT</a:t>
            </a:r>
          </a:p>
        </p:txBody>
      </p:sp>
      <p:sp>
        <p:nvSpPr>
          <p:cNvPr id="5126" name="Rectangle 7"/>
          <p:cNvSpPr>
            <a:spLocks noChangeArrowheads="1"/>
          </p:cNvSpPr>
          <p:nvPr/>
        </p:nvSpPr>
        <p:spPr bwMode="auto">
          <a:xfrm>
            <a:off x="157163" y="0"/>
            <a:ext cx="6897687" cy="1060450"/>
          </a:xfrm>
          <a:prstGeom prst="rect">
            <a:avLst/>
          </a:prstGeom>
          <a:noFill/>
          <a:ln w="9525">
            <a:noFill/>
            <a:miter lim="800000"/>
            <a:headEnd/>
            <a:tailEnd/>
          </a:ln>
        </p:spPr>
        <p:txBody>
          <a:bodyPr/>
          <a:lstStyle/>
          <a:p>
            <a:pPr algn="ctr" eaLnBrk="0" hangingPunct="0"/>
            <a:r>
              <a:rPr lang="en-US" sz="4000" smtClean="0">
                <a:solidFill>
                  <a:srgbClr val="F8F8F8"/>
                </a:solidFill>
              </a:rPr>
              <a:t>Making a Payment Request:</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1"/>
          <p:cNvSpPr>
            <a:spLocks noGrp="1"/>
          </p:cNvSpPr>
          <p:nvPr>
            <p:ph type="sldNum" sz="quarter" idx="10"/>
          </p:nvPr>
        </p:nvSpPr>
        <p:spPr>
          <a:noFill/>
        </p:spPr>
        <p:txBody>
          <a:bodyPr/>
          <a:lstStyle/>
          <a:p>
            <a:fld id="{CB44B2D0-E2CF-4B41-AA7D-725CD08341EA}" type="slidenum">
              <a:rPr lang="en-US" smtClean="0"/>
              <a:pPr/>
              <a:t>39</a:t>
            </a:fld>
            <a:endParaRPr lang="en-US" smtClean="0"/>
          </a:p>
        </p:txBody>
      </p:sp>
      <p:graphicFrame>
        <p:nvGraphicFramePr>
          <p:cNvPr id="6146" name="Object 2"/>
          <p:cNvGraphicFramePr>
            <a:graphicFrameLocks noChangeAspect="1"/>
          </p:cNvGraphicFramePr>
          <p:nvPr/>
        </p:nvGraphicFramePr>
        <p:xfrm>
          <a:off x="838200" y="1308100"/>
          <a:ext cx="6262688" cy="5251450"/>
        </p:xfrm>
        <a:graphic>
          <a:graphicData uri="http://schemas.openxmlformats.org/presentationml/2006/ole">
            <p:oleObj spid="_x0000_s12290" name="Bitmap Image" r:id="rId4" imgW="4657143" imgH="3905795" progId="PBrush">
              <p:embed/>
            </p:oleObj>
          </a:graphicData>
        </a:graphic>
      </p:graphicFrame>
      <p:sp>
        <p:nvSpPr>
          <p:cNvPr id="6148" name="Rectangle 5"/>
          <p:cNvSpPr>
            <a:spLocks noChangeArrowheads="1"/>
          </p:cNvSpPr>
          <p:nvPr/>
        </p:nvSpPr>
        <p:spPr bwMode="auto">
          <a:xfrm>
            <a:off x="157163" y="0"/>
            <a:ext cx="6897687" cy="1060450"/>
          </a:xfrm>
          <a:prstGeom prst="rect">
            <a:avLst/>
          </a:prstGeom>
          <a:noFill/>
          <a:ln w="9525">
            <a:noFill/>
            <a:miter lim="800000"/>
            <a:headEnd/>
            <a:tailEnd/>
          </a:ln>
        </p:spPr>
        <p:txBody>
          <a:bodyPr/>
          <a:lstStyle/>
          <a:p>
            <a:pPr algn="ctr" eaLnBrk="0" hangingPunct="0"/>
            <a:r>
              <a:rPr lang="en-US" sz="4000" smtClean="0">
                <a:solidFill>
                  <a:srgbClr val="F8F8F8"/>
                </a:solidFill>
              </a:rPr>
              <a:t>Making a Payment Request:</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4"/>
          <p:cNvSpPr>
            <a:spLocks noGrp="1"/>
          </p:cNvSpPr>
          <p:nvPr>
            <p:ph type="sldNum" sz="quarter" idx="11"/>
          </p:nvPr>
        </p:nvSpPr>
        <p:spPr>
          <a:noFill/>
        </p:spPr>
        <p:txBody>
          <a:bodyPr/>
          <a:lstStyle/>
          <a:p>
            <a:fld id="{F2065136-13A8-4BCE-991C-FCA1C7214AE2}" type="slidenum">
              <a:rPr lang="en-US" smtClean="0"/>
              <a:pPr/>
              <a:t>4</a:t>
            </a:fld>
            <a:endParaRPr lang="en-US" smtClean="0"/>
          </a:p>
        </p:txBody>
      </p:sp>
      <p:sp>
        <p:nvSpPr>
          <p:cNvPr id="3075" name="Rectangle 3"/>
          <p:cNvSpPr>
            <a:spLocks noGrp="1" noChangeArrowheads="1"/>
          </p:cNvSpPr>
          <p:nvPr>
            <p:ph type="body" idx="1"/>
          </p:nvPr>
        </p:nvSpPr>
        <p:spPr>
          <a:xfrm>
            <a:off x="381000" y="1066800"/>
            <a:ext cx="8458200" cy="5595938"/>
          </a:xfrm>
          <a:solidFill>
            <a:schemeClr val="bg1"/>
          </a:solidFill>
        </p:spPr>
        <p:txBody>
          <a:bodyPr/>
          <a:lstStyle/>
          <a:p>
            <a:pPr marL="682625" indent="-682625" eaLnBrk="1" hangingPunct="1">
              <a:spcBef>
                <a:spcPts val="600"/>
              </a:spcBef>
              <a:buFont typeface="Wingdings" pitchFamily="2" charset="2"/>
              <a:buAutoNum type="romanUcPeriod"/>
            </a:pPr>
            <a:r>
              <a:rPr lang="en-US" sz="2000" dirty="0" smtClean="0">
                <a:latin typeface="Arial" charset="0"/>
              </a:rPr>
              <a:t>Quarterly Report Requirement</a:t>
            </a:r>
          </a:p>
          <a:p>
            <a:pPr marL="682625" indent="-682625" eaLnBrk="1" hangingPunct="1">
              <a:spcBef>
                <a:spcPts val="600"/>
              </a:spcBef>
              <a:buFont typeface="Wingdings" pitchFamily="2" charset="2"/>
              <a:buAutoNum type="romanUcPeriod"/>
            </a:pPr>
            <a:r>
              <a:rPr lang="en-US" sz="2000" dirty="0" smtClean="0">
                <a:latin typeface="Arial" charset="0"/>
              </a:rPr>
              <a:t>Quarterly Report Templates</a:t>
            </a:r>
          </a:p>
          <a:p>
            <a:pPr marL="1290638" lvl="1" indent="-609600" eaLnBrk="1" hangingPunct="1">
              <a:spcBef>
                <a:spcPts val="600"/>
              </a:spcBef>
              <a:buFont typeface="Wingdings" pitchFamily="2" charset="2"/>
              <a:buAutoNum type="alphaUcPeriod"/>
            </a:pPr>
            <a:r>
              <a:rPr lang="en-US" sz="1800" dirty="0" smtClean="0">
                <a:latin typeface="Arial" charset="0"/>
              </a:rPr>
              <a:t>Overview</a:t>
            </a:r>
          </a:p>
          <a:p>
            <a:pPr marL="1290638" lvl="1" indent="-609600" eaLnBrk="1" hangingPunct="1">
              <a:spcBef>
                <a:spcPts val="600"/>
              </a:spcBef>
              <a:buFont typeface="Wingdings" pitchFamily="2" charset="2"/>
              <a:buAutoNum type="alphaUcPeriod"/>
            </a:pPr>
            <a:r>
              <a:rPr lang="en-US" sz="1800" dirty="0" smtClean="0">
                <a:latin typeface="Arial" charset="0"/>
              </a:rPr>
              <a:t>Quarterly Performance Report (</a:t>
            </a:r>
            <a:r>
              <a:rPr lang="en-US" sz="1800" dirty="0" err="1" smtClean="0">
                <a:latin typeface="Arial" charset="0"/>
              </a:rPr>
              <a:t>Fillable</a:t>
            </a:r>
            <a:r>
              <a:rPr lang="en-US" sz="1800" dirty="0" smtClean="0">
                <a:latin typeface="Arial" charset="0"/>
              </a:rPr>
              <a:t> PDF Form)</a:t>
            </a:r>
          </a:p>
          <a:p>
            <a:pPr marL="1290638" lvl="1" indent="-609600" eaLnBrk="1" hangingPunct="1">
              <a:spcBef>
                <a:spcPts val="600"/>
              </a:spcBef>
              <a:buFont typeface="Wingdings" pitchFamily="2" charset="2"/>
              <a:buAutoNum type="alphaUcPeriod"/>
            </a:pPr>
            <a:r>
              <a:rPr lang="en-US" sz="1800" dirty="0" smtClean="0">
                <a:latin typeface="Arial" charset="0"/>
              </a:rPr>
              <a:t>Attachment 1:  Quarterly Financial Report (Excel)</a:t>
            </a:r>
          </a:p>
          <a:p>
            <a:pPr marL="682625" indent="-682625" eaLnBrk="1" hangingPunct="1">
              <a:spcBef>
                <a:spcPts val="600"/>
              </a:spcBef>
              <a:buFont typeface="Wingdings" pitchFamily="2" charset="2"/>
              <a:buAutoNum type="romanUcPeriod"/>
            </a:pPr>
            <a:r>
              <a:rPr lang="en-US" sz="2000" dirty="0" smtClean="0">
                <a:latin typeface="Arial" charset="0"/>
              </a:rPr>
              <a:t>Timeline for Submission of Reports</a:t>
            </a:r>
          </a:p>
          <a:p>
            <a:pPr marL="682625" indent="-682625" eaLnBrk="1" hangingPunct="1">
              <a:spcBef>
                <a:spcPts val="600"/>
              </a:spcBef>
              <a:buFont typeface="Wingdings" pitchFamily="2" charset="2"/>
              <a:buAutoNum type="romanUcPeriod"/>
            </a:pPr>
            <a:r>
              <a:rPr lang="en-US" sz="2000" dirty="0" smtClean="0">
                <a:latin typeface="Arial" charset="0"/>
              </a:rPr>
              <a:t>HHS Payment Management System</a:t>
            </a:r>
          </a:p>
          <a:p>
            <a:pPr marL="1290638" lvl="1" indent="-609600" eaLnBrk="1" hangingPunct="1">
              <a:spcBef>
                <a:spcPts val="600"/>
              </a:spcBef>
              <a:buFont typeface="Wingdings" pitchFamily="2" charset="2"/>
              <a:buAutoNum type="alphaUcPeriod"/>
            </a:pPr>
            <a:r>
              <a:rPr lang="en-US" sz="1800" dirty="0" smtClean="0">
                <a:latin typeface="Arial" charset="0"/>
              </a:rPr>
              <a:t>SSVF Subaccount Breakdown</a:t>
            </a:r>
          </a:p>
          <a:p>
            <a:pPr marL="1290638" lvl="1" indent="-609600" eaLnBrk="1" hangingPunct="1">
              <a:spcBef>
                <a:spcPts val="600"/>
              </a:spcBef>
              <a:buFont typeface="Wingdings" pitchFamily="2" charset="2"/>
              <a:buAutoNum type="alphaUcPeriod"/>
            </a:pPr>
            <a:r>
              <a:rPr lang="en-US" sz="1800" dirty="0" smtClean="0">
                <a:latin typeface="Arial" charset="0"/>
              </a:rPr>
              <a:t>Accessing the System Online</a:t>
            </a:r>
          </a:p>
          <a:p>
            <a:pPr marL="1290638" lvl="1" indent="-609600" eaLnBrk="1" hangingPunct="1">
              <a:spcBef>
                <a:spcPts val="600"/>
              </a:spcBef>
              <a:buFont typeface="Wingdings" pitchFamily="2" charset="2"/>
              <a:buAutoNum type="alphaUcPeriod"/>
            </a:pPr>
            <a:r>
              <a:rPr lang="en-US" sz="1800" dirty="0" smtClean="0">
                <a:latin typeface="Arial" charset="0"/>
              </a:rPr>
              <a:t>Changes/Updates to HHS User Accounts</a:t>
            </a:r>
          </a:p>
          <a:p>
            <a:pPr marL="1290638" lvl="1" indent="-609600" eaLnBrk="1" hangingPunct="1">
              <a:spcBef>
                <a:spcPts val="600"/>
              </a:spcBef>
              <a:buFont typeface="Wingdings" pitchFamily="2" charset="2"/>
              <a:buAutoNum type="alphaUcPeriod"/>
            </a:pPr>
            <a:r>
              <a:rPr lang="en-US" sz="1800" dirty="0" smtClean="0">
                <a:latin typeface="Arial" charset="0"/>
              </a:rPr>
              <a:t>Budget Modification Requests</a:t>
            </a:r>
          </a:p>
        </p:txBody>
      </p:sp>
      <p:sp>
        <p:nvSpPr>
          <p:cNvPr id="203781" name="Rectangle 5"/>
          <p:cNvSpPr>
            <a:spLocks noChangeArrowheads="1"/>
          </p:cNvSpPr>
          <p:nvPr/>
        </p:nvSpPr>
        <p:spPr bwMode="auto">
          <a:xfrm>
            <a:off x="3657600" y="0"/>
            <a:ext cx="5486400" cy="990600"/>
          </a:xfrm>
          <a:prstGeom prst="rect">
            <a:avLst/>
          </a:prstGeom>
          <a:noFill/>
          <a:ln w="9525">
            <a:noFill/>
            <a:miter lim="800000"/>
            <a:headEnd/>
            <a:tailEnd/>
          </a:ln>
          <a:effectLst/>
        </p:spPr>
        <p:txBody>
          <a:bodyPr lIns="91427" tIns="45713" rIns="91427" bIns="45713" anchor="ctr"/>
          <a:lstStyle/>
          <a:p>
            <a:pPr algn="r">
              <a:defRPr/>
            </a:pPr>
            <a:r>
              <a:rPr lang="en-US" sz="2600" i="1" dirty="0">
                <a:solidFill>
                  <a:schemeClr val="bg1"/>
                </a:solidFill>
                <a:effectLst>
                  <a:outerShdw blurRad="38100" dist="38100" dir="2700000" algn="tl">
                    <a:srgbClr val="C0C0C0"/>
                  </a:outerShdw>
                </a:effectLst>
                <a:latin typeface="AvantGarde" pitchFamily="34" charset="0"/>
              </a:rPr>
              <a:t>Agenda</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Grp="1" noChangeArrowheads="1"/>
          </p:cNvSpPr>
          <p:nvPr>
            <p:ph type="sldNum" sz="quarter" idx="10"/>
          </p:nvPr>
        </p:nvSpPr>
        <p:spPr>
          <a:noFill/>
        </p:spPr>
        <p:txBody>
          <a:bodyPr/>
          <a:lstStyle/>
          <a:p>
            <a:fld id="{59C1E78D-672F-4CE6-BF01-EBA096CDAE7E}" type="slidenum">
              <a:rPr lang="en-US" smtClean="0"/>
              <a:pPr/>
              <a:t>40</a:t>
            </a:fld>
            <a:endParaRPr lang="en-US" smtClean="0"/>
          </a:p>
        </p:txBody>
      </p:sp>
      <p:sp>
        <p:nvSpPr>
          <p:cNvPr id="1225732" name="Rectangle 4"/>
          <p:cNvSpPr>
            <a:spLocks noChangeArrowheads="1"/>
          </p:cNvSpPr>
          <p:nvPr/>
        </p:nvSpPr>
        <p:spPr bwMode="auto">
          <a:xfrm>
            <a:off x="304800" y="0"/>
            <a:ext cx="8839200" cy="990600"/>
          </a:xfrm>
          <a:prstGeom prst="rect">
            <a:avLst/>
          </a:prstGeom>
          <a:noFill/>
          <a:ln w="9525">
            <a:noFill/>
            <a:miter lim="800000"/>
            <a:headEnd/>
            <a:tailEnd/>
          </a:ln>
          <a:effectLst/>
        </p:spPr>
        <p:txBody>
          <a:bodyPr lIns="91427" tIns="45713" rIns="91427" bIns="45713" anchor="ctr"/>
          <a:lstStyle/>
          <a:p>
            <a:pPr eaLnBrk="0" hangingPunct="0">
              <a:defRPr/>
            </a:pPr>
            <a:r>
              <a:rPr lang="en-US" sz="4000" dirty="0">
                <a:solidFill>
                  <a:srgbClr val="FFFFFF"/>
                </a:solidFill>
                <a:effectLst>
                  <a:outerShdw blurRad="38100" dist="38100" dir="2700000" algn="tl">
                    <a:srgbClr val="C0C0C0"/>
                  </a:outerShdw>
                </a:effectLst>
                <a:latin typeface="Times New Roman"/>
              </a:rPr>
              <a:t>Payments of SSVF Grants</a:t>
            </a:r>
          </a:p>
        </p:txBody>
      </p:sp>
      <p:sp>
        <p:nvSpPr>
          <p:cNvPr id="41988" name="Rectangle 5"/>
          <p:cNvSpPr>
            <a:spLocks noGrp="1" noChangeArrowheads="1"/>
          </p:cNvSpPr>
          <p:nvPr>
            <p:ph type="body" idx="4294967295"/>
          </p:nvPr>
        </p:nvSpPr>
        <p:spPr>
          <a:xfrm>
            <a:off x="152400" y="1752600"/>
            <a:ext cx="8991600" cy="4724400"/>
          </a:xfrm>
        </p:spPr>
        <p:txBody>
          <a:bodyPr/>
          <a:lstStyle/>
          <a:p>
            <a:pPr marL="457200" indent="-457200" eaLnBrk="1" hangingPunct="1"/>
            <a:r>
              <a:rPr lang="en-US" sz="1800" smtClean="0"/>
              <a:t>Grantees are encouraged to make monthly drawdowns</a:t>
            </a:r>
          </a:p>
          <a:p>
            <a:pPr marL="457200" indent="-457200" eaLnBrk="1" hangingPunct="1"/>
            <a:r>
              <a:rPr lang="en-US" sz="1800" smtClean="0"/>
              <a:t>Per the SSVF Program NOFA, Grantees are subject to the following limitations:</a:t>
            </a:r>
          </a:p>
        </p:txBody>
      </p:sp>
      <p:graphicFrame>
        <p:nvGraphicFramePr>
          <p:cNvPr id="47135" name="Group 31"/>
          <p:cNvGraphicFramePr>
            <a:graphicFrameLocks noGrp="1"/>
          </p:cNvGraphicFramePr>
          <p:nvPr/>
        </p:nvGraphicFramePr>
        <p:xfrm>
          <a:off x="609600" y="2971800"/>
          <a:ext cx="8229600" cy="3124201"/>
        </p:xfrm>
        <a:graphic>
          <a:graphicData uri="http://schemas.openxmlformats.org/drawingml/2006/table">
            <a:tbl>
              <a:tblPr/>
              <a:tblGrid>
                <a:gridCol w="2286000"/>
                <a:gridCol w="5943600"/>
              </a:tblGrid>
              <a:tr h="461963">
                <a:tc>
                  <a:txBody>
                    <a:bodyPr/>
                    <a:lstStyle/>
                    <a:p>
                      <a:pPr marL="0" marR="0" lvl="0" indent="0" algn="l" defTabSz="914400" rtl="0" eaLnBrk="0" fontAlgn="base" latinLnBrk="0" hangingPunct="0">
                        <a:lnSpc>
                          <a:spcPct val="100000"/>
                        </a:lnSpc>
                        <a:spcBef>
                          <a:spcPct val="20000"/>
                        </a:spcBef>
                        <a:spcAft>
                          <a:spcPct val="0"/>
                        </a:spcAft>
                        <a:buClr>
                          <a:srgbClr val="0000FF"/>
                        </a:buClr>
                        <a:buSzTx/>
                        <a:buFontTx/>
                        <a:buNone/>
                        <a:tabLst/>
                      </a:pPr>
                      <a:r>
                        <a:rPr kumimoji="0" lang="en-US" sz="1600" b="1" i="0" u="none" strike="noStrike" cap="none" normalizeH="0" baseline="0" dirty="0" smtClean="0">
                          <a:ln>
                            <a:noFill/>
                          </a:ln>
                          <a:solidFill>
                            <a:srgbClr val="0000FF"/>
                          </a:solidFill>
                          <a:effectLst/>
                          <a:latin typeface="AvantGarde" pitchFamily="34" charset="0"/>
                        </a:rPr>
                        <a:t>Time Period</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20000"/>
                        </a:spcBef>
                        <a:spcAft>
                          <a:spcPct val="0"/>
                        </a:spcAft>
                        <a:buClr>
                          <a:srgbClr val="0000FF"/>
                        </a:buClr>
                        <a:buSzTx/>
                        <a:buFontTx/>
                        <a:buNone/>
                        <a:tabLst/>
                      </a:pPr>
                      <a:r>
                        <a:rPr kumimoji="0" lang="en-US" sz="1600" b="1" i="0" u="none" strike="noStrike" cap="none" normalizeH="0" baseline="0" dirty="0" smtClean="0">
                          <a:ln>
                            <a:noFill/>
                          </a:ln>
                          <a:solidFill>
                            <a:srgbClr val="0000FF"/>
                          </a:solidFill>
                          <a:effectLst/>
                          <a:latin typeface="AvantGarde" pitchFamily="34" charset="0"/>
                        </a:rPr>
                        <a:t>Limitation on Cumulative Requests for Grant Funds</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DDDDDD"/>
                    </a:solidFill>
                  </a:tcPr>
                </a:tc>
              </a:tr>
              <a:tr h="681038">
                <a:tc>
                  <a:txBody>
                    <a:bodyPr/>
                    <a:lstStyle/>
                    <a:p>
                      <a:pPr marL="0" marR="0" lvl="0" indent="0" algn="l" defTabSz="914400" rtl="0" eaLnBrk="0" fontAlgn="base" latinLnBrk="0" hangingPunct="0">
                        <a:lnSpc>
                          <a:spcPct val="100000"/>
                        </a:lnSpc>
                        <a:spcBef>
                          <a:spcPct val="20000"/>
                        </a:spcBef>
                        <a:spcAft>
                          <a:spcPct val="0"/>
                        </a:spcAft>
                        <a:buClr>
                          <a:srgbClr val="0000FF"/>
                        </a:buClr>
                        <a:buSzTx/>
                        <a:buFontTx/>
                        <a:buNone/>
                        <a:tabLst/>
                      </a:pPr>
                      <a:r>
                        <a:rPr kumimoji="0" lang="en-US" sz="1600" b="0" i="0" u="none" strike="noStrike" cap="none" normalizeH="0" baseline="0" smtClean="0">
                          <a:ln>
                            <a:noFill/>
                          </a:ln>
                          <a:solidFill>
                            <a:schemeClr val="tx1"/>
                          </a:solidFill>
                          <a:effectLst/>
                          <a:latin typeface="AvantGarde" pitchFamily="34" charset="0"/>
                        </a:rPr>
                        <a:t>During 1st Qtr of Grant Award Period</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FF"/>
                        </a:buClr>
                        <a:buSzTx/>
                        <a:buFontTx/>
                        <a:buNone/>
                        <a:tabLst/>
                      </a:pPr>
                      <a:r>
                        <a:rPr kumimoji="0" lang="en-US" sz="1600" b="0" i="0" u="none" strike="noStrike" cap="none" normalizeH="0" baseline="0" smtClean="0">
                          <a:ln>
                            <a:noFill/>
                          </a:ln>
                          <a:solidFill>
                            <a:schemeClr val="tx1"/>
                          </a:solidFill>
                          <a:effectLst/>
                          <a:latin typeface="AvantGarde" pitchFamily="34" charset="0"/>
                        </a:rPr>
                        <a:t>May not exceed 35% of the total grant award without written approval by VA</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
                          <a:srgbClr val="0000FF"/>
                        </a:buClr>
                        <a:buSzTx/>
                        <a:buFontTx/>
                        <a:buNone/>
                        <a:tabLst/>
                      </a:pPr>
                      <a:r>
                        <a:rPr kumimoji="0" lang="en-US" sz="1600" b="0" i="0" u="none" strike="noStrike" cap="none" normalizeH="0" baseline="0" smtClean="0">
                          <a:ln>
                            <a:noFill/>
                          </a:ln>
                          <a:solidFill>
                            <a:schemeClr val="tx1"/>
                          </a:solidFill>
                          <a:effectLst/>
                          <a:latin typeface="AvantGarde" pitchFamily="34" charset="0"/>
                        </a:rPr>
                        <a:t>End of 2nd Qtr of Grant Award Period</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FF"/>
                        </a:buClr>
                        <a:buSzTx/>
                        <a:buFontTx/>
                        <a:buNone/>
                        <a:tabLst/>
                      </a:pPr>
                      <a:r>
                        <a:rPr kumimoji="0" lang="en-US" sz="1600" b="0" i="0" u="none" strike="noStrike" cap="none" normalizeH="0" baseline="0" smtClean="0">
                          <a:ln>
                            <a:noFill/>
                          </a:ln>
                          <a:solidFill>
                            <a:schemeClr val="tx1"/>
                          </a:solidFill>
                          <a:effectLst/>
                          <a:latin typeface="AvantGarde" pitchFamily="34" charset="0"/>
                        </a:rPr>
                        <a:t>May not exceed 60% of the total grant award without written approval by VA</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
                          <a:srgbClr val="0000FF"/>
                        </a:buClr>
                        <a:buSzTx/>
                        <a:buFontTx/>
                        <a:buNone/>
                        <a:tabLst/>
                      </a:pPr>
                      <a:r>
                        <a:rPr kumimoji="0" lang="en-US" sz="1600" b="0" i="0" u="none" strike="noStrike" cap="none" normalizeH="0" baseline="0" smtClean="0">
                          <a:ln>
                            <a:noFill/>
                          </a:ln>
                          <a:solidFill>
                            <a:schemeClr val="tx1"/>
                          </a:solidFill>
                          <a:effectLst/>
                          <a:latin typeface="AvantGarde" pitchFamily="34" charset="0"/>
                        </a:rPr>
                        <a:t>End of 3rd Qtr of Grant Award Period</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FF"/>
                        </a:buClr>
                        <a:buSzTx/>
                        <a:buFontTx/>
                        <a:buNone/>
                        <a:tabLst/>
                      </a:pPr>
                      <a:r>
                        <a:rPr kumimoji="0" lang="en-US" sz="1600" b="0" i="0" u="none" strike="noStrike" cap="none" normalizeH="0" baseline="0" dirty="0" smtClean="0">
                          <a:ln>
                            <a:noFill/>
                          </a:ln>
                          <a:solidFill>
                            <a:schemeClr val="tx1"/>
                          </a:solidFill>
                          <a:effectLst/>
                          <a:latin typeface="AvantGarde" pitchFamily="34" charset="0"/>
                        </a:rPr>
                        <a:t>May not exceed 80% of the total grant award without written approval by VA</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20000"/>
                        </a:spcBef>
                        <a:spcAft>
                          <a:spcPct val="0"/>
                        </a:spcAft>
                        <a:buClr>
                          <a:srgbClr val="0000FF"/>
                        </a:buClr>
                        <a:buSzTx/>
                        <a:buFontTx/>
                        <a:buNone/>
                        <a:tabLst/>
                      </a:pPr>
                      <a:r>
                        <a:rPr kumimoji="0" lang="en-US" sz="1600" b="0" i="0" u="none" strike="noStrike" cap="none" normalizeH="0" baseline="0" smtClean="0">
                          <a:ln>
                            <a:noFill/>
                          </a:ln>
                          <a:solidFill>
                            <a:schemeClr val="tx1"/>
                          </a:solidFill>
                          <a:effectLst/>
                          <a:latin typeface="AvantGarde" pitchFamily="34" charset="0"/>
                        </a:rPr>
                        <a:t>End of 4th Qtr of Grant Award Period</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FF"/>
                        </a:buClr>
                        <a:buSzTx/>
                        <a:buFontTx/>
                        <a:buNone/>
                        <a:tabLst/>
                      </a:pPr>
                      <a:r>
                        <a:rPr kumimoji="0" lang="en-US" sz="1600" b="0" i="0" u="none" strike="noStrike" cap="none" normalizeH="0" baseline="0" dirty="0" smtClean="0">
                          <a:ln>
                            <a:noFill/>
                          </a:ln>
                          <a:solidFill>
                            <a:schemeClr val="tx1"/>
                          </a:solidFill>
                          <a:effectLst/>
                          <a:latin typeface="AvantGarde" pitchFamily="34" charset="0"/>
                        </a:rPr>
                        <a:t>May not exceed 100% of the total grant award</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B5076B87-E0CB-4CF6-97C7-9FE82A3597F8}" type="slidenum">
              <a:rPr lang="en-US" smtClean="0">
                <a:solidFill>
                  <a:srgbClr val="000000"/>
                </a:solidFill>
              </a:rPr>
              <a:pPr>
                <a:defRPr/>
              </a:pPr>
              <a:t>41</a:t>
            </a:fld>
            <a:endParaRPr lang="en-US" dirty="0">
              <a:solidFill>
                <a:srgbClr val="000000"/>
              </a:solidFill>
            </a:endParaRPr>
          </a:p>
        </p:txBody>
      </p:sp>
      <p:sp>
        <p:nvSpPr>
          <p:cNvPr id="5" name="Rectangle 4"/>
          <p:cNvSpPr/>
          <p:nvPr/>
        </p:nvSpPr>
        <p:spPr>
          <a:xfrm>
            <a:off x="228600" y="1480334"/>
            <a:ext cx="8610600" cy="4170372"/>
          </a:xfrm>
          <a:prstGeom prst="rect">
            <a:avLst/>
          </a:prstGeom>
        </p:spPr>
        <p:txBody>
          <a:bodyPr wrap="square">
            <a:spAutoFit/>
          </a:bodyPr>
          <a:lstStyle/>
          <a:p>
            <a:pPr marL="457200" indent="-457200">
              <a:spcBef>
                <a:spcPts val="600"/>
              </a:spcBef>
              <a:buClr>
                <a:srgbClr val="0000FF"/>
              </a:buClr>
              <a:defRPr/>
            </a:pPr>
            <a:r>
              <a:rPr lang="en-US" sz="2000" dirty="0" smtClean="0">
                <a:solidFill>
                  <a:srgbClr val="0000FF"/>
                </a:solidFill>
                <a:latin typeface="AvantGarde" pitchFamily="34" charset="0"/>
              </a:rPr>
              <a:t>Grantee Changes to HHS User Accounts</a:t>
            </a:r>
          </a:p>
          <a:p>
            <a:pPr marL="1035050" lvl="1" indent="-457200">
              <a:spcBef>
                <a:spcPts val="600"/>
              </a:spcBef>
              <a:buClr>
                <a:srgbClr val="0000FF"/>
              </a:buClr>
              <a:buFont typeface="Arial" pitchFamily="34" charset="0"/>
              <a:buChar char="•"/>
              <a:defRPr/>
            </a:pPr>
            <a:r>
              <a:rPr lang="en-US" sz="2000" b="0" dirty="0" smtClean="0">
                <a:solidFill>
                  <a:srgbClr val="000000"/>
                </a:solidFill>
                <a:latin typeface="AvantGarde" pitchFamily="34" charset="0"/>
              </a:rPr>
              <a:t>Add or change the registered user</a:t>
            </a:r>
          </a:p>
          <a:p>
            <a:pPr marL="1035050" lvl="1" indent="-457200">
              <a:spcBef>
                <a:spcPts val="600"/>
              </a:spcBef>
              <a:buClr>
                <a:srgbClr val="0000FF"/>
              </a:buClr>
              <a:buFont typeface="Arial" pitchFamily="34" charset="0"/>
              <a:buChar char="•"/>
              <a:defRPr/>
            </a:pPr>
            <a:r>
              <a:rPr lang="en-US" sz="2000" b="0" dirty="0" smtClean="0">
                <a:solidFill>
                  <a:srgbClr val="000000"/>
                </a:solidFill>
                <a:latin typeface="AvantGarde" pitchFamily="34" charset="0"/>
                <a:sym typeface="Wingdings 3" pitchFamily="18" charset="2"/>
              </a:rPr>
              <a:t>Add or change agency information (name change, address)</a:t>
            </a:r>
          </a:p>
          <a:p>
            <a:pPr marL="1035050" lvl="1" indent="-457200">
              <a:spcBef>
                <a:spcPts val="600"/>
              </a:spcBef>
              <a:buClr>
                <a:srgbClr val="0000FF"/>
              </a:buClr>
              <a:buFont typeface="Arial" pitchFamily="34" charset="0"/>
              <a:buChar char="•"/>
              <a:defRPr/>
            </a:pPr>
            <a:r>
              <a:rPr lang="en-US" sz="2000" b="0" dirty="0" smtClean="0">
                <a:solidFill>
                  <a:srgbClr val="000000"/>
                </a:solidFill>
                <a:latin typeface="AvantGarde" pitchFamily="34" charset="0"/>
                <a:sym typeface="Wingdings 3" pitchFamily="18" charset="2"/>
              </a:rPr>
              <a:t>Add or change agency bank account</a:t>
            </a:r>
          </a:p>
          <a:p>
            <a:pPr marL="1035050" lvl="1" indent="-457200">
              <a:spcBef>
                <a:spcPts val="600"/>
              </a:spcBef>
              <a:buClr>
                <a:srgbClr val="0000FF"/>
              </a:buClr>
              <a:defRPr/>
            </a:pPr>
            <a:endParaRPr lang="en-US" sz="2000" b="0" dirty="0" smtClean="0">
              <a:solidFill>
                <a:srgbClr val="000000"/>
              </a:solidFill>
              <a:latin typeface="AvantGarde" pitchFamily="34" charset="0"/>
              <a:sym typeface="Wingdings 3" pitchFamily="18" charset="2"/>
            </a:endParaRPr>
          </a:p>
          <a:p>
            <a:pPr marL="1035050" lvl="1" indent="-457200">
              <a:spcBef>
                <a:spcPts val="600"/>
              </a:spcBef>
              <a:buClr>
                <a:srgbClr val="0000FF"/>
              </a:buClr>
              <a:defRPr/>
            </a:pPr>
            <a:r>
              <a:rPr lang="en-US" sz="2000" b="0" dirty="0" smtClean="0">
                <a:solidFill>
                  <a:srgbClr val="000000"/>
                </a:solidFill>
                <a:latin typeface="AvantGarde" pitchFamily="34" charset="0"/>
                <a:sym typeface="Wingdings 3" pitchFamily="18" charset="2"/>
              </a:rPr>
              <a:t>Grantees should submit appropriate forms to HHS Account Liaison, Anthony Holland (email: </a:t>
            </a:r>
            <a:r>
              <a:rPr lang="en-US" sz="2000" u="sng" dirty="0" smtClean="0">
                <a:solidFill>
                  <a:srgbClr val="0000FF"/>
                </a:solidFill>
                <a:latin typeface="AvantGarde" pitchFamily="34" charset="0"/>
                <a:sym typeface="Wingdings 3" pitchFamily="18" charset="2"/>
              </a:rPr>
              <a:t>Anthony.Holland@psc.hhs.gov</a:t>
            </a:r>
            <a:r>
              <a:rPr lang="en-US" sz="2000" u="sng" dirty="0" smtClean="0">
                <a:solidFill>
                  <a:srgbClr val="000000"/>
                </a:solidFill>
                <a:latin typeface="AvantGarde" pitchFamily="34" charset="0"/>
                <a:sym typeface="Wingdings 3" pitchFamily="18" charset="2"/>
              </a:rPr>
              <a:t>) </a:t>
            </a:r>
          </a:p>
          <a:p>
            <a:pPr marL="1035050" lvl="1" indent="-457200">
              <a:spcBef>
                <a:spcPts val="600"/>
              </a:spcBef>
              <a:buClr>
                <a:srgbClr val="0000FF"/>
              </a:buClr>
              <a:defRPr/>
            </a:pPr>
            <a:endParaRPr lang="en-US" sz="2000" b="0" dirty="0" smtClean="0">
              <a:solidFill>
                <a:srgbClr val="000000"/>
              </a:solidFill>
              <a:latin typeface="AvantGarde" pitchFamily="34" charset="0"/>
              <a:sym typeface="Wingdings 3" pitchFamily="18" charset="2"/>
            </a:endParaRPr>
          </a:p>
          <a:p>
            <a:pPr marL="1035050" lvl="1" indent="-457200">
              <a:spcBef>
                <a:spcPts val="600"/>
              </a:spcBef>
              <a:buClr>
                <a:srgbClr val="0000FF"/>
              </a:buClr>
              <a:defRPr/>
            </a:pPr>
            <a:r>
              <a:rPr lang="en-US" sz="2000" b="0" dirty="0" smtClean="0">
                <a:solidFill>
                  <a:srgbClr val="000000"/>
                </a:solidFill>
                <a:latin typeface="AvantGarde" pitchFamily="34" charset="0"/>
                <a:sym typeface="Wingdings 3" pitchFamily="18" charset="2"/>
              </a:rPr>
              <a:t>	- HHS User Access Form</a:t>
            </a:r>
          </a:p>
          <a:p>
            <a:pPr marL="1035050" lvl="1" indent="-457200">
              <a:spcBef>
                <a:spcPts val="600"/>
              </a:spcBef>
              <a:buClr>
                <a:srgbClr val="0000FF"/>
              </a:buClr>
              <a:defRPr/>
            </a:pPr>
            <a:r>
              <a:rPr lang="en-US" sz="2000" b="0" dirty="0" smtClean="0">
                <a:solidFill>
                  <a:srgbClr val="000000"/>
                </a:solidFill>
                <a:latin typeface="AvantGarde" pitchFamily="34" charset="0"/>
                <a:sym typeface="Wingdings 3" pitchFamily="18" charset="2"/>
              </a:rPr>
              <a:t>	- Direct Deposit Form</a:t>
            </a:r>
          </a:p>
          <a:p>
            <a:pPr marL="1035050" lvl="1" indent="-457200">
              <a:spcBef>
                <a:spcPts val="600"/>
              </a:spcBef>
              <a:buClr>
                <a:srgbClr val="0000FF"/>
              </a:buClr>
              <a:defRPr/>
            </a:pPr>
            <a:endParaRPr lang="en-US" sz="2000" b="0" dirty="0" smtClean="0">
              <a:solidFill>
                <a:srgbClr val="000000"/>
              </a:solidFill>
              <a:latin typeface="AvantGarde" pitchFamily="34" charset="0"/>
              <a:sym typeface="Wingdings 3" pitchFamily="18" charset="2"/>
            </a:endParaRPr>
          </a:p>
        </p:txBody>
      </p:sp>
      <p:sp>
        <p:nvSpPr>
          <p:cNvPr id="6" name="Rectangle 5"/>
          <p:cNvSpPr/>
          <p:nvPr/>
        </p:nvSpPr>
        <p:spPr>
          <a:xfrm>
            <a:off x="3200400" y="0"/>
            <a:ext cx="5943600" cy="769441"/>
          </a:xfrm>
          <a:prstGeom prst="rect">
            <a:avLst/>
          </a:prstGeom>
        </p:spPr>
        <p:txBody>
          <a:bodyPr wrap="square">
            <a:spAutoFit/>
          </a:bodyPr>
          <a:lstStyle/>
          <a:p>
            <a:pPr marL="863600" indent="-863600" algn="r">
              <a:defRPr/>
            </a:pPr>
            <a:r>
              <a:rPr lang="en-US" i="1" dirty="0" smtClean="0">
                <a:solidFill>
                  <a:schemeClr val="bg1"/>
                </a:solidFill>
                <a:effectLst>
                  <a:outerShdw blurRad="38100" dist="38100" dir="2700000" algn="tl">
                    <a:srgbClr val="C0C0C0"/>
                  </a:outerShdw>
                </a:effectLst>
                <a:latin typeface="AvantGarde" pitchFamily="34" charset="0"/>
              </a:rPr>
              <a:t>IV. HHS Payment Management System</a:t>
            </a:r>
          </a:p>
          <a:p>
            <a:pPr marL="863600" indent="-863600" algn="r">
              <a:defRPr/>
            </a:pPr>
            <a:r>
              <a:rPr lang="en-US" sz="2000" i="1" dirty="0" smtClean="0">
                <a:solidFill>
                  <a:schemeClr val="bg1"/>
                </a:solidFill>
                <a:effectLst>
                  <a:outerShdw blurRad="38100" dist="38100" dir="2700000" algn="tl">
                    <a:srgbClr val="C0C0C0"/>
                  </a:outerShdw>
                </a:effectLst>
                <a:latin typeface="AvantGarde" pitchFamily="34" charset="0"/>
              </a:rPr>
              <a:t>C. Changes/Updates to HHS User Accounts </a:t>
            </a:r>
            <a:endParaRPr lang="en-US" sz="2000" i="1" dirty="0">
              <a:solidFill>
                <a:schemeClr val="bg1"/>
              </a:solidFill>
              <a:effectLst>
                <a:outerShdw blurRad="38100" dist="38100" dir="2700000" algn="tl">
                  <a:srgbClr val="C0C0C0"/>
                </a:outerShdw>
              </a:effectLst>
              <a:latin typeface="AvantGarde"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304800" y="1066800"/>
            <a:ext cx="8458200" cy="4114800"/>
          </a:xfrm>
        </p:spPr>
        <p:txBody>
          <a:bodyPr/>
          <a:lstStyle/>
          <a:p>
            <a:pPr marL="457200" indent="-457200">
              <a:spcBef>
                <a:spcPts val="600"/>
              </a:spcBef>
              <a:buNone/>
              <a:defRPr/>
            </a:pPr>
            <a:r>
              <a:rPr lang="en-US" sz="2000" dirty="0" smtClean="0">
                <a:latin typeface="AvantGarde" pitchFamily="34" charset="0"/>
              </a:rPr>
              <a:t>Grantee Changes to HHS Subaccount Totals</a:t>
            </a:r>
          </a:p>
          <a:p>
            <a:pPr marL="1035050" lvl="1" indent="-457200">
              <a:spcBef>
                <a:spcPts val="600"/>
              </a:spcBef>
              <a:buFont typeface="Arial" pitchFamily="34" charset="0"/>
              <a:buChar char="•"/>
              <a:defRPr/>
            </a:pPr>
            <a:r>
              <a:rPr lang="en-US" sz="2000" dirty="0" smtClean="0">
                <a:solidFill>
                  <a:srgbClr val="000000"/>
                </a:solidFill>
                <a:latin typeface="AvantGarde" pitchFamily="34" charset="0"/>
              </a:rPr>
              <a:t>All requests for changes to subaccount totals must be submitted to the Regional Coordinator.  HHS does not increase or decrease funding amounts in the Payment Management System.</a:t>
            </a:r>
            <a:endParaRPr lang="en-US" sz="1600" dirty="0" smtClean="0"/>
          </a:p>
          <a:p>
            <a:pPr marL="457200" indent="-457200">
              <a:lnSpc>
                <a:spcPct val="120000"/>
              </a:lnSpc>
              <a:buClr>
                <a:srgbClr val="0000FF"/>
              </a:buClr>
              <a:buFont typeface="Wingdings" pitchFamily="2" charset="2"/>
              <a:buNone/>
              <a:defRPr/>
            </a:pPr>
            <a:endParaRPr lang="en-US" sz="1800" dirty="0" smtClean="0"/>
          </a:p>
          <a:p>
            <a:pPr marL="457200" indent="-457200">
              <a:lnSpc>
                <a:spcPct val="120000"/>
              </a:lnSpc>
              <a:buClr>
                <a:srgbClr val="0000FF"/>
              </a:buClr>
              <a:buFont typeface="Wingdings" pitchFamily="2" charset="2"/>
              <a:buNone/>
              <a:defRPr/>
            </a:pPr>
            <a:r>
              <a:rPr lang="en-US" sz="1800" dirty="0" smtClean="0"/>
              <a:t>REMINDER:</a:t>
            </a:r>
          </a:p>
          <a:p>
            <a:pPr marL="463550" indent="-463550">
              <a:buClr>
                <a:srgbClr val="0000FF"/>
              </a:buClr>
              <a:defRPr/>
            </a:pPr>
            <a:r>
              <a:rPr lang="en-US" sz="1800" u="sng" dirty="0" smtClean="0"/>
              <a:t>Significant Changes</a:t>
            </a:r>
            <a:r>
              <a:rPr lang="en-US" sz="1800" dirty="0" smtClean="0"/>
              <a:t> – submit written request to Regional Coordinator BEFORE implementing a significant change; if VA agrees, will issue written approval</a:t>
            </a:r>
          </a:p>
          <a:p>
            <a:pPr>
              <a:tabLst>
                <a:tab pos="463550" algn="l"/>
              </a:tabLst>
              <a:defRPr/>
            </a:pPr>
            <a:r>
              <a:rPr lang="en-US" sz="1800" dirty="0" smtClean="0"/>
              <a:t>	Examples:</a:t>
            </a:r>
          </a:p>
          <a:p>
            <a:pPr marL="977900" lvl="1" indent="-457200">
              <a:buClr>
                <a:srgbClr val="0000FF"/>
              </a:buClr>
              <a:buFont typeface="Courier New" pitchFamily="49" charset="0"/>
              <a:buChar char="o"/>
              <a:defRPr/>
            </a:pPr>
            <a:r>
              <a:rPr lang="en-US" sz="1800" dirty="0" smtClean="0"/>
              <a:t>Change in grantee or any identified subcontractors</a:t>
            </a:r>
          </a:p>
          <a:p>
            <a:pPr marL="977900" lvl="1" indent="-457200">
              <a:buClr>
                <a:srgbClr val="0000FF"/>
              </a:buClr>
              <a:buFont typeface="Courier New" pitchFamily="49" charset="0"/>
              <a:buChar char="o"/>
              <a:defRPr/>
            </a:pPr>
            <a:r>
              <a:rPr lang="en-US" sz="1800" dirty="0" smtClean="0"/>
              <a:t>Change in area or community served</a:t>
            </a:r>
          </a:p>
          <a:p>
            <a:pPr marL="977900" lvl="1" indent="-457200">
              <a:buClr>
                <a:srgbClr val="0000FF"/>
              </a:buClr>
              <a:buFont typeface="Courier New" pitchFamily="49" charset="0"/>
              <a:buChar char="o"/>
              <a:defRPr/>
            </a:pPr>
            <a:r>
              <a:rPr lang="en-US" sz="1800" dirty="0" smtClean="0"/>
              <a:t>Additions or deletions of supportive services being provided</a:t>
            </a:r>
          </a:p>
          <a:p>
            <a:pPr marL="977900" lvl="1" indent="-457200">
              <a:buClr>
                <a:srgbClr val="0000FF"/>
              </a:buClr>
              <a:buFont typeface="Courier New" pitchFamily="49" charset="0"/>
              <a:buChar char="o"/>
              <a:defRPr/>
            </a:pPr>
            <a:r>
              <a:rPr lang="en-US" sz="1800" dirty="0" smtClean="0"/>
              <a:t>Change in </a:t>
            </a:r>
            <a:r>
              <a:rPr lang="en-US" sz="1800" b="1" u="sng" dirty="0" smtClean="0">
                <a:solidFill>
                  <a:srgbClr val="0000FF"/>
                </a:solidFill>
              </a:rPr>
              <a:t>budget line items</a:t>
            </a:r>
            <a:r>
              <a:rPr lang="en-US" sz="1800" b="1" dirty="0" smtClean="0">
                <a:solidFill>
                  <a:srgbClr val="0000FF"/>
                </a:solidFill>
              </a:rPr>
              <a:t> </a:t>
            </a:r>
            <a:r>
              <a:rPr lang="en-US" sz="1800" dirty="0" smtClean="0"/>
              <a:t>more than 10% of grant award</a:t>
            </a:r>
          </a:p>
          <a:p>
            <a:pPr>
              <a:buNone/>
              <a:defRPr/>
            </a:pPr>
            <a:endParaRPr lang="en-US" sz="1800" dirty="0" smtClean="0"/>
          </a:p>
        </p:txBody>
      </p:sp>
      <p:sp>
        <p:nvSpPr>
          <p:cNvPr id="4" name="Rectangle 3"/>
          <p:cNvSpPr/>
          <p:nvPr/>
        </p:nvSpPr>
        <p:spPr>
          <a:xfrm>
            <a:off x="3200400" y="0"/>
            <a:ext cx="5943600" cy="769441"/>
          </a:xfrm>
          <a:prstGeom prst="rect">
            <a:avLst/>
          </a:prstGeom>
        </p:spPr>
        <p:txBody>
          <a:bodyPr wrap="square">
            <a:spAutoFit/>
          </a:bodyPr>
          <a:lstStyle/>
          <a:p>
            <a:pPr marL="863600" indent="-863600" algn="r">
              <a:defRPr/>
            </a:pPr>
            <a:r>
              <a:rPr lang="en-US" i="1" dirty="0" smtClean="0">
                <a:solidFill>
                  <a:schemeClr val="bg1"/>
                </a:solidFill>
                <a:effectLst>
                  <a:outerShdw blurRad="38100" dist="38100" dir="2700000" algn="tl">
                    <a:srgbClr val="C0C0C0"/>
                  </a:outerShdw>
                </a:effectLst>
                <a:latin typeface="AvantGarde" pitchFamily="34" charset="0"/>
              </a:rPr>
              <a:t>IV. HHS Payment Management System</a:t>
            </a:r>
          </a:p>
          <a:p>
            <a:pPr marL="863600" indent="-863600" algn="r">
              <a:defRPr/>
            </a:pPr>
            <a:r>
              <a:rPr lang="en-US" sz="2000" i="1" dirty="0" smtClean="0">
                <a:solidFill>
                  <a:schemeClr val="bg1"/>
                </a:solidFill>
                <a:effectLst>
                  <a:outerShdw blurRad="38100" dist="38100" dir="2700000" algn="tl">
                    <a:srgbClr val="C0C0C0"/>
                  </a:outerShdw>
                </a:effectLst>
                <a:latin typeface="AvantGarde" pitchFamily="34" charset="0"/>
              </a:rPr>
              <a:t>D. Changes to HHS Subaccounts </a:t>
            </a:r>
            <a:endParaRPr lang="en-US" sz="2000" i="1" dirty="0">
              <a:solidFill>
                <a:schemeClr val="bg1"/>
              </a:solidFill>
              <a:effectLst>
                <a:outerShdw blurRad="38100" dist="38100" dir="2700000" algn="tl">
                  <a:srgbClr val="C0C0C0"/>
                </a:outerShdw>
              </a:effectLst>
              <a:latin typeface="AvantGarde"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4"/>
          <p:cNvSpPr>
            <a:spLocks noGrp="1"/>
          </p:cNvSpPr>
          <p:nvPr>
            <p:ph type="sldNum" sz="quarter" idx="10"/>
          </p:nvPr>
        </p:nvSpPr>
        <p:spPr>
          <a:noFill/>
        </p:spPr>
        <p:txBody>
          <a:bodyPr/>
          <a:lstStyle/>
          <a:p>
            <a:fld id="{487EB111-F2A8-429C-A669-2F49A94A1D98}" type="slidenum">
              <a:rPr lang="en-US" smtClean="0">
                <a:solidFill>
                  <a:srgbClr val="000000"/>
                </a:solidFill>
                <a:latin typeface="Arial" pitchFamily="34" charset="0"/>
              </a:rPr>
              <a:pPr/>
              <a:t>43</a:t>
            </a:fld>
            <a:endParaRPr lang="en-US" smtClean="0">
              <a:solidFill>
                <a:srgbClr val="000000"/>
              </a:solidFill>
              <a:latin typeface="Arial" pitchFamily="34" charset="0"/>
            </a:endParaRPr>
          </a:p>
        </p:txBody>
      </p:sp>
      <p:sp>
        <p:nvSpPr>
          <p:cNvPr id="1244162" name="Rectangle 2"/>
          <p:cNvSpPr>
            <a:spLocks noChangeArrowheads="1"/>
          </p:cNvSpPr>
          <p:nvPr/>
        </p:nvSpPr>
        <p:spPr bwMode="auto">
          <a:xfrm>
            <a:off x="3657600" y="0"/>
            <a:ext cx="5486400" cy="990600"/>
          </a:xfrm>
          <a:prstGeom prst="rect">
            <a:avLst/>
          </a:prstGeom>
          <a:noFill/>
          <a:ln w="9525">
            <a:noFill/>
            <a:miter lim="800000"/>
            <a:headEnd/>
            <a:tailEnd/>
          </a:ln>
          <a:effectLst/>
        </p:spPr>
        <p:txBody>
          <a:bodyPr lIns="91427" tIns="45713" rIns="91427" bIns="45713" anchor="ctr"/>
          <a:lstStyle/>
          <a:p>
            <a:pPr algn="r">
              <a:defRPr/>
            </a:pPr>
            <a:r>
              <a:rPr lang="en-US" sz="3000" i="1" dirty="0">
                <a:solidFill>
                  <a:srgbClr val="FFFFFF"/>
                </a:solidFill>
                <a:effectLst>
                  <a:outerShdw blurRad="38100" dist="38100" dir="2700000" algn="tl">
                    <a:srgbClr val="C0C0C0"/>
                  </a:outerShdw>
                </a:effectLst>
                <a:latin typeface="AvantGarde" pitchFamily="34" charset="0"/>
              </a:rPr>
              <a:t>For More Information</a:t>
            </a:r>
          </a:p>
        </p:txBody>
      </p:sp>
      <p:sp>
        <p:nvSpPr>
          <p:cNvPr id="10244" name="Text Box 3"/>
          <p:cNvSpPr txBox="1">
            <a:spLocks noChangeArrowheads="1"/>
          </p:cNvSpPr>
          <p:nvPr/>
        </p:nvSpPr>
        <p:spPr bwMode="auto">
          <a:xfrm>
            <a:off x="0" y="990600"/>
            <a:ext cx="9144000" cy="5693866"/>
          </a:xfrm>
          <a:prstGeom prst="rect">
            <a:avLst/>
          </a:prstGeom>
          <a:noFill/>
          <a:ln w="25400">
            <a:noFill/>
            <a:miter lim="800000"/>
            <a:headEnd/>
            <a:tailEnd type="none" w="lg" len="lg"/>
          </a:ln>
        </p:spPr>
        <p:txBody>
          <a:bodyPr>
            <a:spAutoFit/>
          </a:bodyPr>
          <a:lstStyle/>
          <a:p>
            <a:pPr algn="ctr">
              <a:spcBef>
                <a:spcPct val="50000"/>
              </a:spcBef>
              <a:defRPr/>
            </a:pPr>
            <a:r>
              <a:rPr lang="en-US" sz="2800" dirty="0">
                <a:solidFill>
                  <a:srgbClr val="000000"/>
                </a:solidFill>
                <a:latin typeface="AvantGarde"/>
              </a:rPr>
              <a:t>For </a:t>
            </a:r>
            <a:r>
              <a:rPr lang="en-US" sz="2800" dirty="0" smtClean="0">
                <a:solidFill>
                  <a:srgbClr val="000000"/>
                </a:solidFill>
                <a:latin typeface="AvantGarde"/>
              </a:rPr>
              <a:t>questions regarding quarterly reporting and other SSVF requirements, please contact your Regional Coordinator.</a:t>
            </a:r>
          </a:p>
          <a:p>
            <a:pPr algn="ctr">
              <a:spcBef>
                <a:spcPct val="50000"/>
              </a:spcBef>
              <a:defRPr/>
            </a:pPr>
            <a:endParaRPr lang="en-US" sz="2800" dirty="0" smtClean="0">
              <a:solidFill>
                <a:srgbClr val="000000"/>
              </a:solidFill>
              <a:latin typeface="AvantGarde"/>
            </a:endParaRPr>
          </a:p>
          <a:p>
            <a:pPr algn="ctr">
              <a:spcBef>
                <a:spcPct val="50000"/>
              </a:spcBef>
              <a:defRPr/>
            </a:pPr>
            <a:r>
              <a:rPr lang="en-US" sz="2800" dirty="0" smtClean="0">
                <a:solidFill>
                  <a:srgbClr val="000000"/>
                </a:solidFill>
                <a:latin typeface="AvantGarde"/>
              </a:rPr>
              <a:t>Please refer to the SSVF Grantee Resource Website at:  </a:t>
            </a:r>
            <a:r>
              <a:rPr lang="en-US" sz="2800" dirty="0" smtClean="0">
                <a:solidFill>
                  <a:srgbClr val="000000"/>
                </a:solidFill>
                <a:latin typeface="AvantGarde"/>
                <a:hlinkClick r:id="rId3"/>
              </a:rPr>
              <a:t>http</a:t>
            </a:r>
            <a:r>
              <a:rPr lang="en-US" sz="2800" dirty="0">
                <a:solidFill>
                  <a:srgbClr val="000000"/>
                </a:solidFill>
                <a:latin typeface="AvantGarde"/>
                <a:hlinkClick r:id="rId3"/>
              </a:rPr>
              <a:t>://www.va.gov/homeless/SSVF.asp</a:t>
            </a:r>
            <a:r>
              <a:rPr lang="en-US" sz="2800" dirty="0">
                <a:solidFill>
                  <a:srgbClr val="000000"/>
                </a:solidFill>
                <a:latin typeface="AvantGarde"/>
              </a:rPr>
              <a:t> </a:t>
            </a:r>
            <a:endParaRPr lang="en-US" sz="2800" dirty="0" smtClean="0">
              <a:solidFill>
                <a:srgbClr val="000000"/>
              </a:solidFill>
              <a:latin typeface="AvantGarde"/>
            </a:endParaRPr>
          </a:p>
          <a:p>
            <a:pPr algn="ctr">
              <a:spcBef>
                <a:spcPct val="50000"/>
              </a:spcBef>
              <a:defRPr/>
            </a:pPr>
            <a:endParaRPr lang="en-US" sz="2800" dirty="0">
              <a:solidFill>
                <a:srgbClr val="000000"/>
              </a:solidFill>
              <a:latin typeface="AvantGarde"/>
            </a:endParaRPr>
          </a:p>
          <a:p>
            <a:pPr algn="ctr">
              <a:spcBef>
                <a:spcPct val="50000"/>
              </a:spcBef>
              <a:defRPr/>
            </a:pPr>
            <a:r>
              <a:rPr lang="en-US" sz="2800" dirty="0" smtClean="0">
                <a:solidFill>
                  <a:srgbClr val="000000"/>
                </a:solidFill>
                <a:latin typeface="AvantGarde"/>
              </a:rPr>
              <a:t>Email questions to: </a:t>
            </a:r>
            <a:r>
              <a:rPr lang="en-US" sz="2800" dirty="0" smtClean="0">
                <a:solidFill>
                  <a:srgbClr val="000000"/>
                </a:solidFill>
                <a:latin typeface="AvantGarde"/>
                <a:hlinkClick r:id="rId4"/>
              </a:rPr>
              <a:t>SSVF@va.gov</a:t>
            </a:r>
            <a:endParaRPr lang="en-US" sz="2800" dirty="0" smtClean="0">
              <a:solidFill>
                <a:srgbClr val="000000"/>
              </a:solidFill>
              <a:latin typeface="AvantGarde"/>
            </a:endParaRPr>
          </a:p>
          <a:p>
            <a:pPr algn="ctr">
              <a:spcBef>
                <a:spcPct val="50000"/>
              </a:spcBef>
              <a:defRPr/>
            </a:pPr>
            <a:endParaRPr lang="en-US" sz="2800" dirty="0" smtClean="0">
              <a:solidFill>
                <a:srgbClr val="000000"/>
              </a:solidFill>
              <a:latin typeface="AvantGarde"/>
            </a:endParaRPr>
          </a:p>
          <a:p>
            <a:pPr algn="ctr">
              <a:spcBef>
                <a:spcPct val="50000"/>
              </a:spcBef>
              <a:defRPr/>
            </a:pPr>
            <a:r>
              <a:rPr lang="en-US" sz="2800" dirty="0" smtClean="0">
                <a:solidFill>
                  <a:srgbClr val="000000"/>
                </a:solidFill>
                <a:latin typeface="AvantGarde"/>
              </a:rPr>
              <a:t>Thank you!</a:t>
            </a:r>
            <a:endParaRPr lang="en-US" sz="2800" dirty="0">
              <a:solidFill>
                <a:srgbClr val="000000"/>
              </a:solidFill>
              <a:latin typeface="AvantGarde"/>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1"/>
          </p:nvPr>
        </p:nvSpPr>
        <p:spPr>
          <a:noFill/>
        </p:spPr>
        <p:txBody>
          <a:bodyPr/>
          <a:lstStyle/>
          <a:p>
            <a:fld id="{9D762893-3399-47D6-8187-775B2E3603E7}" type="slidenum">
              <a:rPr lang="en-US" smtClean="0"/>
              <a:pPr/>
              <a:t>5</a:t>
            </a:fld>
            <a:endParaRPr lang="en-US" smtClean="0"/>
          </a:p>
        </p:txBody>
      </p:sp>
      <p:sp>
        <p:nvSpPr>
          <p:cNvPr id="1162242" name="Rectangle 2"/>
          <p:cNvSpPr>
            <a:spLocks noChangeArrowheads="1"/>
          </p:cNvSpPr>
          <p:nvPr/>
        </p:nvSpPr>
        <p:spPr bwMode="auto">
          <a:xfrm>
            <a:off x="3657600" y="0"/>
            <a:ext cx="5486400" cy="990600"/>
          </a:xfrm>
          <a:prstGeom prst="rect">
            <a:avLst/>
          </a:prstGeom>
          <a:noFill/>
          <a:ln w="9525">
            <a:noFill/>
            <a:miter lim="800000"/>
            <a:headEnd/>
            <a:tailEnd/>
          </a:ln>
          <a:effectLst/>
        </p:spPr>
        <p:txBody>
          <a:bodyPr lIns="91427" tIns="45713" rIns="91427" bIns="45713" anchor="ctr"/>
          <a:lstStyle/>
          <a:p>
            <a:pPr marL="863600" indent="-863600" algn="r">
              <a:defRPr/>
            </a:pPr>
            <a:r>
              <a:rPr lang="en-US" sz="2600" i="1" dirty="0">
                <a:solidFill>
                  <a:schemeClr val="bg1"/>
                </a:solidFill>
                <a:effectLst>
                  <a:outerShdw blurRad="38100" dist="38100" dir="2700000" algn="tl">
                    <a:srgbClr val="C0C0C0"/>
                  </a:outerShdw>
                </a:effectLst>
                <a:latin typeface="AvantGarde" pitchFamily="34" charset="0"/>
              </a:rPr>
              <a:t>I. Quarterly Report Requirement</a:t>
            </a:r>
            <a:br>
              <a:rPr lang="en-US" sz="2600" i="1" dirty="0">
                <a:solidFill>
                  <a:schemeClr val="bg1"/>
                </a:solidFill>
                <a:effectLst>
                  <a:outerShdw blurRad="38100" dist="38100" dir="2700000" algn="tl">
                    <a:srgbClr val="C0C0C0"/>
                  </a:outerShdw>
                </a:effectLst>
                <a:latin typeface="AvantGarde" pitchFamily="34" charset="0"/>
              </a:rPr>
            </a:br>
            <a:endParaRPr lang="en-US" sz="2600" i="1" dirty="0">
              <a:solidFill>
                <a:schemeClr val="bg1"/>
              </a:solidFill>
              <a:effectLst>
                <a:outerShdw blurRad="38100" dist="38100" dir="2700000" algn="tl">
                  <a:srgbClr val="C0C0C0"/>
                </a:outerShdw>
              </a:effectLst>
              <a:latin typeface="AvantGarde" pitchFamily="34" charset="0"/>
            </a:endParaRPr>
          </a:p>
        </p:txBody>
      </p:sp>
      <p:sp>
        <p:nvSpPr>
          <p:cNvPr id="5124" name="Rectangle 3"/>
          <p:cNvSpPr>
            <a:spLocks noChangeArrowheads="1"/>
          </p:cNvSpPr>
          <p:nvPr/>
        </p:nvSpPr>
        <p:spPr bwMode="auto">
          <a:xfrm>
            <a:off x="220663" y="990600"/>
            <a:ext cx="8915400" cy="3962400"/>
          </a:xfrm>
          <a:prstGeom prst="rect">
            <a:avLst/>
          </a:prstGeom>
          <a:noFill/>
          <a:ln w="9525">
            <a:noFill/>
            <a:miter lim="800000"/>
            <a:headEnd/>
            <a:tailEnd/>
          </a:ln>
        </p:spPr>
        <p:txBody>
          <a:bodyPr lIns="91427" tIns="45713" rIns="91427" bIns="45713"/>
          <a:lstStyle/>
          <a:p>
            <a:pPr>
              <a:spcBef>
                <a:spcPts val="600"/>
              </a:spcBef>
              <a:buClr>
                <a:srgbClr val="0000FF"/>
              </a:buClr>
            </a:pPr>
            <a:r>
              <a:rPr lang="en-US" sz="2000">
                <a:solidFill>
                  <a:srgbClr val="0000FF"/>
                </a:solidFill>
                <a:latin typeface="AvantGarde" pitchFamily="34" charset="0"/>
              </a:rPr>
              <a:t>38 CFR § 62.71 Grantee Reporting Requirements </a:t>
            </a:r>
            <a:r>
              <a:rPr lang="en-US" sz="1600" i="1">
                <a:solidFill>
                  <a:srgbClr val="0000FF"/>
                </a:solidFill>
                <a:latin typeface="AvantGarde" pitchFamily="34" charset="0"/>
              </a:rPr>
              <a:t>(subclauses c through f)</a:t>
            </a:r>
            <a:endParaRPr lang="en-US" sz="1600" b="0" i="1">
              <a:latin typeface="AvantGarde" pitchFamily="34" charset="0"/>
            </a:endParaRPr>
          </a:p>
          <a:p>
            <a:pPr marL="1035050" lvl="1" indent="-457200">
              <a:spcBef>
                <a:spcPts val="600"/>
              </a:spcBef>
              <a:buClr>
                <a:srgbClr val="0000FF"/>
              </a:buClr>
              <a:buFont typeface="AvantGarde" pitchFamily="34" charset="0"/>
              <a:buAutoNum type="alphaLcParenR" startAt="3"/>
            </a:pPr>
            <a:r>
              <a:rPr lang="en-US" sz="1600" b="0">
                <a:latin typeface="AvantGarde" pitchFamily="34" charset="0"/>
              </a:rPr>
              <a:t>At least once per year, or at the frequency set by VA, each grantee must submit to VA a report containing information relating to operational effectiveness, fiscal responsibility, supportive services grant agreement compliance, and legal and regulatory compliance, including a description of the use of supportive services grants funds, the number of participants assisted, the types of supportive services provided, and any other information that VA may request.</a:t>
            </a:r>
          </a:p>
          <a:p>
            <a:pPr marL="1035050" lvl="1" indent="-457200">
              <a:spcBef>
                <a:spcPts val="600"/>
              </a:spcBef>
              <a:buClr>
                <a:srgbClr val="0000FF"/>
              </a:buClr>
              <a:buFont typeface="AvantGarde" pitchFamily="34" charset="0"/>
              <a:buAutoNum type="alphaLcParenR" startAt="3"/>
            </a:pPr>
            <a:r>
              <a:rPr lang="en-US" sz="1600" b="0">
                <a:latin typeface="AvantGarde" pitchFamily="34" charset="0"/>
              </a:rPr>
              <a:t>Grantees must relate financial data to performance data and develop unit cost information whenever practical.</a:t>
            </a:r>
          </a:p>
          <a:p>
            <a:pPr marL="1035050" lvl="1" indent="-457200">
              <a:spcBef>
                <a:spcPts val="600"/>
              </a:spcBef>
              <a:buClr>
                <a:srgbClr val="0000FF"/>
              </a:buClr>
              <a:buFont typeface="AvantGarde" pitchFamily="34" charset="0"/>
              <a:buAutoNum type="alphaLcParenR" startAt="3"/>
            </a:pPr>
            <a:r>
              <a:rPr lang="en-US" sz="1600" b="0">
                <a:latin typeface="AvantGarde" pitchFamily="34" charset="0"/>
              </a:rPr>
              <a:t>All pages of the reports must cite the assigned supportive services grant number and be submitted in a timely manner.</a:t>
            </a:r>
          </a:p>
          <a:p>
            <a:pPr marL="1035050" lvl="1" indent="-457200">
              <a:spcBef>
                <a:spcPts val="600"/>
              </a:spcBef>
              <a:buClr>
                <a:srgbClr val="0000FF"/>
              </a:buClr>
              <a:buFont typeface="AvantGarde" pitchFamily="34" charset="0"/>
              <a:buAutoNum type="alphaLcParenR" startAt="3"/>
            </a:pPr>
            <a:r>
              <a:rPr lang="en-US" sz="1600" b="0">
                <a:latin typeface="AvantGarde" pitchFamily="34" charset="0"/>
              </a:rPr>
              <a:t>Grantees must provide VA with consent to post information from reports on the Internet and use such information in other ways deemed appropriate by VA.   Grantees shall clearly mark information that is confidential to individual participants.</a:t>
            </a:r>
          </a:p>
        </p:txBody>
      </p:sp>
      <p:sp>
        <p:nvSpPr>
          <p:cNvPr id="5125" name="Rectangle 3"/>
          <p:cNvSpPr>
            <a:spLocks noChangeArrowheads="1"/>
          </p:cNvSpPr>
          <p:nvPr/>
        </p:nvSpPr>
        <p:spPr bwMode="auto">
          <a:xfrm>
            <a:off x="246063" y="4876800"/>
            <a:ext cx="8915400" cy="1676400"/>
          </a:xfrm>
          <a:prstGeom prst="rect">
            <a:avLst/>
          </a:prstGeom>
          <a:noFill/>
          <a:ln w="9525">
            <a:noFill/>
            <a:miter lim="800000"/>
            <a:headEnd/>
            <a:tailEnd/>
          </a:ln>
        </p:spPr>
        <p:txBody>
          <a:bodyPr lIns="91427" tIns="45713" rIns="91427" bIns="45713"/>
          <a:lstStyle/>
          <a:p>
            <a:pPr>
              <a:spcBef>
                <a:spcPts val="600"/>
              </a:spcBef>
              <a:buClr>
                <a:srgbClr val="0000FF"/>
              </a:buClr>
            </a:pPr>
            <a:r>
              <a:rPr lang="en-US" sz="2000" dirty="0">
                <a:solidFill>
                  <a:srgbClr val="0000FF"/>
                </a:solidFill>
                <a:latin typeface="AvantGarde" pitchFamily="34" charset="0"/>
              </a:rPr>
              <a:t>Notice of Fund Availability (NOFA)  </a:t>
            </a:r>
            <a:r>
              <a:rPr lang="en-US" sz="1600" i="1" dirty="0" smtClean="0">
                <a:solidFill>
                  <a:srgbClr val="0000FF"/>
                </a:solidFill>
                <a:latin typeface="AvantGarde" pitchFamily="34" charset="0"/>
              </a:rPr>
              <a:t>(Monitoring Section 3</a:t>
            </a:r>
            <a:r>
              <a:rPr lang="en-US" sz="1600" i="1" dirty="0">
                <a:solidFill>
                  <a:srgbClr val="0000FF"/>
                </a:solidFill>
                <a:latin typeface="AvantGarde" pitchFamily="34" charset="0"/>
              </a:rPr>
              <a:t>)</a:t>
            </a:r>
            <a:endParaRPr lang="en-US" sz="1600" b="0" i="1" dirty="0">
              <a:latin typeface="AvantGarde" pitchFamily="34" charset="0"/>
            </a:endParaRPr>
          </a:p>
          <a:p>
            <a:pPr marL="1035050" lvl="1" indent="-457200">
              <a:spcBef>
                <a:spcPts val="600"/>
              </a:spcBef>
              <a:buClr>
                <a:srgbClr val="0000FF"/>
              </a:buClr>
              <a:buFont typeface="Arial" charset="0"/>
              <a:buChar char="•"/>
            </a:pPr>
            <a:r>
              <a:rPr lang="en-US" sz="1600" b="0" dirty="0">
                <a:latin typeface="AvantGarde" pitchFamily="34" charset="0"/>
              </a:rPr>
              <a:t>Monitoring will also include the submittal of quarterly and annual financial and performance reports by the grantee.  The grantee will be expected to demonstrate adherence to the grantee’s proposed program concept, as described in the grantee’s application.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2"/>
          <p:cNvSpPr>
            <a:spLocks noGrp="1"/>
          </p:cNvSpPr>
          <p:nvPr>
            <p:ph type="sldNum" sz="quarter" idx="11"/>
          </p:nvPr>
        </p:nvSpPr>
        <p:spPr>
          <a:noFill/>
        </p:spPr>
        <p:txBody>
          <a:bodyPr/>
          <a:lstStyle/>
          <a:p>
            <a:fld id="{A48066C2-0F92-41E8-8C55-36B53F06980B}" type="slidenum">
              <a:rPr lang="en-US" smtClean="0"/>
              <a:pPr/>
              <a:t>6</a:t>
            </a:fld>
            <a:endParaRPr lang="en-US" smtClean="0"/>
          </a:p>
        </p:txBody>
      </p:sp>
      <p:sp>
        <p:nvSpPr>
          <p:cNvPr id="6147" name="Rectangle 6"/>
          <p:cNvSpPr txBox="1">
            <a:spLocks noGrp="1" noChangeArrowheads="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F540CEE1-5E03-4D16-8A54-2C0687B7A7A6}" type="slidenum">
              <a:rPr lang="en-US" sz="1400" b="0">
                <a:latin typeface="Arial" charset="0"/>
              </a:rPr>
              <a:pPr algn="r"/>
              <a:t>6</a:t>
            </a:fld>
            <a:endParaRPr lang="en-US" sz="1400" b="0">
              <a:latin typeface="Arial" charset="0"/>
            </a:endParaRPr>
          </a:p>
        </p:txBody>
      </p:sp>
      <p:sp>
        <p:nvSpPr>
          <p:cNvPr id="6148" name="Slide Number Placeholder 3"/>
          <p:cNvSpPr txBox="1">
            <a:spLocks noGrp="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FBD1FB8F-976D-44AB-B986-E61E653A21E9}" type="slidenum">
              <a:rPr lang="en-US" sz="1400" b="0">
                <a:latin typeface="Arial" charset="0"/>
              </a:rPr>
              <a:pPr algn="r"/>
              <a:t>6</a:t>
            </a:fld>
            <a:endParaRPr lang="en-US" sz="1400" b="0">
              <a:latin typeface="Arial" charset="0"/>
            </a:endParaRPr>
          </a:p>
        </p:txBody>
      </p:sp>
      <p:sp>
        <p:nvSpPr>
          <p:cNvPr id="6149" name="Rectangle 12"/>
          <p:cNvSpPr>
            <a:spLocks noChangeArrowheads="1"/>
          </p:cNvSpPr>
          <p:nvPr/>
        </p:nvSpPr>
        <p:spPr bwMode="auto">
          <a:xfrm>
            <a:off x="0" y="2895600"/>
            <a:ext cx="9144000" cy="990600"/>
          </a:xfrm>
          <a:prstGeom prst="rect">
            <a:avLst/>
          </a:prstGeom>
          <a:noFill/>
          <a:ln w="9525">
            <a:noFill/>
            <a:miter lim="800000"/>
            <a:headEnd/>
            <a:tailEnd/>
          </a:ln>
        </p:spPr>
        <p:txBody>
          <a:bodyPr lIns="91427" tIns="45713" rIns="91427" bIns="45713" anchor="ctr"/>
          <a:lstStyle/>
          <a:p>
            <a:pPr algn="ctr"/>
            <a:r>
              <a:rPr lang="en-US" sz="3600" i="1">
                <a:latin typeface="AvantGarde" pitchFamily="34" charset="0"/>
              </a:rPr>
              <a:t>II. Quarterly Report Templates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1"/>
          </p:nvPr>
        </p:nvSpPr>
        <p:spPr>
          <a:noFill/>
        </p:spPr>
        <p:txBody>
          <a:bodyPr/>
          <a:lstStyle/>
          <a:p>
            <a:fld id="{F46EE1D8-4001-4FA3-8F03-C8CDB1B2BD87}" type="slidenum">
              <a:rPr lang="en-US" smtClean="0"/>
              <a:pPr/>
              <a:t>7</a:t>
            </a:fld>
            <a:endParaRPr lang="en-US" smtClean="0"/>
          </a:p>
        </p:txBody>
      </p:sp>
      <p:sp>
        <p:nvSpPr>
          <p:cNvPr id="7171" name="Rectangle 2"/>
          <p:cNvSpPr>
            <a:spLocks noChangeArrowheads="1"/>
          </p:cNvSpPr>
          <p:nvPr/>
        </p:nvSpPr>
        <p:spPr bwMode="auto">
          <a:xfrm>
            <a:off x="228600" y="1066800"/>
            <a:ext cx="8915400" cy="5791200"/>
          </a:xfrm>
          <a:prstGeom prst="rect">
            <a:avLst/>
          </a:prstGeom>
          <a:noFill/>
          <a:ln w="9525">
            <a:noFill/>
            <a:miter lim="800000"/>
            <a:headEnd/>
            <a:tailEnd/>
          </a:ln>
        </p:spPr>
        <p:txBody>
          <a:bodyPr lIns="91427" tIns="45713" rIns="91427" bIns="45713"/>
          <a:lstStyle/>
          <a:p>
            <a:pPr marL="342900" indent="-342900">
              <a:spcBef>
                <a:spcPts val="600"/>
              </a:spcBef>
              <a:buClr>
                <a:srgbClr val="0000FF"/>
              </a:buClr>
              <a:buFont typeface="AvantGarde" pitchFamily="34" charset="0"/>
              <a:buAutoNum type="alphaUcPeriod"/>
            </a:pPr>
            <a:r>
              <a:rPr lang="en-US" sz="2000" dirty="0">
                <a:solidFill>
                  <a:srgbClr val="0000FF"/>
                </a:solidFill>
                <a:latin typeface="AvantGarde" pitchFamily="34" charset="0"/>
              </a:rPr>
              <a:t>Qualitative Information:</a:t>
            </a:r>
            <a:r>
              <a:rPr lang="en-US" sz="2000" b="0" dirty="0">
                <a:latin typeface="AvantGarde" pitchFamily="34" charset="0"/>
              </a:rPr>
              <a:t>  3 pages in Adobe PDF (</a:t>
            </a:r>
            <a:r>
              <a:rPr lang="en-US" sz="2000" b="0" dirty="0" err="1">
                <a:latin typeface="AvantGarde" pitchFamily="34" charset="0"/>
              </a:rPr>
              <a:t>Fillable</a:t>
            </a:r>
            <a:r>
              <a:rPr lang="en-US" sz="2000" b="0" dirty="0">
                <a:latin typeface="AvantGarde" pitchFamily="34" charset="0"/>
              </a:rPr>
              <a:t> Form)</a:t>
            </a:r>
          </a:p>
          <a:p>
            <a:pPr marL="1035050" lvl="1" indent="-457200">
              <a:buClr>
                <a:srgbClr val="0000FF"/>
              </a:buClr>
              <a:buFont typeface="Wingdings" pitchFamily="2" charset="2"/>
              <a:buAutoNum type="arabicParenR"/>
            </a:pPr>
            <a:r>
              <a:rPr lang="en-US" sz="1800" b="0" dirty="0">
                <a:latin typeface="AvantGarde" pitchFamily="34" charset="0"/>
              </a:rPr>
              <a:t>General</a:t>
            </a:r>
          </a:p>
          <a:p>
            <a:pPr marL="1035050" lvl="1" indent="-457200">
              <a:buClr>
                <a:srgbClr val="0000FF"/>
              </a:buClr>
              <a:buFont typeface="Wingdings" pitchFamily="2" charset="2"/>
              <a:buAutoNum type="arabicParenR"/>
            </a:pPr>
            <a:r>
              <a:rPr lang="en-US" sz="1800" b="0" dirty="0">
                <a:latin typeface="AvantGarde" pitchFamily="34" charset="0"/>
              </a:rPr>
              <a:t>Outreach and Screening</a:t>
            </a:r>
          </a:p>
          <a:p>
            <a:pPr marL="1035050" lvl="1" indent="-457200">
              <a:buClr>
                <a:srgbClr val="0000FF"/>
              </a:buClr>
              <a:buFont typeface="Wingdings" pitchFamily="2" charset="2"/>
              <a:buAutoNum type="arabicParenR"/>
            </a:pPr>
            <a:r>
              <a:rPr lang="en-US" sz="1800" b="0" dirty="0">
                <a:latin typeface="AvantGarde" pitchFamily="34" charset="0"/>
              </a:rPr>
              <a:t>Supportive Services</a:t>
            </a:r>
          </a:p>
          <a:p>
            <a:pPr marL="1035050" lvl="1" indent="-457200">
              <a:buClr>
                <a:srgbClr val="0000FF"/>
              </a:buClr>
              <a:buFont typeface="Wingdings" pitchFamily="2" charset="2"/>
              <a:buAutoNum type="arabicParenR"/>
            </a:pPr>
            <a:r>
              <a:rPr lang="en-US" sz="1800" b="0" dirty="0">
                <a:latin typeface="AvantGarde" pitchFamily="34" charset="0"/>
              </a:rPr>
              <a:t>Participants</a:t>
            </a:r>
          </a:p>
          <a:p>
            <a:pPr marL="1035050" lvl="1" indent="-457200">
              <a:buClr>
                <a:srgbClr val="0000FF"/>
              </a:buClr>
              <a:buFont typeface="Wingdings" pitchFamily="2" charset="2"/>
              <a:buAutoNum type="arabicParenR"/>
            </a:pPr>
            <a:r>
              <a:rPr lang="en-US" sz="1800" b="0" dirty="0">
                <a:latin typeface="AvantGarde" pitchFamily="34" charset="0"/>
              </a:rPr>
              <a:t>Program Goals and Outcomes</a:t>
            </a:r>
          </a:p>
          <a:p>
            <a:pPr marL="1035050" lvl="1" indent="-457200">
              <a:buClr>
                <a:srgbClr val="0000FF"/>
              </a:buClr>
              <a:buFont typeface="Wingdings" pitchFamily="2" charset="2"/>
              <a:buAutoNum type="arabicParenR"/>
            </a:pPr>
            <a:r>
              <a:rPr lang="en-US" sz="1800" b="0" dirty="0">
                <a:latin typeface="AvantGarde" pitchFamily="34" charset="0"/>
              </a:rPr>
              <a:t>SSVF Grant Agreement Compliance</a:t>
            </a:r>
          </a:p>
          <a:p>
            <a:pPr marL="342900" indent="-342900">
              <a:spcBef>
                <a:spcPts val="600"/>
              </a:spcBef>
              <a:buClr>
                <a:srgbClr val="0000FF"/>
              </a:buClr>
              <a:buFont typeface="Wingdings" pitchFamily="2" charset="2"/>
              <a:buAutoNum type="alphaUcPeriod"/>
            </a:pPr>
            <a:r>
              <a:rPr lang="en-US" sz="2000" dirty="0">
                <a:solidFill>
                  <a:srgbClr val="0000FF"/>
                </a:solidFill>
                <a:latin typeface="AvantGarde" pitchFamily="34" charset="0"/>
              </a:rPr>
              <a:t>Quantitative Information:</a:t>
            </a:r>
            <a:r>
              <a:rPr lang="en-US" sz="2000" b="0" dirty="0">
                <a:latin typeface="AvantGarde" pitchFamily="34" charset="0"/>
              </a:rPr>
              <a:t>  </a:t>
            </a:r>
            <a:r>
              <a:rPr lang="en-US" sz="2000" b="0" dirty="0" smtClean="0">
                <a:latin typeface="AvantGarde" pitchFamily="34" charset="0"/>
              </a:rPr>
              <a:t>4 </a:t>
            </a:r>
            <a:r>
              <a:rPr lang="en-US" sz="2000" b="0" dirty="0">
                <a:latin typeface="AvantGarde" pitchFamily="34" charset="0"/>
              </a:rPr>
              <a:t>pages in MS Excel format</a:t>
            </a:r>
            <a:endParaRPr lang="en-US" sz="2000" dirty="0">
              <a:solidFill>
                <a:srgbClr val="0000FF"/>
              </a:solidFill>
              <a:latin typeface="AvantGarde" pitchFamily="34" charset="0"/>
            </a:endParaRPr>
          </a:p>
          <a:p>
            <a:pPr marL="1035050" lvl="1" indent="-457200">
              <a:buClr>
                <a:srgbClr val="0000FF"/>
              </a:buClr>
              <a:buFont typeface="Wingdings" pitchFamily="2" charset="2"/>
              <a:buAutoNum type="arabicParenR"/>
            </a:pPr>
            <a:r>
              <a:rPr lang="en-US" sz="1800" b="0" dirty="0">
                <a:latin typeface="AvantGarde" pitchFamily="34" charset="0"/>
              </a:rPr>
              <a:t>Annual Budget by </a:t>
            </a:r>
            <a:r>
              <a:rPr lang="en-US" sz="1800" b="0" dirty="0" smtClean="0">
                <a:latin typeface="AvantGarde" pitchFamily="34" charset="0"/>
              </a:rPr>
              <a:t>Quarter</a:t>
            </a:r>
            <a:endParaRPr lang="en-US" sz="1800" b="0" dirty="0">
              <a:latin typeface="AvantGarde" pitchFamily="34" charset="0"/>
            </a:endParaRPr>
          </a:p>
          <a:p>
            <a:pPr marL="1035050" lvl="1" indent="-457200">
              <a:buClr>
                <a:srgbClr val="0000FF"/>
              </a:buClr>
              <a:buFont typeface="Wingdings" pitchFamily="2" charset="2"/>
              <a:buAutoNum type="arabicParenR"/>
            </a:pPr>
            <a:r>
              <a:rPr lang="en-US" sz="1800" b="0" dirty="0">
                <a:latin typeface="AvantGarde" pitchFamily="34" charset="0"/>
              </a:rPr>
              <a:t>Quarterly </a:t>
            </a:r>
            <a:r>
              <a:rPr lang="en-US" sz="1800" b="0" dirty="0" smtClean="0">
                <a:latin typeface="AvantGarde" pitchFamily="34" charset="0"/>
              </a:rPr>
              <a:t>Variance Report </a:t>
            </a:r>
            <a:r>
              <a:rPr lang="en-US" sz="1800" b="0" dirty="0">
                <a:latin typeface="AvantGarde" pitchFamily="34" charset="0"/>
              </a:rPr>
              <a:t>-- Actual from Budget</a:t>
            </a:r>
          </a:p>
          <a:p>
            <a:pPr marL="1035050" lvl="1" indent="-457200">
              <a:buClr>
                <a:srgbClr val="0000FF"/>
              </a:buClr>
              <a:buFont typeface="Wingdings" pitchFamily="2" charset="2"/>
              <a:buAutoNum type="arabicParenR"/>
            </a:pPr>
            <a:r>
              <a:rPr lang="en-US" sz="1800" b="0" dirty="0">
                <a:latin typeface="AvantGarde" pitchFamily="34" charset="0"/>
              </a:rPr>
              <a:t>Quarterly Spending by Subcontractor</a:t>
            </a:r>
          </a:p>
          <a:p>
            <a:pPr marL="1035050" lvl="1" indent="-457200">
              <a:buClr>
                <a:srgbClr val="0000FF"/>
              </a:buClr>
              <a:buFont typeface="Wingdings" pitchFamily="2" charset="2"/>
              <a:buAutoNum type="arabicParenR"/>
            </a:pPr>
            <a:r>
              <a:rPr lang="en-US" sz="1800" b="0" dirty="0">
                <a:latin typeface="AvantGarde" pitchFamily="34" charset="0"/>
              </a:rPr>
              <a:t>Quarterly Draw Downs of Grant </a:t>
            </a:r>
            <a:r>
              <a:rPr lang="en-US" sz="1800" b="0" dirty="0" smtClean="0">
                <a:latin typeface="AvantGarde" pitchFamily="34" charset="0"/>
              </a:rPr>
              <a:t>Funds</a:t>
            </a:r>
          </a:p>
          <a:p>
            <a:pPr marL="1035050" lvl="1" indent="-457200">
              <a:buClr>
                <a:srgbClr val="0000FF"/>
              </a:buClr>
            </a:pPr>
            <a:r>
              <a:rPr lang="en-US" sz="1800" b="0" dirty="0" smtClean="0">
                <a:latin typeface="AvantGarde" pitchFamily="34" charset="0"/>
              </a:rPr>
              <a:t>	</a:t>
            </a:r>
            <a:r>
              <a:rPr lang="en-US" sz="1800" b="0" i="1" dirty="0" smtClean="0">
                <a:latin typeface="AvantGarde" pitchFamily="34" charset="0"/>
              </a:rPr>
              <a:t>Note: Template has been modified from FY2011 (Tabs 5-7 removed)</a:t>
            </a:r>
            <a:endParaRPr lang="en-US" sz="1800" b="0" i="1" dirty="0">
              <a:latin typeface="AvantGarde" pitchFamily="34" charset="0"/>
            </a:endParaRPr>
          </a:p>
          <a:p>
            <a:pPr marL="342900" indent="-342900">
              <a:spcBef>
                <a:spcPts val="600"/>
              </a:spcBef>
              <a:buClr>
                <a:srgbClr val="0000FF"/>
              </a:buClr>
              <a:buFont typeface="Wingdings" pitchFamily="2" charset="2"/>
              <a:buAutoNum type="alphaUcPeriod"/>
            </a:pPr>
            <a:r>
              <a:rPr lang="en-US" sz="2000" dirty="0" smtClean="0">
                <a:solidFill>
                  <a:srgbClr val="0000FF"/>
                </a:solidFill>
                <a:latin typeface="AvantGarde" pitchFamily="34" charset="0"/>
              </a:rPr>
              <a:t>Companion </a:t>
            </a:r>
            <a:r>
              <a:rPr lang="en-US" sz="2000" dirty="0">
                <a:solidFill>
                  <a:srgbClr val="0000FF"/>
                </a:solidFill>
                <a:latin typeface="AvantGarde" pitchFamily="34" charset="0"/>
              </a:rPr>
              <a:t>Guide:</a:t>
            </a:r>
            <a:r>
              <a:rPr lang="en-US" sz="2000" b="0" dirty="0">
                <a:solidFill>
                  <a:srgbClr val="000000"/>
                </a:solidFill>
                <a:latin typeface="AvantGarde" pitchFamily="34" charset="0"/>
              </a:rPr>
              <a:t>  Provides guidance on how to answer each question in the quarterly report template.  The upcoming slides recap the information found in the Companion Guide.</a:t>
            </a:r>
            <a:endParaRPr lang="en-US" sz="2000" b="0" dirty="0">
              <a:latin typeface="AvantGarde" pitchFamily="34" charset="0"/>
            </a:endParaRPr>
          </a:p>
        </p:txBody>
      </p:sp>
      <p:sp>
        <p:nvSpPr>
          <p:cNvPr id="1166339" name="Rectangle 3"/>
          <p:cNvSpPr>
            <a:spLocks noChangeArrowheads="1"/>
          </p:cNvSpPr>
          <p:nvPr/>
        </p:nvSpPr>
        <p:spPr bwMode="auto">
          <a:xfrm>
            <a:off x="3657600" y="0"/>
            <a:ext cx="5486400" cy="990600"/>
          </a:xfrm>
          <a:prstGeom prst="rect">
            <a:avLst/>
          </a:prstGeom>
          <a:noFill/>
          <a:ln w="9525">
            <a:noFill/>
            <a:miter lim="800000"/>
            <a:headEnd/>
            <a:tailEnd/>
          </a:ln>
          <a:effectLst/>
        </p:spPr>
        <p:txBody>
          <a:bodyPr lIns="91427" tIns="45713" rIns="91427" bIns="45713" anchor="ctr"/>
          <a:lstStyle/>
          <a:p>
            <a:pPr algn="r">
              <a:defRPr/>
            </a:pPr>
            <a:r>
              <a:rPr lang="en-US" sz="2600" i="1" dirty="0">
                <a:solidFill>
                  <a:schemeClr val="bg1"/>
                </a:solidFill>
                <a:effectLst>
                  <a:outerShdw blurRad="38100" dist="38100" dir="2700000" algn="tl">
                    <a:srgbClr val="C0C0C0"/>
                  </a:outerShdw>
                </a:effectLst>
                <a:latin typeface="AvantGarde" pitchFamily="34" charset="0"/>
              </a:rPr>
              <a:t>II. Quarterly Report Templates</a:t>
            </a:r>
            <a:br>
              <a:rPr lang="en-US" sz="2600" i="1" dirty="0">
                <a:solidFill>
                  <a:schemeClr val="bg1"/>
                </a:solidFill>
                <a:effectLst>
                  <a:outerShdw blurRad="38100" dist="38100" dir="2700000" algn="tl">
                    <a:srgbClr val="C0C0C0"/>
                  </a:outerShdw>
                </a:effectLst>
                <a:latin typeface="AvantGarde" pitchFamily="34" charset="0"/>
              </a:rPr>
            </a:br>
            <a:r>
              <a:rPr lang="en-US" sz="2600" i="1" dirty="0">
                <a:solidFill>
                  <a:schemeClr val="bg1"/>
                </a:solidFill>
                <a:effectLst>
                  <a:outerShdw blurRad="38100" dist="38100" dir="2700000" algn="tl">
                    <a:srgbClr val="C0C0C0"/>
                  </a:outerShdw>
                </a:effectLst>
                <a:latin typeface="AvantGarde" pitchFamily="34" charset="0"/>
              </a:rPr>
              <a:t>A. Overview</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a:spLocks noGrp="1"/>
          </p:cNvSpPr>
          <p:nvPr>
            <p:ph type="sldNum" sz="quarter" idx="11"/>
          </p:nvPr>
        </p:nvSpPr>
        <p:spPr>
          <a:noFill/>
        </p:spPr>
        <p:txBody>
          <a:bodyPr/>
          <a:lstStyle/>
          <a:p>
            <a:fld id="{DD0B820D-E3DC-451C-8A2D-F1450C23F9A6}" type="slidenum">
              <a:rPr lang="en-US" smtClean="0"/>
              <a:pPr/>
              <a:t>8</a:t>
            </a:fld>
            <a:endParaRPr lang="en-US" smtClean="0"/>
          </a:p>
        </p:txBody>
      </p:sp>
      <p:sp>
        <p:nvSpPr>
          <p:cNvPr id="8196" name="Rectangle 2"/>
          <p:cNvSpPr>
            <a:spLocks noChangeArrowheads="1"/>
          </p:cNvSpPr>
          <p:nvPr/>
        </p:nvSpPr>
        <p:spPr bwMode="auto">
          <a:xfrm>
            <a:off x="228600" y="1066800"/>
            <a:ext cx="4343400" cy="5791200"/>
          </a:xfrm>
          <a:prstGeom prst="rect">
            <a:avLst/>
          </a:prstGeom>
          <a:noFill/>
          <a:ln w="9525">
            <a:noFill/>
            <a:miter lim="800000"/>
            <a:headEnd/>
            <a:tailEnd/>
          </a:ln>
        </p:spPr>
        <p:txBody>
          <a:bodyPr lIns="91427" tIns="45713" rIns="91427" bIns="45713"/>
          <a:lstStyle/>
          <a:p>
            <a:pPr marL="342900" indent="-342900">
              <a:spcBef>
                <a:spcPts val="600"/>
              </a:spcBef>
              <a:buClr>
                <a:srgbClr val="0000FF"/>
              </a:buClr>
              <a:buFont typeface="Wingdings" pitchFamily="2" charset="2"/>
              <a:buAutoNum type="alphaUcPeriod"/>
            </a:pPr>
            <a:r>
              <a:rPr lang="en-US" sz="2000" dirty="0">
                <a:solidFill>
                  <a:srgbClr val="0000FF"/>
                </a:solidFill>
                <a:latin typeface="AvantGarde" pitchFamily="34" charset="0"/>
              </a:rPr>
              <a:t>Administrative: </a:t>
            </a:r>
          </a:p>
          <a:p>
            <a:pPr marL="1035050" lvl="1" indent="-457200">
              <a:spcBef>
                <a:spcPts val="600"/>
              </a:spcBef>
              <a:buClr>
                <a:srgbClr val="0000FF"/>
              </a:buClr>
              <a:buFont typeface="Wingdings" pitchFamily="2" charset="2"/>
              <a:buAutoNum type="arabicParenR"/>
            </a:pPr>
            <a:r>
              <a:rPr lang="en-US" sz="1800" b="0" dirty="0">
                <a:latin typeface="AvantGarde" pitchFamily="34" charset="0"/>
              </a:rPr>
              <a:t>Page 1</a:t>
            </a:r>
          </a:p>
          <a:p>
            <a:pPr marL="1492250" lvl="2" indent="-457200">
              <a:spcBef>
                <a:spcPts val="600"/>
              </a:spcBef>
              <a:buClr>
                <a:srgbClr val="0000FF"/>
              </a:buClr>
              <a:buFont typeface="Wingdings" pitchFamily="2" charset="2"/>
              <a:buChar char="Ø"/>
            </a:pPr>
            <a:r>
              <a:rPr lang="en-US" sz="1800" b="0" dirty="0">
                <a:solidFill>
                  <a:srgbClr val="000000"/>
                </a:solidFill>
                <a:latin typeface="AvantGarde" pitchFamily="34" charset="0"/>
                <a:sym typeface="Wingdings 3" pitchFamily="18" charset="2"/>
              </a:rPr>
              <a:t>Grantee Name</a:t>
            </a:r>
          </a:p>
          <a:p>
            <a:pPr marL="1492250" lvl="2" indent="-457200">
              <a:spcBef>
                <a:spcPts val="600"/>
              </a:spcBef>
              <a:buClr>
                <a:srgbClr val="0000FF"/>
              </a:buClr>
              <a:buFont typeface="Wingdings" pitchFamily="2" charset="2"/>
              <a:buChar char="Ø"/>
            </a:pPr>
            <a:r>
              <a:rPr lang="en-US" sz="1800" b="0" dirty="0">
                <a:solidFill>
                  <a:srgbClr val="000000"/>
                </a:solidFill>
                <a:latin typeface="AvantGarde" pitchFamily="34" charset="0"/>
                <a:sym typeface="Wingdings 3" pitchFamily="18" charset="2"/>
              </a:rPr>
              <a:t>SSVF Grant Amount</a:t>
            </a:r>
          </a:p>
          <a:p>
            <a:pPr marL="1492250" lvl="2" indent="-457200">
              <a:spcBef>
                <a:spcPts val="600"/>
              </a:spcBef>
              <a:buClr>
                <a:srgbClr val="0000FF"/>
              </a:buClr>
              <a:buFont typeface="Wingdings" pitchFamily="2" charset="2"/>
              <a:buChar char="Ø"/>
            </a:pPr>
            <a:r>
              <a:rPr lang="en-US" sz="1800" b="0" dirty="0">
                <a:solidFill>
                  <a:srgbClr val="000000"/>
                </a:solidFill>
                <a:latin typeface="AvantGarde" pitchFamily="34" charset="0"/>
                <a:sym typeface="Wingdings 3" pitchFamily="18" charset="2"/>
              </a:rPr>
              <a:t>Date of the Report</a:t>
            </a:r>
          </a:p>
          <a:p>
            <a:pPr marL="1035050" lvl="1" indent="-457200">
              <a:spcBef>
                <a:spcPts val="600"/>
              </a:spcBef>
              <a:buClr>
                <a:srgbClr val="0000FF"/>
              </a:buClr>
              <a:buFont typeface="Wingdings" pitchFamily="2" charset="2"/>
              <a:buAutoNum type="arabicParenR"/>
            </a:pPr>
            <a:r>
              <a:rPr lang="en-US" sz="1800" b="0" dirty="0">
                <a:latin typeface="AvantGarde" pitchFamily="34" charset="0"/>
              </a:rPr>
              <a:t>Bottom of </a:t>
            </a:r>
            <a:r>
              <a:rPr lang="en-US" sz="1800" b="0" u="sng" dirty="0">
                <a:latin typeface="AvantGarde" pitchFamily="34" charset="0"/>
              </a:rPr>
              <a:t>each</a:t>
            </a:r>
            <a:r>
              <a:rPr lang="en-US" sz="1800" b="0" dirty="0">
                <a:latin typeface="AvantGarde" pitchFamily="34" charset="0"/>
              </a:rPr>
              <a:t> page</a:t>
            </a:r>
          </a:p>
          <a:p>
            <a:pPr marL="1492250" lvl="2" indent="-457200">
              <a:spcBef>
                <a:spcPts val="600"/>
              </a:spcBef>
              <a:buClr>
                <a:srgbClr val="0000FF"/>
              </a:buClr>
              <a:buFont typeface="Wingdings" pitchFamily="2" charset="2"/>
              <a:buChar char="Ø"/>
            </a:pPr>
            <a:r>
              <a:rPr lang="en-US" sz="1800" dirty="0">
                <a:solidFill>
                  <a:srgbClr val="000000"/>
                </a:solidFill>
                <a:latin typeface="AvantGarde" pitchFamily="34" charset="0"/>
                <a:sym typeface="Wingdings 3" pitchFamily="18" charset="2"/>
              </a:rPr>
              <a:t>SSVF Program Number </a:t>
            </a:r>
            <a:r>
              <a:rPr lang="en-US" sz="1800" b="0" dirty="0">
                <a:solidFill>
                  <a:srgbClr val="000000"/>
                </a:solidFill>
                <a:latin typeface="AvantGarde" pitchFamily="34" charset="0"/>
                <a:sym typeface="Wingdings 3" pitchFamily="18" charset="2"/>
              </a:rPr>
              <a:t>(provided by VA in Grant Agreement)</a:t>
            </a:r>
          </a:p>
          <a:p>
            <a:pPr marL="1035050" lvl="1" indent="-457200">
              <a:spcBef>
                <a:spcPts val="600"/>
              </a:spcBef>
              <a:buClr>
                <a:srgbClr val="0000FF"/>
              </a:buClr>
              <a:buFont typeface="Wingdings" pitchFamily="2" charset="2"/>
              <a:buAutoNum type="arabicParenR"/>
            </a:pPr>
            <a:r>
              <a:rPr lang="en-US" sz="1800" b="0" dirty="0">
                <a:latin typeface="AvantGarde" pitchFamily="34" charset="0"/>
              </a:rPr>
              <a:t>Page 3</a:t>
            </a:r>
          </a:p>
          <a:p>
            <a:pPr marL="1492250" lvl="2" indent="-457200">
              <a:spcBef>
                <a:spcPts val="600"/>
              </a:spcBef>
              <a:buClr>
                <a:srgbClr val="0000FF"/>
              </a:buClr>
              <a:buFont typeface="Wingdings" pitchFamily="2" charset="2"/>
              <a:buChar char="Ø"/>
            </a:pPr>
            <a:r>
              <a:rPr lang="en-US" sz="1800" b="0" dirty="0">
                <a:latin typeface="AvantGarde" pitchFamily="34" charset="0"/>
                <a:sym typeface="Wingdings 3" pitchFamily="18" charset="2"/>
              </a:rPr>
              <a:t>Insert electronic signature of authorized representative of the grantee at the bottom of Page 3 confirming validity of information contained in this report.</a:t>
            </a:r>
            <a:endParaRPr lang="en-US" sz="1800" b="0" dirty="0">
              <a:solidFill>
                <a:srgbClr val="FF0000"/>
              </a:solidFill>
              <a:latin typeface="AvantGarde" pitchFamily="34" charset="0"/>
              <a:sym typeface="Wingdings 3" pitchFamily="18" charset="2"/>
            </a:endParaRPr>
          </a:p>
        </p:txBody>
      </p:sp>
      <p:sp>
        <p:nvSpPr>
          <p:cNvPr id="1166339" name="Rectangle 3"/>
          <p:cNvSpPr>
            <a:spLocks noChangeArrowheads="1"/>
          </p:cNvSpPr>
          <p:nvPr/>
        </p:nvSpPr>
        <p:spPr bwMode="auto">
          <a:xfrm>
            <a:off x="3657600" y="0"/>
            <a:ext cx="5486400" cy="990600"/>
          </a:xfrm>
          <a:prstGeom prst="rect">
            <a:avLst/>
          </a:prstGeom>
          <a:noFill/>
          <a:ln w="9525">
            <a:noFill/>
            <a:miter lim="800000"/>
            <a:headEnd/>
            <a:tailEnd/>
          </a:ln>
          <a:effectLst/>
        </p:spPr>
        <p:txBody>
          <a:bodyPr lIns="91427" tIns="45713" rIns="91427" bIns="45713" anchor="ctr"/>
          <a:lstStyle/>
          <a:p>
            <a:pPr algn="r">
              <a:defRPr/>
            </a:pPr>
            <a:r>
              <a:rPr lang="en-US" sz="2600" i="1" dirty="0">
                <a:solidFill>
                  <a:schemeClr val="bg1"/>
                </a:solidFill>
                <a:effectLst>
                  <a:outerShdw blurRad="38100" dist="38100" dir="2700000" algn="tl">
                    <a:srgbClr val="C0C0C0"/>
                  </a:outerShdw>
                </a:effectLst>
                <a:latin typeface="AvantGarde" pitchFamily="34" charset="0"/>
              </a:rPr>
              <a:t>II. Quarterly Report Templates</a:t>
            </a:r>
            <a:br>
              <a:rPr lang="en-US" sz="2600" i="1" dirty="0">
                <a:solidFill>
                  <a:schemeClr val="bg1"/>
                </a:solidFill>
                <a:effectLst>
                  <a:outerShdw blurRad="38100" dist="38100" dir="2700000" algn="tl">
                    <a:srgbClr val="C0C0C0"/>
                  </a:outerShdw>
                </a:effectLst>
                <a:latin typeface="AvantGarde" pitchFamily="34" charset="0"/>
              </a:rPr>
            </a:br>
            <a:r>
              <a:rPr lang="en-US" sz="2600" i="1" dirty="0">
                <a:solidFill>
                  <a:schemeClr val="bg1"/>
                </a:solidFill>
                <a:effectLst>
                  <a:outerShdw blurRad="38100" dist="38100" dir="2700000" algn="tl">
                    <a:srgbClr val="C0C0C0"/>
                  </a:outerShdw>
                </a:effectLst>
                <a:latin typeface="AvantGarde" pitchFamily="34" charset="0"/>
              </a:rPr>
              <a:t>B. Quarterly Performance Report </a:t>
            </a:r>
            <a:r>
              <a:rPr lang="en-US" sz="1600" i="1" dirty="0">
                <a:solidFill>
                  <a:schemeClr val="bg1"/>
                </a:solidFill>
                <a:effectLst>
                  <a:outerShdw blurRad="38100" dist="38100" dir="2700000" algn="tl">
                    <a:srgbClr val="C0C0C0"/>
                  </a:outerShdw>
                </a:effectLst>
                <a:latin typeface="AvantGarde" pitchFamily="34" charset="0"/>
              </a:rPr>
              <a:t>(</a:t>
            </a:r>
            <a:r>
              <a:rPr lang="en-US" sz="1600" i="1" dirty="0" err="1">
                <a:solidFill>
                  <a:schemeClr val="bg1"/>
                </a:solidFill>
                <a:effectLst>
                  <a:outerShdw blurRad="38100" dist="38100" dir="2700000" algn="tl">
                    <a:srgbClr val="C0C0C0"/>
                  </a:outerShdw>
                </a:effectLst>
                <a:latin typeface="AvantGarde" pitchFamily="34" charset="0"/>
              </a:rPr>
              <a:t>Fillable</a:t>
            </a:r>
            <a:r>
              <a:rPr lang="en-US" sz="1600" i="1" dirty="0">
                <a:solidFill>
                  <a:schemeClr val="bg1"/>
                </a:solidFill>
                <a:effectLst>
                  <a:outerShdw blurRad="38100" dist="38100" dir="2700000" algn="tl">
                    <a:srgbClr val="C0C0C0"/>
                  </a:outerShdw>
                </a:effectLst>
                <a:latin typeface="AvantGarde" pitchFamily="34" charset="0"/>
              </a:rPr>
              <a:t> PDF Form)</a:t>
            </a:r>
          </a:p>
        </p:txBody>
      </p:sp>
      <p:sp>
        <p:nvSpPr>
          <p:cNvPr id="8199" name="TextBox 6"/>
          <p:cNvSpPr txBox="1">
            <a:spLocks noChangeArrowheads="1"/>
          </p:cNvSpPr>
          <p:nvPr/>
        </p:nvSpPr>
        <p:spPr bwMode="auto">
          <a:xfrm>
            <a:off x="4876800" y="2738438"/>
            <a:ext cx="1219200" cy="461962"/>
          </a:xfrm>
          <a:prstGeom prst="rect">
            <a:avLst/>
          </a:prstGeom>
          <a:noFill/>
          <a:ln w="28575">
            <a:solidFill>
              <a:srgbClr val="FF0000"/>
            </a:solidFill>
            <a:miter lim="800000"/>
            <a:headEnd/>
            <a:tailEnd/>
          </a:ln>
        </p:spPr>
        <p:txBody>
          <a:bodyPr>
            <a:spAutoFit/>
          </a:bodyPr>
          <a:lstStyle/>
          <a:p>
            <a:endParaRPr lang="en-US"/>
          </a:p>
        </p:txBody>
      </p:sp>
      <p:sp>
        <p:nvSpPr>
          <p:cNvPr id="8200" name="TextBox 7"/>
          <p:cNvSpPr txBox="1">
            <a:spLocks noChangeArrowheads="1"/>
          </p:cNvSpPr>
          <p:nvPr/>
        </p:nvSpPr>
        <p:spPr bwMode="auto">
          <a:xfrm>
            <a:off x="4876800" y="6019800"/>
            <a:ext cx="2057400" cy="461963"/>
          </a:xfrm>
          <a:prstGeom prst="rect">
            <a:avLst/>
          </a:prstGeom>
          <a:noFill/>
          <a:ln w="28575">
            <a:solidFill>
              <a:srgbClr val="FF0000"/>
            </a:solidFill>
            <a:miter lim="800000"/>
            <a:headEnd/>
            <a:tailEnd/>
          </a:ln>
        </p:spPr>
        <p:txBody>
          <a:bodyPr>
            <a:spAutoFit/>
          </a:bodyPr>
          <a:lstStyle/>
          <a:p>
            <a:endParaRPr lang="en-US"/>
          </a:p>
        </p:txBody>
      </p:sp>
      <p:grpSp>
        <p:nvGrpSpPr>
          <p:cNvPr id="2" name="Group 2"/>
          <p:cNvGrpSpPr>
            <a:grpSpLocks/>
          </p:cNvGrpSpPr>
          <p:nvPr/>
        </p:nvGrpSpPr>
        <p:grpSpPr bwMode="auto">
          <a:xfrm>
            <a:off x="4597400" y="1060450"/>
            <a:ext cx="4241800" cy="5492750"/>
            <a:chOff x="4597400" y="1060450"/>
            <a:chExt cx="4241800" cy="5492750"/>
          </a:xfrm>
        </p:grpSpPr>
        <p:pic>
          <p:nvPicPr>
            <p:cNvPr id="3" name="Picture 2"/>
            <p:cNvPicPr>
              <a:picLocks noChangeAspect="1" noChangeArrowheads="1"/>
            </p:cNvPicPr>
            <p:nvPr/>
          </p:nvPicPr>
          <p:blipFill>
            <a:blip r:embed="rId3" cstate="print"/>
            <a:srcRect/>
            <a:stretch>
              <a:fillRect/>
            </a:stretch>
          </p:blipFill>
          <p:spPr bwMode="auto">
            <a:xfrm>
              <a:off x="4597400" y="1060450"/>
              <a:ext cx="4241800" cy="5492750"/>
            </a:xfrm>
            <a:prstGeom prst="rect">
              <a:avLst/>
            </a:prstGeom>
            <a:noFill/>
            <a:ln w="12700" algn="ctr">
              <a:solidFill>
                <a:schemeClr val="tx1"/>
              </a:solidFill>
              <a:miter lim="800000"/>
              <a:headEnd/>
              <a:tailEnd/>
            </a:ln>
          </p:spPr>
        </p:pic>
        <p:sp>
          <p:nvSpPr>
            <p:cNvPr id="8201" name="Rectangle 1"/>
            <p:cNvSpPr>
              <a:spLocks noChangeArrowheads="1"/>
            </p:cNvSpPr>
            <p:nvPr/>
          </p:nvSpPr>
          <p:spPr bwMode="auto">
            <a:xfrm>
              <a:off x="5029200" y="1295400"/>
              <a:ext cx="876300" cy="228600"/>
            </a:xfrm>
            <a:prstGeom prst="rect">
              <a:avLst/>
            </a:prstGeom>
            <a:solidFill>
              <a:schemeClr val="bg1"/>
            </a:solidFill>
            <a:ln w="9525" algn="ctr">
              <a:no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8199"/>
                                        </p:tgtEl>
                                        <p:attrNameLst>
                                          <p:attrName>style.visibility</p:attrName>
                                        </p:attrNameLst>
                                      </p:cBhvr>
                                      <p:to>
                                        <p:strVal val="visible"/>
                                      </p:to>
                                    </p:set>
                                    <p:anim calcmode="lin" valueType="num">
                                      <p:cBhvr additive="base">
                                        <p:cTn id="7" dur="2000" fill="hold"/>
                                        <p:tgtEl>
                                          <p:spTgt spid="8199"/>
                                        </p:tgtEl>
                                        <p:attrNameLst>
                                          <p:attrName>ppt_x</p:attrName>
                                        </p:attrNameLst>
                                      </p:cBhvr>
                                      <p:tavLst>
                                        <p:tav tm="0">
                                          <p:val>
                                            <p:strVal val="#ppt_x"/>
                                          </p:val>
                                        </p:tav>
                                        <p:tav tm="100000">
                                          <p:val>
                                            <p:strVal val="#ppt_x"/>
                                          </p:val>
                                        </p:tav>
                                      </p:tavLst>
                                    </p:anim>
                                    <p:anim calcmode="lin" valueType="num">
                                      <p:cBhvr additive="base">
                                        <p:cTn id="8" dur="2000" fill="hold"/>
                                        <p:tgtEl>
                                          <p:spTgt spid="819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196">
                                            <p:txEl>
                                              <p:pRg st="5" end="5"/>
                                            </p:txEl>
                                          </p:spTgt>
                                        </p:tgtEl>
                                        <p:attrNameLst>
                                          <p:attrName>style.visibility</p:attrName>
                                        </p:attrNameLst>
                                      </p:cBhvr>
                                      <p:to>
                                        <p:strVal val="visible"/>
                                      </p:to>
                                    </p:set>
                                    <p:animEffect transition="in" filter="fade">
                                      <p:cBhvr>
                                        <p:cTn id="13" dur="1000"/>
                                        <p:tgtEl>
                                          <p:spTgt spid="8196">
                                            <p:txEl>
                                              <p:pRg st="5" end="5"/>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196">
                                            <p:txEl>
                                              <p:pRg st="6" end="6"/>
                                            </p:txEl>
                                          </p:spTgt>
                                        </p:tgtEl>
                                        <p:attrNameLst>
                                          <p:attrName>style.visibility</p:attrName>
                                        </p:attrNameLst>
                                      </p:cBhvr>
                                      <p:to>
                                        <p:strVal val="visible"/>
                                      </p:to>
                                    </p:set>
                                    <p:animEffect transition="in" filter="fade">
                                      <p:cBhvr>
                                        <p:cTn id="16" dur="1000"/>
                                        <p:tgtEl>
                                          <p:spTgt spid="8196">
                                            <p:txEl>
                                              <p:pRg st="6" end="6"/>
                                            </p:txEl>
                                          </p:spTgt>
                                        </p:tgtEl>
                                      </p:cBhvr>
                                    </p:animEffect>
                                  </p:childTnLst>
                                </p:cTn>
                              </p:par>
                              <p:par>
                                <p:cTn id="17" presetID="2" presetClass="entr" presetSubtype="1" fill="hold" grpId="0" nodeType="withEffect">
                                  <p:stCondLst>
                                    <p:cond delay="0"/>
                                  </p:stCondLst>
                                  <p:childTnLst>
                                    <p:set>
                                      <p:cBhvr>
                                        <p:cTn id="18" dur="1" fill="hold">
                                          <p:stCondLst>
                                            <p:cond delay="0"/>
                                          </p:stCondLst>
                                        </p:cTn>
                                        <p:tgtEl>
                                          <p:spTgt spid="8200"/>
                                        </p:tgtEl>
                                        <p:attrNameLst>
                                          <p:attrName>style.visibility</p:attrName>
                                        </p:attrNameLst>
                                      </p:cBhvr>
                                      <p:to>
                                        <p:strVal val="visible"/>
                                      </p:to>
                                    </p:set>
                                    <p:anim calcmode="lin" valueType="num">
                                      <p:cBhvr additive="base">
                                        <p:cTn id="19" dur="2000" fill="hold"/>
                                        <p:tgtEl>
                                          <p:spTgt spid="8200"/>
                                        </p:tgtEl>
                                        <p:attrNameLst>
                                          <p:attrName>ppt_x</p:attrName>
                                        </p:attrNameLst>
                                      </p:cBhvr>
                                      <p:tavLst>
                                        <p:tav tm="0">
                                          <p:val>
                                            <p:strVal val="#ppt_x"/>
                                          </p:val>
                                        </p:tav>
                                        <p:tav tm="100000">
                                          <p:val>
                                            <p:strVal val="#ppt_x"/>
                                          </p:val>
                                        </p:tav>
                                      </p:tavLst>
                                    </p:anim>
                                    <p:anim calcmode="lin" valueType="num">
                                      <p:cBhvr additive="base">
                                        <p:cTn id="20" dur="2000" fill="hold"/>
                                        <p:tgtEl>
                                          <p:spTgt spid="8200"/>
                                        </p:tgtEl>
                                        <p:attrNameLst>
                                          <p:attrName>ppt_y</p:attrName>
                                        </p:attrNameLst>
                                      </p:cBhvr>
                                      <p:tavLst>
                                        <p:tav tm="0">
                                          <p:val>
                                            <p:strVal val="0-#ppt_h/2"/>
                                          </p:val>
                                        </p:tav>
                                        <p:tav tm="100000">
                                          <p:val>
                                            <p:strVal val="#ppt_y"/>
                                          </p:val>
                                        </p:tav>
                                      </p:tavLst>
                                    </p:anim>
                                  </p:childTnLst>
                                </p:cTn>
                              </p:par>
                              <p:par>
                                <p:cTn id="21" presetID="9" presetClass="exit" presetSubtype="0" fill="hold" grpId="1" nodeType="withEffect">
                                  <p:stCondLst>
                                    <p:cond delay="0"/>
                                  </p:stCondLst>
                                  <p:childTnLst>
                                    <p:animEffect transition="out" filter="dissolve">
                                      <p:cBhvr>
                                        <p:cTn id="22" dur="500"/>
                                        <p:tgtEl>
                                          <p:spTgt spid="8199"/>
                                        </p:tgtEl>
                                      </p:cBhvr>
                                    </p:animEffect>
                                    <p:set>
                                      <p:cBhvr>
                                        <p:cTn id="23" dur="1" fill="hold">
                                          <p:stCondLst>
                                            <p:cond delay="499"/>
                                          </p:stCondLst>
                                        </p:cTn>
                                        <p:tgtEl>
                                          <p:spTgt spid="8199"/>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196">
                                            <p:txEl>
                                              <p:pRg st="7" end="7"/>
                                            </p:txEl>
                                          </p:spTgt>
                                        </p:tgtEl>
                                        <p:attrNameLst>
                                          <p:attrName>style.visibility</p:attrName>
                                        </p:attrNameLst>
                                      </p:cBhvr>
                                      <p:to>
                                        <p:strVal val="visible"/>
                                      </p:to>
                                    </p:set>
                                    <p:animEffect transition="in" filter="fade">
                                      <p:cBhvr>
                                        <p:cTn id="28" dur="1000"/>
                                        <p:tgtEl>
                                          <p:spTgt spid="8196">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196">
                                            <p:txEl>
                                              <p:pRg st="8" end="8"/>
                                            </p:txEl>
                                          </p:spTgt>
                                        </p:tgtEl>
                                        <p:attrNameLst>
                                          <p:attrName>style.visibility</p:attrName>
                                        </p:attrNameLst>
                                      </p:cBhvr>
                                      <p:to>
                                        <p:strVal val="visible"/>
                                      </p:to>
                                    </p:set>
                                    <p:animEffect transition="in" filter="fade">
                                      <p:cBhvr>
                                        <p:cTn id="31" dur="1000"/>
                                        <p:tgtEl>
                                          <p:spTgt spid="8196">
                                            <p:txEl>
                                              <p:pRg st="8" end="8"/>
                                            </p:txEl>
                                          </p:spTgt>
                                        </p:tgtEl>
                                      </p:cBhvr>
                                    </p:animEffect>
                                  </p:childTnLst>
                                </p:cTn>
                              </p:par>
                              <p:par>
                                <p:cTn id="32" presetID="9" presetClass="exit" presetSubtype="0" fill="hold" grpId="1" nodeType="withEffect">
                                  <p:stCondLst>
                                    <p:cond delay="0"/>
                                  </p:stCondLst>
                                  <p:childTnLst>
                                    <p:animEffect transition="out" filter="dissolve">
                                      <p:cBhvr>
                                        <p:cTn id="33" dur="500"/>
                                        <p:tgtEl>
                                          <p:spTgt spid="8200"/>
                                        </p:tgtEl>
                                      </p:cBhvr>
                                    </p:animEffect>
                                    <p:set>
                                      <p:cBhvr>
                                        <p:cTn id="34" dur="1" fill="hold">
                                          <p:stCondLst>
                                            <p:cond delay="499"/>
                                          </p:stCondLst>
                                        </p:cTn>
                                        <p:tgtEl>
                                          <p:spTgt spid="82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allAtOnce"/>
      <p:bldP spid="8199" grpId="0" animBg="1"/>
      <p:bldP spid="8199" grpId="1" animBg="1"/>
      <p:bldP spid="8200" grpId="0" animBg="1"/>
      <p:bldP spid="820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11"/>
          </p:nvPr>
        </p:nvSpPr>
        <p:spPr>
          <a:noFill/>
        </p:spPr>
        <p:txBody>
          <a:bodyPr/>
          <a:lstStyle/>
          <a:p>
            <a:fld id="{9E3D5780-7EA4-450E-AF20-92E8BD22D7B3}" type="slidenum">
              <a:rPr lang="en-US" smtClean="0"/>
              <a:pPr/>
              <a:t>9</a:t>
            </a:fld>
            <a:endParaRPr lang="en-US" smtClean="0"/>
          </a:p>
        </p:txBody>
      </p:sp>
      <p:sp>
        <p:nvSpPr>
          <p:cNvPr id="9220" name="Rectangle 2"/>
          <p:cNvSpPr>
            <a:spLocks noChangeArrowheads="1"/>
          </p:cNvSpPr>
          <p:nvPr/>
        </p:nvSpPr>
        <p:spPr bwMode="auto">
          <a:xfrm>
            <a:off x="228600" y="1066800"/>
            <a:ext cx="8763000" cy="5791200"/>
          </a:xfrm>
          <a:prstGeom prst="rect">
            <a:avLst/>
          </a:prstGeom>
          <a:noFill/>
          <a:ln w="9525">
            <a:noFill/>
            <a:miter lim="800000"/>
            <a:headEnd/>
            <a:tailEnd/>
          </a:ln>
        </p:spPr>
        <p:txBody>
          <a:bodyPr lIns="91427" tIns="45713" rIns="91427" bIns="45713"/>
          <a:lstStyle/>
          <a:p>
            <a:pPr marL="342900" indent="-342900">
              <a:spcBef>
                <a:spcPts val="600"/>
              </a:spcBef>
              <a:buClr>
                <a:srgbClr val="0000FF"/>
              </a:buClr>
              <a:buFont typeface="Wingdings" pitchFamily="2" charset="2"/>
              <a:buAutoNum type="alphaUcPeriod"/>
            </a:pPr>
            <a:r>
              <a:rPr lang="en-US" sz="2000">
                <a:solidFill>
                  <a:srgbClr val="0000FF"/>
                </a:solidFill>
                <a:latin typeface="AvantGarde" pitchFamily="34" charset="0"/>
              </a:rPr>
              <a:t>General:</a:t>
            </a:r>
            <a:r>
              <a:rPr lang="en-US" sz="2000" b="0">
                <a:latin typeface="AvantGarde" pitchFamily="34" charset="0"/>
              </a:rPr>
              <a:t>  2 questions</a:t>
            </a:r>
            <a:endParaRPr lang="en-US" sz="2000">
              <a:solidFill>
                <a:srgbClr val="0000FF"/>
              </a:solidFill>
              <a:latin typeface="AvantGarde" pitchFamily="34" charset="0"/>
            </a:endParaRPr>
          </a:p>
          <a:p>
            <a:pPr marL="1035050" lvl="1" indent="-457200">
              <a:spcBef>
                <a:spcPts val="600"/>
              </a:spcBef>
              <a:buClr>
                <a:srgbClr val="0000FF"/>
              </a:buClr>
              <a:buFont typeface="Wingdings" pitchFamily="2" charset="2"/>
              <a:buAutoNum type="arabicParenR"/>
            </a:pPr>
            <a:r>
              <a:rPr lang="en-US" sz="1800" b="0">
                <a:latin typeface="AvantGarde" pitchFamily="34" charset="0"/>
              </a:rPr>
              <a:t>Describe any significant events (positive and negative) that occurred within your program during this quarter.  Explain how these events will impact your performance.</a:t>
            </a:r>
          </a:p>
          <a:p>
            <a:pPr marL="1492250" lvl="2" indent="-457200">
              <a:spcBef>
                <a:spcPts val="600"/>
              </a:spcBef>
              <a:buClr>
                <a:srgbClr val="0000FF"/>
              </a:buClr>
              <a:buFont typeface="Wingdings" pitchFamily="2" charset="2"/>
              <a:buChar char="Ø"/>
            </a:pPr>
            <a:r>
              <a:rPr lang="en-US" sz="1800" b="0">
                <a:latin typeface="AvantGarde" pitchFamily="34" charset="0"/>
                <a:sym typeface="Wingdings 3" pitchFamily="18" charset="2"/>
              </a:rPr>
              <a:t>Alert the SSVF Program Office to any problems that have arisen during the quarter.</a:t>
            </a:r>
          </a:p>
          <a:p>
            <a:pPr marL="1492250" lvl="2" indent="-457200">
              <a:spcBef>
                <a:spcPts val="600"/>
              </a:spcBef>
              <a:buClr>
                <a:srgbClr val="0000FF"/>
              </a:buClr>
              <a:buFont typeface="Wingdings" pitchFamily="2" charset="2"/>
              <a:buChar char="Ø"/>
            </a:pPr>
            <a:r>
              <a:rPr lang="en-US" sz="1800" b="0">
                <a:latin typeface="AvantGarde" pitchFamily="34" charset="0"/>
                <a:sym typeface="Wingdings 3" pitchFamily="18" charset="2"/>
              </a:rPr>
              <a:t>Share any positive/noteworthy events for which your program should be recognized.</a:t>
            </a:r>
            <a:endParaRPr lang="en-US" sz="1800" b="0">
              <a:latin typeface="AvantGarde" pitchFamily="34" charset="0"/>
            </a:endParaRPr>
          </a:p>
          <a:p>
            <a:pPr marL="1035050" lvl="1" indent="-457200">
              <a:spcBef>
                <a:spcPts val="600"/>
              </a:spcBef>
              <a:buClr>
                <a:srgbClr val="0000FF"/>
              </a:buClr>
              <a:buFont typeface="Wingdings" pitchFamily="2" charset="2"/>
              <a:buAutoNum type="arabicParenR"/>
            </a:pPr>
            <a:r>
              <a:rPr lang="en-US" sz="1800" b="0">
                <a:latin typeface="AvantGarde" pitchFamily="34" charset="0"/>
              </a:rPr>
              <a:t>Do you require additional assistance from the SSVF Program Office?  If so, please specify the nature of the assistance required.</a:t>
            </a:r>
          </a:p>
          <a:p>
            <a:pPr marL="1492250" lvl="2" indent="-457200">
              <a:spcBef>
                <a:spcPts val="600"/>
              </a:spcBef>
              <a:buClr>
                <a:srgbClr val="0000FF"/>
              </a:buClr>
              <a:buFont typeface="Wingdings" pitchFamily="2" charset="2"/>
              <a:buChar char="Ø"/>
            </a:pPr>
            <a:r>
              <a:rPr lang="en-US" sz="1800" b="0">
                <a:latin typeface="AvantGarde" pitchFamily="34" charset="0"/>
                <a:sym typeface="Wingdings 3" pitchFamily="18" charset="2"/>
              </a:rPr>
              <a:t>Describe any issues/topics for which you would benefit from assistance from the SSVF Program Office.</a:t>
            </a:r>
          </a:p>
        </p:txBody>
      </p:sp>
      <p:sp>
        <p:nvSpPr>
          <p:cNvPr id="1166339" name="Rectangle 3"/>
          <p:cNvSpPr>
            <a:spLocks noChangeArrowheads="1"/>
          </p:cNvSpPr>
          <p:nvPr/>
        </p:nvSpPr>
        <p:spPr bwMode="auto">
          <a:xfrm>
            <a:off x="3657600" y="0"/>
            <a:ext cx="5486400" cy="990600"/>
          </a:xfrm>
          <a:prstGeom prst="rect">
            <a:avLst/>
          </a:prstGeom>
          <a:noFill/>
          <a:ln w="9525">
            <a:noFill/>
            <a:miter lim="800000"/>
            <a:headEnd/>
            <a:tailEnd/>
          </a:ln>
          <a:effectLst/>
        </p:spPr>
        <p:txBody>
          <a:bodyPr lIns="91427" tIns="45713" rIns="91427" bIns="45713" anchor="ctr"/>
          <a:lstStyle/>
          <a:p>
            <a:pPr algn="r">
              <a:defRPr/>
            </a:pPr>
            <a:r>
              <a:rPr lang="en-US" sz="2600" i="1" dirty="0">
                <a:solidFill>
                  <a:schemeClr val="bg1"/>
                </a:solidFill>
                <a:effectLst>
                  <a:outerShdw blurRad="38100" dist="38100" dir="2700000" algn="tl">
                    <a:srgbClr val="C0C0C0"/>
                  </a:outerShdw>
                </a:effectLst>
                <a:latin typeface="AvantGarde" pitchFamily="34" charset="0"/>
              </a:rPr>
              <a:t>II. Quarterly Report Templates</a:t>
            </a:r>
            <a:br>
              <a:rPr lang="en-US" sz="2600" i="1" dirty="0">
                <a:solidFill>
                  <a:schemeClr val="bg1"/>
                </a:solidFill>
                <a:effectLst>
                  <a:outerShdw blurRad="38100" dist="38100" dir="2700000" algn="tl">
                    <a:srgbClr val="C0C0C0"/>
                  </a:outerShdw>
                </a:effectLst>
                <a:latin typeface="AvantGarde" pitchFamily="34" charset="0"/>
              </a:rPr>
            </a:br>
            <a:r>
              <a:rPr lang="en-US" sz="2600" i="1" dirty="0">
                <a:solidFill>
                  <a:schemeClr val="bg1"/>
                </a:solidFill>
                <a:effectLst>
                  <a:outerShdw blurRad="38100" dist="38100" dir="2700000" algn="tl">
                    <a:srgbClr val="C0C0C0"/>
                  </a:outerShdw>
                </a:effectLst>
                <a:latin typeface="AvantGarde" pitchFamily="34" charset="0"/>
              </a:rPr>
              <a:t> B. Quarterly Performance Report </a:t>
            </a:r>
            <a:r>
              <a:rPr lang="en-US" sz="1600" i="1" dirty="0">
                <a:solidFill>
                  <a:schemeClr val="bg1"/>
                </a:solidFill>
                <a:effectLst>
                  <a:outerShdw blurRad="38100" dist="38100" dir="2700000" algn="tl">
                    <a:srgbClr val="C0C0C0"/>
                  </a:outerShdw>
                </a:effectLst>
                <a:latin typeface="AvantGarde" pitchFamily="34" charset="0"/>
              </a:rPr>
              <a:t>(</a:t>
            </a:r>
            <a:r>
              <a:rPr lang="en-US" sz="1600" i="1" dirty="0" err="1">
                <a:solidFill>
                  <a:schemeClr val="bg1"/>
                </a:solidFill>
                <a:effectLst>
                  <a:outerShdw blurRad="38100" dist="38100" dir="2700000" algn="tl">
                    <a:srgbClr val="C0C0C0"/>
                  </a:outerShdw>
                </a:effectLst>
                <a:latin typeface="AvantGarde" pitchFamily="34" charset="0"/>
              </a:rPr>
              <a:t>Fillable</a:t>
            </a:r>
            <a:r>
              <a:rPr lang="en-US" sz="1600" i="1" dirty="0">
                <a:solidFill>
                  <a:schemeClr val="bg1"/>
                </a:solidFill>
                <a:effectLst>
                  <a:outerShdw blurRad="38100" dist="38100" dir="2700000" algn="tl">
                    <a:srgbClr val="C0C0C0"/>
                  </a:outerShdw>
                </a:effectLst>
                <a:latin typeface="AvantGarde" pitchFamily="34" charset="0"/>
              </a:rPr>
              <a:t> PDF Form)</a:t>
            </a:r>
            <a:endParaRPr lang="en-US" sz="2600" i="1" dirty="0">
              <a:solidFill>
                <a:schemeClr val="bg1"/>
              </a:solidFill>
              <a:effectLst>
                <a:outerShdw blurRad="38100" dist="38100" dir="2700000" algn="tl">
                  <a:srgbClr val="C0C0C0"/>
                </a:outerShdw>
              </a:effectLst>
              <a:latin typeface="AvantGard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20">
                                            <p:txEl>
                                              <p:pRg st="4" end="4"/>
                                            </p:txEl>
                                          </p:spTgt>
                                        </p:tgtEl>
                                        <p:attrNameLst>
                                          <p:attrName>style.visibility</p:attrName>
                                        </p:attrNameLst>
                                      </p:cBhvr>
                                      <p:to>
                                        <p:strVal val="visible"/>
                                      </p:to>
                                    </p:set>
                                    <p:animEffect transition="in" filter="fade">
                                      <p:cBhvr>
                                        <p:cTn id="7" dur="1000"/>
                                        <p:tgtEl>
                                          <p:spTgt spid="9220">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20">
                                            <p:txEl>
                                              <p:pRg st="5" end="5"/>
                                            </p:txEl>
                                          </p:spTgt>
                                        </p:tgtEl>
                                        <p:attrNameLst>
                                          <p:attrName>style.visibility</p:attrName>
                                        </p:attrNameLst>
                                      </p:cBhvr>
                                      <p:to>
                                        <p:strVal val="visible"/>
                                      </p:to>
                                    </p:set>
                                    <p:animEffect transition="in" filter="fade">
                                      <p:cBhvr>
                                        <p:cTn id="10" dur="1000"/>
                                        <p:tgtEl>
                                          <p:spTgt spid="92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vantGarde"/>
        <a:ea typeface=""/>
        <a:cs typeface=""/>
      </a:majorFont>
      <a:minorFont>
        <a:latin typeface="AvantGar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SC PPT Template_PSC Logo Only">
  <a:themeElements>
    <a:clrScheme name="PSC PPT Template_PSC Logo Only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PSC PPT Template_PSC Logo Onl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SC PPT Template_PSC Logo Only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PSC PPT Template_PSC Logo Only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PSC PPT Template_PSC Logo Only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PSC PPT Template_PSC Logo Only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Default Design">
      <a:majorFont>
        <a:latin typeface="AvantGarde"/>
        <a:ea typeface=""/>
        <a:cs typeface=""/>
      </a:majorFont>
      <a:minorFont>
        <a:latin typeface="AvantGar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triangle"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triangle"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vantGarde"/>
        <a:ea typeface=""/>
        <a:cs typeface=""/>
      </a:majorFont>
      <a:minorFont>
        <a:latin typeface="AvantGar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1754</TotalTime>
  <Words>3731</Words>
  <Application>Microsoft Office PowerPoint</Application>
  <PresentationFormat>On-screen Show (4:3)</PresentationFormat>
  <Paragraphs>467</Paragraphs>
  <Slides>43</Slides>
  <Notes>34</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43</vt:i4>
      </vt:variant>
    </vt:vector>
  </HeadingPairs>
  <TitlesOfParts>
    <vt:vector size="48" baseType="lpstr">
      <vt:lpstr>Default Design</vt:lpstr>
      <vt:lpstr>1_PSC PPT Template_PSC Logo Only</vt:lpstr>
      <vt:lpstr>1_Default Design</vt:lpstr>
      <vt:lpstr>2_Default Design</vt:lpstr>
      <vt:lpstr>Bitmap Image</vt:lpstr>
      <vt:lpstr> </vt:lpstr>
      <vt:lpstr>Slide 2</vt:lpstr>
      <vt:lpstr> </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IV. Payment Management System B. Accessing the Site</vt:lpstr>
      <vt:lpstr>Slide 27</vt:lpstr>
      <vt:lpstr>Payment Management System Accessing the Site</vt:lpstr>
      <vt:lpstr>Payment Management System Accessing the Site</vt:lpstr>
      <vt:lpstr>Grantee On-Line Inquiries</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cp:lastModifiedBy>vhaphinashni</cp:lastModifiedBy>
  <cp:revision>307</cp:revision>
  <dcterms:modified xsi:type="dcterms:W3CDTF">2012-10-25T17:14:09Z</dcterms:modified>
</cp:coreProperties>
</file>