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49" r:id="rId2"/>
    <p:sldMasterId id="2147483650" r:id="rId3"/>
    <p:sldMasterId id="2147483651" r:id="rId4"/>
  </p:sldMasterIdLst>
  <p:notesMasterIdLst>
    <p:notesMasterId r:id="rId31"/>
  </p:notesMasterIdLst>
  <p:handoutMasterIdLst>
    <p:handoutMasterId r:id="rId32"/>
  </p:handoutMasterIdLst>
  <p:sldIdLst>
    <p:sldId id="257" r:id="rId5"/>
    <p:sldId id="269" r:id="rId6"/>
    <p:sldId id="272" r:id="rId7"/>
    <p:sldId id="285" r:id="rId8"/>
    <p:sldId id="284" r:id="rId9"/>
    <p:sldId id="258" r:id="rId10"/>
    <p:sldId id="261" r:id="rId11"/>
    <p:sldId id="275" r:id="rId12"/>
    <p:sldId id="283" r:id="rId13"/>
    <p:sldId id="278" r:id="rId14"/>
    <p:sldId id="279" r:id="rId15"/>
    <p:sldId id="277" r:id="rId16"/>
    <p:sldId id="273" r:id="rId17"/>
    <p:sldId id="281" r:id="rId18"/>
    <p:sldId id="265" r:id="rId19"/>
    <p:sldId id="274" r:id="rId20"/>
    <p:sldId id="267" r:id="rId21"/>
    <p:sldId id="259" r:id="rId22"/>
    <p:sldId id="268" r:id="rId23"/>
    <p:sldId id="260" r:id="rId24"/>
    <p:sldId id="262" r:id="rId25"/>
    <p:sldId id="263" r:id="rId26"/>
    <p:sldId id="271" r:id="rId27"/>
    <p:sldId id="264" r:id="rId28"/>
    <p:sldId id="280" r:id="rId29"/>
    <p:sldId id="282" r:id="rId30"/>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a:srgbClr val="FFFF00"/>
    <a:srgbClr val="DDDDDD"/>
    <a:srgbClr val="009900"/>
    <a:srgbClr val="006600"/>
    <a:srgbClr val="CC6600"/>
    <a:srgbClr val="99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22" autoAdjust="0"/>
    <p:restoredTop sz="51472" autoAdjust="0"/>
  </p:normalViewPr>
  <p:slideViewPr>
    <p:cSldViewPr>
      <p:cViewPr varScale="1">
        <p:scale>
          <a:sx n="51" d="100"/>
          <a:sy n="51" d="100"/>
        </p:scale>
        <p:origin x="-23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2256" y="-7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40063" cy="463550"/>
          </a:xfrm>
          <a:prstGeom prst="rect">
            <a:avLst/>
          </a:prstGeom>
          <a:noFill/>
          <a:ln w="9525">
            <a:noFill/>
            <a:miter lim="800000"/>
            <a:headEnd/>
            <a:tailEnd/>
          </a:ln>
        </p:spPr>
        <p:txBody>
          <a:bodyPr vert="horz" wrap="square" lIns="93491" tIns="46746" rIns="93491" bIns="46746" numCol="1" anchor="t" anchorCtr="0" compatLnSpc="1">
            <a:prstTxWarp prst="textNoShape">
              <a:avLst/>
            </a:prstTxWarp>
          </a:bodyPr>
          <a:lstStyle>
            <a:lvl1pPr defTabSz="935038">
              <a:defRPr sz="1100" b="0"/>
            </a:lvl1pPr>
          </a:lstStyle>
          <a:p>
            <a:pPr>
              <a:defRPr/>
            </a:pPr>
            <a:endParaRPr lang="en-US" dirty="0"/>
          </a:p>
        </p:txBody>
      </p:sp>
      <p:sp>
        <p:nvSpPr>
          <p:cNvPr id="39939" name="Rectangle 3"/>
          <p:cNvSpPr>
            <a:spLocks noGrp="1" noChangeArrowheads="1"/>
          </p:cNvSpPr>
          <p:nvPr>
            <p:ph type="dt" idx="1"/>
          </p:nvPr>
        </p:nvSpPr>
        <p:spPr bwMode="auto">
          <a:xfrm>
            <a:off x="3968750" y="0"/>
            <a:ext cx="3040063" cy="463550"/>
          </a:xfrm>
          <a:prstGeom prst="rect">
            <a:avLst/>
          </a:prstGeom>
          <a:noFill/>
          <a:ln w="9525">
            <a:noFill/>
            <a:miter lim="800000"/>
            <a:headEnd/>
            <a:tailEnd/>
          </a:ln>
        </p:spPr>
        <p:txBody>
          <a:bodyPr vert="horz" wrap="square" lIns="93491" tIns="46746" rIns="93491" bIns="46746" numCol="1" anchor="t" anchorCtr="0" compatLnSpc="1">
            <a:prstTxWarp prst="textNoShape">
              <a:avLst/>
            </a:prstTxWarp>
          </a:bodyPr>
          <a:lstStyle>
            <a:lvl1pPr algn="r" defTabSz="935038">
              <a:defRPr sz="1100" b="0"/>
            </a:lvl1pPr>
          </a:lstStyle>
          <a:p>
            <a:pPr>
              <a:defRPr/>
            </a:pPr>
            <a:endParaRPr lang="en-US" dirty="0"/>
          </a:p>
        </p:txBody>
      </p:sp>
      <p:sp>
        <p:nvSpPr>
          <p:cNvPr id="173060"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1675" y="4414838"/>
            <a:ext cx="5607050" cy="4183062"/>
          </a:xfrm>
          <a:prstGeom prst="rect">
            <a:avLst/>
          </a:prstGeom>
          <a:noFill/>
          <a:ln w="9525">
            <a:noFill/>
            <a:miter lim="800000"/>
            <a:headEnd/>
            <a:tailEnd/>
          </a:ln>
        </p:spPr>
        <p:txBody>
          <a:bodyPr vert="horz" wrap="square" lIns="93491" tIns="46746" rIns="93491" bIns="467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31263"/>
            <a:ext cx="3040063" cy="463550"/>
          </a:xfrm>
          <a:prstGeom prst="rect">
            <a:avLst/>
          </a:prstGeom>
          <a:noFill/>
          <a:ln w="9525">
            <a:noFill/>
            <a:miter lim="800000"/>
            <a:headEnd/>
            <a:tailEnd/>
          </a:ln>
        </p:spPr>
        <p:txBody>
          <a:bodyPr vert="horz" wrap="square" lIns="93491" tIns="46746" rIns="93491" bIns="46746" numCol="1" anchor="b" anchorCtr="0" compatLnSpc="1">
            <a:prstTxWarp prst="textNoShape">
              <a:avLst/>
            </a:prstTxWarp>
          </a:bodyPr>
          <a:lstStyle>
            <a:lvl1pPr defTabSz="935038">
              <a:defRPr sz="1100" b="0"/>
            </a:lvl1pPr>
          </a:lstStyle>
          <a:p>
            <a:pPr>
              <a:defRPr/>
            </a:pPr>
            <a:endParaRPr lang="en-US" dirty="0"/>
          </a:p>
        </p:txBody>
      </p:sp>
      <p:sp>
        <p:nvSpPr>
          <p:cNvPr id="39943" name="Rectangle 7"/>
          <p:cNvSpPr>
            <a:spLocks noGrp="1" noChangeArrowheads="1"/>
          </p:cNvSpPr>
          <p:nvPr>
            <p:ph type="sldNum" sz="quarter" idx="5"/>
          </p:nvPr>
        </p:nvSpPr>
        <p:spPr bwMode="auto">
          <a:xfrm>
            <a:off x="3968750" y="8831263"/>
            <a:ext cx="3040063" cy="463550"/>
          </a:xfrm>
          <a:prstGeom prst="rect">
            <a:avLst/>
          </a:prstGeom>
          <a:noFill/>
          <a:ln w="9525">
            <a:noFill/>
            <a:miter lim="800000"/>
            <a:headEnd/>
            <a:tailEnd/>
          </a:ln>
        </p:spPr>
        <p:txBody>
          <a:bodyPr vert="horz" wrap="square" lIns="93491" tIns="46746" rIns="93491" bIns="46746" numCol="1" anchor="b" anchorCtr="0" compatLnSpc="1">
            <a:prstTxWarp prst="textNoShape">
              <a:avLst/>
            </a:prstTxWarp>
          </a:bodyPr>
          <a:lstStyle>
            <a:lvl1pPr algn="r" defTabSz="935038">
              <a:defRPr sz="1100" b="0"/>
            </a:lvl1pPr>
          </a:lstStyle>
          <a:p>
            <a:pPr>
              <a:defRPr/>
            </a:pPr>
            <a:fld id="{A2A938F9-5B4F-4A25-AE1D-A5B2B642463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a:noFill/>
          <a:ln/>
        </p:spPr>
        <p:txBody>
          <a:bodyPr/>
          <a:lstStyle/>
          <a:p>
            <a:pPr marL="228576" indent="-228576"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7E27064-803C-499E-9CCE-10CAF57B502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D35D690-42F4-4CA2-AB59-DF54090161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66788"/>
            <a:ext cx="1943100" cy="485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66788"/>
            <a:ext cx="5676900" cy="485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EC6FEA9-E85F-4C7E-8870-5AAA9270AD3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966788"/>
            <a:ext cx="7772400" cy="485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7798129-4174-47CD-A42B-C41E5AF039A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966788"/>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03388"/>
            <a:ext cx="7772400" cy="4114800"/>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fld id="{51FB68BF-A6D3-4542-AA4B-2A48C1D16A42}"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229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371600"/>
            <a:ext cx="4229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A853E43-2DA6-4E32-9C7D-C56E2544CF12}"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76200"/>
            <a:ext cx="2198687"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475" y="76200"/>
            <a:ext cx="6446838"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229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371600"/>
            <a:ext cx="4229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3244F85-925F-46AF-BD62-A27D13D3CE1E}"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76200"/>
            <a:ext cx="2198687"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475" y="76200"/>
            <a:ext cx="6446838"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229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371600"/>
            <a:ext cx="4229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033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033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845B647-6913-4879-94B9-459B96BC16C4}"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76200"/>
            <a:ext cx="2198687"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475" y="76200"/>
            <a:ext cx="6446838"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B5C1E9B-04D4-4E52-86E4-7C94ED41B0A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2B3DAC5-D862-42BC-ACEE-539DC8616FC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0EE1CEA-AFC5-4681-9A96-9CC1FA4785B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3983B8E-DED7-42CE-8456-8AF11AA5D9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C8D1976-6506-411C-8B27-51778B766B2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66788"/>
            <a:ext cx="7772400" cy="838200"/>
          </a:xfrm>
          <a:prstGeom prst="rect">
            <a:avLst/>
          </a:prstGeom>
          <a:noFill/>
          <a:ln w="9525">
            <a:noFill/>
            <a:miter lim="800000"/>
            <a:headEnd/>
            <a:tailEnd/>
          </a:ln>
          <a:effectLst/>
        </p:spPr>
        <p:txBody>
          <a:bodyPr vert="horz" wrap="square" lIns="91427" tIns="45713" rIns="91427" bIns="45713" numCol="1" anchor="ctr" anchorCtr="0" compatLnSpc="1">
            <a:prstTxWarp prst="textNoShape">
              <a:avLst/>
            </a:prstTxWarp>
          </a:bodyPr>
          <a:lstStyle/>
          <a:p>
            <a:pPr lvl="0"/>
            <a:r>
              <a:rPr lang="en-US" smtClean="0"/>
              <a:t>Energy Conservation Program</a:t>
            </a:r>
          </a:p>
        </p:txBody>
      </p:sp>
      <p:sp>
        <p:nvSpPr>
          <p:cNvPr id="2051" name="Rectangle 3"/>
          <p:cNvSpPr>
            <a:spLocks noGrp="1" noChangeArrowheads="1"/>
          </p:cNvSpPr>
          <p:nvPr>
            <p:ph type="body" idx="1"/>
          </p:nvPr>
        </p:nvSpPr>
        <p:spPr bwMode="auto">
          <a:xfrm>
            <a:off x="685800" y="1703388"/>
            <a:ext cx="7772400" cy="4114800"/>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239000" y="6534150"/>
            <a:ext cx="1905000" cy="4572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a:defRPr sz="1400" b="0">
                <a:latin typeface="Arial" charset="0"/>
              </a:defRPr>
            </a:lvl1pPr>
          </a:lstStyle>
          <a:p>
            <a:pPr>
              <a:defRPr/>
            </a:pPr>
            <a:fld id="{A767CC05-3F17-4032-8524-6006D4B848AE}" type="slidenum">
              <a:rPr lang="en-US"/>
              <a:pPr>
                <a:defRPr/>
              </a:pPr>
              <a:t>‹#›</a:t>
            </a:fld>
            <a:endParaRPr lang="en-US" dirty="0"/>
          </a:p>
        </p:txBody>
      </p:sp>
      <p:sp>
        <p:nvSpPr>
          <p:cNvPr id="1032" name="Rectangle 8"/>
          <p:cNvSpPr>
            <a:spLocks noChangeArrowheads="1"/>
          </p:cNvSpPr>
          <p:nvPr/>
        </p:nvSpPr>
        <p:spPr bwMode="auto">
          <a:xfrm>
            <a:off x="0" y="0"/>
            <a:ext cx="9144000" cy="990600"/>
          </a:xfrm>
          <a:prstGeom prst="rect">
            <a:avLst/>
          </a:prstGeom>
          <a:gradFill rotWithShape="0">
            <a:gsLst>
              <a:gs pos="0">
                <a:srgbClr val="0000FF">
                  <a:gamma/>
                  <a:shade val="46275"/>
                  <a:invGamma/>
                </a:srgbClr>
              </a:gs>
              <a:gs pos="100000">
                <a:srgbClr val="0000FF"/>
              </a:gs>
            </a:gsLst>
            <a:lin ang="18900000" scaled="1"/>
          </a:gradFill>
          <a:ln w="9525">
            <a:solidFill>
              <a:schemeClr val="tx1"/>
            </a:solidFill>
            <a:miter lim="800000"/>
            <a:headEnd/>
            <a:tailEnd/>
          </a:ln>
          <a:effectLst/>
        </p:spPr>
        <p:txBody>
          <a:bodyPr wrap="none" lIns="91427" tIns="45713" rIns="91427" bIns="45713" anchor="ctr"/>
          <a:lstStyle/>
          <a:p>
            <a:pPr algn="ctr">
              <a:defRPr/>
            </a:pPr>
            <a:r>
              <a:rPr lang="en-US" b="0" dirty="0"/>
              <a:t> </a:t>
            </a:r>
          </a:p>
        </p:txBody>
      </p:sp>
      <p:pic>
        <p:nvPicPr>
          <p:cNvPr id="2054" name="Picture 11" descr="Official_VA_Seal_embossed_web_1-25in"/>
          <p:cNvPicPr>
            <a:picLocks noChangeAspect="1" noChangeArrowheads="1"/>
          </p:cNvPicPr>
          <p:nvPr/>
        </p:nvPicPr>
        <p:blipFill>
          <a:blip r:embed="rId15" cstate="print"/>
          <a:srcRect/>
          <a:stretch>
            <a:fillRect/>
          </a:stretch>
        </p:blipFill>
        <p:spPr bwMode="auto">
          <a:xfrm>
            <a:off x="152400" y="228600"/>
            <a:ext cx="609600" cy="609600"/>
          </a:xfrm>
          <a:prstGeom prst="rect">
            <a:avLst/>
          </a:prstGeom>
          <a:noFill/>
          <a:ln w="9525">
            <a:noFill/>
            <a:miter lim="800000"/>
            <a:headEnd/>
            <a:tailEnd/>
          </a:ln>
        </p:spPr>
      </p:pic>
      <p:sp>
        <p:nvSpPr>
          <p:cNvPr id="1036" name="Text Box 12"/>
          <p:cNvSpPr txBox="1">
            <a:spLocks noChangeArrowheads="1"/>
          </p:cNvSpPr>
          <p:nvPr/>
        </p:nvSpPr>
        <p:spPr bwMode="auto">
          <a:xfrm>
            <a:off x="838200" y="304800"/>
            <a:ext cx="3657600" cy="549275"/>
          </a:xfrm>
          <a:prstGeom prst="rect">
            <a:avLst/>
          </a:prstGeom>
          <a:noFill/>
          <a:ln w="9525">
            <a:noFill/>
            <a:miter lim="800000"/>
            <a:headEnd/>
            <a:tailEnd/>
          </a:ln>
          <a:effectLst/>
        </p:spPr>
        <p:txBody>
          <a:bodyPr lIns="91427" tIns="45713" rIns="91427" bIns="45713">
            <a:spAutoFit/>
          </a:bodyPr>
          <a:lstStyle/>
          <a:p>
            <a:pPr>
              <a:spcBef>
                <a:spcPct val="50000"/>
              </a:spcBef>
              <a:defRPr/>
            </a:pPr>
            <a:r>
              <a:rPr lang="en-US" sz="1200" dirty="0">
                <a:solidFill>
                  <a:srgbClr val="6699FF"/>
                </a:solidFill>
                <a:latin typeface="AvantGarde" pitchFamily="34" charset="0"/>
              </a:rPr>
              <a:t>U.S. Department of Veterans Affairs</a:t>
            </a:r>
          </a:p>
          <a:p>
            <a:pPr>
              <a:spcBef>
                <a:spcPct val="50000"/>
              </a:spcBef>
              <a:defRPr/>
            </a:pPr>
            <a:r>
              <a:rPr lang="en-US" sz="1200" b="0" dirty="0">
                <a:solidFill>
                  <a:schemeClr val="bg1"/>
                </a:solidFill>
                <a:latin typeface="AvantGarde" pitchFamily="34" charset="0"/>
              </a:rPr>
              <a:t>Veterans Health Administration</a:t>
            </a:r>
          </a:p>
        </p:txBody>
      </p:sp>
      <p:sp>
        <p:nvSpPr>
          <p:cNvPr id="1039" name="Rectangle 15"/>
          <p:cNvSpPr>
            <a:spLocks noChangeArrowheads="1"/>
          </p:cNvSpPr>
          <p:nvPr/>
        </p:nvSpPr>
        <p:spPr bwMode="auto">
          <a:xfrm>
            <a:off x="3657600" y="152400"/>
            <a:ext cx="5486400" cy="838200"/>
          </a:xfrm>
          <a:prstGeom prst="rect">
            <a:avLst/>
          </a:prstGeom>
          <a:noFill/>
          <a:ln w="9525">
            <a:noFill/>
            <a:miter lim="800000"/>
            <a:headEnd/>
            <a:tailEnd/>
          </a:ln>
          <a:effectLst/>
        </p:spPr>
        <p:txBody>
          <a:bodyPr lIns="91427" tIns="45713" rIns="91427" bIns="45713" anchor="ctr"/>
          <a:lstStyle/>
          <a:p>
            <a:pPr>
              <a:defRPr/>
            </a:pPr>
            <a:endParaRPr lang="en-US" sz="3400" b="0" i="1" dirty="0">
              <a:solidFill>
                <a:schemeClr val="tx2"/>
              </a:solidFill>
              <a:effectLst>
                <a:outerShdw blurRad="38100" dist="38100" dir="2700000" algn="tl">
                  <a:srgbClr val="C0C0C0"/>
                </a:outerShdw>
              </a:effectLst>
              <a:latin typeface="AvantGarde" pitchFamily="34" charset="0"/>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dt="0"/>
  <p:txStyles>
    <p:titleStyle>
      <a:lvl1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2pPr>
      <a:lvl3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3pPr>
      <a:lvl4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4pPr>
      <a:lvl5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5pPr>
      <a:lvl6pPr marL="4572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6pPr>
      <a:lvl7pPr marL="9144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7pPr>
      <a:lvl8pPr marL="13716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8pPr>
      <a:lvl9pPr marL="18288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9pPr>
    </p:titleStyle>
    <p:bodyStyle>
      <a:lvl1pPr marL="342900" indent="-342900" algn="l" rtl="0" eaLnBrk="0" fontAlgn="base" hangingPunct="0">
        <a:spcBef>
          <a:spcPct val="20000"/>
        </a:spcBef>
        <a:spcAft>
          <a:spcPct val="0"/>
        </a:spcAft>
        <a:buClr>
          <a:srgbClr val="0000FF"/>
        </a:buClr>
        <a:buChar char="•"/>
        <a:defRPr sz="2800" b="1">
          <a:solidFill>
            <a:srgbClr val="0000FF"/>
          </a:solidFill>
          <a:latin typeface="+mn-lt"/>
          <a:ea typeface="+mn-ea"/>
          <a:cs typeface="+mn-cs"/>
        </a:defRPr>
      </a:lvl1pPr>
      <a:lvl2pPr marL="742950" indent="-285750" algn="l" rtl="0" eaLnBrk="0" fontAlgn="base" hangingPunct="0">
        <a:spcBef>
          <a:spcPct val="20000"/>
        </a:spcBef>
        <a:spcAft>
          <a:spcPct val="0"/>
        </a:spcAft>
        <a:buClr>
          <a:srgbClr val="0000FF"/>
        </a:buClr>
        <a:buChar char="–"/>
        <a:defRPr sz="2400">
          <a:solidFill>
            <a:schemeClr val="tx1"/>
          </a:solidFill>
          <a:latin typeface="+mn-lt"/>
        </a:defRPr>
      </a:lvl2pPr>
      <a:lvl3pPr marL="1143000" indent="-228600" algn="l" rtl="0" eaLnBrk="0" fontAlgn="base" hangingPunct="0">
        <a:spcBef>
          <a:spcPct val="20000"/>
        </a:spcBef>
        <a:spcAft>
          <a:spcPct val="0"/>
        </a:spcAft>
        <a:buClr>
          <a:srgbClr val="0000FF"/>
        </a:buClr>
        <a:buChar char="•"/>
        <a:defRPr sz="2000">
          <a:solidFill>
            <a:schemeClr val="tx1"/>
          </a:solidFill>
          <a:latin typeface="+mn-lt"/>
        </a:defRPr>
      </a:lvl3pPr>
      <a:lvl4pPr marL="1600200" indent="-228600" algn="l" rtl="0" eaLnBrk="0" fontAlgn="base" hangingPunct="0">
        <a:spcBef>
          <a:spcPct val="20000"/>
        </a:spcBef>
        <a:spcAft>
          <a:spcPct val="0"/>
        </a:spcAft>
        <a:buClr>
          <a:srgbClr val="0000FF"/>
        </a:buClr>
        <a:buChar char="–"/>
        <a:defRPr sz="2000">
          <a:solidFill>
            <a:schemeClr val="tx1"/>
          </a:solidFill>
          <a:latin typeface="+mn-lt"/>
        </a:defRPr>
      </a:lvl4pPr>
      <a:lvl5pPr marL="2057400" indent="-228600" algn="l" rtl="0" eaLnBrk="0" fontAlgn="base" hangingPunct="0">
        <a:spcBef>
          <a:spcPct val="20000"/>
        </a:spcBef>
        <a:spcAft>
          <a:spcPct val="0"/>
        </a:spcAft>
        <a:buClr>
          <a:srgbClr val="0000FF"/>
        </a:buClr>
        <a:buChar char="»"/>
        <a:defRPr sz="1600">
          <a:solidFill>
            <a:schemeClr val="tx1"/>
          </a:solidFill>
          <a:latin typeface="+mn-lt"/>
        </a:defRPr>
      </a:lvl5pPr>
      <a:lvl6pPr marL="2514600" indent="-228600" algn="l" rtl="0" fontAlgn="base">
        <a:spcBef>
          <a:spcPct val="20000"/>
        </a:spcBef>
        <a:spcAft>
          <a:spcPct val="0"/>
        </a:spcAft>
        <a:buClr>
          <a:srgbClr val="0000FF"/>
        </a:buClr>
        <a:buChar char="»"/>
        <a:defRPr sz="1600">
          <a:solidFill>
            <a:schemeClr val="tx1"/>
          </a:solidFill>
          <a:latin typeface="+mn-lt"/>
        </a:defRPr>
      </a:lvl6pPr>
      <a:lvl7pPr marL="2971800" indent="-228600" algn="l" rtl="0" fontAlgn="base">
        <a:spcBef>
          <a:spcPct val="20000"/>
        </a:spcBef>
        <a:spcAft>
          <a:spcPct val="0"/>
        </a:spcAft>
        <a:buClr>
          <a:srgbClr val="0000FF"/>
        </a:buClr>
        <a:buChar char="»"/>
        <a:defRPr sz="1600">
          <a:solidFill>
            <a:schemeClr val="tx1"/>
          </a:solidFill>
          <a:latin typeface="+mn-lt"/>
        </a:defRPr>
      </a:lvl7pPr>
      <a:lvl8pPr marL="3429000" indent="-228600" algn="l" rtl="0" fontAlgn="base">
        <a:spcBef>
          <a:spcPct val="20000"/>
        </a:spcBef>
        <a:spcAft>
          <a:spcPct val="0"/>
        </a:spcAft>
        <a:buClr>
          <a:srgbClr val="0000FF"/>
        </a:buClr>
        <a:buChar char="»"/>
        <a:defRPr sz="1600">
          <a:solidFill>
            <a:schemeClr val="tx1"/>
          </a:solidFill>
          <a:latin typeface="+mn-lt"/>
        </a:defRPr>
      </a:lvl8pPr>
      <a:lvl9pPr marL="3886200" indent="-228600" algn="l" rtl="0" fontAlgn="base">
        <a:spcBef>
          <a:spcPct val="20000"/>
        </a:spcBef>
        <a:spcAft>
          <a:spcPct val="0"/>
        </a:spcAft>
        <a:buClr>
          <a:srgbClr val="0000FF"/>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2"/>
          <p:cNvSpPr>
            <a:spLocks noChangeArrowheads="1"/>
          </p:cNvSpPr>
          <p:nvPr/>
        </p:nvSpPr>
        <p:spPr bwMode="auto">
          <a:xfrm>
            <a:off x="0" y="2057400"/>
            <a:ext cx="5715000" cy="4800600"/>
          </a:xfrm>
          <a:prstGeom prst="rect">
            <a:avLst/>
          </a:prstGeom>
          <a:solidFill>
            <a:schemeClr val="accent1"/>
          </a:solidFill>
          <a:ln w="9525">
            <a:noFill/>
            <a:miter lim="800000"/>
            <a:headEnd/>
            <a:tailEnd/>
          </a:ln>
          <a:effectLst/>
        </p:spPr>
        <p:txBody>
          <a:bodyPr wrap="none" anchor="ctr"/>
          <a:lstStyle/>
          <a:p>
            <a:pPr algn="ctr" eaLnBrk="0" hangingPunct="0">
              <a:defRPr/>
            </a:pPr>
            <a:endParaRPr lang="en-US" b="0" dirty="0">
              <a:latin typeface="Times" pitchFamily="18" charset="0"/>
            </a:endParaRPr>
          </a:p>
        </p:txBody>
      </p:sp>
      <p:sp>
        <p:nvSpPr>
          <p:cNvPr id="9" name="Rectangle 5"/>
          <p:cNvSpPr>
            <a:spLocks noChangeArrowheads="1"/>
          </p:cNvSpPr>
          <p:nvPr/>
        </p:nvSpPr>
        <p:spPr bwMode="auto">
          <a:xfrm>
            <a:off x="5791200" y="2057400"/>
            <a:ext cx="3352800" cy="4800600"/>
          </a:xfrm>
          <a:prstGeom prst="rect">
            <a:avLst/>
          </a:prstGeom>
          <a:solidFill>
            <a:schemeClr val="accent1">
              <a:alpha val="70000"/>
            </a:schemeClr>
          </a:solidFill>
          <a:ln w="9525">
            <a:noFill/>
            <a:miter lim="800000"/>
            <a:headEnd/>
            <a:tailEnd/>
          </a:ln>
          <a:effectLst/>
        </p:spPr>
        <p:txBody>
          <a:bodyPr wrap="none" anchor="ctr"/>
          <a:lstStyle/>
          <a:p>
            <a:pPr algn="r" eaLnBrk="0" hangingPunct="0">
              <a:defRPr/>
            </a:pPr>
            <a:endParaRPr lang="en-US" b="0" dirty="0">
              <a:latin typeface="Times" pitchFamily="18" charset="0"/>
            </a:endParaRPr>
          </a:p>
        </p:txBody>
      </p:sp>
      <p:pic>
        <p:nvPicPr>
          <p:cNvPr id="3076" name="Picture 15"/>
          <p:cNvPicPr>
            <a:picLocks noChangeAspect="1" noChangeArrowheads="1"/>
          </p:cNvPicPr>
          <p:nvPr/>
        </p:nvPicPr>
        <p:blipFill>
          <a:blip r:embed="rId13" cstate="print"/>
          <a:srcRect/>
          <a:stretch>
            <a:fillRect/>
          </a:stretch>
        </p:blipFill>
        <p:spPr bwMode="auto">
          <a:xfrm>
            <a:off x="3581400" y="523875"/>
            <a:ext cx="2124075" cy="1457325"/>
          </a:xfrm>
          <a:prstGeom prst="rect">
            <a:avLst/>
          </a:prstGeom>
          <a:noFill/>
          <a:ln w="9525">
            <a:noFill/>
            <a:miter lim="800000"/>
            <a:headEnd/>
            <a:tailEnd/>
          </a:ln>
        </p:spPr>
      </p:pic>
      <p:sp>
        <p:nvSpPr>
          <p:cNvPr id="11" name="Rectangle 14"/>
          <p:cNvSpPr>
            <a:spLocks noChangeArrowheads="1"/>
          </p:cNvSpPr>
          <p:nvPr/>
        </p:nvSpPr>
        <p:spPr bwMode="auto">
          <a:xfrm>
            <a:off x="685800" y="5715000"/>
            <a:ext cx="4953000" cy="1143000"/>
          </a:xfrm>
          <a:prstGeom prst="rect">
            <a:avLst/>
          </a:prstGeom>
          <a:noFill/>
          <a:ln w="9525">
            <a:noFill/>
            <a:miter lim="800000"/>
            <a:headEnd/>
            <a:tailEnd/>
          </a:ln>
          <a:effectLst/>
        </p:spPr>
        <p:txBody>
          <a:bodyPr/>
          <a:lstStyle/>
          <a:p>
            <a:pPr algn="r" eaLnBrk="0" hangingPunct="0">
              <a:defRPr/>
            </a:pPr>
            <a:endParaRPr lang="en-US" sz="4000" dirty="0">
              <a:solidFill>
                <a:schemeClr val="bg1"/>
              </a:solidFill>
              <a:latin typeface="Arial" charset="0"/>
            </a:endParaRPr>
          </a:p>
        </p:txBody>
      </p:sp>
      <p:sp>
        <p:nvSpPr>
          <p:cNvPr id="12" name="Text Box 8"/>
          <p:cNvSpPr txBox="1">
            <a:spLocks noChangeArrowheads="1"/>
          </p:cNvSpPr>
          <p:nvPr/>
        </p:nvSpPr>
        <p:spPr bwMode="auto">
          <a:xfrm>
            <a:off x="8661400" y="6557963"/>
            <a:ext cx="457200" cy="274637"/>
          </a:xfrm>
          <a:prstGeom prst="rect">
            <a:avLst/>
          </a:prstGeom>
          <a:noFill/>
          <a:ln w="9525">
            <a:noFill/>
            <a:miter lim="800000"/>
            <a:headEnd/>
            <a:tailEnd/>
          </a:ln>
          <a:effectLst/>
        </p:spPr>
        <p:txBody>
          <a:bodyPr>
            <a:spAutoFit/>
          </a:bodyPr>
          <a:lstStyle/>
          <a:p>
            <a:pPr algn="r">
              <a:spcBef>
                <a:spcPct val="50000"/>
              </a:spcBef>
              <a:defRPr/>
            </a:pPr>
            <a:fld id="{09080859-B4F7-4890-8DA4-9BB05A72705C}" type="slidenum">
              <a:rPr lang="en-US" sz="1200" b="0">
                <a:latin typeface="Arial" charset="0"/>
              </a:rPr>
              <a:pPr algn="r">
                <a:spcBef>
                  <a:spcPct val="50000"/>
                </a:spcBef>
                <a:defRPr/>
              </a:pPr>
              <a:t>‹#›</a:t>
            </a:fld>
            <a:endParaRPr lang="en-US" sz="1200" b="0" dirty="0">
              <a:latin typeface="Arial" charset="0"/>
            </a:endParaRPr>
          </a:p>
        </p:txBody>
      </p:sp>
      <p:sp>
        <p:nvSpPr>
          <p:cNvPr id="3079" name="Rectangle 3"/>
          <p:cNvSpPr>
            <a:spLocks noGrp="1" noChangeArrowheads="1"/>
          </p:cNvSpPr>
          <p:nvPr>
            <p:ph type="title"/>
          </p:nvPr>
        </p:nvSpPr>
        <p:spPr bwMode="auto">
          <a:xfrm>
            <a:off x="117475" y="76200"/>
            <a:ext cx="57912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80" name="Rectangle 4"/>
          <p:cNvSpPr>
            <a:spLocks noGrp="1" noChangeArrowheads="1"/>
          </p:cNvSpPr>
          <p:nvPr>
            <p:ph type="body" idx="1"/>
          </p:nvPr>
        </p:nvSpPr>
        <p:spPr bwMode="auto">
          <a:xfrm>
            <a:off x="304800" y="1371600"/>
            <a:ext cx="8610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dt="0"/>
  <p:txStyles>
    <p:titleStyle>
      <a:lvl1pPr algn="l" rtl="0" eaLnBrk="0" fontAlgn="base" hangingPunct="0">
        <a:lnSpc>
          <a:spcPct val="110000"/>
        </a:lnSpc>
        <a:spcBef>
          <a:spcPct val="0"/>
        </a:spcBef>
        <a:spcAft>
          <a:spcPct val="0"/>
        </a:spcAft>
        <a:defRPr sz="2600" b="1">
          <a:solidFill>
            <a:schemeClr val="bg1"/>
          </a:solidFill>
          <a:latin typeface="+mj-lt"/>
          <a:ea typeface="+mj-ea"/>
          <a:cs typeface="+mj-cs"/>
        </a:defRPr>
      </a:lvl1pPr>
      <a:lvl2pPr algn="l" rtl="0" eaLnBrk="0" fontAlgn="base" hangingPunct="0">
        <a:lnSpc>
          <a:spcPct val="110000"/>
        </a:lnSpc>
        <a:spcBef>
          <a:spcPct val="0"/>
        </a:spcBef>
        <a:spcAft>
          <a:spcPct val="0"/>
        </a:spcAft>
        <a:defRPr sz="2600" b="1">
          <a:solidFill>
            <a:schemeClr val="bg1"/>
          </a:solidFill>
          <a:latin typeface="Arial" charset="0"/>
        </a:defRPr>
      </a:lvl2pPr>
      <a:lvl3pPr algn="l" rtl="0" eaLnBrk="0" fontAlgn="base" hangingPunct="0">
        <a:lnSpc>
          <a:spcPct val="110000"/>
        </a:lnSpc>
        <a:spcBef>
          <a:spcPct val="0"/>
        </a:spcBef>
        <a:spcAft>
          <a:spcPct val="0"/>
        </a:spcAft>
        <a:defRPr sz="2600" b="1">
          <a:solidFill>
            <a:schemeClr val="bg1"/>
          </a:solidFill>
          <a:latin typeface="Arial" charset="0"/>
        </a:defRPr>
      </a:lvl3pPr>
      <a:lvl4pPr algn="l" rtl="0" eaLnBrk="0" fontAlgn="base" hangingPunct="0">
        <a:lnSpc>
          <a:spcPct val="110000"/>
        </a:lnSpc>
        <a:spcBef>
          <a:spcPct val="0"/>
        </a:spcBef>
        <a:spcAft>
          <a:spcPct val="0"/>
        </a:spcAft>
        <a:defRPr sz="2600" b="1">
          <a:solidFill>
            <a:schemeClr val="bg1"/>
          </a:solidFill>
          <a:latin typeface="Arial" charset="0"/>
        </a:defRPr>
      </a:lvl4pPr>
      <a:lvl5pPr algn="l" rtl="0" eaLnBrk="0" fontAlgn="base" hangingPunct="0">
        <a:lnSpc>
          <a:spcPct val="110000"/>
        </a:lnSpc>
        <a:spcBef>
          <a:spcPct val="0"/>
        </a:spcBef>
        <a:spcAft>
          <a:spcPct val="0"/>
        </a:spcAft>
        <a:defRPr sz="2600" b="1">
          <a:solidFill>
            <a:schemeClr val="bg1"/>
          </a:solidFill>
          <a:latin typeface="Arial" charset="0"/>
        </a:defRPr>
      </a:lvl5pPr>
      <a:lvl6pPr marL="457200" algn="l" rtl="0" fontAlgn="base">
        <a:lnSpc>
          <a:spcPct val="110000"/>
        </a:lnSpc>
        <a:spcBef>
          <a:spcPct val="0"/>
        </a:spcBef>
        <a:spcAft>
          <a:spcPct val="0"/>
        </a:spcAft>
        <a:defRPr sz="2600" b="1">
          <a:solidFill>
            <a:schemeClr val="bg1"/>
          </a:solidFill>
          <a:latin typeface="Arial" charset="0"/>
        </a:defRPr>
      </a:lvl6pPr>
      <a:lvl7pPr marL="914400" algn="l" rtl="0" fontAlgn="base">
        <a:lnSpc>
          <a:spcPct val="110000"/>
        </a:lnSpc>
        <a:spcBef>
          <a:spcPct val="0"/>
        </a:spcBef>
        <a:spcAft>
          <a:spcPct val="0"/>
        </a:spcAft>
        <a:defRPr sz="2600" b="1">
          <a:solidFill>
            <a:schemeClr val="bg1"/>
          </a:solidFill>
          <a:latin typeface="Arial" charset="0"/>
        </a:defRPr>
      </a:lvl7pPr>
      <a:lvl8pPr marL="1371600" algn="l" rtl="0" fontAlgn="base">
        <a:lnSpc>
          <a:spcPct val="110000"/>
        </a:lnSpc>
        <a:spcBef>
          <a:spcPct val="0"/>
        </a:spcBef>
        <a:spcAft>
          <a:spcPct val="0"/>
        </a:spcAft>
        <a:defRPr sz="2600" b="1">
          <a:solidFill>
            <a:schemeClr val="bg1"/>
          </a:solidFill>
          <a:latin typeface="Arial" charset="0"/>
        </a:defRPr>
      </a:lvl8pPr>
      <a:lvl9pPr marL="1828800" algn="l" rtl="0" fontAlgn="base">
        <a:lnSpc>
          <a:spcPct val="110000"/>
        </a:lnSpc>
        <a:spcBef>
          <a:spcPct val="0"/>
        </a:spcBef>
        <a:spcAft>
          <a:spcPct val="0"/>
        </a:spcAft>
        <a:defRPr sz="2600" b="1">
          <a:solidFill>
            <a:schemeClr val="bg1"/>
          </a:solidFill>
          <a:latin typeface="Arial" charset="0"/>
        </a:defRPr>
      </a:lvl9pPr>
    </p:titleStyle>
    <p:bodyStyle>
      <a:lvl1pPr marL="342900" indent="-342900" algn="l" rtl="0" eaLnBrk="0" fontAlgn="base" hangingPunct="0">
        <a:spcBef>
          <a:spcPct val="20000"/>
        </a:spcBef>
        <a:spcAft>
          <a:spcPct val="0"/>
        </a:spcAft>
        <a:buClr>
          <a:schemeClr val="accent1"/>
        </a:buClr>
        <a:buSzPct val="50000"/>
        <a:buFont typeface="Wingdings" pitchFamily="2" charset="2"/>
        <a:buChar char="n"/>
        <a:defRPr sz="2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pitchFamily="18" charset="0"/>
        </a:defRPr>
      </a:lvl5pPr>
      <a:lvl6pPr marL="2514600" indent="-228600" algn="l" rtl="0" fontAlgn="base">
        <a:spcBef>
          <a:spcPct val="20000"/>
        </a:spcBef>
        <a:spcAft>
          <a:spcPct val="0"/>
        </a:spcAft>
        <a:buChar char="»"/>
        <a:defRPr sz="2000">
          <a:solidFill>
            <a:schemeClr val="tx1"/>
          </a:solidFill>
          <a:latin typeface="Times" pitchFamily="18" charset="0"/>
        </a:defRPr>
      </a:lvl6pPr>
      <a:lvl7pPr marL="2971800" indent="-228600" algn="l" rtl="0" fontAlgn="base">
        <a:spcBef>
          <a:spcPct val="20000"/>
        </a:spcBef>
        <a:spcAft>
          <a:spcPct val="0"/>
        </a:spcAft>
        <a:buChar char="»"/>
        <a:defRPr sz="2000">
          <a:solidFill>
            <a:schemeClr val="tx1"/>
          </a:solidFill>
          <a:latin typeface="Times" pitchFamily="18" charset="0"/>
        </a:defRPr>
      </a:lvl7pPr>
      <a:lvl8pPr marL="3429000" indent="-228600" algn="l" rtl="0" fontAlgn="base">
        <a:spcBef>
          <a:spcPct val="20000"/>
        </a:spcBef>
        <a:spcAft>
          <a:spcPct val="0"/>
        </a:spcAft>
        <a:buChar char="»"/>
        <a:defRPr sz="2000">
          <a:solidFill>
            <a:schemeClr val="tx1"/>
          </a:solidFill>
          <a:latin typeface="Times" pitchFamily="18" charset="0"/>
        </a:defRPr>
      </a:lvl8pPr>
      <a:lvl9pPr marL="3886200" indent="-228600" algn="l" rtl="0" fontAlgn="base">
        <a:spcBef>
          <a:spcPct val="20000"/>
        </a:spcBef>
        <a:spcAft>
          <a:spcPct val="0"/>
        </a:spcAft>
        <a:buChar char="»"/>
        <a:defRPr sz="2000">
          <a:solidFill>
            <a:schemeClr val="tx1"/>
          </a:solidFill>
          <a:latin typeface="Times"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7315200" cy="1143000"/>
          </a:xfrm>
          <a:prstGeom prst="rect">
            <a:avLst/>
          </a:prstGeom>
          <a:solidFill>
            <a:schemeClr val="accent1"/>
          </a:solidFill>
          <a:ln w="9525">
            <a:noFill/>
            <a:miter lim="800000"/>
            <a:headEnd/>
            <a:tailEnd/>
          </a:ln>
          <a:effectLst/>
        </p:spPr>
        <p:txBody>
          <a:bodyPr wrap="none" anchor="ctr"/>
          <a:lstStyle/>
          <a:p>
            <a:pPr algn="r" eaLnBrk="0" hangingPunct="0">
              <a:defRPr/>
            </a:pPr>
            <a:endParaRPr lang="en-US" b="0" dirty="0">
              <a:latin typeface="Times" pitchFamily="18" charset="0"/>
            </a:endParaRPr>
          </a:p>
        </p:txBody>
      </p:sp>
      <p:sp>
        <p:nvSpPr>
          <p:cNvPr id="4099" name="Rectangle 3"/>
          <p:cNvSpPr>
            <a:spLocks noGrp="1" noChangeArrowheads="1"/>
          </p:cNvSpPr>
          <p:nvPr>
            <p:ph type="title"/>
          </p:nvPr>
        </p:nvSpPr>
        <p:spPr bwMode="auto">
          <a:xfrm>
            <a:off x="117475" y="76200"/>
            <a:ext cx="57912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304800" y="1371600"/>
            <a:ext cx="8610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ChangeArrowheads="1"/>
          </p:cNvSpPr>
          <p:nvPr/>
        </p:nvSpPr>
        <p:spPr bwMode="auto">
          <a:xfrm>
            <a:off x="7391400" y="0"/>
            <a:ext cx="1752600" cy="1143000"/>
          </a:xfrm>
          <a:prstGeom prst="rect">
            <a:avLst/>
          </a:prstGeom>
          <a:solidFill>
            <a:schemeClr val="accent1">
              <a:alpha val="70000"/>
            </a:schemeClr>
          </a:solidFill>
          <a:ln w="9525">
            <a:noFill/>
            <a:miter lim="800000"/>
            <a:headEnd/>
            <a:tailEnd/>
          </a:ln>
          <a:effectLst/>
        </p:spPr>
        <p:txBody>
          <a:bodyPr wrap="none" anchor="ctr"/>
          <a:lstStyle/>
          <a:p>
            <a:pPr algn="r" eaLnBrk="0" hangingPunct="0">
              <a:defRPr/>
            </a:pPr>
            <a:endParaRPr lang="en-US" b="0" dirty="0">
              <a:latin typeface="Times" pitchFamily="18" charset="0"/>
            </a:endParaRPr>
          </a:p>
        </p:txBody>
      </p:sp>
      <p:sp>
        <p:nvSpPr>
          <p:cNvPr id="1030" name="Text Box 6"/>
          <p:cNvSpPr txBox="1">
            <a:spLocks noChangeArrowheads="1"/>
          </p:cNvSpPr>
          <p:nvPr/>
        </p:nvSpPr>
        <p:spPr bwMode="auto">
          <a:xfrm>
            <a:off x="8661400" y="6557963"/>
            <a:ext cx="457200" cy="274637"/>
          </a:xfrm>
          <a:prstGeom prst="rect">
            <a:avLst/>
          </a:prstGeom>
          <a:noFill/>
          <a:ln w="9525">
            <a:noFill/>
            <a:miter lim="800000"/>
            <a:headEnd/>
            <a:tailEnd/>
          </a:ln>
          <a:effectLst/>
        </p:spPr>
        <p:txBody>
          <a:bodyPr>
            <a:spAutoFit/>
          </a:bodyPr>
          <a:lstStyle/>
          <a:p>
            <a:pPr algn="r">
              <a:spcBef>
                <a:spcPct val="50000"/>
              </a:spcBef>
              <a:defRPr/>
            </a:pPr>
            <a:fld id="{F0186257-BF70-461D-85EB-C74B1039A30E}" type="slidenum">
              <a:rPr lang="en-US" sz="1200" b="0">
                <a:latin typeface="Arial" charset="0"/>
              </a:rPr>
              <a:pPr algn="r">
                <a:spcBef>
                  <a:spcPct val="50000"/>
                </a:spcBef>
                <a:defRPr/>
              </a:pPr>
              <a:t>‹#›</a:t>
            </a:fld>
            <a:endParaRPr lang="en-US" sz="1200" b="0" dirty="0">
              <a:latin typeface="Arial" charset="0"/>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0" fontAlgn="base" hangingPunct="0">
        <a:lnSpc>
          <a:spcPct val="110000"/>
        </a:lnSpc>
        <a:spcBef>
          <a:spcPct val="0"/>
        </a:spcBef>
        <a:spcAft>
          <a:spcPct val="0"/>
        </a:spcAft>
        <a:defRPr sz="2600" b="1">
          <a:solidFill>
            <a:schemeClr val="bg1"/>
          </a:solidFill>
          <a:latin typeface="+mj-lt"/>
          <a:ea typeface="+mj-ea"/>
          <a:cs typeface="+mj-cs"/>
        </a:defRPr>
      </a:lvl1pPr>
      <a:lvl2pPr algn="l" rtl="0" eaLnBrk="0" fontAlgn="base" hangingPunct="0">
        <a:lnSpc>
          <a:spcPct val="110000"/>
        </a:lnSpc>
        <a:spcBef>
          <a:spcPct val="0"/>
        </a:spcBef>
        <a:spcAft>
          <a:spcPct val="0"/>
        </a:spcAft>
        <a:defRPr sz="2600" b="1">
          <a:solidFill>
            <a:schemeClr val="bg1"/>
          </a:solidFill>
          <a:latin typeface="Arial" charset="0"/>
        </a:defRPr>
      </a:lvl2pPr>
      <a:lvl3pPr algn="l" rtl="0" eaLnBrk="0" fontAlgn="base" hangingPunct="0">
        <a:lnSpc>
          <a:spcPct val="110000"/>
        </a:lnSpc>
        <a:spcBef>
          <a:spcPct val="0"/>
        </a:spcBef>
        <a:spcAft>
          <a:spcPct val="0"/>
        </a:spcAft>
        <a:defRPr sz="2600" b="1">
          <a:solidFill>
            <a:schemeClr val="bg1"/>
          </a:solidFill>
          <a:latin typeface="Arial" charset="0"/>
        </a:defRPr>
      </a:lvl3pPr>
      <a:lvl4pPr algn="l" rtl="0" eaLnBrk="0" fontAlgn="base" hangingPunct="0">
        <a:lnSpc>
          <a:spcPct val="110000"/>
        </a:lnSpc>
        <a:spcBef>
          <a:spcPct val="0"/>
        </a:spcBef>
        <a:spcAft>
          <a:spcPct val="0"/>
        </a:spcAft>
        <a:defRPr sz="2600" b="1">
          <a:solidFill>
            <a:schemeClr val="bg1"/>
          </a:solidFill>
          <a:latin typeface="Arial" charset="0"/>
        </a:defRPr>
      </a:lvl4pPr>
      <a:lvl5pPr algn="l" rtl="0" eaLnBrk="0" fontAlgn="base" hangingPunct="0">
        <a:lnSpc>
          <a:spcPct val="110000"/>
        </a:lnSpc>
        <a:spcBef>
          <a:spcPct val="0"/>
        </a:spcBef>
        <a:spcAft>
          <a:spcPct val="0"/>
        </a:spcAft>
        <a:defRPr sz="2600" b="1">
          <a:solidFill>
            <a:schemeClr val="bg1"/>
          </a:solidFill>
          <a:latin typeface="Arial" charset="0"/>
        </a:defRPr>
      </a:lvl5pPr>
      <a:lvl6pPr marL="457200" algn="l" rtl="0" eaLnBrk="0" fontAlgn="base" hangingPunct="0">
        <a:lnSpc>
          <a:spcPct val="110000"/>
        </a:lnSpc>
        <a:spcBef>
          <a:spcPct val="0"/>
        </a:spcBef>
        <a:spcAft>
          <a:spcPct val="0"/>
        </a:spcAft>
        <a:defRPr sz="2600" b="1">
          <a:solidFill>
            <a:schemeClr val="bg1"/>
          </a:solidFill>
          <a:latin typeface="Arial" charset="0"/>
        </a:defRPr>
      </a:lvl6pPr>
      <a:lvl7pPr marL="914400" algn="l" rtl="0" eaLnBrk="0" fontAlgn="base" hangingPunct="0">
        <a:lnSpc>
          <a:spcPct val="110000"/>
        </a:lnSpc>
        <a:spcBef>
          <a:spcPct val="0"/>
        </a:spcBef>
        <a:spcAft>
          <a:spcPct val="0"/>
        </a:spcAft>
        <a:defRPr sz="2600" b="1">
          <a:solidFill>
            <a:schemeClr val="bg1"/>
          </a:solidFill>
          <a:latin typeface="Arial" charset="0"/>
        </a:defRPr>
      </a:lvl7pPr>
      <a:lvl8pPr marL="1371600" algn="l" rtl="0" eaLnBrk="0" fontAlgn="base" hangingPunct="0">
        <a:lnSpc>
          <a:spcPct val="110000"/>
        </a:lnSpc>
        <a:spcBef>
          <a:spcPct val="0"/>
        </a:spcBef>
        <a:spcAft>
          <a:spcPct val="0"/>
        </a:spcAft>
        <a:defRPr sz="2600" b="1">
          <a:solidFill>
            <a:schemeClr val="bg1"/>
          </a:solidFill>
          <a:latin typeface="Arial" charset="0"/>
        </a:defRPr>
      </a:lvl8pPr>
      <a:lvl9pPr marL="1828800" algn="l" rtl="0" eaLnBrk="0" fontAlgn="base" hangingPunct="0">
        <a:lnSpc>
          <a:spcPct val="110000"/>
        </a:lnSpc>
        <a:spcBef>
          <a:spcPct val="0"/>
        </a:spcBef>
        <a:spcAft>
          <a:spcPct val="0"/>
        </a:spcAft>
        <a:defRPr sz="2600" b="1">
          <a:solidFill>
            <a:schemeClr val="bg1"/>
          </a:solidFill>
          <a:latin typeface="Arial" charset="0"/>
        </a:defRPr>
      </a:lvl9pPr>
    </p:titleStyle>
    <p:bodyStyle>
      <a:lvl1pPr marL="342900" indent="-342900" algn="l" rtl="0" eaLnBrk="0" fontAlgn="base" hangingPunct="0">
        <a:spcBef>
          <a:spcPct val="20000"/>
        </a:spcBef>
        <a:spcAft>
          <a:spcPct val="0"/>
        </a:spcAft>
        <a:buClr>
          <a:schemeClr val="accent1"/>
        </a:buClr>
        <a:buSzPct val="50000"/>
        <a:buFont typeface="Wingdings" pitchFamily="2" charset="2"/>
        <a:buChar char="n"/>
        <a:defRPr sz="2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pitchFamily="18" charset="0"/>
        </a:defRPr>
      </a:lvl5pPr>
      <a:lvl6pPr marL="2514600" indent="-228600" algn="l" rtl="0" eaLnBrk="0" fontAlgn="base" hangingPunct="0">
        <a:spcBef>
          <a:spcPct val="20000"/>
        </a:spcBef>
        <a:spcAft>
          <a:spcPct val="0"/>
        </a:spcAft>
        <a:buChar char="»"/>
        <a:defRPr sz="2000">
          <a:solidFill>
            <a:schemeClr val="tx1"/>
          </a:solidFill>
          <a:latin typeface="Times" pitchFamily="18" charset="0"/>
        </a:defRPr>
      </a:lvl6pPr>
      <a:lvl7pPr marL="2971800" indent="-228600" algn="l" rtl="0" eaLnBrk="0" fontAlgn="base" hangingPunct="0">
        <a:spcBef>
          <a:spcPct val="20000"/>
        </a:spcBef>
        <a:spcAft>
          <a:spcPct val="0"/>
        </a:spcAft>
        <a:buChar char="»"/>
        <a:defRPr sz="2000">
          <a:solidFill>
            <a:schemeClr val="tx1"/>
          </a:solidFill>
          <a:latin typeface="Times" pitchFamily="18" charset="0"/>
        </a:defRPr>
      </a:lvl7pPr>
      <a:lvl8pPr marL="3429000" indent="-228600" algn="l" rtl="0" eaLnBrk="0" fontAlgn="base" hangingPunct="0">
        <a:spcBef>
          <a:spcPct val="20000"/>
        </a:spcBef>
        <a:spcAft>
          <a:spcPct val="0"/>
        </a:spcAft>
        <a:buChar char="»"/>
        <a:defRPr sz="2000">
          <a:solidFill>
            <a:schemeClr val="tx1"/>
          </a:solidFill>
          <a:latin typeface="Times" pitchFamily="18" charset="0"/>
        </a:defRPr>
      </a:lvl8pPr>
      <a:lvl9pPr marL="3886200" indent="-228600" algn="l" rtl="0" eaLnBrk="0" fontAlgn="base" hangingPunct="0">
        <a:spcBef>
          <a:spcPct val="20000"/>
        </a:spcBef>
        <a:spcAft>
          <a:spcPct val="0"/>
        </a:spcAft>
        <a:buChar char="»"/>
        <a:defRPr sz="2000">
          <a:solidFill>
            <a:schemeClr val="tx1"/>
          </a:solidFill>
          <a:latin typeface="Times"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7315200" cy="1143000"/>
          </a:xfrm>
          <a:prstGeom prst="rect">
            <a:avLst/>
          </a:prstGeom>
          <a:solidFill>
            <a:schemeClr val="accent1"/>
          </a:solidFill>
          <a:ln w="9525">
            <a:noFill/>
            <a:miter lim="800000"/>
            <a:headEnd/>
            <a:tailEnd/>
          </a:ln>
          <a:effectLst/>
        </p:spPr>
        <p:txBody>
          <a:bodyPr wrap="none" anchor="ctr"/>
          <a:lstStyle/>
          <a:p>
            <a:pPr algn="r" eaLnBrk="0" hangingPunct="0">
              <a:defRPr/>
            </a:pPr>
            <a:endParaRPr lang="en-US" b="0" dirty="0">
              <a:latin typeface="Times" pitchFamily="18" charset="0"/>
            </a:endParaRPr>
          </a:p>
        </p:txBody>
      </p:sp>
      <p:sp>
        <p:nvSpPr>
          <p:cNvPr id="5123" name="Rectangle 3"/>
          <p:cNvSpPr>
            <a:spLocks noGrp="1" noChangeArrowheads="1"/>
          </p:cNvSpPr>
          <p:nvPr>
            <p:ph type="title"/>
          </p:nvPr>
        </p:nvSpPr>
        <p:spPr bwMode="auto">
          <a:xfrm>
            <a:off x="117475" y="76200"/>
            <a:ext cx="57912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4" name="Rectangle 4"/>
          <p:cNvSpPr>
            <a:spLocks noGrp="1" noChangeArrowheads="1"/>
          </p:cNvSpPr>
          <p:nvPr>
            <p:ph type="body" idx="1"/>
          </p:nvPr>
        </p:nvSpPr>
        <p:spPr bwMode="auto">
          <a:xfrm>
            <a:off x="304800" y="1371600"/>
            <a:ext cx="8610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ChangeArrowheads="1"/>
          </p:cNvSpPr>
          <p:nvPr/>
        </p:nvSpPr>
        <p:spPr bwMode="auto">
          <a:xfrm>
            <a:off x="7391400" y="0"/>
            <a:ext cx="1752600" cy="1143000"/>
          </a:xfrm>
          <a:prstGeom prst="rect">
            <a:avLst/>
          </a:prstGeom>
          <a:solidFill>
            <a:schemeClr val="accent1">
              <a:alpha val="70000"/>
            </a:schemeClr>
          </a:solidFill>
          <a:ln w="9525">
            <a:noFill/>
            <a:miter lim="800000"/>
            <a:headEnd/>
            <a:tailEnd/>
          </a:ln>
          <a:effectLst/>
        </p:spPr>
        <p:txBody>
          <a:bodyPr wrap="none" anchor="ctr"/>
          <a:lstStyle/>
          <a:p>
            <a:pPr algn="r" eaLnBrk="0" hangingPunct="0">
              <a:defRPr/>
            </a:pPr>
            <a:endParaRPr lang="en-US" b="0" dirty="0">
              <a:latin typeface="Times" pitchFamily="18" charset="0"/>
            </a:endParaRPr>
          </a:p>
        </p:txBody>
      </p:sp>
      <p:sp>
        <p:nvSpPr>
          <p:cNvPr id="1030" name="Text Box 6"/>
          <p:cNvSpPr txBox="1">
            <a:spLocks noChangeArrowheads="1"/>
          </p:cNvSpPr>
          <p:nvPr/>
        </p:nvSpPr>
        <p:spPr bwMode="auto">
          <a:xfrm>
            <a:off x="8661400" y="6557963"/>
            <a:ext cx="457200" cy="274637"/>
          </a:xfrm>
          <a:prstGeom prst="rect">
            <a:avLst/>
          </a:prstGeom>
          <a:noFill/>
          <a:ln w="9525">
            <a:noFill/>
            <a:miter lim="800000"/>
            <a:headEnd/>
            <a:tailEnd/>
          </a:ln>
          <a:effectLst/>
        </p:spPr>
        <p:txBody>
          <a:bodyPr>
            <a:spAutoFit/>
          </a:bodyPr>
          <a:lstStyle/>
          <a:p>
            <a:pPr algn="r">
              <a:spcBef>
                <a:spcPct val="50000"/>
              </a:spcBef>
              <a:defRPr/>
            </a:pPr>
            <a:fld id="{EADA6ABD-F14E-4667-8013-219C09D3A61F}" type="slidenum">
              <a:rPr lang="en-US" sz="1200" b="0">
                <a:latin typeface="Arial" charset="0"/>
              </a:rPr>
              <a:pPr algn="r">
                <a:spcBef>
                  <a:spcPct val="50000"/>
                </a:spcBef>
                <a:defRPr/>
              </a:pPr>
              <a:t>‹#›</a:t>
            </a:fld>
            <a:endParaRPr lang="en-US" sz="1200" b="0" dirty="0">
              <a:latin typeface="Arial" charset="0"/>
            </a:endParaRPr>
          </a:p>
        </p:txBody>
      </p:sp>
      <p:sp>
        <p:nvSpPr>
          <p:cNvPr id="2" name="Text Box 7"/>
          <p:cNvSpPr txBox="1">
            <a:spLocks noChangeArrowheads="1"/>
          </p:cNvSpPr>
          <p:nvPr/>
        </p:nvSpPr>
        <p:spPr bwMode="auto">
          <a:xfrm>
            <a:off x="0" y="6583363"/>
            <a:ext cx="1066800" cy="274637"/>
          </a:xfrm>
          <a:prstGeom prst="rect">
            <a:avLst/>
          </a:prstGeom>
          <a:noFill/>
          <a:ln w="9525">
            <a:noFill/>
            <a:miter lim="800000"/>
            <a:headEnd/>
            <a:tailEnd/>
          </a:ln>
          <a:effectLst/>
        </p:spPr>
        <p:txBody>
          <a:bodyPr>
            <a:spAutoFit/>
          </a:bodyPr>
          <a:lstStyle/>
          <a:p>
            <a:pPr>
              <a:spcBef>
                <a:spcPct val="50000"/>
              </a:spcBef>
              <a:defRPr/>
            </a:pPr>
            <a:r>
              <a:rPr lang="en-US" sz="1200" b="0" dirty="0">
                <a:latin typeface="Arial" charset="0"/>
              </a:rPr>
              <a:t>DRAFT</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dt="0"/>
  <p:txStyles>
    <p:titleStyle>
      <a:lvl1pPr algn="l" rtl="0" eaLnBrk="0" fontAlgn="base" hangingPunct="0">
        <a:lnSpc>
          <a:spcPct val="110000"/>
        </a:lnSpc>
        <a:spcBef>
          <a:spcPct val="0"/>
        </a:spcBef>
        <a:spcAft>
          <a:spcPct val="0"/>
        </a:spcAft>
        <a:defRPr sz="2600" b="1">
          <a:solidFill>
            <a:schemeClr val="bg1"/>
          </a:solidFill>
          <a:latin typeface="+mj-lt"/>
          <a:ea typeface="+mj-ea"/>
          <a:cs typeface="+mj-cs"/>
        </a:defRPr>
      </a:lvl1pPr>
      <a:lvl2pPr algn="l" rtl="0" eaLnBrk="0" fontAlgn="base" hangingPunct="0">
        <a:lnSpc>
          <a:spcPct val="110000"/>
        </a:lnSpc>
        <a:spcBef>
          <a:spcPct val="0"/>
        </a:spcBef>
        <a:spcAft>
          <a:spcPct val="0"/>
        </a:spcAft>
        <a:defRPr sz="2600" b="1">
          <a:solidFill>
            <a:schemeClr val="bg1"/>
          </a:solidFill>
          <a:latin typeface="Arial" charset="0"/>
        </a:defRPr>
      </a:lvl2pPr>
      <a:lvl3pPr algn="l" rtl="0" eaLnBrk="0" fontAlgn="base" hangingPunct="0">
        <a:lnSpc>
          <a:spcPct val="110000"/>
        </a:lnSpc>
        <a:spcBef>
          <a:spcPct val="0"/>
        </a:spcBef>
        <a:spcAft>
          <a:spcPct val="0"/>
        </a:spcAft>
        <a:defRPr sz="2600" b="1">
          <a:solidFill>
            <a:schemeClr val="bg1"/>
          </a:solidFill>
          <a:latin typeface="Arial" charset="0"/>
        </a:defRPr>
      </a:lvl3pPr>
      <a:lvl4pPr algn="l" rtl="0" eaLnBrk="0" fontAlgn="base" hangingPunct="0">
        <a:lnSpc>
          <a:spcPct val="110000"/>
        </a:lnSpc>
        <a:spcBef>
          <a:spcPct val="0"/>
        </a:spcBef>
        <a:spcAft>
          <a:spcPct val="0"/>
        </a:spcAft>
        <a:defRPr sz="2600" b="1">
          <a:solidFill>
            <a:schemeClr val="bg1"/>
          </a:solidFill>
          <a:latin typeface="Arial" charset="0"/>
        </a:defRPr>
      </a:lvl4pPr>
      <a:lvl5pPr algn="l" rtl="0" eaLnBrk="0" fontAlgn="base" hangingPunct="0">
        <a:lnSpc>
          <a:spcPct val="110000"/>
        </a:lnSpc>
        <a:spcBef>
          <a:spcPct val="0"/>
        </a:spcBef>
        <a:spcAft>
          <a:spcPct val="0"/>
        </a:spcAft>
        <a:defRPr sz="2600" b="1">
          <a:solidFill>
            <a:schemeClr val="bg1"/>
          </a:solidFill>
          <a:latin typeface="Arial" charset="0"/>
        </a:defRPr>
      </a:lvl5pPr>
      <a:lvl6pPr marL="457200" algn="l" rtl="0" fontAlgn="base">
        <a:lnSpc>
          <a:spcPct val="110000"/>
        </a:lnSpc>
        <a:spcBef>
          <a:spcPct val="0"/>
        </a:spcBef>
        <a:spcAft>
          <a:spcPct val="0"/>
        </a:spcAft>
        <a:defRPr sz="2600" b="1">
          <a:solidFill>
            <a:schemeClr val="bg1"/>
          </a:solidFill>
          <a:latin typeface="Arial" charset="0"/>
        </a:defRPr>
      </a:lvl6pPr>
      <a:lvl7pPr marL="914400" algn="l" rtl="0" fontAlgn="base">
        <a:lnSpc>
          <a:spcPct val="110000"/>
        </a:lnSpc>
        <a:spcBef>
          <a:spcPct val="0"/>
        </a:spcBef>
        <a:spcAft>
          <a:spcPct val="0"/>
        </a:spcAft>
        <a:defRPr sz="2600" b="1">
          <a:solidFill>
            <a:schemeClr val="bg1"/>
          </a:solidFill>
          <a:latin typeface="Arial" charset="0"/>
        </a:defRPr>
      </a:lvl7pPr>
      <a:lvl8pPr marL="1371600" algn="l" rtl="0" fontAlgn="base">
        <a:lnSpc>
          <a:spcPct val="110000"/>
        </a:lnSpc>
        <a:spcBef>
          <a:spcPct val="0"/>
        </a:spcBef>
        <a:spcAft>
          <a:spcPct val="0"/>
        </a:spcAft>
        <a:defRPr sz="2600" b="1">
          <a:solidFill>
            <a:schemeClr val="bg1"/>
          </a:solidFill>
          <a:latin typeface="Arial" charset="0"/>
        </a:defRPr>
      </a:lvl8pPr>
      <a:lvl9pPr marL="1828800" algn="l" rtl="0" fontAlgn="base">
        <a:lnSpc>
          <a:spcPct val="110000"/>
        </a:lnSpc>
        <a:spcBef>
          <a:spcPct val="0"/>
        </a:spcBef>
        <a:spcAft>
          <a:spcPct val="0"/>
        </a:spcAft>
        <a:defRPr sz="2600" b="1">
          <a:solidFill>
            <a:schemeClr val="bg1"/>
          </a:solidFill>
          <a:latin typeface="Arial" charset="0"/>
        </a:defRPr>
      </a:lvl9pPr>
    </p:titleStyle>
    <p:bodyStyle>
      <a:lvl1pPr marL="342900" indent="-342900" algn="l" rtl="0" eaLnBrk="0" fontAlgn="base" hangingPunct="0">
        <a:spcBef>
          <a:spcPct val="20000"/>
        </a:spcBef>
        <a:spcAft>
          <a:spcPct val="0"/>
        </a:spcAft>
        <a:buClr>
          <a:schemeClr val="accent1"/>
        </a:buClr>
        <a:buSzPct val="50000"/>
        <a:buFont typeface="Wingdings" pitchFamily="2" charset="2"/>
        <a:buChar char="n"/>
        <a:defRPr sz="2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pitchFamily="18" charset="0"/>
        </a:defRPr>
      </a:lvl5pPr>
      <a:lvl6pPr marL="2514600" indent="-228600" algn="l" rtl="0" fontAlgn="base">
        <a:spcBef>
          <a:spcPct val="20000"/>
        </a:spcBef>
        <a:spcAft>
          <a:spcPct val="0"/>
        </a:spcAft>
        <a:buChar char="»"/>
        <a:defRPr sz="2000">
          <a:solidFill>
            <a:schemeClr val="tx1"/>
          </a:solidFill>
          <a:latin typeface="Times" pitchFamily="18" charset="0"/>
        </a:defRPr>
      </a:lvl6pPr>
      <a:lvl7pPr marL="2971800" indent="-228600" algn="l" rtl="0" fontAlgn="base">
        <a:spcBef>
          <a:spcPct val="20000"/>
        </a:spcBef>
        <a:spcAft>
          <a:spcPct val="0"/>
        </a:spcAft>
        <a:buChar char="»"/>
        <a:defRPr sz="2000">
          <a:solidFill>
            <a:schemeClr val="tx1"/>
          </a:solidFill>
          <a:latin typeface="Times" pitchFamily="18" charset="0"/>
        </a:defRPr>
      </a:lvl7pPr>
      <a:lvl8pPr marL="3429000" indent="-228600" algn="l" rtl="0" fontAlgn="base">
        <a:spcBef>
          <a:spcPct val="20000"/>
        </a:spcBef>
        <a:spcAft>
          <a:spcPct val="0"/>
        </a:spcAft>
        <a:buChar char="»"/>
        <a:defRPr sz="2000">
          <a:solidFill>
            <a:schemeClr val="tx1"/>
          </a:solidFill>
          <a:latin typeface="Times" pitchFamily="18" charset="0"/>
        </a:defRPr>
      </a:lvl8pPr>
      <a:lvl9pPr marL="3886200" indent="-228600" algn="l" rtl="0" fontAlgn="base">
        <a:spcBef>
          <a:spcPct val="20000"/>
        </a:spcBef>
        <a:spcAft>
          <a:spcPct val="0"/>
        </a:spcAft>
        <a:buChar char="»"/>
        <a:defRPr sz="2000">
          <a:solidFill>
            <a:schemeClr val="tx1"/>
          </a:solidFill>
          <a:latin typeface="Times"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hyperlink" Target="mailto:SSVF@v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phathaway@carf.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coanet.org/" TargetMode="External"/><Relationship Id="rId5" Type="http://schemas.openxmlformats.org/officeDocument/2006/relationships/hyperlink" Target="mailto:zhutchinson@coanet.org" TargetMode="External"/><Relationship Id="rId4" Type="http://schemas.openxmlformats.org/officeDocument/2006/relationships/hyperlink" Target="blocked::http://www.carf.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5800" y="1676400"/>
            <a:ext cx="7772400" cy="2362200"/>
          </a:xfrm>
        </p:spPr>
        <p:txBody>
          <a:bodyPr/>
          <a:lstStyle/>
          <a:p>
            <a:pPr algn="ctr" eaLnBrk="1" hangingPunct="1">
              <a:defRPr/>
            </a:pPr>
            <a:r>
              <a:rPr lang="en-US" sz="3800" dirty="0" smtClean="0"/>
              <a:t> </a:t>
            </a:r>
          </a:p>
        </p:txBody>
      </p:sp>
      <p:sp>
        <p:nvSpPr>
          <p:cNvPr id="6147" name="Rectangle 1027"/>
          <p:cNvSpPr>
            <a:spLocks noGrp="1" noChangeArrowheads="1"/>
          </p:cNvSpPr>
          <p:nvPr>
            <p:ph type="subTitle" idx="1"/>
          </p:nvPr>
        </p:nvSpPr>
        <p:spPr>
          <a:xfrm>
            <a:off x="381000" y="1600200"/>
            <a:ext cx="8458200" cy="4419600"/>
          </a:xfrm>
        </p:spPr>
        <p:txBody>
          <a:bodyPr/>
          <a:lstStyle/>
          <a:p>
            <a:pPr eaLnBrk="1" hangingPunct="1"/>
            <a:r>
              <a:rPr lang="en-US" sz="3000" dirty="0" smtClean="0">
                <a:solidFill>
                  <a:schemeClr val="tx1"/>
                </a:solidFill>
              </a:rPr>
              <a:t>Supportive Services for Veteran Families (SSVF) Program</a:t>
            </a:r>
          </a:p>
          <a:p>
            <a:pPr eaLnBrk="1" hangingPunct="1"/>
            <a:endParaRPr lang="en-US" dirty="0" smtClean="0">
              <a:solidFill>
                <a:schemeClr val="tx1"/>
              </a:solidFill>
            </a:endParaRPr>
          </a:p>
          <a:p>
            <a:pPr eaLnBrk="1" hangingPunct="1"/>
            <a:r>
              <a:rPr lang="en-US" sz="3200" dirty="0" smtClean="0">
                <a:solidFill>
                  <a:schemeClr val="tx1"/>
                </a:solidFill>
              </a:rPr>
              <a:t>Notice of Funding Availability (NOFA) Workshop for Existing Grantees Only</a:t>
            </a:r>
          </a:p>
          <a:p>
            <a:pPr eaLnBrk="1" hangingPunct="1"/>
            <a:endParaRPr lang="en-US" sz="3200" i="1" dirty="0" smtClean="0">
              <a:solidFill>
                <a:schemeClr val="tx1"/>
              </a:solidFill>
            </a:endParaRPr>
          </a:p>
          <a:p>
            <a:pPr eaLnBrk="1" hangingPunct="1"/>
            <a:r>
              <a:rPr lang="en-US" dirty="0" smtClean="0">
                <a:solidFill>
                  <a:schemeClr val="tx1"/>
                </a:solidFill>
              </a:rPr>
              <a:t>November 15, 2012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1524000"/>
          <a:ext cx="9144000" cy="3902711"/>
        </p:xfrm>
        <a:graphic>
          <a:graphicData uri="http://schemas.openxmlformats.org/drawingml/2006/table">
            <a:tbl>
              <a:tblPr/>
              <a:tblGrid>
                <a:gridCol w="2171700"/>
                <a:gridCol w="1722438"/>
                <a:gridCol w="3810000"/>
                <a:gridCol w="1439862"/>
              </a:tblGrid>
              <a:tr h="884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vantGarde"/>
                          <a:cs typeface="Arial" pitchFamily="34" charset="0"/>
                        </a:rPr>
                        <a:t> </a:t>
                      </a:r>
                      <a:endParaRPr kumimoji="0" lang="en-US" sz="1800" b="1" i="0" u="none" strike="noStrike" cap="none" normalizeH="0" baseline="0" dirty="0" smtClean="0">
                        <a:ln>
                          <a:noFill/>
                        </a:ln>
                        <a:solidFill>
                          <a:srgbClr val="FFFFFF"/>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vantGarde"/>
                          <a:cs typeface="Arial" pitchFamily="34" charset="0"/>
                        </a:rPr>
                        <a:t>Applied for Prevention assistance</a:t>
                      </a:r>
                      <a:endParaRPr kumimoji="0" lang="en-US" sz="1800" b="1" i="0" u="none" strike="noStrike" cap="none" normalizeH="0" baseline="0" dirty="0" smtClean="0">
                        <a:ln>
                          <a:noFill/>
                        </a:ln>
                        <a:solidFill>
                          <a:schemeClr val="tx1"/>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vantGarde"/>
                          <a:cs typeface="Arial" pitchFamily="34" charset="0"/>
                        </a:rPr>
                        <a:t>Number who subsequently  entered shelter (within 3 year period)</a:t>
                      </a:r>
                      <a:endParaRPr kumimoji="0" lang="en-US" sz="1800" b="1" i="0" u="none" strike="noStrike" cap="none" normalizeH="0" baseline="0" dirty="0" smtClean="0">
                        <a:ln>
                          <a:noFill/>
                        </a:ln>
                        <a:solidFill>
                          <a:schemeClr val="tx1"/>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vantGarde"/>
                          <a:cs typeface="Arial" pitchFamily="34" charset="0"/>
                        </a:rPr>
                        <a:t>Percent of group </a:t>
                      </a:r>
                      <a:endParaRPr kumimoji="0" lang="en-US" sz="1800" b="1" i="0" u="none" strike="noStrike" cap="none" normalizeH="0" baseline="0" dirty="0" smtClean="0">
                        <a:ln>
                          <a:noFill/>
                        </a:ln>
                        <a:solidFill>
                          <a:schemeClr val="tx1"/>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473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vantGarde"/>
                          <a:cs typeface="Arial" pitchFamily="34" charset="0"/>
                        </a:rPr>
                        <a:t>Households that were turned down for  prevention assistance *</a:t>
                      </a:r>
                      <a:endParaRPr kumimoji="0" lang="en-US" sz="1800" b="1" i="0" u="none" strike="noStrike" cap="none" normalizeH="0" baseline="0" dirty="0" smtClean="0">
                        <a:ln>
                          <a:noFill/>
                        </a:ln>
                        <a:solidFill>
                          <a:schemeClr val="tx1"/>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vantGarde"/>
                          <a:cs typeface="Arial" pitchFamily="34" charset="0"/>
                        </a:rPr>
                        <a:t>1019</a:t>
                      </a:r>
                      <a:endParaRPr kumimoji="0" lang="en-US" sz="2400" b="1" i="0" u="none" strike="noStrike" cap="none" normalizeH="0" baseline="0" dirty="0" smtClean="0">
                        <a:ln>
                          <a:noFill/>
                        </a:ln>
                        <a:solidFill>
                          <a:srgbClr val="000000"/>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vantGarde"/>
                          <a:cs typeface="Arial" pitchFamily="34" charset="0"/>
                        </a:rPr>
                        <a:t>40</a:t>
                      </a:r>
                      <a:endParaRPr kumimoji="0" lang="en-US" sz="2400" b="1" i="0" u="none" strike="noStrike" cap="none" normalizeH="0" baseline="0" dirty="0" smtClean="0">
                        <a:ln>
                          <a:noFill/>
                        </a:ln>
                        <a:solidFill>
                          <a:srgbClr val="000000"/>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vantGarde"/>
                          <a:cs typeface="Arial" pitchFamily="34" charset="0"/>
                        </a:rPr>
                        <a:t>3.9%</a:t>
                      </a:r>
                      <a:endParaRPr kumimoji="0" lang="en-US" sz="2400" b="1" i="0" u="none" strike="noStrike" cap="none" normalizeH="0" baseline="0" dirty="0" smtClean="0">
                        <a:ln>
                          <a:noFill/>
                        </a:ln>
                        <a:solidFill>
                          <a:srgbClr val="000000"/>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179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vantGarde"/>
                          <a:cs typeface="Arial" pitchFamily="34" charset="0"/>
                        </a:rPr>
                        <a:t>Households that received prevention assistance </a:t>
                      </a:r>
                      <a:endParaRPr kumimoji="0" lang="en-US" sz="1800" b="1" i="0" u="none" strike="noStrike" cap="none" normalizeH="0" baseline="0" dirty="0" smtClean="0">
                        <a:ln>
                          <a:noFill/>
                        </a:ln>
                        <a:solidFill>
                          <a:schemeClr val="tx1"/>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vantGarde"/>
                          <a:cs typeface="Arial" pitchFamily="34" charset="0"/>
                        </a:rPr>
                        <a:t>243</a:t>
                      </a:r>
                      <a:endParaRPr kumimoji="0" lang="en-US" sz="2400" b="1" i="0" u="none" strike="noStrike" cap="none" normalizeH="0" baseline="0" dirty="0" smtClean="0">
                        <a:ln>
                          <a:noFill/>
                        </a:ln>
                        <a:solidFill>
                          <a:srgbClr val="000000"/>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vantGarde"/>
                          <a:cs typeface="Arial" pitchFamily="34" charset="0"/>
                        </a:rPr>
                        <a:t>12</a:t>
                      </a:r>
                      <a:endParaRPr kumimoji="0" lang="en-US" sz="2400" b="1" i="0" u="none" strike="noStrike" cap="none" normalizeH="0" baseline="0" dirty="0" smtClean="0">
                        <a:ln>
                          <a:noFill/>
                        </a:ln>
                        <a:solidFill>
                          <a:srgbClr val="000000"/>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vantGarde"/>
                          <a:cs typeface="Arial" pitchFamily="34" charset="0"/>
                        </a:rPr>
                        <a:t>4.9%</a:t>
                      </a:r>
                      <a:endParaRPr kumimoji="0" lang="en-US" sz="2400" b="1" i="0" u="none" strike="noStrike" cap="none" normalizeH="0" baseline="0" dirty="0" smtClean="0">
                        <a:ln>
                          <a:noFill/>
                        </a:ln>
                        <a:solidFill>
                          <a:srgbClr val="000000"/>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vantGarde"/>
                          <a:cs typeface="Arial" pitchFamily="34" charset="0"/>
                        </a:rPr>
                        <a:t>Total</a:t>
                      </a:r>
                      <a:endParaRPr kumimoji="0" lang="en-US" sz="1800" b="1" i="0" u="none" strike="noStrike" cap="none" normalizeH="0" baseline="0" dirty="0" smtClean="0">
                        <a:ln>
                          <a:noFill/>
                        </a:ln>
                        <a:solidFill>
                          <a:schemeClr val="tx1"/>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vantGarde"/>
                          <a:cs typeface="Arial" pitchFamily="34" charset="0"/>
                        </a:rPr>
                        <a:t>1262</a:t>
                      </a:r>
                      <a:endParaRPr kumimoji="0" lang="en-US" sz="2400" b="1" i="0" u="none" strike="noStrike" cap="none" normalizeH="0" baseline="0" dirty="0" smtClean="0">
                        <a:ln>
                          <a:noFill/>
                        </a:ln>
                        <a:solidFill>
                          <a:srgbClr val="000000"/>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vantGarde"/>
                          <a:cs typeface="Arial" pitchFamily="34" charset="0"/>
                        </a:rPr>
                        <a:t>52</a:t>
                      </a:r>
                      <a:endParaRPr kumimoji="0" lang="en-US" sz="2400" b="1" i="0" u="none" strike="noStrike" cap="none" normalizeH="0" baseline="0" dirty="0" smtClean="0">
                        <a:ln>
                          <a:noFill/>
                        </a:ln>
                        <a:solidFill>
                          <a:srgbClr val="000000"/>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vantGarde"/>
                          <a:cs typeface="Arial" pitchFamily="34" charset="0"/>
                        </a:rPr>
                        <a:t>4.1%</a:t>
                      </a:r>
                      <a:endParaRPr kumimoji="0" lang="en-US" sz="2400" b="1" i="0" u="none" strike="noStrike" cap="none" normalizeH="0" baseline="0" dirty="0" smtClean="0">
                        <a:ln>
                          <a:noFill/>
                        </a:ln>
                        <a:solidFill>
                          <a:srgbClr val="000000"/>
                        </a:solidFill>
                        <a:effectLst/>
                        <a:latin typeface="Century" pitchFamily="18" charset="0"/>
                        <a:ea typeface="Cambria"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3" name="Title 2"/>
          <p:cNvSpPr>
            <a:spLocks noGrp="1"/>
          </p:cNvSpPr>
          <p:nvPr>
            <p:ph type="title" idx="4294967295"/>
          </p:nvPr>
        </p:nvSpPr>
        <p:spPr>
          <a:xfrm>
            <a:off x="3657600" y="0"/>
            <a:ext cx="5486400" cy="838200"/>
          </a:xfrm>
        </p:spPr>
        <p:txBody>
          <a:bodyPr lIns="91427" tIns="45713" rIns="91427" bIns="45713" anchor="ctr"/>
          <a:lstStyle/>
          <a:p>
            <a:pPr algn="r"/>
            <a:r>
              <a:rPr lang="en-US" sz="2800" b="1" dirty="0" smtClean="0">
                <a:solidFill>
                  <a:schemeClr val="bg1"/>
                </a:solidFill>
              </a:rPr>
              <a:t>Why Target – What We Know</a:t>
            </a:r>
            <a:br>
              <a:rPr lang="en-US" sz="2800" b="1" dirty="0" smtClean="0">
                <a:solidFill>
                  <a:schemeClr val="bg1"/>
                </a:solidFill>
              </a:rPr>
            </a:br>
            <a:r>
              <a:rPr lang="en-US" sz="2800" b="1" dirty="0" smtClean="0">
                <a:solidFill>
                  <a:schemeClr val="bg1"/>
                </a:solidFill>
              </a:rPr>
              <a:t>Katherine Gale: 2009</a:t>
            </a:r>
          </a:p>
        </p:txBody>
      </p:sp>
      <p:sp>
        <p:nvSpPr>
          <p:cNvPr id="73758" name="Rectangle 1"/>
          <p:cNvSpPr>
            <a:spLocks noChangeArrowheads="1"/>
          </p:cNvSpPr>
          <p:nvPr/>
        </p:nvSpPr>
        <p:spPr bwMode="auto">
          <a:xfrm>
            <a:off x="228600" y="1111250"/>
            <a:ext cx="8542338" cy="338138"/>
          </a:xfrm>
          <a:prstGeom prst="rect">
            <a:avLst/>
          </a:prstGeom>
          <a:noFill/>
          <a:ln w="9525">
            <a:noFill/>
            <a:miter lim="800000"/>
            <a:headEnd/>
            <a:tailEnd/>
          </a:ln>
        </p:spPr>
        <p:txBody>
          <a:bodyPr anchor="ctr">
            <a:spAutoFit/>
          </a:bodyPr>
          <a:lstStyle/>
          <a:p>
            <a:r>
              <a:rPr lang="en-US" sz="1600" b="1" dirty="0"/>
              <a:t>Table: San Mateo/Redwood City Prevention Assistance and Shelter Entry Comparison</a:t>
            </a:r>
          </a:p>
        </p:txBody>
      </p:sp>
      <p:sp>
        <p:nvSpPr>
          <p:cNvPr id="6" name="Rectangle 5"/>
          <p:cNvSpPr/>
          <p:nvPr/>
        </p:nvSpPr>
        <p:spPr>
          <a:xfrm>
            <a:off x="0" y="5486400"/>
            <a:ext cx="9144000" cy="1371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400" b="1" dirty="0">
                <a:solidFill>
                  <a:srgbClr val="FFFFFF"/>
                </a:solidFill>
                <a:cs typeface="Arial" pitchFamily="34" charset="0"/>
              </a:rPr>
              <a:t>*Most common reason for being refused assistance was not having adequate ongoing income (i.e. </a:t>
            </a:r>
            <a:r>
              <a:rPr lang="en-US" sz="2400" b="1" i="1" dirty="0">
                <a:solidFill>
                  <a:srgbClr val="FFFFFF"/>
                </a:solidFill>
                <a:cs typeface="Arial" pitchFamily="34" charset="0"/>
              </a:rPr>
              <a:t>too poor). </a:t>
            </a:r>
          </a:p>
          <a:p>
            <a:pPr algn="ctr"/>
            <a:r>
              <a:rPr lang="en-US" sz="2400" dirty="0">
                <a:solidFill>
                  <a:srgbClr val="FFFFFF"/>
                </a:solidFill>
                <a:cs typeface="Arial" pitchFamily="34" charset="0"/>
              </a:rPr>
              <a:t>Slide courtesy NAEH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953000" y="76200"/>
            <a:ext cx="4114800" cy="838200"/>
          </a:xfrm>
          <a:prstGeom prst="rect">
            <a:avLst/>
          </a:prstGeom>
        </p:spPr>
        <p:txBody>
          <a:bodyPr/>
          <a:lstStyle/>
          <a:p>
            <a:pPr algn="r"/>
            <a:r>
              <a:rPr lang="en-US" b="1" dirty="0" smtClean="0">
                <a:solidFill>
                  <a:schemeClr val="bg1"/>
                </a:solidFill>
              </a:rPr>
              <a:t>Why Target – What We Know</a:t>
            </a:r>
          </a:p>
        </p:txBody>
      </p:sp>
      <p:sp>
        <p:nvSpPr>
          <p:cNvPr id="3" name="Content Placeholder 2"/>
          <p:cNvSpPr>
            <a:spLocks noGrp="1"/>
          </p:cNvSpPr>
          <p:nvPr>
            <p:ph idx="4294967295"/>
          </p:nvPr>
        </p:nvSpPr>
        <p:spPr>
          <a:xfrm>
            <a:off x="228600" y="1143000"/>
            <a:ext cx="8610600" cy="5715000"/>
          </a:xfrm>
        </p:spPr>
        <p:txBody>
          <a:bodyPr>
            <a:normAutofit/>
          </a:bodyPr>
          <a:lstStyle/>
          <a:p>
            <a:pPr algn="l">
              <a:lnSpc>
                <a:spcPct val="80000"/>
              </a:lnSpc>
              <a:buFont typeface="Wingdings 2" pitchFamily="18" charset="2"/>
              <a:buNone/>
            </a:pPr>
            <a:r>
              <a:rPr lang="en-US" b="0" dirty="0" smtClean="0">
                <a:solidFill>
                  <a:schemeClr val="tx1"/>
                </a:solidFill>
              </a:rPr>
              <a:t>IMPLICATIONS</a:t>
            </a:r>
          </a:p>
          <a:p>
            <a:pPr algn="l" eaLnBrk="1" hangingPunct="1">
              <a:lnSpc>
                <a:spcPct val="80000"/>
              </a:lnSpc>
            </a:pPr>
            <a:r>
              <a:rPr lang="en-US" b="0" dirty="0" smtClean="0">
                <a:solidFill>
                  <a:schemeClr val="tx1"/>
                </a:solidFill>
              </a:rPr>
              <a:t>Most important:  “Prevention makes the most difference for those at highest risk.  There is no level of risk that is too high.”</a:t>
            </a:r>
          </a:p>
          <a:p>
            <a:pPr algn="l" eaLnBrk="1" hangingPunct="1">
              <a:lnSpc>
                <a:spcPct val="80000"/>
              </a:lnSpc>
            </a:pPr>
            <a:r>
              <a:rPr lang="en-US" b="0" dirty="0" smtClean="0">
                <a:solidFill>
                  <a:schemeClr val="tx1"/>
                </a:solidFill>
              </a:rPr>
              <a:t>Use of data to refine targeting </a:t>
            </a:r>
          </a:p>
          <a:p>
            <a:pPr algn="l" eaLnBrk="1" hangingPunct="1">
              <a:lnSpc>
                <a:spcPct val="80000"/>
              </a:lnSpc>
            </a:pPr>
            <a:r>
              <a:rPr lang="en-US" b="0" dirty="0" smtClean="0">
                <a:solidFill>
                  <a:schemeClr val="tx1"/>
                </a:solidFill>
              </a:rPr>
              <a:t>Development of an instrument: use of risk factors to screen in those w/most acute risk, screen out those w/fewer risk factors</a:t>
            </a:r>
          </a:p>
          <a:p>
            <a:pPr lvl="1" eaLnBrk="1" hangingPunct="1">
              <a:lnSpc>
                <a:spcPct val="80000"/>
              </a:lnSpc>
            </a:pPr>
            <a:r>
              <a:rPr lang="en-US" sz="2800" dirty="0" smtClean="0"/>
              <a:t>Serving smaller pool of families more intensively</a:t>
            </a:r>
          </a:p>
          <a:p>
            <a:pPr lvl="1" eaLnBrk="1" hangingPunct="1">
              <a:lnSpc>
                <a:spcPct val="80000"/>
              </a:lnSpc>
            </a:pPr>
            <a:r>
              <a:rPr lang="en-US" sz="2800" dirty="0" smtClean="0"/>
              <a:t>Lightened, almost minimal touches for other families</a:t>
            </a:r>
          </a:p>
          <a:p>
            <a:pPr>
              <a:lnSpc>
                <a:spcPct val="80000"/>
              </a:lnSpc>
              <a:buNone/>
            </a:pPr>
            <a:endParaRPr lang="en-US" sz="2000" dirty="0" smtClean="0"/>
          </a:p>
          <a:p>
            <a:pPr>
              <a:lnSpc>
                <a:spcPct val="80000"/>
              </a:lnSpc>
              <a:buFontTx/>
              <a:buChar char="•"/>
            </a:pPr>
            <a:endParaRPr lang="en-US" sz="2000" dirty="0" smtClean="0"/>
          </a:p>
        </p:txBody>
      </p:sp>
      <p:sp>
        <p:nvSpPr>
          <p:cNvPr id="76804" name="Text Box 4"/>
          <p:cNvSpPr txBox="1">
            <a:spLocks noChangeArrowheads="1"/>
          </p:cNvSpPr>
          <p:nvPr/>
        </p:nvSpPr>
        <p:spPr bwMode="auto">
          <a:xfrm>
            <a:off x="304800" y="5638800"/>
            <a:ext cx="8382000" cy="1328738"/>
          </a:xfrm>
          <a:prstGeom prst="rect">
            <a:avLst/>
          </a:prstGeom>
          <a:noFill/>
          <a:ln w="9525">
            <a:noFill/>
            <a:miter lim="800000"/>
            <a:headEnd/>
            <a:tailEnd/>
          </a:ln>
          <a:effectLst/>
        </p:spPr>
        <p:txBody>
          <a:bodyPr>
            <a:spAutoFit/>
          </a:bodyPr>
          <a:lstStyle/>
          <a:p>
            <a:pPr algn="ctr"/>
            <a:r>
              <a:rPr lang="en-US" dirty="0"/>
              <a:t>NYC commissioned a study, </a:t>
            </a:r>
            <a:r>
              <a:rPr lang="en-US" i="1" dirty="0"/>
              <a:t>Understanding Family Homelessness,</a:t>
            </a:r>
            <a:r>
              <a:rPr lang="en-US" dirty="0"/>
              <a:t> (release date for 2012). Slide Courtesy NAEH.</a:t>
            </a:r>
          </a:p>
          <a:p>
            <a:endParaRPr lang="en-US" dirty="0"/>
          </a:p>
          <a:p>
            <a:pPr>
              <a:spcBef>
                <a:spcPct val="50000"/>
              </a:spcBef>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52800" y="152400"/>
            <a:ext cx="5791200" cy="762000"/>
          </a:xfrm>
        </p:spPr>
        <p:txBody>
          <a:bodyPr>
            <a:noAutofit/>
          </a:bodyPr>
          <a:lstStyle/>
          <a:p>
            <a:pPr algn="r">
              <a:tabLst>
                <a:tab pos="4003675" algn="l"/>
              </a:tabLst>
              <a:defRPr/>
            </a:pPr>
            <a:r>
              <a:rPr lang="en-US" sz="3200" b="1" dirty="0" smtClean="0">
                <a:solidFill>
                  <a:schemeClr val="bg1"/>
                </a:solidFill>
                <a:latin typeface="Arial" pitchFamily="34" charset="0"/>
                <a:cs typeface="Arial" pitchFamily="34" charset="0"/>
              </a:rPr>
              <a:t>Focus Is Essential to End Veteran Homelessness</a:t>
            </a:r>
          </a:p>
        </p:txBody>
      </p:sp>
      <p:sp>
        <p:nvSpPr>
          <p:cNvPr id="25602" name="Content Placeholder 2"/>
          <p:cNvSpPr>
            <a:spLocks noGrp="1"/>
          </p:cNvSpPr>
          <p:nvPr>
            <p:ph idx="1"/>
          </p:nvPr>
        </p:nvSpPr>
        <p:spPr>
          <a:xfrm>
            <a:off x="685800" y="1295400"/>
            <a:ext cx="7772400" cy="5181600"/>
          </a:xfrm>
        </p:spPr>
        <p:txBody>
          <a:bodyPr/>
          <a:lstStyle/>
          <a:p>
            <a:pPr algn="l">
              <a:buFontTx/>
              <a:buChar char="•"/>
            </a:pPr>
            <a:r>
              <a:rPr lang="en-US" b="0" dirty="0" smtClean="0">
                <a:solidFill>
                  <a:schemeClr val="tx1"/>
                </a:solidFill>
              </a:rPr>
              <a:t>SSVF projects to serve 67,000 people in FY 2013 and there are over 1.3 million impoverished Veteran households.</a:t>
            </a:r>
          </a:p>
          <a:p>
            <a:pPr algn="l"/>
            <a:endParaRPr lang="en-US" b="0" dirty="0" smtClean="0">
              <a:solidFill>
                <a:schemeClr val="tx1"/>
              </a:solidFill>
            </a:endParaRPr>
          </a:p>
          <a:p>
            <a:pPr algn="l">
              <a:buFontTx/>
              <a:buChar char="•"/>
            </a:pPr>
            <a:r>
              <a:rPr lang="en-US" b="0" dirty="0" smtClean="0">
                <a:solidFill>
                  <a:schemeClr val="tx1"/>
                </a:solidFill>
              </a:rPr>
              <a:t>How do we ensure that SSVF is an effective program to end and prevent homelessness, and not suffer “mission creep” and become an anti-poverty program?</a:t>
            </a:r>
          </a:p>
          <a:p>
            <a:pPr algn="l">
              <a:buFontTx/>
              <a:buChar char="•"/>
            </a:pPr>
            <a:endParaRPr lang="en-US" b="0" dirty="0" smtClean="0">
              <a:solidFill>
                <a:schemeClr val="tx1"/>
              </a:solidFill>
            </a:endParaRPr>
          </a:p>
          <a:p>
            <a:pPr algn="l">
              <a:buFontTx/>
              <a:buChar char="•"/>
            </a:pPr>
            <a:r>
              <a:rPr lang="en-US" b="0" dirty="0" smtClean="0">
                <a:solidFill>
                  <a:schemeClr val="tx1"/>
                </a:solidFill>
              </a:rPr>
              <a:t>Question 4 and Exhibit II address prevention and targeting.</a:t>
            </a:r>
          </a:p>
          <a:p>
            <a:pPr>
              <a:buFontTx/>
              <a:buChar cha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6" name="Content Placeholder 5"/>
          <p:cNvGraphicFramePr>
            <a:graphicFrameLocks noGrp="1"/>
          </p:cNvGraphicFramePr>
          <p:nvPr>
            <p:ph idx="4294967295"/>
          </p:nvPr>
        </p:nvGraphicFramePr>
        <p:xfrm>
          <a:off x="3473450" y="1143000"/>
          <a:ext cx="5668963" cy="5410200"/>
        </p:xfrm>
        <a:graphic>
          <a:graphicData uri="http://schemas.openxmlformats.org/presentationml/2006/ole">
            <p:oleObj spid="_x0000_s62466" name="Worksheet" r:id="rId3" imgW="5667329" imgH="5953110" progId="Excel.Sheet.8">
              <p:embed/>
            </p:oleObj>
          </a:graphicData>
        </a:graphic>
      </p:graphicFrame>
      <p:sp>
        <p:nvSpPr>
          <p:cNvPr id="77827" name="Text Placeholder 3"/>
          <p:cNvSpPr>
            <a:spLocks noGrp="1"/>
          </p:cNvSpPr>
          <p:nvPr>
            <p:ph type="body" sz="half" idx="4294967295"/>
          </p:nvPr>
        </p:nvSpPr>
        <p:spPr>
          <a:xfrm>
            <a:off x="0" y="1143000"/>
            <a:ext cx="3465513" cy="4983163"/>
          </a:xfrm>
        </p:spPr>
        <p:txBody>
          <a:bodyPr/>
          <a:lstStyle/>
          <a:p>
            <a:pPr marL="0" indent="0" algn="l">
              <a:lnSpc>
                <a:spcPct val="90000"/>
              </a:lnSpc>
              <a:buFontTx/>
              <a:buChar char="•"/>
            </a:pPr>
            <a:r>
              <a:rPr lang="en-US" sz="2400" b="0" dirty="0" smtClean="0">
                <a:solidFill>
                  <a:schemeClr val="tx1"/>
                </a:solidFill>
              </a:rPr>
              <a:t>  </a:t>
            </a:r>
            <a:r>
              <a:rPr lang="en-US" sz="2200" b="0" dirty="0" smtClean="0">
                <a:solidFill>
                  <a:schemeClr val="tx1"/>
                </a:solidFill>
              </a:rPr>
              <a:t>TFA budget can be 50% of overall budget.</a:t>
            </a:r>
          </a:p>
          <a:p>
            <a:pPr marL="0" indent="0" algn="l">
              <a:lnSpc>
                <a:spcPct val="90000"/>
              </a:lnSpc>
              <a:buFontTx/>
              <a:buChar char="•"/>
            </a:pPr>
            <a:r>
              <a:rPr lang="en-US" sz="2200" b="0" dirty="0" smtClean="0">
                <a:solidFill>
                  <a:schemeClr val="tx1"/>
                </a:solidFill>
              </a:rPr>
              <a:t>  TFA optional, but all successful grantees have included it in their proposals</a:t>
            </a:r>
          </a:p>
          <a:p>
            <a:pPr marL="0" indent="0" algn="l">
              <a:lnSpc>
                <a:spcPct val="90000"/>
              </a:lnSpc>
              <a:buFontTx/>
              <a:buChar char="•"/>
            </a:pPr>
            <a:r>
              <a:rPr lang="en-US" sz="2200" b="0" dirty="0" smtClean="0">
                <a:solidFill>
                  <a:schemeClr val="tx1"/>
                </a:solidFill>
              </a:rPr>
              <a:t>  Appropriate to ask for co-pays. Payments to third party only.</a:t>
            </a:r>
          </a:p>
          <a:p>
            <a:pPr marL="0" indent="0">
              <a:lnSpc>
                <a:spcPct val="90000"/>
              </a:lnSpc>
            </a:pPr>
            <a:r>
              <a:rPr lang="en-US" sz="2200" b="0" dirty="0" smtClean="0">
                <a:solidFill>
                  <a:schemeClr val="tx1"/>
                </a:solidFill>
              </a:rPr>
              <a:t>  Restrictions on time and amount of TFA described in Final Rule</a:t>
            </a:r>
          </a:p>
          <a:p>
            <a:pPr marL="0" indent="0">
              <a:lnSpc>
                <a:spcPct val="90000"/>
              </a:lnSpc>
            </a:pPr>
            <a:r>
              <a:rPr lang="en-US" sz="2200" b="0" dirty="0" smtClean="0">
                <a:solidFill>
                  <a:schemeClr val="tx1"/>
                </a:solidFill>
              </a:rPr>
              <a:t>  Waiver can increase prevention (Category 1) funding to 60%</a:t>
            </a:r>
          </a:p>
          <a:p>
            <a:pPr marL="0" indent="0">
              <a:lnSpc>
                <a:spcPct val="90000"/>
              </a:lnSpc>
            </a:pPr>
            <a:endParaRPr lang="en-US" sz="2400" b="0" dirty="0" smtClean="0">
              <a:solidFill>
                <a:schemeClr val="tx1"/>
              </a:solidFill>
            </a:endParaRPr>
          </a:p>
          <a:p>
            <a:pPr marL="0" indent="0">
              <a:lnSpc>
                <a:spcPct val="90000"/>
              </a:lnSpc>
            </a:pPr>
            <a:endParaRPr lang="en-US" sz="2400" dirty="0" smtClean="0">
              <a:solidFill>
                <a:schemeClr val="tx1"/>
              </a:solidFill>
            </a:endParaRPr>
          </a:p>
        </p:txBody>
      </p:sp>
      <p:sp>
        <p:nvSpPr>
          <p:cNvPr id="77828"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2A64872E-AEF1-469F-897A-833436110676}" type="slidenum">
              <a:rPr lang="en-US" sz="1400"/>
              <a:pPr algn="r"/>
              <a:t>13</a:t>
            </a:fld>
            <a:endParaRPr lang="en-US" sz="1400" dirty="0"/>
          </a:p>
        </p:txBody>
      </p:sp>
      <p:sp>
        <p:nvSpPr>
          <p:cNvPr id="5" name="TextBox 4"/>
          <p:cNvSpPr txBox="1"/>
          <p:nvPr/>
        </p:nvSpPr>
        <p:spPr>
          <a:xfrm>
            <a:off x="4114800" y="228600"/>
            <a:ext cx="4800600" cy="646331"/>
          </a:xfrm>
          <a:prstGeom prst="rect">
            <a:avLst/>
          </a:prstGeom>
          <a:noFill/>
        </p:spPr>
        <p:txBody>
          <a:bodyPr wrap="square" rtlCol="0">
            <a:spAutoFit/>
          </a:bodyPr>
          <a:lstStyle/>
          <a:p>
            <a:pPr algn="r"/>
            <a:r>
              <a:rPr lang="en-US" sz="3600" i="1" dirty="0" smtClean="0">
                <a:solidFill>
                  <a:schemeClr val="bg1"/>
                </a:solidFill>
                <a:effectLst>
                  <a:outerShdw blurRad="38100" dist="38100" dir="2700000" algn="tl">
                    <a:srgbClr val="000000">
                      <a:alpha val="43137"/>
                    </a:srgbClr>
                  </a:outerShdw>
                </a:effectLst>
                <a:latin typeface="+mj-lt"/>
              </a:rPr>
              <a:t>Use of Grant Funds</a:t>
            </a:r>
            <a:endParaRPr lang="en-US" sz="3600" i="1" dirty="0">
              <a:solidFill>
                <a:schemeClr val="bg1"/>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txBox="1">
            <a:spLocks noGrp="1" noChangeArrowheads="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A4145491-B262-461C-81B0-4D287B4C863E}" type="slidenum">
              <a:rPr lang="en-US" sz="1400" b="0">
                <a:latin typeface="Arial" charset="0"/>
              </a:rPr>
              <a:pPr algn="r"/>
              <a:t>14</a:t>
            </a:fld>
            <a:endParaRPr lang="en-US" sz="1400" b="0" dirty="0">
              <a:latin typeface="Arial" charset="0"/>
            </a:endParaRPr>
          </a:p>
        </p:txBody>
      </p:sp>
      <p:sp>
        <p:nvSpPr>
          <p:cNvPr id="34819" name="Slide Number Placeholder 3"/>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BD522526-E5D9-412D-BBB4-300FD93D9B6F}" type="slidenum">
              <a:rPr lang="en-US" sz="1400" b="0">
                <a:latin typeface="Arial" charset="0"/>
              </a:rPr>
              <a:pPr algn="r"/>
              <a:t>14</a:t>
            </a:fld>
            <a:endParaRPr lang="en-US" sz="1400" b="0" dirty="0">
              <a:latin typeface="Arial" charset="0"/>
            </a:endParaRPr>
          </a:p>
        </p:txBody>
      </p:sp>
      <p:sp>
        <p:nvSpPr>
          <p:cNvPr id="107725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SSVF Financial Assistance</a:t>
            </a:r>
            <a:endParaRPr lang="en-US" sz="2000" i="1" dirty="0">
              <a:solidFill>
                <a:schemeClr val="bg1"/>
              </a:solidFill>
              <a:effectLst>
                <a:outerShdw blurRad="38100" dist="38100" dir="2700000" algn="tl">
                  <a:srgbClr val="C0C0C0"/>
                </a:outerShdw>
              </a:effectLst>
              <a:latin typeface="AvantGarde" pitchFamily="34" charset="0"/>
            </a:endParaRPr>
          </a:p>
        </p:txBody>
      </p:sp>
      <p:graphicFrame>
        <p:nvGraphicFramePr>
          <p:cNvPr id="306250" name="Group 74"/>
          <p:cNvGraphicFramePr>
            <a:graphicFrameLocks noGrp="1"/>
          </p:cNvGraphicFramePr>
          <p:nvPr/>
        </p:nvGraphicFramePr>
        <p:xfrm>
          <a:off x="152400" y="1752600"/>
          <a:ext cx="8686800" cy="3840480"/>
        </p:xfrm>
        <a:graphic>
          <a:graphicData uri="http://schemas.openxmlformats.org/drawingml/2006/table">
            <a:tbl>
              <a:tblPr/>
              <a:tblGrid>
                <a:gridCol w="2613025"/>
                <a:gridCol w="6073775"/>
              </a:tblGrid>
              <a:tr h="609600">
                <a:tc>
                  <a:txBody>
                    <a:bodyPr/>
                    <a:lstStyle/>
                    <a:p>
                      <a:pPr marL="0" marR="0" lvl="0" indent="0" algn="ctr" defTabSz="914400" rtl="0" eaLnBrk="0" fontAlgn="base" latinLnBrk="0" hangingPunct="0">
                        <a:lnSpc>
                          <a:spcPct val="100000"/>
                        </a:lnSpc>
                        <a:spcBef>
                          <a:spcPct val="20000"/>
                        </a:spcBef>
                        <a:spcAft>
                          <a:spcPct val="0"/>
                        </a:spcAft>
                        <a:buClr>
                          <a:srgbClr val="0000FF"/>
                        </a:buClr>
                        <a:buSzTx/>
                        <a:buFontTx/>
                        <a:buNone/>
                        <a:tabLst/>
                      </a:pPr>
                      <a:r>
                        <a:rPr kumimoji="0" lang="en-US" sz="1800" b="1" i="0" u="none" strike="noStrike" cap="none" normalizeH="0" baseline="0" dirty="0" smtClean="0">
                          <a:ln>
                            <a:noFill/>
                          </a:ln>
                          <a:solidFill>
                            <a:schemeClr val="tx1"/>
                          </a:solidFill>
                          <a:effectLst/>
                          <a:latin typeface="AvantGarde" pitchFamily="34" charset="0"/>
                        </a:rPr>
                        <a:t>Type of Temporary Financial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chemeClr val="folHlink"/>
                    </a:solidFill>
                  </a:tcPr>
                </a:tc>
                <a:tc>
                  <a:txBody>
                    <a:bodyPr/>
                    <a:lstStyle/>
                    <a:p>
                      <a:pPr marL="0" marR="0" lvl="0" indent="0" algn="ctr" defTabSz="914400" rtl="0" eaLnBrk="0" fontAlgn="base" latinLnBrk="0" hangingPunct="0">
                        <a:lnSpc>
                          <a:spcPct val="100000"/>
                        </a:lnSpc>
                        <a:spcBef>
                          <a:spcPct val="20000"/>
                        </a:spcBef>
                        <a:spcAft>
                          <a:spcPct val="0"/>
                        </a:spcAft>
                        <a:buClr>
                          <a:srgbClr val="0000FF"/>
                        </a:buClr>
                        <a:buSzTx/>
                        <a:buFontTx/>
                        <a:buNone/>
                        <a:tabLst/>
                      </a:pPr>
                      <a:r>
                        <a:rPr kumimoji="0" lang="en-US" sz="1800" b="1" i="0" u="none" strike="noStrike" cap="none" normalizeH="0" baseline="0" dirty="0" smtClean="0">
                          <a:ln>
                            <a:noFill/>
                          </a:ln>
                          <a:solidFill>
                            <a:schemeClr val="tx1"/>
                          </a:solidFill>
                          <a:effectLst/>
                          <a:latin typeface="AvantGarde" pitchFamily="34" charset="0"/>
                        </a:rPr>
                        <a:t>Time/Amount Limitation</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chemeClr val="folHlink"/>
                    </a:solidFill>
                  </a:tcPr>
                </a:tc>
              </a:tr>
              <a:tr h="3810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Emergency Housing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30 days of temporary housing when no space is available at community shelter, and where permanent housing has been identified and secured for participant but is not immediately available.  Limited to families with children under the age of 18.</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9144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General Housing Stability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Includes items necessary for participants life or safety (includes Emergency Supplies with max. $500 during a 3-year period); expenses associated to employment gain or maintenance; expenses associated with moving into permanent housing; and expenses necessary for securing appropriate permanent housing.</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34850" name="Text Box 70"/>
          <p:cNvSpPr txBox="1">
            <a:spLocks noChangeArrowheads="1"/>
          </p:cNvSpPr>
          <p:nvPr/>
        </p:nvSpPr>
        <p:spPr bwMode="auto">
          <a:xfrm>
            <a:off x="381000" y="5943600"/>
            <a:ext cx="8534400" cy="277512"/>
          </a:xfrm>
          <a:prstGeom prst="rect">
            <a:avLst/>
          </a:prstGeom>
          <a:noFill/>
          <a:ln w="25400">
            <a:noFill/>
            <a:miter lim="800000"/>
            <a:headEnd/>
            <a:tailEnd type="none" w="lg" len="lg"/>
          </a:ln>
        </p:spPr>
        <p:txBody>
          <a:bodyPr>
            <a:spAutoFit/>
          </a:bodyPr>
          <a:lstStyle/>
          <a:p>
            <a:pPr>
              <a:lnSpc>
                <a:spcPct val="75000"/>
              </a:lnSpc>
              <a:spcBef>
                <a:spcPct val="25000"/>
              </a:spcBef>
            </a:pPr>
            <a:r>
              <a:rPr lang="en-US" sz="1600" b="0" dirty="0">
                <a:latin typeface="AvantGarde" pitchFamily="34" charset="0"/>
              </a:rPr>
              <a:t>*See </a:t>
            </a:r>
            <a:r>
              <a:rPr lang="en-US" sz="1600" b="0" dirty="0" smtClean="0">
                <a:latin typeface="AvantGarde" pitchFamily="34" charset="0"/>
              </a:rPr>
              <a:t>NOFA Section I.B. on page 65449 for </a:t>
            </a:r>
            <a:r>
              <a:rPr lang="en-US" sz="1600" b="0" dirty="0">
                <a:latin typeface="AvantGarde" pitchFamily="34" charset="0"/>
              </a:rPr>
              <a:t>additional requirements and restrictions</a:t>
            </a:r>
            <a:r>
              <a:rPr lang="en-US" sz="1600" b="0" dirty="0" smtClean="0">
                <a:latin typeface="AvantGarde" pitchFamily="34" charset="0"/>
              </a:rPr>
              <a:t>.</a:t>
            </a:r>
            <a:endParaRPr lang="en-US" sz="1600" b="0" dirty="0">
              <a:latin typeface="AvantGarde" pitchFamily="34" charset="0"/>
            </a:endParaRPr>
          </a:p>
        </p:txBody>
      </p:sp>
      <p:sp>
        <p:nvSpPr>
          <p:cNvPr id="7" name="Rectangle 6"/>
          <p:cNvSpPr/>
          <p:nvPr/>
        </p:nvSpPr>
        <p:spPr>
          <a:xfrm>
            <a:off x="152400" y="1066800"/>
            <a:ext cx="8686800" cy="400110"/>
          </a:xfrm>
          <a:prstGeom prst="rect">
            <a:avLst/>
          </a:prstGeom>
        </p:spPr>
        <p:txBody>
          <a:bodyPr wrap="square">
            <a:spAutoFit/>
          </a:bodyPr>
          <a:lstStyle/>
          <a:p>
            <a:pPr marL="457200" lvl="0" indent="-457200">
              <a:spcBef>
                <a:spcPct val="20000"/>
              </a:spcBef>
              <a:buClr>
                <a:srgbClr val="0000FF"/>
              </a:buClr>
            </a:pPr>
            <a:r>
              <a:rPr lang="en-US" sz="2000" kern="0" dirty="0" smtClean="0">
                <a:solidFill>
                  <a:srgbClr val="0000FF"/>
                </a:solidFill>
                <a:latin typeface="AvantGarde"/>
              </a:rPr>
              <a:t>Definitions: </a:t>
            </a:r>
            <a:r>
              <a:rPr lang="en-US" sz="2000" b="0" kern="0" dirty="0" smtClean="0">
                <a:solidFill>
                  <a:srgbClr val="000000"/>
                </a:solidFill>
                <a:latin typeface="AvantGarde"/>
              </a:rPr>
              <a:t>This NOFA introduces two program areas.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txBox="1">
            <a:spLocks noGrp="1" noChangeArrowheads="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A4145491-B262-461C-81B0-4D287B4C863E}" type="slidenum">
              <a:rPr lang="en-US" sz="1400" b="0">
                <a:latin typeface="Arial" charset="0"/>
              </a:rPr>
              <a:pPr algn="r"/>
              <a:t>15</a:t>
            </a:fld>
            <a:endParaRPr lang="en-US" sz="1400" b="0" dirty="0">
              <a:latin typeface="Arial" charset="0"/>
            </a:endParaRPr>
          </a:p>
        </p:txBody>
      </p:sp>
      <p:sp>
        <p:nvSpPr>
          <p:cNvPr id="34819" name="Slide Number Placeholder 3"/>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BD522526-E5D9-412D-BBB4-300FD93D9B6F}" type="slidenum">
              <a:rPr lang="en-US" sz="1400" b="0">
                <a:latin typeface="Arial" charset="0"/>
              </a:rPr>
              <a:pPr algn="r"/>
              <a:t>15</a:t>
            </a:fld>
            <a:endParaRPr lang="en-US" sz="1400" b="0" dirty="0">
              <a:latin typeface="Arial" charset="0"/>
            </a:endParaRPr>
          </a:p>
        </p:txBody>
      </p:sp>
      <p:sp>
        <p:nvSpPr>
          <p:cNvPr id="107725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SSVF Financial Assistance</a:t>
            </a:r>
            <a:endParaRPr lang="en-US" sz="2000" i="1" dirty="0">
              <a:solidFill>
                <a:schemeClr val="bg1"/>
              </a:solidFill>
              <a:effectLst>
                <a:outerShdw blurRad="38100" dist="38100" dir="2700000" algn="tl">
                  <a:srgbClr val="C0C0C0"/>
                </a:outerShdw>
              </a:effectLst>
              <a:latin typeface="AvantGarde" pitchFamily="34" charset="0"/>
            </a:endParaRPr>
          </a:p>
        </p:txBody>
      </p:sp>
      <p:graphicFrame>
        <p:nvGraphicFramePr>
          <p:cNvPr id="306250" name="Group 74"/>
          <p:cNvGraphicFramePr>
            <a:graphicFrameLocks noGrp="1"/>
          </p:cNvGraphicFramePr>
          <p:nvPr/>
        </p:nvGraphicFramePr>
        <p:xfrm>
          <a:off x="228600" y="1143001"/>
          <a:ext cx="8686800" cy="5486399"/>
        </p:xfrm>
        <a:graphic>
          <a:graphicData uri="http://schemas.openxmlformats.org/drawingml/2006/table">
            <a:tbl>
              <a:tblPr/>
              <a:tblGrid>
                <a:gridCol w="2613025"/>
                <a:gridCol w="6073775"/>
              </a:tblGrid>
              <a:tr h="671658">
                <a:tc>
                  <a:txBody>
                    <a:bodyPr/>
                    <a:lstStyle/>
                    <a:p>
                      <a:pPr marL="0" marR="0" lvl="0" indent="0" algn="ctr" defTabSz="914400" rtl="0" eaLnBrk="0" fontAlgn="base" latinLnBrk="0" hangingPunct="0">
                        <a:lnSpc>
                          <a:spcPct val="100000"/>
                        </a:lnSpc>
                        <a:spcBef>
                          <a:spcPct val="20000"/>
                        </a:spcBef>
                        <a:spcAft>
                          <a:spcPct val="0"/>
                        </a:spcAft>
                        <a:buClr>
                          <a:srgbClr val="0000FF"/>
                        </a:buClr>
                        <a:buSzTx/>
                        <a:buFontTx/>
                        <a:buNone/>
                        <a:tabLst/>
                      </a:pPr>
                      <a:r>
                        <a:rPr kumimoji="0" lang="en-US" sz="1800" b="1" i="0" u="none" strike="noStrike" cap="none" normalizeH="0" baseline="0" dirty="0" smtClean="0">
                          <a:ln>
                            <a:noFill/>
                          </a:ln>
                          <a:solidFill>
                            <a:schemeClr val="tx1"/>
                          </a:solidFill>
                          <a:effectLst/>
                          <a:latin typeface="AvantGarde" pitchFamily="34" charset="0"/>
                        </a:rPr>
                        <a:t>Type of Temporary Financial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chemeClr val="folHlink"/>
                    </a:solidFill>
                  </a:tcPr>
                </a:tc>
                <a:tc>
                  <a:txBody>
                    <a:bodyPr/>
                    <a:lstStyle/>
                    <a:p>
                      <a:pPr marL="0" marR="0" lvl="0" indent="0" algn="ctr" defTabSz="914400" rtl="0" eaLnBrk="0" fontAlgn="base" latinLnBrk="0" hangingPunct="0">
                        <a:lnSpc>
                          <a:spcPct val="100000"/>
                        </a:lnSpc>
                        <a:spcBef>
                          <a:spcPct val="20000"/>
                        </a:spcBef>
                        <a:spcAft>
                          <a:spcPct val="0"/>
                        </a:spcAft>
                        <a:buClr>
                          <a:srgbClr val="0000FF"/>
                        </a:buClr>
                        <a:buSzTx/>
                        <a:buFontTx/>
                        <a:buNone/>
                        <a:tabLst/>
                      </a:pPr>
                      <a:r>
                        <a:rPr kumimoji="0" lang="en-US" sz="1800" b="1" i="0" u="none" strike="noStrike" cap="none" normalizeH="0" baseline="0" dirty="0" smtClean="0">
                          <a:ln>
                            <a:noFill/>
                          </a:ln>
                          <a:solidFill>
                            <a:schemeClr val="tx1"/>
                          </a:solidFill>
                          <a:effectLst/>
                          <a:latin typeface="AvantGarde" pitchFamily="34" charset="0"/>
                        </a:rPr>
                        <a:t>Time/Amount Limitation</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chemeClr val="folHlink"/>
                    </a:solidFill>
                  </a:tcPr>
                </a:tc>
              </a:tr>
              <a:tr h="671658">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Rental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8 months in a 3-year period; no more than 5 months in any 12-month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71658">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Utility-Fee Payment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4 months in a 3-year period; no more than 2 months in any 12-month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729228">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Security Deposits or Utility Deposits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1 time in a 3-year period for security deposit; </a:t>
                      </a:r>
                    </a:p>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1 time in a 3-year period for utility deposit</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83804">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Moving Costs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1 time in a 3-year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71658">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General Housing Stability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$1500 during a 3-year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83804">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Child Care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4 months in a 12-month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83804">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Emergency Housing</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30 days – families with children under 18 only</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919127">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Transportation</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Tokens, vouchers, etc. – no time limit</a:t>
                      </a:r>
                    </a:p>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Car repairs/maintenance – $1,000 max in 3-year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sldNum" sz="quarter" idx="10"/>
          </p:nvPr>
        </p:nvSpPr>
        <p:spPr>
          <a:noFill/>
        </p:spPr>
        <p:txBody>
          <a:bodyPr/>
          <a:lstStyle/>
          <a:p>
            <a:fld id="{3C91DF02-2C36-4378-B901-9E49BC91EA0D}" type="slidenum">
              <a:rPr lang="en-US" smtClean="0"/>
              <a:pPr/>
              <a:t>16</a:t>
            </a:fld>
            <a:endParaRPr lang="en-US" dirty="0" smtClean="0"/>
          </a:p>
        </p:txBody>
      </p:sp>
      <p:sp>
        <p:nvSpPr>
          <p:cNvPr id="47107"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66F6627C-1940-412D-ACB9-2E710119BC72}" type="slidenum">
              <a:rPr lang="en-US" sz="1400" b="0">
                <a:latin typeface="Arial" charset="0"/>
              </a:rPr>
              <a:pPr algn="r"/>
              <a:t>16</a:t>
            </a:fld>
            <a:endParaRPr lang="en-US" sz="1400" b="0" dirty="0">
              <a:latin typeface="Arial" charset="0"/>
            </a:endParaRPr>
          </a:p>
        </p:txBody>
      </p:sp>
      <p:sp>
        <p:nvSpPr>
          <p:cNvPr id="122573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NOFA</a:t>
            </a:r>
            <a:r>
              <a:rPr lang="en-US" sz="3000" i="1" dirty="0">
                <a:solidFill>
                  <a:schemeClr val="bg1"/>
                </a:solidFill>
                <a:effectLst>
                  <a:outerShdw blurRad="38100" dist="38100" dir="2700000" algn="tl">
                    <a:srgbClr val="C0C0C0"/>
                  </a:outerShdw>
                </a:effectLst>
                <a:latin typeface="AvantGarde" pitchFamily="34" charset="0"/>
              </a:rPr>
              <a:t/>
            </a:r>
            <a:br>
              <a:rPr lang="en-US" sz="3000" i="1" dirty="0">
                <a:solidFill>
                  <a:schemeClr val="bg1"/>
                </a:solidFill>
                <a:effectLst>
                  <a:outerShdw blurRad="38100" dist="38100" dir="2700000" algn="tl">
                    <a:srgbClr val="C0C0C0"/>
                  </a:outerShdw>
                </a:effectLst>
                <a:latin typeface="AvantGarde" pitchFamily="34" charset="0"/>
              </a:rPr>
            </a:br>
            <a:r>
              <a:rPr lang="en-US" sz="3000" i="1" dirty="0">
                <a:solidFill>
                  <a:schemeClr val="bg1"/>
                </a:solidFill>
                <a:effectLst>
                  <a:outerShdw blurRad="38100" dist="38100" dir="2700000" algn="tl">
                    <a:srgbClr val="C0C0C0"/>
                  </a:outerShdw>
                </a:effectLst>
                <a:latin typeface="AvantGarde" pitchFamily="34" charset="0"/>
              </a:rPr>
              <a:t>Payments of SSVF Grants</a:t>
            </a:r>
          </a:p>
        </p:txBody>
      </p:sp>
      <p:sp>
        <p:nvSpPr>
          <p:cNvPr id="47109" name="Rectangle 5"/>
          <p:cNvSpPr>
            <a:spLocks noGrp="1" noChangeArrowheads="1"/>
          </p:cNvSpPr>
          <p:nvPr>
            <p:ph type="body" idx="4294967295"/>
          </p:nvPr>
        </p:nvSpPr>
        <p:spPr>
          <a:xfrm>
            <a:off x="152400" y="1066800"/>
            <a:ext cx="8991600" cy="5410200"/>
          </a:xfrm>
          <a:noFill/>
        </p:spPr>
        <p:txBody>
          <a:bodyPr/>
          <a:lstStyle/>
          <a:p>
            <a:pPr marL="457200" indent="-457200" eaLnBrk="1" hangingPunct="1">
              <a:buFontTx/>
              <a:buNone/>
            </a:pPr>
            <a:r>
              <a:rPr lang="en-US" sz="2000" dirty="0" smtClean="0"/>
              <a:t>Payments of Supportive Services Grant Funds</a:t>
            </a:r>
          </a:p>
          <a:p>
            <a:pPr marL="457200" indent="-457200" eaLnBrk="1" hangingPunct="1"/>
            <a:r>
              <a:rPr lang="en-US" sz="2000" b="0" dirty="0" smtClean="0">
                <a:solidFill>
                  <a:schemeClr val="tx1"/>
                </a:solidFill>
              </a:rPr>
              <a:t>Payments will be made to grantees electronically via the Department of Health and Human Services’ (HHS) Payment Management System</a:t>
            </a:r>
          </a:p>
          <a:p>
            <a:pPr marL="457200" indent="-457200" eaLnBrk="1" hangingPunct="1"/>
            <a:r>
              <a:rPr lang="en-US" sz="2000" b="0" dirty="0" smtClean="0">
                <a:solidFill>
                  <a:schemeClr val="tx1"/>
                </a:solidFill>
              </a:rPr>
              <a:t>Grantees may request payments as frequently as they choose, subject to the following limitations:</a:t>
            </a:r>
            <a:endParaRPr lang="en-US" sz="2000" dirty="0" smtClean="0"/>
          </a:p>
        </p:txBody>
      </p:sp>
      <p:graphicFrame>
        <p:nvGraphicFramePr>
          <p:cNvPr id="47135" name="Group 31"/>
          <p:cNvGraphicFramePr>
            <a:graphicFrameLocks noGrp="1"/>
          </p:cNvGraphicFramePr>
          <p:nvPr/>
        </p:nvGraphicFramePr>
        <p:xfrm>
          <a:off x="609600" y="2971800"/>
          <a:ext cx="8229600" cy="3124201"/>
        </p:xfrm>
        <a:graphic>
          <a:graphicData uri="http://schemas.openxmlformats.org/drawingml/2006/table">
            <a:tbl>
              <a:tblPr/>
              <a:tblGrid>
                <a:gridCol w="2286000"/>
                <a:gridCol w="5943600"/>
              </a:tblGrid>
              <a:tr h="461963">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1" i="0" u="none" strike="noStrike" cap="none" normalizeH="0" baseline="0" dirty="0" smtClean="0">
                          <a:ln>
                            <a:noFill/>
                          </a:ln>
                          <a:solidFill>
                            <a:srgbClr val="0000FF"/>
                          </a:solidFill>
                          <a:effectLst/>
                          <a:latin typeface="AvantGarde" pitchFamily="34" charset="0"/>
                        </a:rPr>
                        <a:t>Time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1" i="0" u="none" strike="noStrike" cap="none" normalizeH="0" baseline="0" dirty="0" smtClean="0">
                          <a:ln>
                            <a:noFill/>
                          </a:ln>
                          <a:solidFill>
                            <a:srgbClr val="0000FF"/>
                          </a:solidFill>
                          <a:effectLst/>
                          <a:latin typeface="AvantGarde" pitchFamily="34" charset="0"/>
                        </a:rPr>
                        <a:t>Limitation on Cumulative Requests for Grant Funds</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rgbClr val="DDDDDD"/>
                    </a:solidFill>
                  </a:tcPr>
                </a:tc>
              </a:tr>
              <a:tr h="681038">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During 1st Qtr of Grant Award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May not exceed 35% of the total grant award without written approval by VA</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End of 2nd Qtr of Grant Award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May not exceed 60% of the total grant award without written approval by VA</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End of 3rd Qtr of Grant Award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May not exceed 80% of the total grant award without written approval by VA</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096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End of 4th Qtr of Grant Award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May not exceed 100% of the total grant award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2232B236-8A8D-453E-AF8F-F199C20E4A7D}" type="slidenum">
              <a:rPr lang="en-US" sz="1400" b="0">
                <a:latin typeface="Arial" charset="0"/>
              </a:rPr>
              <a:pPr algn="r"/>
              <a:t>17</a:t>
            </a:fld>
            <a:endParaRPr lang="en-US" sz="1400" b="0" dirty="0">
              <a:latin typeface="Arial" charset="0"/>
            </a:endParaRPr>
          </a:p>
        </p:txBody>
      </p:sp>
      <p:sp>
        <p:nvSpPr>
          <p:cNvPr id="54275" name="Rectangle 28"/>
          <p:cNvSpPr>
            <a:spLocks noChangeArrowheads="1"/>
          </p:cNvSpPr>
          <p:nvPr/>
        </p:nvSpPr>
        <p:spPr bwMode="auto">
          <a:xfrm>
            <a:off x="0" y="990600"/>
            <a:ext cx="8915400" cy="5105400"/>
          </a:xfrm>
          <a:prstGeom prst="rect">
            <a:avLst/>
          </a:prstGeom>
          <a:noFill/>
          <a:ln w="9525">
            <a:noFill/>
            <a:miter lim="800000"/>
            <a:headEnd/>
            <a:tailEnd/>
          </a:ln>
        </p:spPr>
        <p:txBody>
          <a:bodyPr lIns="91427" tIns="45713" rIns="91427" bIns="45713"/>
          <a:lstStyle/>
          <a:p>
            <a:pPr>
              <a:spcBef>
                <a:spcPct val="25000"/>
              </a:spcBef>
              <a:buClr>
                <a:srgbClr val="0000FF"/>
              </a:buClr>
              <a:buFont typeface="Wingdings" pitchFamily="2" charset="2"/>
              <a:buNone/>
            </a:pPr>
            <a:r>
              <a:rPr lang="en-US" sz="2000" dirty="0">
                <a:solidFill>
                  <a:srgbClr val="0000FF"/>
                </a:solidFill>
                <a:latin typeface="AvantGarde" pitchFamily="34" charset="0"/>
              </a:rPr>
              <a:t>Scoring </a:t>
            </a:r>
            <a:r>
              <a:rPr lang="en-US" sz="2000" dirty="0" smtClean="0">
                <a:solidFill>
                  <a:srgbClr val="0000FF"/>
                </a:solidFill>
                <a:latin typeface="AvantGarde" pitchFamily="34" charset="0"/>
              </a:rPr>
              <a:t>Criteria</a:t>
            </a:r>
            <a:endParaRPr lang="en-US" sz="2000" dirty="0">
              <a:solidFill>
                <a:srgbClr val="0000FF"/>
              </a:solidFill>
              <a:latin typeface="AvantGarde" pitchFamily="34" charset="0"/>
            </a:endParaRPr>
          </a:p>
        </p:txBody>
      </p:sp>
      <p:graphicFrame>
        <p:nvGraphicFramePr>
          <p:cNvPr id="54302" name="Group 30"/>
          <p:cNvGraphicFramePr>
            <a:graphicFrameLocks noGrp="1"/>
          </p:cNvGraphicFramePr>
          <p:nvPr/>
        </p:nvGraphicFramePr>
        <p:xfrm>
          <a:off x="228600" y="1447800"/>
          <a:ext cx="8686800" cy="4496499"/>
        </p:xfrm>
        <a:graphic>
          <a:graphicData uri="http://schemas.openxmlformats.org/drawingml/2006/table">
            <a:tbl>
              <a:tblPr/>
              <a:tblGrid>
                <a:gridCol w="2133600"/>
                <a:gridCol w="990600"/>
                <a:gridCol w="5562600"/>
              </a:tblGrid>
              <a:tr h="376238">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0" lang="en-US" sz="2000" b="1" i="0" u="none" strike="noStrike" cap="none" normalizeH="0" baseline="0" dirty="0" smtClean="0">
                          <a:ln>
                            <a:noFill/>
                          </a:ln>
                          <a:solidFill>
                            <a:schemeClr val="tx1"/>
                          </a:solidFill>
                          <a:effectLst/>
                          <a:latin typeface="AvantGarde" pitchFamily="34" charset="0"/>
                        </a:rPr>
                        <a:t>Section</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0" lang="en-US" sz="2000" b="1" i="0" u="none" strike="noStrike" cap="none" normalizeH="0" baseline="0" dirty="0" smtClean="0">
                          <a:ln>
                            <a:noFill/>
                          </a:ln>
                          <a:solidFill>
                            <a:schemeClr val="tx1"/>
                          </a:solidFill>
                          <a:effectLst/>
                          <a:latin typeface="AvantGarde" pitchFamily="34" charset="0"/>
                        </a:rPr>
                        <a:t>Points</a:t>
                      </a: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0" lang="en-US" sz="2000" b="1" i="0" u="none" strike="noStrike" cap="none" normalizeH="0" baseline="0" dirty="0" smtClean="0">
                          <a:ln>
                            <a:noFill/>
                          </a:ln>
                          <a:solidFill>
                            <a:schemeClr val="tx1"/>
                          </a:solidFill>
                          <a:effectLst/>
                          <a:latin typeface="AvantGarde" pitchFamily="34" charset="0"/>
                        </a:rPr>
                        <a:t>Elements</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solidFill>
                      <a:schemeClr val="folHlink"/>
                    </a:solidFill>
                  </a:tcPr>
                </a:tc>
              </a:tr>
              <a:tr h="847725">
                <a:tc>
                  <a:txBody>
                    <a:bodyPr/>
                    <a:lstStyle/>
                    <a:p>
                      <a:pPr marL="457200" marR="0" lvl="0" indent="-457200" algn="l" defTabSz="914400" rtl="0" eaLnBrk="1" fontAlgn="base" latinLnBrk="0" hangingPunct="1">
                        <a:lnSpc>
                          <a:spcPct val="100000"/>
                        </a:lnSpc>
                        <a:spcBef>
                          <a:spcPct val="20000"/>
                        </a:spcBef>
                        <a:spcAft>
                          <a:spcPct val="0"/>
                        </a:spcAft>
                        <a:buClr>
                          <a:srgbClr val="0000FF"/>
                        </a:buClr>
                        <a:buSzTx/>
                        <a:buFont typeface="+mj-lt"/>
                        <a:buAutoNum type="alphaUcPeriod"/>
                        <a:tabLst/>
                      </a:pPr>
                      <a:r>
                        <a:rPr kumimoji="0" lang="en-US" sz="1800" b="0" i="0" u="none" strike="noStrike" cap="none" normalizeH="0" baseline="0" dirty="0" smtClean="0">
                          <a:ln>
                            <a:noFill/>
                          </a:ln>
                          <a:solidFill>
                            <a:schemeClr val="tx1"/>
                          </a:solidFill>
                          <a:effectLst/>
                          <a:latin typeface="AvantGarde" pitchFamily="34" charset="0"/>
                        </a:rPr>
                        <a:t>Program Outcomes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55</a:t>
                      </a: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Housing Stability</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Participant Satisfaction</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Program Timeline</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Homelessness Prevention</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Reduction in Homelessness</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r>
              <a:tr h="847725">
                <a:tc>
                  <a:txBody>
                    <a:bodyPr/>
                    <a:lstStyle/>
                    <a:p>
                      <a:pPr marL="457200" marR="0" lvl="0" indent="-457200" algn="l" defTabSz="914400" rtl="0" eaLnBrk="1" fontAlgn="base" latinLnBrk="0" hangingPunct="1">
                        <a:lnSpc>
                          <a:spcPct val="100000"/>
                        </a:lnSpc>
                        <a:spcBef>
                          <a:spcPct val="20000"/>
                        </a:spcBef>
                        <a:spcAft>
                          <a:spcPct val="0"/>
                        </a:spcAft>
                        <a:buClr>
                          <a:srgbClr val="0000FF"/>
                        </a:buClr>
                        <a:buSzTx/>
                        <a:buFont typeface="+mj-lt"/>
                        <a:buNone/>
                        <a:tabLst/>
                      </a:pPr>
                      <a:r>
                        <a:rPr kumimoji="0" lang="en-US" sz="1800" b="0" i="0" u="none" strike="noStrike" cap="none" normalizeH="0" baseline="0" dirty="0" smtClean="0">
                          <a:ln>
                            <a:noFill/>
                          </a:ln>
                          <a:solidFill>
                            <a:srgbClr val="0000FF"/>
                          </a:solidFill>
                          <a:effectLst/>
                          <a:latin typeface="AvantGarde" pitchFamily="34" charset="0"/>
                        </a:rPr>
                        <a:t>B.    </a:t>
                      </a:r>
                      <a:r>
                        <a:rPr kumimoji="0" lang="en-US" sz="1800" b="0" i="0" u="none" strike="noStrike" cap="none" normalizeH="0" baseline="0" dirty="0" smtClean="0">
                          <a:ln>
                            <a:noFill/>
                          </a:ln>
                          <a:solidFill>
                            <a:schemeClr val="tx1"/>
                          </a:solidFill>
                          <a:effectLst/>
                          <a:latin typeface="AvantGarde" pitchFamily="34" charset="0"/>
                        </a:rPr>
                        <a:t>Cost-Effectiveness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30</a:t>
                      </a: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Cost per Household</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Program Budget</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r>
              <a:tr h="1570038">
                <a:tc>
                  <a:txBody>
                    <a:bodyPr/>
                    <a:lstStyle/>
                    <a:p>
                      <a:pPr marL="457200" marR="0" lvl="0" indent="-457200" algn="l" defTabSz="914400" rtl="0" eaLnBrk="1" fontAlgn="base" latinLnBrk="0" hangingPunct="1">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rgbClr val="0000FF"/>
                          </a:solidFill>
                          <a:effectLst/>
                          <a:latin typeface="AvantGarde" pitchFamily="34" charset="0"/>
                        </a:rPr>
                        <a:t>C.    </a:t>
                      </a:r>
                      <a:r>
                        <a:rPr kumimoji="0" lang="en-US" sz="1800" b="0" i="0" u="none" strike="noStrike" cap="none" normalizeH="0" baseline="0" dirty="0" smtClean="0">
                          <a:ln>
                            <a:noFill/>
                          </a:ln>
                          <a:solidFill>
                            <a:schemeClr val="tx1"/>
                          </a:solidFill>
                          <a:effectLst/>
                          <a:latin typeface="AvantGarde" pitchFamily="34" charset="0"/>
                        </a:rPr>
                        <a:t>Compliance with Program Goals and Requirements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15</a:t>
                      </a: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SSVF Program Goals</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Laws, Regulations, and Guidelines</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Grant Agreement</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162267" name="Rectangle 27"/>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Application </a:t>
            </a:r>
            <a:r>
              <a:rPr lang="en-US" sz="3000" i="1" dirty="0">
                <a:solidFill>
                  <a:schemeClr val="bg1"/>
                </a:solidFill>
                <a:effectLst>
                  <a:outerShdw blurRad="38100" dist="38100" dir="2700000" algn="tl">
                    <a:srgbClr val="C0C0C0"/>
                  </a:outerShdw>
                </a:effectLst>
                <a:latin typeface="AvantGarde" pitchFamily="34" charset="0"/>
              </a:rPr>
              <a:t>Review</a:t>
            </a:r>
          </a:p>
          <a:p>
            <a:pPr algn="r">
              <a:defRPr/>
            </a:pPr>
            <a:r>
              <a:rPr lang="en-US" sz="3000" i="1" dirty="0">
                <a:solidFill>
                  <a:schemeClr val="bg1"/>
                </a:solidFill>
                <a:effectLst>
                  <a:outerShdw blurRad="38100" dist="38100" dir="2700000" algn="tl">
                    <a:srgbClr val="C0C0C0"/>
                  </a:outerShdw>
                </a:effectLst>
                <a:latin typeface="AvantGarde" pitchFamily="34" charset="0"/>
              </a:rPr>
              <a:t>Scoring </a:t>
            </a:r>
            <a:r>
              <a:rPr lang="en-US" sz="3000" i="1" dirty="0" smtClean="0">
                <a:solidFill>
                  <a:schemeClr val="bg1"/>
                </a:solidFill>
                <a:effectLst>
                  <a:outerShdw blurRad="38100" dist="38100" dir="2700000" algn="tl">
                    <a:srgbClr val="C0C0C0"/>
                  </a:outerShdw>
                </a:effectLst>
                <a:latin typeface="AvantGarde" pitchFamily="34" charset="0"/>
              </a:rPr>
              <a:t>Criteria</a:t>
            </a:r>
            <a:endParaRPr lang="en-US" sz="3000" i="1" dirty="0">
              <a:solidFill>
                <a:schemeClr val="bg1"/>
              </a:solidFill>
              <a:effectLst>
                <a:outerShdw blurRad="38100" dist="38100" dir="2700000" algn="tl">
                  <a:srgbClr val="C0C0C0"/>
                </a:outerShdw>
              </a:effectLst>
              <a:latin typeface="AvantGarde"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066800"/>
            <a:ext cx="8458200" cy="5181600"/>
          </a:xfrm>
        </p:spPr>
        <p:txBody>
          <a:bodyPr/>
          <a:lstStyle/>
          <a:p>
            <a:pPr>
              <a:buNone/>
            </a:pPr>
            <a:r>
              <a:rPr lang="en-US" b="0" i="1" u="sng" dirty="0" smtClean="0">
                <a:solidFill>
                  <a:schemeClr val="tx1"/>
                </a:solidFill>
              </a:rPr>
              <a:t>DO:</a:t>
            </a:r>
          </a:p>
          <a:p>
            <a:r>
              <a:rPr lang="en-US" b="0" dirty="0" smtClean="0">
                <a:solidFill>
                  <a:schemeClr val="tx2"/>
                </a:solidFill>
              </a:rPr>
              <a:t>If asking for additional funds, describe in specific terms how you will target additional Veteran families.</a:t>
            </a:r>
          </a:p>
          <a:p>
            <a:r>
              <a:rPr lang="en-US" b="0" dirty="0" smtClean="0">
                <a:solidFill>
                  <a:schemeClr val="tx2"/>
                </a:solidFill>
              </a:rPr>
              <a:t>Follow exact formatting and submission requirements. Be sure to answer the questions posed in the SSVF application.</a:t>
            </a:r>
          </a:p>
          <a:p>
            <a:r>
              <a:rPr lang="en-US" b="0" dirty="0" smtClean="0">
                <a:solidFill>
                  <a:schemeClr val="tx1"/>
                </a:solidFill>
              </a:rPr>
              <a:t>Focus on current grant performance</a:t>
            </a:r>
          </a:p>
          <a:p>
            <a:r>
              <a:rPr lang="en-US" b="0" dirty="0" smtClean="0">
                <a:solidFill>
                  <a:schemeClr val="tx1"/>
                </a:solidFill>
              </a:rPr>
              <a:t>Describe program’s impact on homelessness</a:t>
            </a:r>
          </a:p>
          <a:p>
            <a:r>
              <a:rPr lang="en-US" b="0" dirty="0" smtClean="0">
                <a:solidFill>
                  <a:schemeClr val="tx1"/>
                </a:solidFill>
              </a:rPr>
              <a:t>Where performance could be improved, explain barriers to success and remediation efforts</a:t>
            </a:r>
          </a:p>
          <a:p>
            <a:endParaRPr lang="en-US" b="0" dirty="0" smtClean="0">
              <a:solidFill>
                <a:schemeClr val="tx1"/>
              </a:solidFill>
            </a:endParaRPr>
          </a:p>
          <a:p>
            <a:endParaRPr lang="en-US" b="0" dirty="0">
              <a:solidFill>
                <a:schemeClr val="tx1"/>
              </a:solidFill>
            </a:endParaRP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18</a:t>
            </a:fld>
            <a:endParaRPr lang="en-US" dirty="0"/>
          </a:p>
        </p:txBody>
      </p:sp>
      <p:sp>
        <p:nvSpPr>
          <p:cNvPr id="5" name="TextBox 4"/>
          <p:cNvSpPr txBox="1"/>
          <p:nvPr/>
        </p:nvSpPr>
        <p:spPr>
          <a:xfrm>
            <a:off x="4191000" y="152400"/>
            <a:ext cx="4724400" cy="707886"/>
          </a:xfrm>
          <a:prstGeom prst="rect">
            <a:avLst/>
          </a:prstGeom>
          <a:noFill/>
        </p:spPr>
        <p:txBody>
          <a:bodyPr wrap="square" rtlCol="0">
            <a:spAutoFit/>
          </a:bodyPr>
          <a:lstStyle/>
          <a:p>
            <a:pPr algn="r"/>
            <a:r>
              <a:rPr lang="en-US" sz="4000" i="1" dirty="0" smtClean="0">
                <a:solidFill>
                  <a:schemeClr val="bg1"/>
                </a:solidFill>
              </a:rPr>
              <a:t>General Advice</a:t>
            </a:r>
            <a:endParaRPr lang="en-US" sz="4000" i="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066800"/>
            <a:ext cx="8458200" cy="5181600"/>
          </a:xfrm>
        </p:spPr>
        <p:txBody>
          <a:bodyPr/>
          <a:lstStyle/>
          <a:p>
            <a:pPr>
              <a:buNone/>
            </a:pPr>
            <a:r>
              <a:rPr lang="en-US" sz="2400" b="0" dirty="0" smtClean="0">
                <a:solidFill>
                  <a:schemeClr val="tx1"/>
                </a:solidFill>
              </a:rPr>
              <a:t>If necessary, you may reproduce the application on Word. If you do so:</a:t>
            </a:r>
          </a:p>
          <a:p>
            <a:r>
              <a:rPr lang="en-US" sz="2400" b="0" dirty="0" smtClean="0">
                <a:solidFill>
                  <a:schemeClr val="tx1"/>
                </a:solidFill>
              </a:rPr>
              <a:t>Include the question as a header for each response. </a:t>
            </a:r>
          </a:p>
          <a:p>
            <a:r>
              <a:rPr lang="en-US" sz="2400" b="0" dirty="0" smtClean="0">
                <a:solidFill>
                  <a:schemeClr val="tx1"/>
                </a:solidFill>
              </a:rPr>
              <a:t>Ensure that the entire narrative portion (Executive Summary D, plus Sections A through C) </a:t>
            </a:r>
            <a:r>
              <a:rPr lang="en-US" sz="2400" u="sng" dirty="0" smtClean="0">
                <a:solidFill>
                  <a:schemeClr val="tx1"/>
                </a:solidFill>
              </a:rPr>
              <a:t>does not exceed 8 pages</a:t>
            </a:r>
            <a:r>
              <a:rPr lang="en-US" sz="2400" b="0" dirty="0" smtClean="0">
                <a:solidFill>
                  <a:schemeClr val="tx1"/>
                </a:solidFill>
              </a:rPr>
              <a:t>.  </a:t>
            </a:r>
          </a:p>
          <a:p>
            <a:r>
              <a:rPr lang="en-US" sz="2400" b="0" dirty="0" smtClean="0">
                <a:solidFill>
                  <a:schemeClr val="tx1"/>
                </a:solidFill>
              </a:rPr>
              <a:t>Submit responses in 12 point Times New Roman font with 1 inch margins. </a:t>
            </a:r>
          </a:p>
          <a:p>
            <a:pPr>
              <a:buNone/>
            </a:pPr>
            <a:r>
              <a:rPr lang="en-US" sz="2400" b="0" i="1" u="sng" dirty="0" smtClean="0">
                <a:solidFill>
                  <a:schemeClr val="tx1"/>
                </a:solidFill>
              </a:rPr>
              <a:t>DON’T:</a:t>
            </a:r>
            <a:endParaRPr lang="en-US" sz="2400" b="0" dirty="0" smtClean="0">
              <a:solidFill>
                <a:schemeClr val="tx1"/>
              </a:solidFill>
            </a:endParaRPr>
          </a:p>
          <a:p>
            <a:r>
              <a:rPr lang="en-US" sz="2400" b="0" dirty="0" smtClean="0">
                <a:solidFill>
                  <a:schemeClr val="tx1"/>
                </a:solidFill>
              </a:rPr>
              <a:t>Rewrite and/or re-justify original grant</a:t>
            </a:r>
          </a:p>
          <a:p>
            <a:r>
              <a:rPr lang="en-US" sz="2400" b="0" dirty="0" smtClean="0">
                <a:solidFill>
                  <a:schemeClr val="tx1"/>
                </a:solidFill>
              </a:rPr>
              <a:t>Spend time explaining need, unless proposing expansion</a:t>
            </a:r>
          </a:p>
          <a:p>
            <a:r>
              <a:rPr lang="en-US" sz="2400" b="0" dirty="0" smtClean="0">
                <a:solidFill>
                  <a:schemeClr val="tx1"/>
                </a:solidFill>
              </a:rPr>
              <a:t>Describe program concept, as existing program concept is understood</a:t>
            </a:r>
          </a:p>
          <a:p>
            <a:endParaRPr lang="en-US" b="0" dirty="0" smtClean="0">
              <a:solidFill>
                <a:schemeClr val="tx1"/>
              </a:solidFill>
            </a:endParaRPr>
          </a:p>
          <a:p>
            <a:endParaRPr lang="en-US" b="0" dirty="0">
              <a:solidFill>
                <a:schemeClr val="tx1"/>
              </a:solidFill>
            </a:endParaRP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19</a:t>
            </a:fld>
            <a:endParaRPr lang="en-US" dirty="0"/>
          </a:p>
        </p:txBody>
      </p:sp>
      <p:sp>
        <p:nvSpPr>
          <p:cNvPr id="5" name="TextBox 4"/>
          <p:cNvSpPr txBox="1"/>
          <p:nvPr/>
        </p:nvSpPr>
        <p:spPr>
          <a:xfrm>
            <a:off x="4191000" y="152400"/>
            <a:ext cx="4724400" cy="707886"/>
          </a:xfrm>
          <a:prstGeom prst="rect">
            <a:avLst/>
          </a:prstGeom>
          <a:noFill/>
        </p:spPr>
        <p:txBody>
          <a:bodyPr wrap="square" rtlCol="0">
            <a:spAutoFit/>
          </a:bodyPr>
          <a:lstStyle/>
          <a:p>
            <a:pPr algn="r"/>
            <a:r>
              <a:rPr lang="en-US" sz="4000" i="1" dirty="0" smtClean="0">
                <a:solidFill>
                  <a:schemeClr val="bg1"/>
                </a:solidFill>
              </a:rPr>
              <a:t>General Advice</a:t>
            </a:r>
            <a:endParaRPr lang="en-US" sz="4000" i="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sldNum" sz="quarter" idx="10"/>
          </p:nvPr>
        </p:nvSpPr>
        <p:spPr>
          <a:noFill/>
        </p:spPr>
        <p:txBody>
          <a:bodyPr/>
          <a:lstStyle/>
          <a:p>
            <a:fld id="{734B5E65-F2A6-4D9C-AED9-4AF2DB91C796}" type="slidenum">
              <a:rPr lang="en-US" smtClean="0"/>
              <a:pPr/>
              <a:t>2</a:t>
            </a:fld>
            <a:endParaRPr lang="en-US" dirty="0" smtClean="0"/>
          </a:p>
        </p:txBody>
      </p:sp>
      <p:sp>
        <p:nvSpPr>
          <p:cNvPr id="43011"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79F4F87F-2D2A-4347-8ED9-C231A29F0219}" type="slidenum">
              <a:rPr lang="en-US" sz="1400" b="0">
                <a:latin typeface="Arial" charset="0"/>
              </a:rPr>
              <a:pPr algn="r"/>
              <a:t>2</a:t>
            </a:fld>
            <a:endParaRPr lang="en-US" sz="1400" b="0" dirty="0">
              <a:latin typeface="Arial" charset="0"/>
            </a:endParaRPr>
          </a:p>
        </p:txBody>
      </p:sp>
      <p:sp>
        <p:nvSpPr>
          <p:cNvPr id="122573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NOFA</a:t>
            </a:r>
            <a:r>
              <a:rPr lang="en-US" sz="3000" i="1" dirty="0">
                <a:solidFill>
                  <a:schemeClr val="bg1"/>
                </a:solidFill>
                <a:effectLst>
                  <a:outerShdw blurRad="38100" dist="38100" dir="2700000" algn="tl">
                    <a:srgbClr val="C0C0C0"/>
                  </a:outerShdw>
                </a:effectLst>
                <a:latin typeface="AvantGarde" pitchFamily="34" charset="0"/>
              </a:rPr>
              <a:t/>
            </a:r>
            <a:br>
              <a:rPr lang="en-US" sz="3000" i="1" dirty="0">
                <a:solidFill>
                  <a:schemeClr val="bg1"/>
                </a:solidFill>
                <a:effectLst>
                  <a:outerShdw blurRad="38100" dist="38100" dir="2700000" algn="tl">
                    <a:srgbClr val="C0C0C0"/>
                  </a:outerShdw>
                </a:effectLst>
                <a:latin typeface="AvantGarde" pitchFamily="34" charset="0"/>
              </a:rPr>
            </a:br>
            <a:r>
              <a:rPr lang="en-US" sz="3000" i="1" dirty="0">
                <a:solidFill>
                  <a:schemeClr val="bg1"/>
                </a:solidFill>
                <a:effectLst>
                  <a:outerShdw blurRad="38100" dist="38100" dir="2700000" algn="tl">
                    <a:srgbClr val="C0C0C0"/>
                  </a:outerShdw>
                </a:effectLst>
                <a:latin typeface="AvantGarde" pitchFamily="34" charset="0"/>
              </a:rPr>
              <a:t>Available Funding</a:t>
            </a:r>
          </a:p>
        </p:txBody>
      </p:sp>
      <p:sp>
        <p:nvSpPr>
          <p:cNvPr id="43013" name="Rectangle 5"/>
          <p:cNvSpPr>
            <a:spLocks noGrp="1" noChangeArrowheads="1"/>
          </p:cNvSpPr>
          <p:nvPr>
            <p:ph type="body" idx="4294967295"/>
          </p:nvPr>
        </p:nvSpPr>
        <p:spPr>
          <a:xfrm>
            <a:off x="152400" y="1066800"/>
            <a:ext cx="8991600" cy="5410200"/>
          </a:xfrm>
          <a:noFill/>
        </p:spPr>
        <p:txBody>
          <a:bodyPr/>
          <a:lstStyle/>
          <a:p>
            <a:pPr eaLnBrk="1" hangingPunct="1">
              <a:buFontTx/>
              <a:buNone/>
            </a:pPr>
            <a:r>
              <a:rPr lang="en-US" sz="2000" dirty="0" smtClean="0"/>
              <a:t>Allocation (Section “II. Award Information” of NOFA)</a:t>
            </a:r>
          </a:p>
          <a:p>
            <a:pPr eaLnBrk="1" hangingPunct="1"/>
            <a:r>
              <a:rPr lang="en-US" sz="2000" b="0" dirty="0" smtClean="0">
                <a:solidFill>
                  <a:schemeClr val="tx1"/>
                </a:solidFill>
              </a:rPr>
              <a:t>Approx. $300 million available for SSVF grants this year (with approximately $140 million available for Funding Priority 1, i.e. renewals)</a:t>
            </a:r>
          </a:p>
          <a:p>
            <a:pPr eaLnBrk="1" hangingPunct="1"/>
            <a:r>
              <a:rPr lang="en-US" sz="2000" b="0" dirty="0" smtClean="0">
                <a:solidFill>
                  <a:schemeClr val="tx1"/>
                </a:solidFill>
              </a:rPr>
              <a:t>Maximum allowable grant size is $2 million per year.</a:t>
            </a:r>
          </a:p>
          <a:p>
            <a:pPr eaLnBrk="1" hangingPunct="1"/>
            <a:r>
              <a:rPr lang="en-US" sz="2000" b="0" dirty="0" smtClean="0">
                <a:solidFill>
                  <a:schemeClr val="tx1"/>
                </a:solidFill>
              </a:rPr>
              <a:t>Organizations may receive up to 5 grants nationally, with no limit on quantity per state.  Each application cannot exceed $2 million funding request. </a:t>
            </a:r>
          </a:p>
          <a:p>
            <a:pPr eaLnBrk="1" hangingPunct="1"/>
            <a:r>
              <a:rPr lang="en-US" sz="2000" b="0" dirty="0" smtClean="0">
                <a:solidFill>
                  <a:schemeClr val="tx1"/>
                </a:solidFill>
              </a:rPr>
              <a:t>Grantees cannot submit more than one application serving the same geographic area.</a:t>
            </a:r>
          </a:p>
          <a:p>
            <a:pPr eaLnBrk="1" hangingPunct="1">
              <a:buFontTx/>
              <a:buNone/>
            </a:pPr>
            <a:r>
              <a:rPr lang="en-US" sz="2000" dirty="0" smtClean="0"/>
              <a:t>Supportive Services Grant Award Period (Section VI.C.6. , </a:t>
            </a:r>
            <a:r>
              <a:rPr lang="en-US" sz="2000" i="1" dirty="0" smtClean="0"/>
              <a:t>not</a:t>
            </a:r>
            <a:r>
              <a:rPr lang="en-US" sz="2000" dirty="0" smtClean="0"/>
              <a:t> I.1 and N.6)</a:t>
            </a:r>
          </a:p>
          <a:p>
            <a:pPr eaLnBrk="1" hangingPunct="1"/>
            <a:r>
              <a:rPr lang="en-US" sz="2000" b="0" dirty="0" smtClean="0">
                <a:solidFill>
                  <a:schemeClr val="tx1"/>
                </a:solidFill>
              </a:rPr>
              <a:t>SSVF grants awarded for a one-year period for successful renewal grantees with less than 1 full year of previous operations (those who began services around October 1, 2012)</a:t>
            </a:r>
          </a:p>
          <a:p>
            <a:pPr eaLnBrk="1" hangingPunct="1"/>
            <a:r>
              <a:rPr lang="en-US" sz="2000" b="0" dirty="0" smtClean="0">
                <a:solidFill>
                  <a:schemeClr val="tx1"/>
                </a:solidFill>
              </a:rPr>
              <a:t>Grantees with at least one full year of operational experience can be awarded 2 or 3 year grant renewals.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95400"/>
            <a:ext cx="8458200" cy="4522788"/>
          </a:xfrm>
        </p:spPr>
        <p:txBody>
          <a:bodyPr/>
          <a:lstStyle/>
          <a:p>
            <a:pPr>
              <a:buNone/>
            </a:pPr>
            <a:r>
              <a:rPr lang="en-US" b="0" dirty="0" smtClean="0">
                <a:solidFill>
                  <a:schemeClr val="tx1"/>
                </a:solidFill>
              </a:rPr>
              <a:t>Section A has highest point value, worth 55 points.</a:t>
            </a:r>
          </a:p>
          <a:p>
            <a:r>
              <a:rPr lang="en-US" b="0" dirty="0" smtClean="0">
                <a:solidFill>
                  <a:schemeClr val="tx1"/>
                </a:solidFill>
              </a:rPr>
              <a:t>The VA is funding these programs to end homelessness among Veterans so our primary focus is on outcomes. </a:t>
            </a:r>
            <a:r>
              <a:rPr lang="en-US" b="0" i="1" dirty="0" smtClean="0">
                <a:solidFill>
                  <a:schemeClr val="tx1"/>
                </a:solidFill>
              </a:rPr>
              <a:t>What did you achieve?</a:t>
            </a:r>
            <a:endParaRPr lang="en-US" b="0" dirty="0" smtClean="0">
              <a:solidFill>
                <a:schemeClr val="tx1"/>
              </a:solidFill>
            </a:endParaRPr>
          </a:p>
          <a:p>
            <a:r>
              <a:rPr lang="en-US" b="0" dirty="0" smtClean="0">
                <a:solidFill>
                  <a:schemeClr val="tx1"/>
                </a:solidFill>
              </a:rPr>
              <a:t>Critical to provide answer with data demonstrating effectiveness in meeting objectives in grant proposal.</a:t>
            </a:r>
          </a:p>
          <a:p>
            <a:r>
              <a:rPr lang="en-US" b="0" dirty="0" smtClean="0">
                <a:solidFill>
                  <a:schemeClr val="tx1"/>
                </a:solidFill>
              </a:rPr>
              <a:t>Demonstrate program’s effectiveness in reducing homelessness and promoting housing stability.</a:t>
            </a:r>
          </a:p>
          <a:p>
            <a:r>
              <a:rPr lang="en-US" b="0" dirty="0" smtClean="0">
                <a:solidFill>
                  <a:schemeClr val="tx1"/>
                </a:solidFill>
              </a:rPr>
              <a:t>Detail how proposed modifications will improve program interventions.</a:t>
            </a: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20</a:t>
            </a:fld>
            <a:endParaRPr lang="en-US" dirty="0"/>
          </a:p>
        </p:txBody>
      </p:sp>
      <p:sp>
        <p:nvSpPr>
          <p:cNvPr id="4" name="TextBox 3"/>
          <p:cNvSpPr txBox="1"/>
          <p:nvPr/>
        </p:nvSpPr>
        <p:spPr>
          <a:xfrm>
            <a:off x="3200400" y="228600"/>
            <a:ext cx="5791200" cy="584775"/>
          </a:xfrm>
          <a:prstGeom prst="rect">
            <a:avLst/>
          </a:prstGeom>
          <a:noFill/>
        </p:spPr>
        <p:txBody>
          <a:bodyPr wrap="square" rtlCol="0">
            <a:spAutoFit/>
          </a:bodyPr>
          <a:lstStyle/>
          <a:p>
            <a:pPr algn="r"/>
            <a:r>
              <a:rPr lang="en-US" sz="3200" i="1" dirty="0" smtClean="0">
                <a:solidFill>
                  <a:schemeClr val="bg1"/>
                </a:solidFill>
              </a:rPr>
              <a:t>Section A: Program Outcomes</a:t>
            </a:r>
            <a:endParaRPr lang="en-US" sz="3200" i="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95400"/>
            <a:ext cx="8458200" cy="4522788"/>
          </a:xfrm>
        </p:spPr>
        <p:txBody>
          <a:bodyPr/>
          <a:lstStyle/>
          <a:p>
            <a:r>
              <a:rPr lang="en-US" b="0" dirty="0" smtClean="0">
                <a:solidFill>
                  <a:schemeClr val="tx1"/>
                </a:solidFill>
              </a:rPr>
              <a:t>Ability to meet implementation timeline. Describe barriers to delayed implementation &amp; remediation efforts. Be specific, </a:t>
            </a:r>
            <a:r>
              <a:rPr lang="en-US" b="0" i="1" dirty="0" smtClean="0">
                <a:solidFill>
                  <a:schemeClr val="tx1"/>
                </a:solidFill>
              </a:rPr>
              <a:t>for example</a:t>
            </a:r>
            <a:r>
              <a:rPr lang="en-US" b="0" dirty="0" smtClean="0">
                <a:solidFill>
                  <a:schemeClr val="tx1"/>
                </a:solidFill>
              </a:rPr>
              <a:t>, “Program coordinator resigned after 1 month, so…”</a:t>
            </a:r>
          </a:p>
          <a:p>
            <a:r>
              <a:rPr lang="en-US" b="0" dirty="0" smtClean="0">
                <a:solidFill>
                  <a:schemeClr val="tx1"/>
                </a:solidFill>
              </a:rPr>
              <a:t>Participant satisfaction.  Describe feedback and efforts to improve service.</a:t>
            </a:r>
          </a:p>
          <a:p>
            <a:r>
              <a:rPr lang="en-US" b="0" dirty="0" smtClean="0">
                <a:solidFill>
                  <a:schemeClr val="tx1"/>
                </a:solidFill>
              </a:rPr>
              <a:t>Break down outcomes for prevention (question 4) and rapid re-housing (question 5).</a:t>
            </a:r>
          </a:p>
          <a:p>
            <a:r>
              <a:rPr lang="en-US" b="0" dirty="0" smtClean="0">
                <a:solidFill>
                  <a:schemeClr val="tx1"/>
                </a:solidFill>
              </a:rPr>
              <a:t>Describe how Exhibit II will be integrated, and include proposed threshold score.</a:t>
            </a: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21</a:t>
            </a:fld>
            <a:endParaRPr lang="en-US" dirty="0"/>
          </a:p>
        </p:txBody>
      </p:sp>
      <p:sp>
        <p:nvSpPr>
          <p:cNvPr id="4" name="TextBox 3"/>
          <p:cNvSpPr txBox="1"/>
          <p:nvPr/>
        </p:nvSpPr>
        <p:spPr>
          <a:xfrm>
            <a:off x="3200400" y="228600"/>
            <a:ext cx="5791200" cy="584775"/>
          </a:xfrm>
          <a:prstGeom prst="rect">
            <a:avLst/>
          </a:prstGeom>
          <a:noFill/>
        </p:spPr>
        <p:txBody>
          <a:bodyPr wrap="square" rtlCol="0">
            <a:spAutoFit/>
          </a:bodyPr>
          <a:lstStyle/>
          <a:p>
            <a:pPr algn="r"/>
            <a:r>
              <a:rPr lang="en-US" sz="3200" i="1" dirty="0" smtClean="0">
                <a:solidFill>
                  <a:schemeClr val="bg1"/>
                </a:solidFill>
              </a:rPr>
              <a:t>Section A: Program Outcomes</a:t>
            </a:r>
            <a:endParaRPr lang="en-US" sz="3200" i="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95400"/>
            <a:ext cx="8458200" cy="4522788"/>
          </a:xfrm>
        </p:spPr>
        <p:txBody>
          <a:bodyPr/>
          <a:lstStyle/>
          <a:p>
            <a:pPr>
              <a:buNone/>
            </a:pPr>
            <a:r>
              <a:rPr lang="en-US" b="0" dirty="0" smtClean="0">
                <a:solidFill>
                  <a:schemeClr val="tx1"/>
                </a:solidFill>
              </a:rPr>
              <a:t>Section B is worth 30 points.</a:t>
            </a:r>
          </a:p>
          <a:p>
            <a:r>
              <a:rPr lang="en-US" b="0" dirty="0" smtClean="0">
                <a:solidFill>
                  <a:schemeClr val="tx1"/>
                </a:solidFill>
              </a:rPr>
              <a:t>Provide data demonstrating cost efficiency.</a:t>
            </a:r>
          </a:p>
          <a:p>
            <a:r>
              <a:rPr lang="en-US" b="0" dirty="0" smtClean="0">
                <a:solidFill>
                  <a:schemeClr val="tx1"/>
                </a:solidFill>
              </a:rPr>
              <a:t>Did you serve the number of participants you expected?</a:t>
            </a:r>
          </a:p>
          <a:p>
            <a:r>
              <a:rPr lang="en-US" b="0" dirty="0" smtClean="0">
                <a:solidFill>
                  <a:schemeClr val="tx1"/>
                </a:solidFill>
              </a:rPr>
              <a:t>If not, explain result and remediation efforts. </a:t>
            </a:r>
            <a:r>
              <a:rPr lang="en-US" b="0" i="1" dirty="0" smtClean="0">
                <a:solidFill>
                  <a:schemeClr val="tx1"/>
                </a:solidFill>
              </a:rPr>
              <a:t>For example</a:t>
            </a:r>
            <a:r>
              <a:rPr lang="en-US" b="0" dirty="0" smtClean="0">
                <a:solidFill>
                  <a:schemeClr val="tx1"/>
                </a:solidFill>
              </a:rPr>
              <a:t>, “Grant target was that 20% of all served would have AMI less than 30%, but we ended up serving 70% with AMI less than 30%, so…”</a:t>
            </a:r>
          </a:p>
          <a:p>
            <a:r>
              <a:rPr lang="en-US" dirty="0" smtClean="0">
                <a:solidFill>
                  <a:schemeClr val="tx1"/>
                </a:solidFill>
              </a:rPr>
              <a:t>For question 2, the “Note” only applies to the second half of the question</a:t>
            </a:r>
            <a:r>
              <a:rPr lang="en-US" b="0" dirty="0" smtClean="0">
                <a:solidFill>
                  <a:schemeClr val="tx1"/>
                </a:solidFill>
              </a:rPr>
              <a:t>. i.e. programs with at least one full year of operations.</a:t>
            </a: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22</a:t>
            </a:fld>
            <a:endParaRPr lang="en-US" dirty="0"/>
          </a:p>
        </p:txBody>
      </p:sp>
      <p:sp>
        <p:nvSpPr>
          <p:cNvPr id="4" name="TextBox 3"/>
          <p:cNvSpPr txBox="1"/>
          <p:nvPr/>
        </p:nvSpPr>
        <p:spPr>
          <a:xfrm>
            <a:off x="3200400" y="228600"/>
            <a:ext cx="5791200" cy="615553"/>
          </a:xfrm>
          <a:prstGeom prst="rect">
            <a:avLst/>
          </a:prstGeom>
          <a:noFill/>
        </p:spPr>
        <p:txBody>
          <a:bodyPr wrap="square" rtlCol="0">
            <a:spAutoFit/>
          </a:bodyPr>
          <a:lstStyle/>
          <a:p>
            <a:pPr algn="r"/>
            <a:r>
              <a:rPr lang="en-US" sz="3400" i="1" dirty="0" smtClean="0">
                <a:solidFill>
                  <a:schemeClr val="bg1"/>
                </a:solidFill>
              </a:rPr>
              <a:t>Section B: Cost Effectiveness</a:t>
            </a:r>
            <a:endParaRPr lang="en-US" sz="3400" i="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p:nvPr>
        </p:nvSpPr>
        <p:spPr>
          <a:xfrm>
            <a:off x="228600" y="1143000"/>
            <a:ext cx="8534400" cy="5181600"/>
          </a:xfrm>
        </p:spPr>
        <p:txBody>
          <a:bodyPr/>
          <a:lstStyle/>
          <a:p>
            <a:pPr marL="341313" indent="-341313" eaLnBrk="1" hangingPunct="1">
              <a:lnSpc>
                <a:spcPct val="80000"/>
              </a:lnSpc>
            </a:pPr>
            <a:r>
              <a:rPr lang="en-US" sz="2600" b="0" dirty="0" smtClean="0">
                <a:solidFill>
                  <a:schemeClr val="tx1"/>
                </a:solidFill>
              </a:rPr>
              <a:t>Explain if program was not implemented according to approved budget (approved changes to the grant agreement do not need to be addressed). </a:t>
            </a:r>
          </a:p>
          <a:p>
            <a:pPr marL="341313" indent="-341313" eaLnBrk="1" hangingPunct="1">
              <a:lnSpc>
                <a:spcPct val="80000"/>
              </a:lnSpc>
              <a:buNone/>
            </a:pPr>
            <a:endParaRPr lang="en-US" sz="2600" b="0" dirty="0" smtClean="0">
              <a:solidFill>
                <a:schemeClr val="tx1"/>
              </a:solidFill>
            </a:endParaRPr>
          </a:p>
          <a:p>
            <a:pPr marL="341313" indent="-341313" eaLnBrk="1" hangingPunct="1">
              <a:lnSpc>
                <a:spcPct val="80000"/>
              </a:lnSpc>
            </a:pPr>
            <a:r>
              <a:rPr lang="en-US" sz="2600" b="0" dirty="0" smtClean="0">
                <a:solidFill>
                  <a:schemeClr val="tx1"/>
                </a:solidFill>
              </a:rPr>
              <a:t>Grantees must specify in budget form (Exhibit III), proposed changes in program costs. These changes are limited to 200 percent of the original grant. Make sure these changes are consistent with, D) </a:t>
            </a:r>
            <a:r>
              <a:rPr lang="en-US" sz="2600" b="0" u="sng" dirty="0" smtClean="0">
                <a:solidFill>
                  <a:schemeClr val="tx1"/>
                </a:solidFill>
              </a:rPr>
              <a:t>Changes to Proposed Program</a:t>
            </a:r>
            <a:r>
              <a:rPr lang="en-US" sz="2600" b="0" i="1" dirty="0" smtClean="0">
                <a:solidFill>
                  <a:schemeClr val="tx1"/>
                </a:solidFill>
              </a:rPr>
              <a:t>.</a:t>
            </a:r>
          </a:p>
          <a:p>
            <a:pPr marL="341313" indent="-341313" eaLnBrk="1" hangingPunct="1">
              <a:lnSpc>
                <a:spcPct val="80000"/>
              </a:lnSpc>
              <a:buNone/>
            </a:pPr>
            <a:endParaRPr lang="en-US" sz="2600" b="0" i="1" dirty="0" smtClean="0">
              <a:solidFill>
                <a:schemeClr val="tx1"/>
              </a:solidFill>
            </a:endParaRPr>
          </a:p>
          <a:p>
            <a:pPr marL="341313" indent="-341313" eaLnBrk="1" hangingPunct="1">
              <a:lnSpc>
                <a:spcPct val="80000"/>
              </a:lnSpc>
            </a:pPr>
            <a:r>
              <a:rPr lang="en-US" sz="2600" b="0" dirty="0" smtClean="0">
                <a:solidFill>
                  <a:schemeClr val="tx1"/>
                </a:solidFill>
              </a:rPr>
              <a:t>Grantees should include estimated costs related to utilization of HMIS including system access and training, if necessary.</a:t>
            </a:r>
          </a:p>
          <a:p>
            <a:pPr marL="341313" indent="-341313" eaLnBrk="1" hangingPunct="1">
              <a:lnSpc>
                <a:spcPct val="80000"/>
              </a:lnSpc>
            </a:pPr>
            <a:endParaRPr lang="en-US" sz="2600" b="0" dirty="0" smtClean="0">
              <a:solidFill>
                <a:schemeClr val="tx1"/>
              </a:solidFill>
            </a:endParaRPr>
          </a:p>
          <a:p>
            <a:pPr>
              <a:buNone/>
            </a:pPr>
            <a:endParaRPr lang="en-US" dirty="0"/>
          </a:p>
        </p:txBody>
      </p:sp>
      <p:sp>
        <p:nvSpPr>
          <p:cNvPr id="4" name="Slide Number Placeholder 3"/>
          <p:cNvSpPr>
            <a:spLocks noGrp="1"/>
          </p:cNvSpPr>
          <p:nvPr>
            <p:ph type="sldNum" sz="quarter" idx="10"/>
          </p:nvPr>
        </p:nvSpPr>
        <p:spPr/>
        <p:txBody>
          <a:bodyPr/>
          <a:lstStyle/>
          <a:p>
            <a:pPr>
              <a:defRPr/>
            </a:pPr>
            <a:fld id="{5A853E43-2DA6-4E32-9C7D-C56E2544CF12}" type="slidenum">
              <a:rPr lang="en-US" smtClean="0"/>
              <a:pPr>
                <a:defRPr/>
              </a:pPr>
              <a:t>23</a:t>
            </a:fld>
            <a:endParaRPr lang="en-US" dirty="0"/>
          </a:p>
        </p:txBody>
      </p:sp>
      <p:sp>
        <p:nvSpPr>
          <p:cNvPr id="6" name="TextBox 5"/>
          <p:cNvSpPr txBox="1"/>
          <p:nvPr/>
        </p:nvSpPr>
        <p:spPr>
          <a:xfrm>
            <a:off x="3505200" y="0"/>
            <a:ext cx="5410200" cy="1077218"/>
          </a:xfrm>
          <a:prstGeom prst="rect">
            <a:avLst/>
          </a:prstGeom>
          <a:noFill/>
        </p:spPr>
        <p:txBody>
          <a:bodyPr wrap="square" rtlCol="0">
            <a:spAutoFit/>
          </a:bodyPr>
          <a:lstStyle/>
          <a:p>
            <a:pPr algn="r"/>
            <a:r>
              <a:rPr lang="en-US" sz="3200" i="1" dirty="0" smtClean="0">
                <a:solidFill>
                  <a:schemeClr val="bg1"/>
                </a:solidFill>
              </a:rPr>
              <a:t>Section B: Cost Effectiveness</a:t>
            </a:r>
          </a:p>
          <a:p>
            <a:pPr algn="r"/>
            <a:r>
              <a:rPr lang="en-US" sz="3200" i="1" dirty="0" smtClean="0">
                <a:solidFill>
                  <a:schemeClr val="bg1"/>
                </a:solidFill>
              </a:rPr>
              <a:t>(continued)</a:t>
            </a:r>
            <a:endParaRPr lang="en-US" sz="3200" i="1"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143000"/>
            <a:ext cx="8534400" cy="5257800"/>
          </a:xfrm>
        </p:spPr>
        <p:txBody>
          <a:bodyPr/>
          <a:lstStyle/>
          <a:p>
            <a:pPr>
              <a:buNone/>
            </a:pPr>
            <a:r>
              <a:rPr lang="en-US" b="0" dirty="0" smtClean="0">
                <a:solidFill>
                  <a:schemeClr val="tx1"/>
                </a:solidFill>
              </a:rPr>
              <a:t>Section C is worth 15 points.</a:t>
            </a:r>
          </a:p>
          <a:p>
            <a:pPr marL="514350" indent="-514350">
              <a:buFont typeface="+mj-lt"/>
              <a:buAutoNum type="arabicPeriod"/>
            </a:pPr>
            <a:r>
              <a:rPr lang="en-US" b="0" dirty="0" smtClean="0">
                <a:solidFill>
                  <a:schemeClr val="tx1"/>
                </a:solidFill>
              </a:rPr>
              <a:t>Did you meet grant requirements (serve target population, follow use of funding regulations, satisfy time criteria, deliver required services)?</a:t>
            </a:r>
          </a:p>
          <a:p>
            <a:pPr marL="514350" indent="-514350">
              <a:buFont typeface="+mj-lt"/>
              <a:buAutoNum type="arabicPeriod"/>
            </a:pPr>
            <a:r>
              <a:rPr lang="en-US" b="0" dirty="0" smtClean="0">
                <a:solidFill>
                  <a:schemeClr val="tx1"/>
                </a:solidFill>
              </a:rPr>
              <a:t>Straightforward certification, but explain any issue.</a:t>
            </a:r>
          </a:p>
          <a:p>
            <a:pPr marL="514350" indent="-514350">
              <a:buFont typeface="+mj-lt"/>
              <a:buAutoNum type="arabicPeriod"/>
            </a:pPr>
            <a:r>
              <a:rPr lang="en-US" b="0" dirty="0" smtClean="0">
                <a:solidFill>
                  <a:schemeClr val="tx1"/>
                </a:solidFill>
              </a:rPr>
              <a:t>Grant agreement, including your proposal, is part of overall compliance. Did you follow what you promised in your grant proposal? If not, explain deviation. </a:t>
            </a:r>
            <a:endParaRPr lang="en-US" b="0" dirty="0">
              <a:solidFill>
                <a:schemeClr val="tx1"/>
              </a:solidFill>
            </a:endParaRP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24</a:t>
            </a:fld>
            <a:endParaRPr lang="en-US" dirty="0"/>
          </a:p>
        </p:txBody>
      </p:sp>
      <p:sp>
        <p:nvSpPr>
          <p:cNvPr id="4" name="TextBox 3"/>
          <p:cNvSpPr txBox="1"/>
          <p:nvPr/>
        </p:nvSpPr>
        <p:spPr>
          <a:xfrm>
            <a:off x="3657600" y="228600"/>
            <a:ext cx="5334000" cy="707886"/>
          </a:xfrm>
          <a:prstGeom prst="rect">
            <a:avLst/>
          </a:prstGeom>
          <a:noFill/>
        </p:spPr>
        <p:txBody>
          <a:bodyPr wrap="square" rtlCol="0">
            <a:spAutoFit/>
          </a:bodyPr>
          <a:lstStyle/>
          <a:p>
            <a:pPr algn="r"/>
            <a:r>
              <a:rPr lang="en-US" sz="4000" i="1" dirty="0" smtClean="0">
                <a:solidFill>
                  <a:schemeClr val="bg1"/>
                </a:solidFill>
              </a:rPr>
              <a:t>Section C:  Compliance</a:t>
            </a:r>
            <a:endParaRPr lang="en-US" sz="4000" i="1"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066800"/>
            <a:ext cx="8763000" cy="5410200"/>
          </a:xfrm>
        </p:spPr>
        <p:txBody>
          <a:bodyPr/>
          <a:lstStyle/>
          <a:p>
            <a:r>
              <a:rPr lang="en-US" sz="2400" b="0" dirty="0" smtClean="0">
                <a:solidFill>
                  <a:schemeClr val="tx1"/>
                </a:solidFill>
              </a:rPr>
              <a:t>TFA up to 50% of budget</a:t>
            </a:r>
          </a:p>
          <a:p>
            <a:r>
              <a:rPr lang="en-US" sz="2400" b="0" dirty="0" smtClean="0">
                <a:solidFill>
                  <a:schemeClr val="tx1"/>
                </a:solidFill>
              </a:rPr>
              <a:t>Grant caps increased, state restrictions eliminated</a:t>
            </a:r>
          </a:p>
          <a:p>
            <a:r>
              <a:rPr lang="en-US" sz="2400" b="0" dirty="0" smtClean="0">
                <a:solidFill>
                  <a:schemeClr val="tx1"/>
                </a:solidFill>
              </a:rPr>
              <a:t>Multi-year funding for existing grantees by meeting performance goals and CARF or COA accreditation.</a:t>
            </a:r>
          </a:p>
          <a:p>
            <a:r>
              <a:rPr lang="en-US" sz="2400" b="0" dirty="0" smtClean="0">
                <a:solidFill>
                  <a:schemeClr val="tx1"/>
                </a:solidFill>
              </a:rPr>
              <a:t>List of services that SSVF will not fund</a:t>
            </a:r>
          </a:p>
          <a:p>
            <a:r>
              <a:rPr lang="en-US" sz="2400" b="0" dirty="0" smtClean="0">
                <a:solidFill>
                  <a:schemeClr val="tx1"/>
                </a:solidFill>
              </a:rPr>
              <a:t>Use of VA approved screening tool (Exhibit II)</a:t>
            </a:r>
          </a:p>
          <a:p>
            <a:r>
              <a:rPr lang="en-US" sz="2400" b="0" dirty="0" smtClean="0">
                <a:solidFill>
                  <a:schemeClr val="tx1"/>
                </a:solidFill>
              </a:rPr>
              <a:t>Definition of “but for”</a:t>
            </a:r>
          </a:p>
          <a:p>
            <a:r>
              <a:rPr lang="en-US" sz="2400" b="0" dirty="0" smtClean="0">
                <a:solidFill>
                  <a:schemeClr val="tx1"/>
                </a:solidFill>
              </a:rPr>
              <a:t>Availability of family emergency housing (up to 30 days) when community resource is not available </a:t>
            </a:r>
          </a:p>
          <a:p>
            <a:r>
              <a:rPr lang="en-US" sz="2400" b="0" dirty="0" smtClean="0">
                <a:solidFill>
                  <a:schemeClr val="tx1"/>
                </a:solidFill>
              </a:rPr>
              <a:t>“General Housing Stability Assistance” category supports expenses for move-in costs, employment, housing fees</a:t>
            </a:r>
          </a:p>
          <a:p>
            <a:r>
              <a:rPr lang="en-US" sz="2400" b="0" dirty="0" smtClean="0">
                <a:solidFill>
                  <a:schemeClr val="tx1"/>
                </a:solidFill>
              </a:rPr>
              <a:t>Waiver can increase prevention (Category 1) funding to 60%</a:t>
            </a: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25</a:t>
            </a:fld>
            <a:endParaRPr lang="en-US" dirty="0"/>
          </a:p>
        </p:txBody>
      </p:sp>
      <p:sp>
        <p:nvSpPr>
          <p:cNvPr id="4" name="TextBox 3"/>
          <p:cNvSpPr txBox="1"/>
          <p:nvPr/>
        </p:nvSpPr>
        <p:spPr>
          <a:xfrm>
            <a:off x="4495800" y="0"/>
            <a:ext cx="4495800" cy="1077218"/>
          </a:xfrm>
          <a:prstGeom prst="rect">
            <a:avLst/>
          </a:prstGeom>
          <a:noFill/>
        </p:spPr>
        <p:txBody>
          <a:bodyPr wrap="square" rtlCol="0">
            <a:spAutoFit/>
          </a:bodyPr>
          <a:lstStyle/>
          <a:p>
            <a:pPr algn="r"/>
            <a:r>
              <a:rPr lang="en-US" sz="3200" i="1" dirty="0" smtClean="0">
                <a:solidFill>
                  <a:schemeClr val="bg1"/>
                </a:solidFill>
                <a:effectLst>
                  <a:outerShdw blurRad="38100" dist="38100" dir="2700000" algn="tl">
                    <a:srgbClr val="000000">
                      <a:alpha val="43137"/>
                    </a:srgbClr>
                  </a:outerShdw>
                </a:effectLst>
                <a:latin typeface="+mj-lt"/>
              </a:rPr>
              <a:t>Highlighted Changes from Last NOFA</a:t>
            </a:r>
            <a:endParaRPr lang="en-US" sz="3200" i="1" dirty="0">
              <a:solidFill>
                <a:schemeClr val="bg1"/>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685800" y="1703388"/>
            <a:ext cx="7772400" cy="3630612"/>
          </a:xfrm>
        </p:spPr>
        <p:txBody>
          <a:bodyPr/>
          <a:lstStyle/>
          <a:p>
            <a:pPr algn="ctr">
              <a:buNone/>
            </a:pPr>
            <a:r>
              <a:rPr lang="en-US" dirty="0" smtClean="0"/>
              <a:t>For questions regarding the renewal application and 2013 NOFA:</a:t>
            </a:r>
          </a:p>
          <a:p>
            <a:pPr>
              <a:buNone/>
            </a:pPr>
            <a:endParaRPr lang="en-US" dirty="0" smtClean="0"/>
          </a:p>
          <a:p>
            <a:pPr algn="ctr">
              <a:buNone/>
            </a:pPr>
            <a:r>
              <a:rPr lang="en-US" dirty="0" smtClean="0">
                <a:solidFill>
                  <a:schemeClr val="tx1"/>
                </a:solidFill>
                <a:latin typeface="Arial" pitchFamily="34" charset="0"/>
                <a:cs typeface="Arial" pitchFamily="34" charset="0"/>
              </a:rPr>
              <a:t>Email:</a:t>
            </a:r>
            <a:r>
              <a:rPr lang="en-US" dirty="0" smtClean="0">
                <a:latin typeface="Arial" pitchFamily="34" charset="0"/>
                <a:cs typeface="Arial" pitchFamily="34" charset="0"/>
              </a:rPr>
              <a:t> </a:t>
            </a:r>
            <a:r>
              <a:rPr lang="en-US" dirty="0" smtClean="0">
                <a:latin typeface="Arial" pitchFamily="34" charset="0"/>
                <a:cs typeface="Arial" pitchFamily="34" charset="0"/>
                <a:hlinkClick r:id="rId2"/>
              </a:rPr>
              <a:t>SSVF@VA.gov</a:t>
            </a:r>
            <a:r>
              <a:rPr lang="en-US" dirty="0" smtClean="0">
                <a:latin typeface="Arial" pitchFamily="34" charset="0"/>
                <a:cs typeface="Arial" pitchFamily="34" charset="0"/>
              </a:rPr>
              <a:t> </a:t>
            </a:r>
          </a:p>
          <a:p>
            <a:pPr algn="ctr">
              <a:buNone/>
            </a:pPr>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Deadline for application submission is 4:00 PM Eastern Time on February 1, 2013.</a:t>
            </a:r>
          </a:p>
          <a:p>
            <a:pPr algn="ctr">
              <a:buNone/>
            </a:pPr>
            <a:endParaRPr lang="en-US" dirty="0" smtClean="0">
              <a:latin typeface="Arial" pitchFamily="34" charset="0"/>
              <a:cs typeface="Arial" pitchFamily="34" charset="0"/>
            </a:endParaRPr>
          </a:p>
          <a:p>
            <a:pPr algn="ctr">
              <a:buNone/>
            </a:pPr>
            <a:endParaRPr lang="en-US" dirty="0" smtClean="0">
              <a:latin typeface="Arial" pitchFamily="34" charset="0"/>
              <a:cs typeface="Arial" pitchFamily="34" charset="0"/>
            </a:endParaRPr>
          </a:p>
        </p:txBody>
      </p:sp>
      <p:sp>
        <p:nvSpPr>
          <p:cNvPr id="10244" name="Slide Number Placeholder 4"/>
          <p:cNvSpPr>
            <a:spLocks noGrp="1"/>
          </p:cNvSpPr>
          <p:nvPr>
            <p:ph type="sldNum" sz="quarter" idx="4294967295"/>
          </p:nvPr>
        </p:nvSpPr>
        <p:spPr>
          <a:xfrm>
            <a:off x="8229600" y="6400800"/>
            <a:ext cx="685800" cy="590550"/>
          </a:xfrm>
          <a:prstGeom prst="rect">
            <a:avLst/>
          </a:prstGeom>
          <a:noFill/>
        </p:spPr>
        <p:txBody>
          <a:bodyPr/>
          <a:lstStyle/>
          <a:p>
            <a:pPr algn="r" fontAlgn="base">
              <a:spcBef>
                <a:spcPct val="0"/>
              </a:spcBef>
              <a:spcAft>
                <a:spcPct val="0"/>
              </a:spcAft>
            </a:pPr>
            <a:fld id="{F65EF804-EA7A-42DE-B262-43F6883D7CBC}" type="slidenum">
              <a:rPr lang="en-US" sz="1400" b="0" smtClean="0">
                <a:latin typeface="Arial" pitchFamily="34" charset="0"/>
              </a:rPr>
              <a:pPr algn="r" fontAlgn="base">
                <a:spcBef>
                  <a:spcPct val="0"/>
                </a:spcBef>
                <a:spcAft>
                  <a:spcPct val="0"/>
                </a:spcAft>
              </a:pPr>
              <a:t>26</a:t>
            </a:fld>
            <a:endParaRPr lang="en-US" sz="1400" b="0" dirty="0" smtClean="0">
              <a:latin typeface="Arial" pitchFamily="34" charset="0"/>
            </a:endParaRPr>
          </a:p>
        </p:txBody>
      </p:sp>
      <p:sp>
        <p:nvSpPr>
          <p:cNvPr id="6" name="Rectangle 3"/>
          <p:cNvSpPr>
            <a:spLocks noChangeArrowheads="1"/>
          </p:cNvSpPr>
          <p:nvPr/>
        </p:nvSpPr>
        <p:spPr bwMode="auto">
          <a:xfrm>
            <a:off x="2819400" y="0"/>
            <a:ext cx="6324600" cy="990600"/>
          </a:xfrm>
          <a:prstGeom prst="rect">
            <a:avLst/>
          </a:prstGeom>
          <a:noFill/>
          <a:ln w="9525">
            <a:noFill/>
            <a:miter lim="800000"/>
            <a:headEnd/>
            <a:tailEnd/>
          </a:ln>
          <a:effectLst/>
        </p:spPr>
        <p:txBody>
          <a:bodyPr lIns="91427" tIns="45713" rIns="91427" bIns="45713" anchor="ctr"/>
          <a:lstStyle/>
          <a:p>
            <a:pPr algn="r" fontAlgn="auto">
              <a:spcBef>
                <a:spcPts val="0"/>
              </a:spcBef>
              <a:spcAft>
                <a:spcPts val="0"/>
              </a:spcAft>
              <a:defRPr/>
            </a:pPr>
            <a:r>
              <a:rPr lang="en-US" sz="3600" b="1" i="1" dirty="0">
                <a:solidFill>
                  <a:schemeClr val="bg1"/>
                </a:solidFill>
                <a:effectLst>
                  <a:outerShdw blurRad="38100" dist="38100" dir="2700000" algn="tl">
                    <a:srgbClr val="C0C0C0"/>
                  </a:outerShdw>
                </a:effectLst>
                <a:latin typeface="+mj-lt"/>
                <a:cs typeface="Arial" pitchFamily="34" charset="0"/>
              </a:rPr>
              <a:t>Contact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sldNum" sz="quarter" idx="10"/>
          </p:nvPr>
        </p:nvSpPr>
        <p:spPr>
          <a:noFill/>
        </p:spPr>
        <p:txBody>
          <a:bodyPr/>
          <a:lstStyle/>
          <a:p>
            <a:fld id="{734B5E65-F2A6-4D9C-AED9-4AF2DB91C796}" type="slidenum">
              <a:rPr lang="en-US" smtClean="0"/>
              <a:pPr/>
              <a:t>3</a:t>
            </a:fld>
            <a:endParaRPr lang="en-US" dirty="0" smtClean="0"/>
          </a:p>
        </p:txBody>
      </p:sp>
      <p:sp>
        <p:nvSpPr>
          <p:cNvPr id="43011"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79F4F87F-2D2A-4347-8ED9-C231A29F0219}" type="slidenum">
              <a:rPr lang="en-US" sz="1400" b="0">
                <a:latin typeface="Arial" charset="0"/>
              </a:rPr>
              <a:pPr algn="r"/>
              <a:t>3</a:t>
            </a:fld>
            <a:endParaRPr lang="en-US" sz="1400" b="0" dirty="0">
              <a:latin typeface="Arial" charset="0"/>
            </a:endParaRPr>
          </a:p>
        </p:txBody>
      </p:sp>
      <p:sp>
        <p:nvSpPr>
          <p:cNvPr id="122573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NOFA</a:t>
            </a:r>
            <a:r>
              <a:rPr lang="en-US" sz="3000" i="1" dirty="0">
                <a:solidFill>
                  <a:schemeClr val="bg1"/>
                </a:solidFill>
                <a:effectLst>
                  <a:outerShdw blurRad="38100" dist="38100" dir="2700000" algn="tl">
                    <a:srgbClr val="C0C0C0"/>
                  </a:outerShdw>
                </a:effectLst>
                <a:latin typeface="AvantGarde" pitchFamily="34" charset="0"/>
              </a:rPr>
              <a:t/>
            </a:r>
            <a:br>
              <a:rPr lang="en-US" sz="3000" i="1" dirty="0">
                <a:solidFill>
                  <a:schemeClr val="bg1"/>
                </a:solidFill>
                <a:effectLst>
                  <a:outerShdw blurRad="38100" dist="38100" dir="2700000" algn="tl">
                    <a:srgbClr val="C0C0C0"/>
                  </a:outerShdw>
                </a:effectLst>
                <a:latin typeface="AvantGarde" pitchFamily="34" charset="0"/>
              </a:rPr>
            </a:br>
            <a:r>
              <a:rPr lang="en-US" sz="3000" i="1" dirty="0">
                <a:solidFill>
                  <a:schemeClr val="bg1"/>
                </a:solidFill>
                <a:effectLst>
                  <a:outerShdw blurRad="38100" dist="38100" dir="2700000" algn="tl">
                    <a:srgbClr val="C0C0C0"/>
                  </a:outerShdw>
                </a:effectLst>
                <a:latin typeface="AvantGarde" pitchFamily="34" charset="0"/>
              </a:rPr>
              <a:t>Available Funding</a:t>
            </a:r>
          </a:p>
        </p:txBody>
      </p:sp>
      <p:sp>
        <p:nvSpPr>
          <p:cNvPr id="43013" name="Rectangle 5"/>
          <p:cNvSpPr>
            <a:spLocks noGrp="1" noChangeArrowheads="1"/>
          </p:cNvSpPr>
          <p:nvPr>
            <p:ph type="body" idx="4294967295"/>
          </p:nvPr>
        </p:nvSpPr>
        <p:spPr>
          <a:xfrm>
            <a:off x="152400" y="1066800"/>
            <a:ext cx="8763000" cy="5410200"/>
          </a:xfrm>
          <a:noFill/>
        </p:spPr>
        <p:txBody>
          <a:bodyPr/>
          <a:lstStyle/>
          <a:p>
            <a:pPr eaLnBrk="1" hangingPunct="1">
              <a:buFontTx/>
              <a:buNone/>
            </a:pPr>
            <a:r>
              <a:rPr lang="en-US" sz="2400" dirty="0" smtClean="0"/>
              <a:t>Two Year Renewal Consideration</a:t>
            </a:r>
          </a:p>
          <a:p>
            <a:pPr eaLnBrk="1" hangingPunct="1"/>
            <a:r>
              <a:rPr lang="en-US" sz="2400" b="0" dirty="0" smtClean="0">
                <a:solidFill>
                  <a:schemeClr val="tx1"/>
                </a:solidFill>
              </a:rPr>
              <a:t>Must have completed 1 </a:t>
            </a:r>
            <a:r>
              <a:rPr lang="en-US" sz="2400" b="0" i="1" dirty="0" smtClean="0">
                <a:solidFill>
                  <a:schemeClr val="tx1"/>
                </a:solidFill>
              </a:rPr>
              <a:t>full</a:t>
            </a:r>
            <a:r>
              <a:rPr lang="en-US" sz="2400" b="0" dirty="0" smtClean="0">
                <a:solidFill>
                  <a:schemeClr val="tx1"/>
                </a:solidFill>
              </a:rPr>
              <a:t> year of operations to qualify.</a:t>
            </a:r>
          </a:p>
          <a:p>
            <a:pPr eaLnBrk="1" hangingPunct="1"/>
            <a:r>
              <a:rPr lang="en-US" sz="2400" b="0" dirty="0" smtClean="0">
                <a:solidFill>
                  <a:schemeClr val="tx1"/>
                </a:solidFill>
              </a:rPr>
              <a:t>Grantee demonstrated substantial compliance with grant agreement</a:t>
            </a:r>
          </a:p>
          <a:p>
            <a:pPr eaLnBrk="1" hangingPunct="1"/>
            <a:r>
              <a:rPr lang="en-US" sz="2400" b="0" dirty="0" smtClean="0">
                <a:solidFill>
                  <a:schemeClr val="tx1"/>
                </a:solidFill>
              </a:rPr>
              <a:t>Grantee consistently met program targets including:</a:t>
            </a:r>
          </a:p>
          <a:p>
            <a:pPr marL="800100" lvl="1" indent="-342900" eaLnBrk="1" hangingPunct="1">
              <a:buFont typeface="+mj-lt"/>
              <a:buAutoNum type="arabicPeriod"/>
            </a:pPr>
            <a:r>
              <a:rPr lang="en-US" sz="2000" dirty="0" smtClean="0"/>
              <a:t>Required proportion of resources for rapid re-housing</a:t>
            </a:r>
          </a:p>
          <a:p>
            <a:pPr marL="800100" lvl="1" indent="-342900" eaLnBrk="1" hangingPunct="1">
              <a:buFont typeface="+mj-lt"/>
              <a:buAutoNum type="arabicPeriod"/>
            </a:pPr>
            <a:r>
              <a:rPr lang="en-US" sz="2000" b="0" dirty="0" smtClean="0">
                <a:solidFill>
                  <a:schemeClr val="tx1"/>
                </a:solidFill>
              </a:rPr>
              <a:t>Successful placement into or retention in permanent housing (allowances given for complexity)</a:t>
            </a:r>
          </a:p>
          <a:p>
            <a:pPr marL="800100" lvl="1" indent="-342900" eaLnBrk="1" hangingPunct="1">
              <a:buFont typeface="+mj-lt"/>
              <a:buAutoNum type="arabicPeriod"/>
            </a:pPr>
            <a:r>
              <a:rPr lang="en-US" sz="2000" dirty="0" smtClean="0"/>
              <a:t>Appropriate expenditure of funding </a:t>
            </a:r>
          </a:p>
          <a:p>
            <a:pPr marL="800100" lvl="1" indent="-342900" eaLnBrk="1" hangingPunct="1">
              <a:buFont typeface="+mj-lt"/>
              <a:buAutoNum type="arabicPeriod"/>
            </a:pPr>
            <a:r>
              <a:rPr lang="en-US" sz="2000" b="0" dirty="0" smtClean="0">
                <a:solidFill>
                  <a:schemeClr val="tx1"/>
                </a:solidFill>
              </a:rPr>
              <a:t>Timely compliance with data submission requirements, including HMIS uploads</a:t>
            </a:r>
          </a:p>
          <a:p>
            <a:pPr marL="800100" lvl="1" indent="-342900" eaLnBrk="1" hangingPunct="1">
              <a:buFont typeface="+mj-lt"/>
              <a:buAutoNum type="arabicPeriod"/>
            </a:pPr>
            <a:r>
              <a:rPr lang="en-US" sz="2000" dirty="0" smtClean="0"/>
              <a:t>Satisfactorily resolving corrective actions plans</a:t>
            </a:r>
            <a:endParaRPr lang="en-US" sz="2000" b="0" dirty="0" smtClean="0">
              <a:solidFill>
                <a:schemeClr val="tx1"/>
              </a:solidFill>
            </a:endParaRPr>
          </a:p>
          <a:p>
            <a:pPr marL="400050" eaLnBrk="1" hangingPunct="1">
              <a:buNone/>
            </a:pPr>
            <a:endParaRPr lang="en-US" sz="2000" b="0" dirty="0" smtClean="0">
              <a:solidFill>
                <a:schemeClr val="tx1"/>
              </a:solidFill>
            </a:endParaRPr>
          </a:p>
          <a:p>
            <a:pPr lvl="1" eaLnBrk="1" hangingPunct="1"/>
            <a:endParaRPr lang="en-US" sz="1600" b="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sldNum" sz="quarter" idx="10"/>
          </p:nvPr>
        </p:nvSpPr>
        <p:spPr>
          <a:noFill/>
        </p:spPr>
        <p:txBody>
          <a:bodyPr/>
          <a:lstStyle/>
          <a:p>
            <a:fld id="{734B5E65-F2A6-4D9C-AED9-4AF2DB91C796}" type="slidenum">
              <a:rPr lang="en-US" smtClean="0"/>
              <a:pPr/>
              <a:t>4</a:t>
            </a:fld>
            <a:endParaRPr lang="en-US" dirty="0" smtClean="0"/>
          </a:p>
        </p:txBody>
      </p:sp>
      <p:sp>
        <p:nvSpPr>
          <p:cNvPr id="43011"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79F4F87F-2D2A-4347-8ED9-C231A29F0219}" type="slidenum">
              <a:rPr lang="en-US" sz="1400" b="0">
                <a:latin typeface="Arial" charset="0"/>
              </a:rPr>
              <a:pPr algn="r"/>
              <a:t>4</a:t>
            </a:fld>
            <a:endParaRPr lang="en-US" sz="1400" b="0" dirty="0">
              <a:latin typeface="Arial" charset="0"/>
            </a:endParaRPr>
          </a:p>
        </p:txBody>
      </p:sp>
      <p:sp>
        <p:nvSpPr>
          <p:cNvPr id="122573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NOFA</a:t>
            </a:r>
            <a:r>
              <a:rPr lang="en-US" sz="3000" i="1" dirty="0">
                <a:solidFill>
                  <a:schemeClr val="bg1"/>
                </a:solidFill>
                <a:effectLst>
                  <a:outerShdw blurRad="38100" dist="38100" dir="2700000" algn="tl">
                    <a:srgbClr val="C0C0C0"/>
                  </a:outerShdw>
                </a:effectLst>
                <a:latin typeface="AvantGarde" pitchFamily="34" charset="0"/>
              </a:rPr>
              <a:t/>
            </a:r>
            <a:br>
              <a:rPr lang="en-US" sz="3000" i="1" dirty="0">
                <a:solidFill>
                  <a:schemeClr val="bg1"/>
                </a:solidFill>
                <a:effectLst>
                  <a:outerShdw blurRad="38100" dist="38100" dir="2700000" algn="tl">
                    <a:srgbClr val="C0C0C0"/>
                  </a:outerShdw>
                </a:effectLst>
                <a:latin typeface="AvantGarde" pitchFamily="34" charset="0"/>
              </a:rPr>
            </a:br>
            <a:r>
              <a:rPr lang="en-US" sz="3000" i="1" dirty="0">
                <a:solidFill>
                  <a:schemeClr val="bg1"/>
                </a:solidFill>
                <a:effectLst>
                  <a:outerShdw blurRad="38100" dist="38100" dir="2700000" algn="tl">
                    <a:srgbClr val="C0C0C0"/>
                  </a:outerShdw>
                </a:effectLst>
                <a:latin typeface="AvantGarde" pitchFamily="34" charset="0"/>
              </a:rPr>
              <a:t>Available Funding</a:t>
            </a:r>
          </a:p>
        </p:txBody>
      </p:sp>
      <p:sp>
        <p:nvSpPr>
          <p:cNvPr id="43013" name="Rectangle 5"/>
          <p:cNvSpPr>
            <a:spLocks noGrp="1" noChangeArrowheads="1"/>
          </p:cNvSpPr>
          <p:nvPr>
            <p:ph type="body" idx="4294967295"/>
          </p:nvPr>
        </p:nvSpPr>
        <p:spPr>
          <a:xfrm>
            <a:off x="152400" y="1066800"/>
            <a:ext cx="8763000" cy="5410200"/>
          </a:xfrm>
          <a:noFill/>
        </p:spPr>
        <p:txBody>
          <a:bodyPr/>
          <a:lstStyle/>
          <a:p>
            <a:pPr marL="400050" eaLnBrk="1" hangingPunct="1">
              <a:buNone/>
            </a:pPr>
            <a:r>
              <a:rPr lang="en-US" sz="2400" dirty="0" smtClean="0"/>
              <a:t>Three Year Renewal Consideration</a:t>
            </a:r>
            <a:endParaRPr lang="en-US" sz="2400" b="0" dirty="0" smtClean="0"/>
          </a:p>
          <a:p>
            <a:pPr marL="400050" eaLnBrk="1" hangingPunct="1"/>
            <a:r>
              <a:rPr lang="en-US" sz="2400" b="0" dirty="0" smtClean="0">
                <a:solidFill>
                  <a:schemeClr val="tx1"/>
                </a:solidFill>
              </a:rPr>
              <a:t>Grantee met requirements for 2 year renewal.</a:t>
            </a:r>
          </a:p>
          <a:p>
            <a:pPr marL="400050" eaLnBrk="1" hangingPunct="1"/>
            <a:r>
              <a:rPr lang="en-US" sz="2400" b="0" dirty="0" smtClean="0">
                <a:solidFill>
                  <a:schemeClr val="tx1"/>
                </a:solidFill>
              </a:rPr>
              <a:t>SSVF</a:t>
            </a:r>
            <a:r>
              <a:rPr lang="en-US" sz="2400" b="0" dirty="0" smtClean="0">
                <a:solidFill>
                  <a:srgbClr val="FF0000"/>
                </a:solidFill>
              </a:rPr>
              <a:t> </a:t>
            </a:r>
            <a:r>
              <a:rPr lang="en-US" sz="2400" b="0" dirty="0" smtClean="0">
                <a:solidFill>
                  <a:schemeClr val="tx1"/>
                </a:solidFill>
              </a:rPr>
              <a:t>Program (not just organization) gets full accreditation by either: </a:t>
            </a:r>
          </a:p>
          <a:p>
            <a:pPr marL="857250" lvl="1" indent="-342900" eaLnBrk="1" hangingPunct="1">
              <a:buFont typeface="+mj-lt"/>
              <a:buAutoNum type="arabicPeriod"/>
            </a:pPr>
            <a:r>
              <a:rPr lang="en-US" sz="2000" b="0" dirty="0" smtClean="0">
                <a:solidFill>
                  <a:schemeClr val="tx1"/>
                </a:solidFill>
              </a:rPr>
              <a:t>The Commission on Accreditation of Rehabilitation Facilities (CARF) for Employment and Community Services.</a:t>
            </a:r>
          </a:p>
          <a:p>
            <a:pPr marL="857250" lvl="1" indent="-342900" eaLnBrk="1" hangingPunct="1">
              <a:buFont typeface="+mj-lt"/>
              <a:buAutoNum type="arabicPeriod"/>
            </a:pPr>
            <a:r>
              <a:rPr lang="en-US" sz="2000" dirty="0" smtClean="0"/>
              <a:t>The Council on Accreditation (COA) - pending.</a:t>
            </a:r>
          </a:p>
          <a:p>
            <a:pPr marL="457200" eaLnBrk="1" hangingPunct="1"/>
            <a:r>
              <a:rPr lang="en-US" sz="2400" b="0" dirty="0" smtClean="0">
                <a:solidFill>
                  <a:schemeClr val="tx1"/>
                </a:solidFill>
              </a:rPr>
              <a:t>Cost on program (not organization) accreditation can be included as a budget expense.</a:t>
            </a:r>
          </a:p>
          <a:p>
            <a:pPr marL="457200" eaLnBrk="1" hangingPunct="1"/>
            <a:r>
              <a:rPr lang="en-US" sz="2400" b="0" dirty="0" smtClean="0">
                <a:solidFill>
                  <a:schemeClr val="tx1"/>
                </a:solidFill>
              </a:rPr>
              <a:t>Accreditation process can take up to a year and may not be feasible prior to February 1.  May be opportunity to begin process for next NOFA.</a:t>
            </a:r>
          </a:p>
          <a:p>
            <a:pPr marL="400050" eaLnBrk="1" hangingPunct="1">
              <a:buNone/>
            </a:pPr>
            <a:endParaRPr lang="en-US" sz="2000" b="0" dirty="0" smtClean="0">
              <a:solidFill>
                <a:schemeClr val="tx1"/>
              </a:solidFill>
            </a:endParaRPr>
          </a:p>
          <a:p>
            <a:pPr lvl="1" eaLnBrk="1" hangingPunct="1"/>
            <a:endParaRPr lang="en-US" sz="1600" b="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sldNum" sz="quarter" idx="10"/>
          </p:nvPr>
        </p:nvSpPr>
        <p:spPr>
          <a:noFill/>
        </p:spPr>
        <p:txBody>
          <a:bodyPr/>
          <a:lstStyle/>
          <a:p>
            <a:fld id="{734B5E65-F2A6-4D9C-AED9-4AF2DB91C796}" type="slidenum">
              <a:rPr lang="en-US" smtClean="0"/>
              <a:pPr/>
              <a:t>5</a:t>
            </a:fld>
            <a:endParaRPr lang="en-US" dirty="0" smtClean="0"/>
          </a:p>
        </p:txBody>
      </p:sp>
      <p:sp>
        <p:nvSpPr>
          <p:cNvPr id="43011"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79F4F87F-2D2A-4347-8ED9-C231A29F0219}" type="slidenum">
              <a:rPr lang="en-US" sz="1400" b="0">
                <a:latin typeface="Arial" charset="0"/>
              </a:rPr>
              <a:pPr algn="r"/>
              <a:t>5</a:t>
            </a:fld>
            <a:endParaRPr lang="en-US" sz="1400" b="0" dirty="0">
              <a:latin typeface="Arial" charset="0"/>
            </a:endParaRPr>
          </a:p>
        </p:txBody>
      </p:sp>
      <p:sp>
        <p:nvSpPr>
          <p:cNvPr id="122573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Accreditation Contact Information</a:t>
            </a:r>
            <a:endParaRPr lang="en-US" sz="3000" i="1" dirty="0">
              <a:solidFill>
                <a:schemeClr val="bg1"/>
              </a:solidFill>
              <a:effectLst>
                <a:outerShdw blurRad="38100" dist="38100" dir="2700000" algn="tl">
                  <a:srgbClr val="C0C0C0"/>
                </a:outerShdw>
              </a:effectLst>
              <a:latin typeface="AvantGarde" pitchFamily="34" charset="0"/>
            </a:endParaRPr>
          </a:p>
        </p:txBody>
      </p:sp>
      <p:sp>
        <p:nvSpPr>
          <p:cNvPr id="43013" name="Rectangle 5"/>
          <p:cNvSpPr>
            <a:spLocks noGrp="1" noChangeArrowheads="1"/>
          </p:cNvSpPr>
          <p:nvPr>
            <p:ph type="body" idx="4294967295"/>
          </p:nvPr>
        </p:nvSpPr>
        <p:spPr>
          <a:xfrm>
            <a:off x="152400" y="1066800"/>
            <a:ext cx="8991600" cy="5410200"/>
          </a:xfrm>
          <a:noFill/>
        </p:spPr>
        <p:txBody>
          <a:bodyPr/>
          <a:lstStyle/>
          <a:p>
            <a:pPr eaLnBrk="1" hangingPunct="1">
              <a:buFontTx/>
              <a:buNone/>
            </a:pPr>
            <a:r>
              <a:rPr lang="en-US" sz="2000" b="0" u="sng" dirty="0" smtClean="0">
                <a:solidFill>
                  <a:schemeClr val="tx1"/>
                </a:solidFill>
              </a:rPr>
              <a:t>CARF</a:t>
            </a:r>
            <a:r>
              <a:rPr lang="en-US" sz="2000" b="0" dirty="0" smtClean="0">
                <a:solidFill>
                  <a:schemeClr val="tx1"/>
                </a:solidFill>
              </a:rPr>
              <a:t>:</a:t>
            </a:r>
          </a:p>
          <a:p>
            <a:pPr eaLnBrk="1" hangingPunct="1">
              <a:buFontTx/>
              <a:buNone/>
            </a:pPr>
            <a:r>
              <a:rPr lang="en-US" sz="2000" b="0" dirty="0" smtClean="0">
                <a:solidFill>
                  <a:schemeClr val="tx1"/>
                </a:solidFill>
              </a:rPr>
              <a:t>	Pete Hathaway, Employment and Community Services </a:t>
            </a:r>
            <a:br>
              <a:rPr lang="en-US" sz="2000" b="0" dirty="0" smtClean="0">
                <a:solidFill>
                  <a:schemeClr val="tx1"/>
                </a:solidFill>
              </a:rPr>
            </a:br>
            <a:r>
              <a:rPr lang="en-US" sz="2000" b="0" dirty="0" smtClean="0">
                <a:solidFill>
                  <a:schemeClr val="tx1"/>
                </a:solidFill>
              </a:rPr>
              <a:t>CARF International </a:t>
            </a:r>
            <a:br>
              <a:rPr lang="en-US" sz="2000" b="0" dirty="0" smtClean="0">
                <a:solidFill>
                  <a:schemeClr val="tx1"/>
                </a:solidFill>
              </a:rPr>
            </a:br>
            <a:r>
              <a:rPr lang="en-US" sz="2000" b="0" dirty="0" smtClean="0">
                <a:solidFill>
                  <a:schemeClr val="tx1"/>
                </a:solidFill>
              </a:rPr>
              <a:t>6951 E. Southpoint Rd, Tucson, AZ 85756</a:t>
            </a:r>
            <a:br>
              <a:rPr lang="en-US" sz="2000" b="0" dirty="0" smtClean="0">
                <a:solidFill>
                  <a:schemeClr val="tx1"/>
                </a:solidFill>
              </a:rPr>
            </a:br>
            <a:r>
              <a:rPr lang="en-US" sz="2000" b="0" dirty="0" smtClean="0">
                <a:solidFill>
                  <a:schemeClr val="tx1"/>
                </a:solidFill>
              </a:rPr>
              <a:t>Toll-Free: 888-281-6531, ext. 7113 or </a:t>
            </a:r>
            <a:br>
              <a:rPr lang="en-US" sz="2000" b="0" dirty="0" smtClean="0">
                <a:solidFill>
                  <a:schemeClr val="tx1"/>
                </a:solidFill>
              </a:rPr>
            </a:br>
            <a:r>
              <a:rPr lang="en-US" sz="2000" b="0" dirty="0" smtClean="0">
                <a:solidFill>
                  <a:schemeClr val="tx1"/>
                </a:solidFill>
              </a:rPr>
              <a:t>Phone: 520-325-1044, ext. 7113    </a:t>
            </a:r>
            <a:br>
              <a:rPr lang="en-US" sz="2000" b="0" dirty="0" smtClean="0">
                <a:solidFill>
                  <a:schemeClr val="tx1"/>
                </a:solidFill>
              </a:rPr>
            </a:br>
            <a:r>
              <a:rPr lang="en-US" sz="2000" b="0" dirty="0" smtClean="0">
                <a:solidFill>
                  <a:schemeClr val="tx1"/>
                </a:solidFill>
              </a:rPr>
              <a:t>Fax: 520-495-7113 </a:t>
            </a:r>
            <a:br>
              <a:rPr lang="en-US" sz="2000" b="0" dirty="0" smtClean="0">
                <a:solidFill>
                  <a:schemeClr val="tx1"/>
                </a:solidFill>
              </a:rPr>
            </a:br>
            <a:r>
              <a:rPr lang="en-US" sz="2000" b="0" dirty="0" smtClean="0">
                <a:solidFill>
                  <a:schemeClr val="tx1"/>
                </a:solidFill>
              </a:rPr>
              <a:t>E-mail: </a:t>
            </a:r>
            <a:r>
              <a:rPr lang="en-US" sz="2000" b="0" dirty="0" smtClean="0">
                <a:solidFill>
                  <a:schemeClr val="tx1"/>
                </a:solidFill>
                <a:hlinkClick r:id="rId3" tooltip="mailto:phathaway@carf.org"/>
              </a:rPr>
              <a:t>phathaway@carf.org</a:t>
            </a:r>
            <a:r>
              <a:rPr lang="en-US" sz="2000" b="0" dirty="0" smtClean="0">
                <a:solidFill>
                  <a:schemeClr val="tx1"/>
                </a:solidFill>
              </a:rPr>
              <a:t>; CARF Websites: </a:t>
            </a:r>
            <a:r>
              <a:rPr lang="en-US" sz="2000" b="0" u="sng" dirty="0" smtClean="0">
                <a:solidFill>
                  <a:schemeClr val="tx1"/>
                </a:solidFill>
                <a:hlinkClick r:id="rId4" tooltip="blocked::http://www.carf.org/"/>
              </a:rPr>
              <a:t>http://www.carf.org</a:t>
            </a:r>
            <a:r>
              <a:rPr lang="en-US" sz="2000" b="0" dirty="0" smtClean="0">
                <a:solidFill>
                  <a:schemeClr val="tx1"/>
                </a:solidFill>
              </a:rPr>
              <a:t> </a:t>
            </a:r>
          </a:p>
          <a:p>
            <a:pPr eaLnBrk="1" hangingPunct="1">
              <a:buFontTx/>
              <a:buNone/>
            </a:pPr>
            <a:endParaRPr lang="en-US" sz="2000" b="0" dirty="0" smtClean="0">
              <a:solidFill>
                <a:schemeClr val="tx1"/>
              </a:solidFill>
            </a:endParaRPr>
          </a:p>
          <a:p>
            <a:pPr eaLnBrk="1" hangingPunct="1">
              <a:buNone/>
            </a:pPr>
            <a:r>
              <a:rPr lang="en-US" sz="2000" b="0" u="sng" dirty="0" smtClean="0">
                <a:solidFill>
                  <a:schemeClr val="tx1"/>
                </a:solidFill>
              </a:rPr>
              <a:t>COA</a:t>
            </a:r>
            <a:r>
              <a:rPr lang="en-US" sz="2000" b="0" dirty="0" smtClean="0">
                <a:solidFill>
                  <a:schemeClr val="tx1"/>
                </a:solidFill>
              </a:rPr>
              <a:t>:</a:t>
            </a:r>
          </a:p>
          <a:p>
            <a:pPr eaLnBrk="1" hangingPunct="1">
              <a:buNone/>
            </a:pPr>
            <a:r>
              <a:rPr lang="en-US" sz="2000" b="0" dirty="0" smtClean="0">
                <a:solidFill>
                  <a:schemeClr val="tx1"/>
                </a:solidFill>
              </a:rPr>
              <a:t>     Zoë Hutchinson</a:t>
            </a:r>
          </a:p>
          <a:p>
            <a:pPr eaLnBrk="1" hangingPunct="1">
              <a:buNone/>
            </a:pPr>
            <a:r>
              <a:rPr lang="en-US" sz="2000" b="0" dirty="0" smtClean="0">
                <a:solidFill>
                  <a:schemeClr val="tx1"/>
                </a:solidFill>
              </a:rPr>
              <a:t>     COA</a:t>
            </a:r>
          </a:p>
          <a:p>
            <a:pPr eaLnBrk="1" hangingPunct="1">
              <a:buNone/>
            </a:pPr>
            <a:r>
              <a:rPr lang="en-US" sz="2000" b="0" dirty="0" smtClean="0">
                <a:solidFill>
                  <a:schemeClr val="tx1"/>
                </a:solidFill>
              </a:rPr>
              <a:t>     Associate Director of Client Relations</a:t>
            </a:r>
          </a:p>
          <a:p>
            <a:pPr eaLnBrk="1" hangingPunct="1">
              <a:buNone/>
            </a:pPr>
            <a:r>
              <a:rPr lang="en-US" sz="2000" b="0" dirty="0" smtClean="0">
                <a:solidFill>
                  <a:schemeClr val="tx1"/>
                </a:solidFill>
              </a:rPr>
              <a:t>     Phone: 866-262-8088, ext. 242</a:t>
            </a:r>
          </a:p>
          <a:p>
            <a:pPr eaLnBrk="1" hangingPunct="1">
              <a:buNone/>
            </a:pPr>
            <a:r>
              <a:rPr lang="en-US" sz="2000" b="0" dirty="0" smtClean="0">
                <a:solidFill>
                  <a:schemeClr val="tx1"/>
                </a:solidFill>
              </a:rPr>
              <a:t>     Email: </a:t>
            </a:r>
            <a:r>
              <a:rPr lang="en-US" sz="2000" b="0" u="sng" dirty="0" smtClean="0">
                <a:solidFill>
                  <a:schemeClr val="tx1"/>
                </a:solidFill>
                <a:hlinkClick r:id="rId5"/>
              </a:rPr>
              <a:t>zhutchinson@coanet.org</a:t>
            </a:r>
            <a:r>
              <a:rPr lang="en-US" sz="2000" b="0" dirty="0" smtClean="0">
                <a:solidFill>
                  <a:schemeClr val="tx1"/>
                </a:solidFill>
              </a:rPr>
              <a:t> ; COA’s Website</a:t>
            </a:r>
            <a:r>
              <a:rPr lang="en-US" sz="2000" b="0" dirty="0" smtClean="0"/>
              <a:t>: </a:t>
            </a:r>
            <a:r>
              <a:rPr lang="en-US" sz="2000" b="0" u="sng" dirty="0" smtClean="0">
                <a:hlinkClick r:id="rId6"/>
              </a:rPr>
              <a:t>http://www.coanet.org</a:t>
            </a:r>
            <a:r>
              <a:rPr lang="en-US" sz="2000" b="0" dirty="0" smtClean="0"/>
              <a:t> </a:t>
            </a:r>
          </a:p>
          <a:p>
            <a:pPr eaLnBrk="1" hangingPunct="1">
              <a:buNone/>
            </a:pPr>
            <a:endParaRPr lang="en-US" sz="2000" b="0" dirty="0" smtClean="0">
              <a:solidFill>
                <a:schemeClr val="tx1"/>
              </a:solidFill>
            </a:endParaRPr>
          </a:p>
          <a:p>
            <a:pPr eaLnBrk="1" hangingPunct="1">
              <a:buNone/>
            </a:pPr>
            <a:endParaRPr lang="en-US" sz="2000" b="0" dirty="0" smtClean="0">
              <a:solidFill>
                <a:schemeClr val="tx1"/>
              </a:solidFill>
            </a:endParaRPr>
          </a:p>
          <a:p>
            <a:pPr eaLnBrk="1" hangingPunct="1">
              <a:buNone/>
            </a:pPr>
            <a:endParaRPr lang="en-US" sz="2000" b="0" dirty="0" smtClean="0">
              <a:solidFill>
                <a:schemeClr val="tx1"/>
              </a:solidFill>
            </a:endParaRPr>
          </a:p>
          <a:p>
            <a:pPr eaLnBrk="1" hangingPunct="1">
              <a:buNone/>
            </a:pPr>
            <a:endParaRPr lang="en-US" sz="2000" b="0" dirty="0" smtClean="0">
              <a:solidFill>
                <a:schemeClr val="tx1"/>
              </a:solidFill>
            </a:endParaRPr>
          </a:p>
        </p:txBody>
      </p:sp>
      <p:sp>
        <p:nvSpPr>
          <p:cNvPr id="129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COA’s Website: </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6"/>
              </a:rPr>
              <a:t>http://www.coanet.org</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p:nvPr>
        </p:nvSpPr>
        <p:spPr>
          <a:xfrm>
            <a:off x="228600" y="1066800"/>
            <a:ext cx="8763000" cy="4675188"/>
          </a:xfrm>
        </p:spPr>
        <p:txBody>
          <a:bodyPr/>
          <a:lstStyle/>
          <a:p>
            <a:pPr>
              <a:buNone/>
            </a:pPr>
            <a:r>
              <a:rPr lang="en-US" sz="2400" dirty="0" smtClean="0"/>
              <a:t>Funding priorities described in Section II.B. of the NOFA:</a:t>
            </a:r>
          </a:p>
          <a:p>
            <a:pPr>
              <a:buNone/>
            </a:pPr>
            <a:endParaRPr lang="en-US" sz="1000" dirty="0" smtClean="0"/>
          </a:p>
          <a:p>
            <a:pPr>
              <a:buNone/>
            </a:pPr>
            <a:r>
              <a:rPr lang="en-US" sz="2000" dirty="0" smtClean="0">
                <a:solidFill>
                  <a:schemeClr val="tx1"/>
                </a:solidFill>
              </a:rPr>
              <a:t>Funding Priority 1 (for Renewal Grantees)</a:t>
            </a:r>
          </a:p>
          <a:p>
            <a:pPr lvl="1">
              <a:buFont typeface="Wingdings" pitchFamily="2" charset="2"/>
              <a:buChar char="§"/>
            </a:pPr>
            <a:r>
              <a:rPr lang="en-US" sz="2000" dirty="0" smtClean="0"/>
              <a:t>G</a:t>
            </a:r>
            <a:r>
              <a:rPr lang="en-US" sz="2000" b="0" dirty="0" smtClean="0"/>
              <a:t>iven to existing grantees seeking to renew their grant who are eligible under “Funding Priority 1” </a:t>
            </a:r>
          </a:p>
          <a:p>
            <a:pPr lvl="1">
              <a:buFont typeface="Wingdings" pitchFamily="2" charset="2"/>
              <a:buChar char="§"/>
            </a:pPr>
            <a:r>
              <a:rPr lang="en-US" sz="2000" dirty="0" smtClean="0"/>
              <a:t>Eligibility requires program concept to remain “generally consistent” with current grant award.</a:t>
            </a:r>
          </a:p>
          <a:p>
            <a:pPr lvl="1">
              <a:buFont typeface="Wingdings" pitchFamily="2" charset="2"/>
              <a:buChar char="§"/>
            </a:pPr>
            <a:r>
              <a:rPr lang="en-US" sz="2000" dirty="0" smtClean="0"/>
              <a:t>Additional changes to program would require new application (as per NOFA’s Funding Priority 2).</a:t>
            </a:r>
          </a:p>
          <a:p>
            <a:pPr lvl="1">
              <a:buFont typeface="Wingdings" pitchFamily="2" charset="2"/>
              <a:buChar char="§"/>
            </a:pPr>
            <a:endParaRPr lang="en-US" sz="2000" b="0" dirty="0" smtClean="0"/>
          </a:p>
          <a:p>
            <a:pPr>
              <a:buNone/>
            </a:pPr>
            <a:r>
              <a:rPr lang="en-US" sz="2000" dirty="0" smtClean="0">
                <a:solidFill>
                  <a:schemeClr val="tx1"/>
                </a:solidFill>
              </a:rPr>
              <a:t>$140 million available under Funding Priority 1</a:t>
            </a:r>
          </a:p>
          <a:p>
            <a:pPr lvl="1">
              <a:buFont typeface="Wingdings" pitchFamily="2" charset="2"/>
              <a:buChar char="§"/>
            </a:pPr>
            <a:r>
              <a:rPr lang="en-US" sz="2000" b="0" dirty="0" smtClean="0"/>
              <a:t>Potentially, all grants could be renewed with some receiving increased funding. </a:t>
            </a:r>
          </a:p>
          <a:p>
            <a:pPr lvl="1">
              <a:buFont typeface="Wingdings" pitchFamily="2" charset="2"/>
              <a:buChar char="§"/>
            </a:pPr>
            <a:r>
              <a:rPr lang="en-US" sz="2000" dirty="0" smtClean="0"/>
              <a:t>Grant request can be up to 200% (double) of current award. </a:t>
            </a:r>
          </a:p>
          <a:p>
            <a:pPr lvl="1">
              <a:buFont typeface="Wingdings" pitchFamily="2" charset="2"/>
              <a:buChar char="§"/>
            </a:pPr>
            <a:r>
              <a:rPr lang="en-US" sz="2000" dirty="0" smtClean="0"/>
              <a:t>Funding increases must correspond with increases in both the number of Veterans served and the geographic area served.</a:t>
            </a:r>
            <a:endParaRPr lang="en-US" sz="2000" b="0" dirty="0" smtClean="0"/>
          </a:p>
        </p:txBody>
      </p:sp>
      <p:sp>
        <p:nvSpPr>
          <p:cNvPr id="4" name="Slide Number Placeholder 3"/>
          <p:cNvSpPr>
            <a:spLocks noGrp="1"/>
          </p:cNvSpPr>
          <p:nvPr>
            <p:ph type="sldNum" sz="quarter" idx="10"/>
          </p:nvPr>
        </p:nvSpPr>
        <p:spPr/>
        <p:txBody>
          <a:bodyPr/>
          <a:lstStyle/>
          <a:p>
            <a:pPr>
              <a:defRPr/>
            </a:pPr>
            <a:fld id="{5A853E43-2DA6-4E32-9C7D-C56E2544CF12}" type="slidenum">
              <a:rPr lang="en-US" smtClean="0"/>
              <a:pPr>
                <a:defRPr/>
              </a:pPr>
              <a:t>6</a:t>
            </a:fld>
            <a:endParaRPr lang="en-US" dirty="0"/>
          </a:p>
        </p:txBody>
      </p:sp>
      <p:sp>
        <p:nvSpPr>
          <p:cNvPr id="6" name="TextBox 5"/>
          <p:cNvSpPr txBox="1"/>
          <p:nvPr/>
        </p:nvSpPr>
        <p:spPr>
          <a:xfrm>
            <a:off x="4038600" y="152400"/>
            <a:ext cx="4876800" cy="769441"/>
          </a:xfrm>
          <a:prstGeom prst="rect">
            <a:avLst/>
          </a:prstGeom>
          <a:noFill/>
        </p:spPr>
        <p:txBody>
          <a:bodyPr wrap="square" rtlCol="0">
            <a:spAutoFit/>
          </a:bodyPr>
          <a:lstStyle/>
          <a:p>
            <a:pPr algn="r"/>
            <a:r>
              <a:rPr lang="en-US" sz="4400" i="1" dirty="0" smtClean="0">
                <a:solidFill>
                  <a:schemeClr val="bg1"/>
                </a:solidFill>
                <a:effectLst>
                  <a:outerShdw blurRad="38100" dist="38100" dir="2700000" algn="tl">
                    <a:srgbClr val="000000">
                      <a:alpha val="43137"/>
                    </a:srgbClr>
                  </a:outerShdw>
                </a:effectLst>
                <a:cs typeface="Times New Roman" pitchFamily="18" charset="0"/>
              </a:rPr>
              <a:t>Eligibility</a:t>
            </a:r>
            <a:endParaRPr lang="en-US" sz="4400" i="1" dirty="0">
              <a:solidFill>
                <a:schemeClr val="bg1"/>
              </a:solidFill>
              <a:effectLst>
                <a:outerShdw blurRad="38100" dist="38100" dir="2700000" algn="tl">
                  <a:srgbClr val="000000">
                    <a:alpha val="43137"/>
                  </a:srgbClr>
                </a:outerShdw>
              </a:effectLst>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192212"/>
            <a:ext cx="8534400" cy="4598988"/>
          </a:xfrm>
        </p:spPr>
        <p:txBody>
          <a:bodyPr/>
          <a:lstStyle/>
          <a:p>
            <a:pPr>
              <a:buNone/>
            </a:pPr>
            <a:r>
              <a:rPr lang="en-US" sz="2400" dirty="0" smtClean="0">
                <a:solidFill>
                  <a:schemeClr val="tx1"/>
                </a:solidFill>
              </a:rPr>
              <a:t>Funding is not automatic. </a:t>
            </a:r>
          </a:p>
          <a:p>
            <a:pPr lvl="1">
              <a:buFont typeface="Wingdings" pitchFamily="2" charset="2"/>
              <a:buChar char="§"/>
            </a:pPr>
            <a:r>
              <a:rPr lang="en-US" dirty="0" smtClean="0">
                <a:solidFill>
                  <a:schemeClr val="tx1"/>
                </a:solidFill>
              </a:rPr>
              <a:t>Application score must be at least 80 points. </a:t>
            </a:r>
          </a:p>
          <a:p>
            <a:pPr lvl="1">
              <a:buFont typeface="Wingdings" pitchFamily="2" charset="2"/>
              <a:buChar char="§"/>
            </a:pPr>
            <a:endParaRPr lang="en-US" dirty="0" smtClean="0">
              <a:solidFill>
                <a:schemeClr val="tx1"/>
              </a:solidFill>
            </a:endParaRPr>
          </a:p>
          <a:p>
            <a:pPr>
              <a:buNone/>
            </a:pPr>
            <a:r>
              <a:rPr lang="en-US" sz="2400" dirty="0" smtClean="0">
                <a:solidFill>
                  <a:schemeClr val="tx1"/>
                </a:solidFill>
              </a:rPr>
              <a:t>Application must meet threshold requirements </a:t>
            </a:r>
          </a:p>
          <a:p>
            <a:pPr lvl="1">
              <a:buFont typeface="Wingdings" pitchFamily="2" charset="2"/>
              <a:buChar char="§"/>
            </a:pPr>
            <a:r>
              <a:rPr lang="en-US" dirty="0" smtClean="0"/>
              <a:t>Included in Executive Summary, Section B in renewal application</a:t>
            </a:r>
          </a:p>
          <a:p>
            <a:pPr lvl="1">
              <a:buFont typeface="Wingdings" pitchFamily="2" charset="2"/>
              <a:buChar char="§"/>
            </a:pPr>
            <a:endParaRPr lang="en-US" dirty="0" smtClean="0"/>
          </a:p>
          <a:p>
            <a:pPr marL="342900" lvl="1" indent="-342900">
              <a:buNone/>
            </a:pPr>
            <a:r>
              <a:rPr lang="en-US" b="1" dirty="0" smtClean="0"/>
              <a:t>Renewal applications are focused on program outcomes and implementation.  Be sure to your answers focus on this, not the organizational experience and program concept which is for new applicants.</a:t>
            </a:r>
          </a:p>
          <a:p>
            <a:endParaRPr lang="en-US" b="0" dirty="0" smtClean="0">
              <a:solidFill>
                <a:schemeClr val="tx1"/>
              </a:solidFill>
            </a:endParaRPr>
          </a:p>
          <a:p>
            <a:endParaRPr lang="en-US" b="0" dirty="0" smtClean="0">
              <a:solidFill>
                <a:schemeClr val="tx1"/>
              </a:solidFill>
            </a:endParaRPr>
          </a:p>
          <a:p>
            <a:endParaRPr lang="en-US" dirty="0"/>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7</a:t>
            </a:fld>
            <a:endParaRPr lang="en-US" dirty="0"/>
          </a:p>
        </p:txBody>
      </p:sp>
      <p:sp>
        <p:nvSpPr>
          <p:cNvPr id="4" name="TextBox 3"/>
          <p:cNvSpPr txBox="1"/>
          <p:nvPr/>
        </p:nvSpPr>
        <p:spPr>
          <a:xfrm>
            <a:off x="5029200" y="228600"/>
            <a:ext cx="3810000" cy="707886"/>
          </a:xfrm>
          <a:prstGeom prst="rect">
            <a:avLst/>
          </a:prstGeom>
          <a:noFill/>
        </p:spPr>
        <p:txBody>
          <a:bodyPr wrap="square" rtlCol="0">
            <a:spAutoFit/>
          </a:bodyPr>
          <a:lstStyle/>
          <a:p>
            <a:pPr algn="r"/>
            <a:r>
              <a:rPr lang="en-US" sz="4000" i="1" dirty="0" smtClean="0">
                <a:solidFill>
                  <a:schemeClr val="bg1"/>
                </a:solidFill>
                <a:effectLst>
                  <a:outerShdw blurRad="38100" dist="38100" dir="2700000" algn="tl">
                    <a:srgbClr val="000000">
                      <a:alpha val="43137"/>
                    </a:srgbClr>
                  </a:outerShdw>
                </a:effectLst>
                <a:cs typeface="Times New Roman" pitchFamily="18" charset="0"/>
              </a:rPr>
              <a:t>Eligibility (cont.)</a:t>
            </a:r>
            <a:endParaRPr lang="en-US" sz="4000" i="1" dirty="0">
              <a:solidFill>
                <a:schemeClr val="bg1"/>
              </a:solidFill>
              <a:effectLst>
                <a:outerShdw blurRad="38100" dist="38100" dir="2700000" algn="tl">
                  <a:srgbClr val="000000">
                    <a:alpha val="43137"/>
                  </a:srgbClr>
                </a:outerShdw>
              </a:effectLst>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19200"/>
            <a:ext cx="8534400" cy="4598988"/>
          </a:xfrm>
        </p:spPr>
        <p:txBody>
          <a:bodyPr/>
          <a:lstStyle/>
          <a:p>
            <a:r>
              <a:rPr lang="en-US" b="0" dirty="0" smtClean="0">
                <a:solidFill>
                  <a:schemeClr val="tx1"/>
                </a:solidFill>
              </a:rPr>
              <a:t>Expansion is targeted at areas with no existing SSVF services or areas with services, but unmet need. This should be demonstrated in application. </a:t>
            </a:r>
          </a:p>
          <a:p>
            <a:r>
              <a:rPr lang="en-US" b="0" dirty="0" smtClean="0">
                <a:solidFill>
                  <a:schemeClr val="tx1"/>
                </a:solidFill>
              </a:rPr>
              <a:t>Assessing need is not simply a matter of counting homeless and at-risk populations.</a:t>
            </a:r>
          </a:p>
          <a:p>
            <a:r>
              <a:rPr lang="en-US" b="0" dirty="0" smtClean="0">
                <a:solidFill>
                  <a:schemeClr val="tx1"/>
                </a:solidFill>
              </a:rPr>
              <a:t>How do existing resources match need?</a:t>
            </a:r>
          </a:p>
          <a:p>
            <a:pPr lvl="1">
              <a:buFont typeface="Wingdings" pitchFamily="2" charset="2"/>
              <a:buChar char="§"/>
            </a:pPr>
            <a:r>
              <a:rPr lang="en-US" dirty="0" smtClean="0"/>
              <a:t>Use current data, not anecdotal information based on HIC, HMIS, shelter capacity reports, etc.</a:t>
            </a:r>
          </a:p>
          <a:p>
            <a:r>
              <a:rPr lang="en-US" b="0" dirty="0" smtClean="0">
                <a:solidFill>
                  <a:schemeClr val="tx1"/>
                </a:solidFill>
              </a:rPr>
              <a:t>Areas with relatively low numbers of homeless and at-risk populations may have high need due to few available resources.</a:t>
            </a:r>
          </a:p>
          <a:p>
            <a:endParaRPr lang="en-US" b="0" dirty="0" smtClean="0">
              <a:solidFill>
                <a:schemeClr val="tx1"/>
              </a:solidFill>
            </a:endParaRPr>
          </a:p>
          <a:p>
            <a:endParaRPr lang="en-US" dirty="0"/>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8</a:t>
            </a:fld>
            <a:endParaRPr lang="en-US" dirty="0"/>
          </a:p>
        </p:txBody>
      </p:sp>
      <p:sp>
        <p:nvSpPr>
          <p:cNvPr id="4" name="TextBox 3"/>
          <p:cNvSpPr txBox="1"/>
          <p:nvPr/>
        </p:nvSpPr>
        <p:spPr>
          <a:xfrm>
            <a:off x="3581400" y="1"/>
            <a:ext cx="5410200" cy="1107996"/>
          </a:xfrm>
          <a:prstGeom prst="rect">
            <a:avLst/>
          </a:prstGeom>
          <a:noFill/>
        </p:spPr>
        <p:txBody>
          <a:bodyPr wrap="square" rtlCol="0">
            <a:spAutoFit/>
          </a:bodyPr>
          <a:lstStyle/>
          <a:p>
            <a:pPr algn="r"/>
            <a:r>
              <a:rPr lang="en-US" sz="3400" i="1" dirty="0" smtClean="0">
                <a:solidFill>
                  <a:schemeClr val="bg1"/>
                </a:solidFill>
                <a:effectLst>
                  <a:outerShdw blurRad="38100" dist="38100" dir="2700000" algn="tl">
                    <a:srgbClr val="000000">
                      <a:alpha val="43137"/>
                    </a:srgbClr>
                  </a:outerShdw>
                </a:effectLst>
              </a:rPr>
              <a:t>Assessing Need </a:t>
            </a:r>
            <a:r>
              <a:rPr lang="en-US" sz="3200" i="1" dirty="0" smtClean="0">
                <a:solidFill>
                  <a:schemeClr val="bg1"/>
                </a:solidFill>
                <a:effectLst>
                  <a:outerShdw blurRad="38100" dist="38100" dir="2700000" algn="tl">
                    <a:srgbClr val="000000">
                      <a:alpha val="43137"/>
                    </a:srgbClr>
                  </a:outerShdw>
                </a:effectLst>
              </a:rPr>
              <a:t>(Exec Sum D and A.4b on application)</a:t>
            </a:r>
            <a:endParaRPr lang="en-US" sz="3200" i="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E6230EE8-9F7A-4164-AB79-C3B4DFE0FF3A}" type="slidenum">
              <a:rPr lang="en-US" sz="1400" b="0">
                <a:latin typeface="Arial" charset="0"/>
              </a:rPr>
              <a:pPr algn="r"/>
              <a:t>9</a:t>
            </a:fld>
            <a:endParaRPr lang="en-US" sz="1400" b="0">
              <a:latin typeface="Arial" charset="0"/>
            </a:endParaRPr>
          </a:p>
        </p:txBody>
      </p:sp>
      <p:sp>
        <p:nvSpPr>
          <p:cNvPr id="45059"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4CB071EE-4247-4815-BC27-D7AF600DD911}" type="slidenum">
              <a:rPr lang="en-US" sz="1400" b="0">
                <a:latin typeface="Arial" charset="0"/>
              </a:rPr>
              <a:pPr algn="r"/>
              <a:t>9</a:t>
            </a:fld>
            <a:endParaRPr lang="en-US" sz="1400" b="0">
              <a:latin typeface="Arial" charset="0"/>
            </a:endParaRPr>
          </a:p>
        </p:txBody>
      </p:sp>
      <p:sp>
        <p:nvSpPr>
          <p:cNvPr id="122573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2013 NOFA</a:t>
            </a:r>
            <a:r>
              <a:rPr lang="en-US" sz="3000" i="1" dirty="0">
                <a:solidFill>
                  <a:schemeClr val="bg1"/>
                </a:solidFill>
                <a:effectLst>
                  <a:outerShdw blurRad="38100" dist="38100" dir="2700000" algn="tl">
                    <a:srgbClr val="C0C0C0"/>
                  </a:outerShdw>
                </a:effectLst>
                <a:latin typeface="AvantGarde" pitchFamily="34" charset="0"/>
              </a:rPr>
              <a:t/>
            </a:r>
            <a:br>
              <a:rPr lang="en-US" sz="3000" i="1" dirty="0">
                <a:solidFill>
                  <a:schemeClr val="bg1"/>
                </a:solidFill>
                <a:effectLst>
                  <a:outerShdw blurRad="38100" dist="38100" dir="2700000" algn="tl">
                    <a:srgbClr val="C0C0C0"/>
                  </a:outerShdw>
                </a:effectLst>
                <a:latin typeface="AvantGarde" pitchFamily="34" charset="0"/>
              </a:rPr>
            </a:br>
            <a:r>
              <a:rPr lang="en-US" sz="3000" i="1" dirty="0">
                <a:solidFill>
                  <a:schemeClr val="bg1"/>
                </a:solidFill>
                <a:effectLst>
                  <a:outerShdw blurRad="38100" dist="38100" dir="2700000" algn="tl">
                    <a:srgbClr val="C0C0C0"/>
                  </a:outerShdw>
                </a:effectLst>
                <a:latin typeface="AvantGarde" pitchFamily="34" charset="0"/>
              </a:rPr>
              <a:t>VA’s Goals &amp; Objectives</a:t>
            </a:r>
          </a:p>
        </p:txBody>
      </p:sp>
      <p:sp>
        <p:nvSpPr>
          <p:cNvPr id="45061" name="Rectangle 5"/>
          <p:cNvSpPr>
            <a:spLocks noGrp="1" noChangeArrowheads="1"/>
          </p:cNvSpPr>
          <p:nvPr>
            <p:ph type="body" idx="4294967295"/>
          </p:nvPr>
        </p:nvSpPr>
        <p:spPr>
          <a:xfrm>
            <a:off x="152400" y="1066800"/>
            <a:ext cx="8763000" cy="5410200"/>
          </a:xfrm>
          <a:noFill/>
        </p:spPr>
        <p:txBody>
          <a:bodyPr/>
          <a:lstStyle/>
          <a:p>
            <a:pPr marL="341313" indent="-341313" eaLnBrk="1" hangingPunct="1">
              <a:buFontTx/>
              <a:buNone/>
            </a:pPr>
            <a:r>
              <a:rPr lang="en-US" sz="2000" dirty="0" smtClean="0"/>
              <a:t>Priorities for Awards under 2013 NOFA</a:t>
            </a:r>
          </a:p>
          <a:p>
            <a:pPr marL="341313" indent="-341313" eaLnBrk="1" hangingPunct="1"/>
            <a:r>
              <a:rPr lang="en-US" sz="2000" b="0" dirty="0" smtClean="0">
                <a:solidFill>
                  <a:schemeClr val="tx1"/>
                </a:solidFill>
              </a:rPr>
              <a:t>Rapidly re-house or prevent homelessness among the following target populations who also meet all requirements for being part of a very low-income Veteran family occupying permanent housing:</a:t>
            </a:r>
          </a:p>
          <a:p>
            <a:pPr marL="804863" lvl="1" indent="-341313">
              <a:buFontTx/>
              <a:buAutoNum type="arabicPeriod"/>
            </a:pPr>
            <a:r>
              <a:rPr lang="en-US" sz="2000" dirty="0" smtClean="0"/>
              <a:t>Veteran families earning less than 30% of area median income (AMI) as most recently published by HUD (</a:t>
            </a:r>
            <a:r>
              <a:rPr lang="en-US" sz="2000" dirty="0" smtClean="0">
                <a:solidFill>
                  <a:schemeClr val="hlink"/>
                </a:solidFill>
              </a:rPr>
              <a:t>http://www.huduser.org</a:t>
            </a:r>
            <a:r>
              <a:rPr lang="en-US" sz="2000" dirty="0" smtClean="0"/>
              <a:t>)  </a:t>
            </a:r>
          </a:p>
          <a:p>
            <a:pPr marL="804863" lvl="1" indent="-341313">
              <a:buFontTx/>
              <a:buAutoNum type="arabicPeriod"/>
            </a:pPr>
            <a:r>
              <a:rPr lang="en-US" sz="2000" dirty="0" smtClean="0"/>
              <a:t>Veterans with at least one dependent family member  </a:t>
            </a:r>
          </a:p>
          <a:p>
            <a:pPr marL="804863" lvl="1" indent="-341313">
              <a:buFontTx/>
              <a:buAutoNum type="arabicPeriod"/>
            </a:pPr>
            <a:r>
              <a:rPr lang="en-US" sz="2000" dirty="0" smtClean="0"/>
              <a:t>Veterans returning from Operation Enduring Freedom, Operation Iraqi Freedom, or Operation New Dawn.</a:t>
            </a:r>
          </a:p>
          <a:p>
            <a:pPr marL="804863" lvl="1" indent="-341313">
              <a:buFontTx/>
              <a:buAutoNum type="arabicPeriod"/>
            </a:pPr>
            <a:r>
              <a:rPr lang="en-US" sz="2000" dirty="0" smtClean="0"/>
              <a:t>Veteran families located in a community, as defined by HUD’s Continuums of Care, not currently served by a SSVF grantee.</a:t>
            </a:r>
          </a:p>
          <a:p>
            <a:pPr marL="804863" lvl="1" indent="-341313">
              <a:buFontTx/>
              <a:buAutoNum type="arabicPeriod"/>
            </a:pPr>
            <a:r>
              <a:rPr lang="en-US" sz="2000" dirty="0" smtClean="0"/>
              <a:t>Veterans located in a rural area.</a:t>
            </a:r>
          </a:p>
          <a:p>
            <a:pPr marL="804863" lvl="1" indent="-341313">
              <a:buFontTx/>
              <a:buAutoNum type="arabicPeriod"/>
            </a:pPr>
            <a:r>
              <a:rPr lang="en-US" sz="2000" dirty="0" smtClean="0"/>
              <a:t>Veteran families located on Indian Tribal Property.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Default Design">
      <a:majorFont>
        <a:latin typeface="AvantGarde"/>
        <a:ea typeface=""/>
        <a:cs typeface=""/>
      </a:majorFont>
      <a:minorFont>
        <a:latin typeface="AvantGar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triangle" w="lg" len="lg"/>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triangle" w="lg" len="lg"/>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BBCpptTemplate">
  <a:themeElements>
    <a:clrScheme name="1_NBBCpptTemplate 8">
      <a:dk1>
        <a:srgbClr val="000000"/>
      </a:dk1>
      <a:lt1>
        <a:srgbClr val="FFFFFF"/>
      </a:lt1>
      <a:dk2>
        <a:srgbClr val="000000"/>
      </a:dk2>
      <a:lt2>
        <a:srgbClr val="808080"/>
      </a:lt2>
      <a:accent1>
        <a:srgbClr val="E65100"/>
      </a:accent1>
      <a:accent2>
        <a:srgbClr val="309E47"/>
      </a:accent2>
      <a:accent3>
        <a:srgbClr val="FFFFFF"/>
      </a:accent3>
      <a:accent4>
        <a:srgbClr val="000000"/>
      </a:accent4>
      <a:accent5>
        <a:srgbClr val="F0B3AA"/>
      </a:accent5>
      <a:accent6>
        <a:srgbClr val="2A8F3F"/>
      </a:accent6>
      <a:hlink>
        <a:srgbClr val="9CCF00"/>
      </a:hlink>
      <a:folHlink>
        <a:srgbClr val="CF0040"/>
      </a:folHlink>
    </a:clrScheme>
    <a:fontScheme name="1_NBBCpp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BBCppt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NBBCppt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NBBCppt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NBBCppt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NBBCppt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NBBCppt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NBBCppt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NBBCpptTemplate 8">
        <a:dk1>
          <a:srgbClr val="000000"/>
        </a:dk1>
        <a:lt1>
          <a:srgbClr val="FFFFFF"/>
        </a:lt1>
        <a:dk2>
          <a:srgbClr val="000000"/>
        </a:dk2>
        <a:lt2>
          <a:srgbClr val="808080"/>
        </a:lt2>
        <a:accent1>
          <a:srgbClr val="E65100"/>
        </a:accent1>
        <a:accent2>
          <a:srgbClr val="309E47"/>
        </a:accent2>
        <a:accent3>
          <a:srgbClr val="FFFFFF"/>
        </a:accent3>
        <a:accent4>
          <a:srgbClr val="000000"/>
        </a:accent4>
        <a:accent5>
          <a:srgbClr val="F0B3AA"/>
        </a:accent5>
        <a:accent6>
          <a:srgbClr val="2A8F3F"/>
        </a:accent6>
        <a:hlink>
          <a:srgbClr val="9CCF00"/>
        </a:hlink>
        <a:folHlink>
          <a:srgbClr val="CF004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NBBCpptTemplate">
  <a:themeElements>
    <a:clrScheme name="NBBCpptTemplate 8">
      <a:dk1>
        <a:srgbClr val="000000"/>
      </a:dk1>
      <a:lt1>
        <a:srgbClr val="FFFFFF"/>
      </a:lt1>
      <a:dk2>
        <a:srgbClr val="000000"/>
      </a:dk2>
      <a:lt2>
        <a:srgbClr val="808080"/>
      </a:lt2>
      <a:accent1>
        <a:srgbClr val="E65100"/>
      </a:accent1>
      <a:accent2>
        <a:srgbClr val="309E47"/>
      </a:accent2>
      <a:accent3>
        <a:srgbClr val="FFFFFF"/>
      </a:accent3>
      <a:accent4>
        <a:srgbClr val="000000"/>
      </a:accent4>
      <a:accent5>
        <a:srgbClr val="F0B3AA"/>
      </a:accent5>
      <a:accent6>
        <a:srgbClr val="2A8F3F"/>
      </a:accent6>
      <a:hlink>
        <a:srgbClr val="9CCF00"/>
      </a:hlink>
      <a:folHlink>
        <a:srgbClr val="CF0040"/>
      </a:folHlink>
    </a:clrScheme>
    <a:fontScheme name="NBBCpp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BBCppt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BBCppt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BBCppt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BBCppt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BBCppt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BBCppt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BBCppt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BBCpptTemplate 8">
        <a:dk1>
          <a:srgbClr val="000000"/>
        </a:dk1>
        <a:lt1>
          <a:srgbClr val="FFFFFF"/>
        </a:lt1>
        <a:dk2>
          <a:srgbClr val="000000"/>
        </a:dk2>
        <a:lt2>
          <a:srgbClr val="808080"/>
        </a:lt2>
        <a:accent1>
          <a:srgbClr val="E65100"/>
        </a:accent1>
        <a:accent2>
          <a:srgbClr val="309E47"/>
        </a:accent2>
        <a:accent3>
          <a:srgbClr val="FFFFFF"/>
        </a:accent3>
        <a:accent4>
          <a:srgbClr val="000000"/>
        </a:accent4>
        <a:accent5>
          <a:srgbClr val="F0B3AA"/>
        </a:accent5>
        <a:accent6>
          <a:srgbClr val="2A8F3F"/>
        </a:accent6>
        <a:hlink>
          <a:srgbClr val="9CCF00"/>
        </a:hlink>
        <a:folHlink>
          <a:srgbClr val="CF004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NBBCpptTemplate">
  <a:themeElements>
    <a:clrScheme name="3_NBBCpptTemplate 8">
      <a:dk1>
        <a:srgbClr val="000000"/>
      </a:dk1>
      <a:lt1>
        <a:srgbClr val="FFFFFF"/>
      </a:lt1>
      <a:dk2>
        <a:srgbClr val="000000"/>
      </a:dk2>
      <a:lt2>
        <a:srgbClr val="808080"/>
      </a:lt2>
      <a:accent1>
        <a:srgbClr val="E65100"/>
      </a:accent1>
      <a:accent2>
        <a:srgbClr val="309E47"/>
      </a:accent2>
      <a:accent3>
        <a:srgbClr val="FFFFFF"/>
      </a:accent3>
      <a:accent4>
        <a:srgbClr val="000000"/>
      </a:accent4>
      <a:accent5>
        <a:srgbClr val="F0B3AA"/>
      </a:accent5>
      <a:accent6>
        <a:srgbClr val="2A8F3F"/>
      </a:accent6>
      <a:hlink>
        <a:srgbClr val="9CCF00"/>
      </a:hlink>
      <a:folHlink>
        <a:srgbClr val="CF0040"/>
      </a:folHlink>
    </a:clrScheme>
    <a:fontScheme name="3_NBBCpp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NBBCppt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NBBCppt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NBBCppt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NBBCppt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NBBCppt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NBBCppt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NBBCppt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NBBCpptTemplate 8">
        <a:dk1>
          <a:srgbClr val="000000"/>
        </a:dk1>
        <a:lt1>
          <a:srgbClr val="FFFFFF"/>
        </a:lt1>
        <a:dk2>
          <a:srgbClr val="000000"/>
        </a:dk2>
        <a:lt2>
          <a:srgbClr val="808080"/>
        </a:lt2>
        <a:accent1>
          <a:srgbClr val="E65100"/>
        </a:accent1>
        <a:accent2>
          <a:srgbClr val="309E47"/>
        </a:accent2>
        <a:accent3>
          <a:srgbClr val="FFFFFF"/>
        </a:accent3>
        <a:accent4>
          <a:srgbClr val="000000"/>
        </a:accent4>
        <a:accent5>
          <a:srgbClr val="F0B3AA"/>
        </a:accent5>
        <a:accent6>
          <a:srgbClr val="2A8F3F"/>
        </a:accent6>
        <a:hlink>
          <a:srgbClr val="9CCF00"/>
        </a:hlink>
        <a:folHlink>
          <a:srgbClr val="CF004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988</TotalTime>
  <Words>2298</Words>
  <Application>Microsoft Office PowerPoint</Application>
  <PresentationFormat>On-screen Show (4:3)</PresentationFormat>
  <Paragraphs>279</Paragraphs>
  <Slides>26</Slides>
  <Notes>9</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26</vt:i4>
      </vt:variant>
    </vt:vector>
  </HeadingPairs>
  <TitlesOfParts>
    <vt:vector size="31" baseType="lpstr">
      <vt:lpstr>Default Design</vt:lpstr>
      <vt:lpstr>1_NBBCpptTemplate</vt:lpstr>
      <vt:lpstr>NBBCpptTemplate</vt:lpstr>
      <vt:lpstr>3_NBBCpptTemplate</vt:lpstr>
      <vt:lpstr>Worksheet</vt:lpstr>
      <vt:lpstr> </vt:lpstr>
      <vt:lpstr>Slide 2</vt:lpstr>
      <vt:lpstr>Slide 3</vt:lpstr>
      <vt:lpstr>Slide 4</vt:lpstr>
      <vt:lpstr>Slide 5</vt:lpstr>
      <vt:lpstr>Slide 6</vt:lpstr>
      <vt:lpstr>Slide 7</vt:lpstr>
      <vt:lpstr>Slide 8</vt:lpstr>
      <vt:lpstr>Slide 9</vt:lpstr>
      <vt:lpstr>Why Target – What We Know Katherine Gale: 2009</vt:lpstr>
      <vt:lpstr>Why Target – What We Know</vt:lpstr>
      <vt:lpstr>Focus Is Essential to End Veteran Homelessness</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Kyia Watkins</dc:creator>
  <cp:lastModifiedBy>Kyia Watkins</cp:lastModifiedBy>
  <cp:revision>143</cp:revision>
  <dcterms:modified xsi:type="dcterms:W3CDTF">2012-11-15T16:24:54Z</dcterms:modified>
</cp:coreProperties>
</file>