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95" r:id="rId4"/>
    <p:sldId id="258" r:id="rId5"/>
    <p:sldId id="261" r:id="rId6"/>
    <p:sldId id="262" r:id="rId7"/>
    <p:sldId id="263" r:id="rId8"/>
    <p:sldId id="264" r:id="rId9"/>
    <p:sldId id="259" r:id="rId10"/>
    <p:sldId id="265" r:id="rId11"/>
    <p:sldId id="260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0" r:id="rId27"/>
    <p:sldId id="280" r:id="rId28"/>
    <p:sldId id="281" r:id="rId29"/>
    <p:sldId id="282" r:id="rId30"/>
    <p:sldId id="291" r:id="rId31"/>
    <p:sldId id="292" r:id="rId32"/>
    <p:sldId id="284" r:id="rId33"/>
    <p:sldId id="287" r:id="rId34"/>
    <p:sldId id="286" r:id="rId35"/>
    <p:sldId id="289" r:id="rId36"/>
    <p:sldId id="298" r:id="rId37"/>
    <p:sldId id="288" r:id="rId38"/>
    <p:sldId id="297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6324" autoAdjust="0"/>
    <p:restoredTop sz="79619" autoAdjust="0"/>
  </p:normalViewPr>
  <p:slideViewPr>
    <p:cSldViewPr>
      <p:cViewPr>
        <p:scale>
          <a:sx n="61" d="100"/>
          <a:sy n="61" d="100"/>
        </p:scale>
        <p:origin x="-1134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4A83B361-D70E-4DE2-A17B-54C016A059F9}" type="datetimeFigureOut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5C920074-4C63-4F1F-9E31-BD8EE2BC9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7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AA524E-8D2D-436D-895F-0B4E3FBDC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57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A56F-A862-42DC-AEA1-981DA54419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A56F-A862-42DC-AEA1-981DA54419C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A56F-A862-42DC-AEA1-981DA54419C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A56F-A862-42DC-AEA1-981DA54419C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A56F-A862-42DC-AEA1-981DA54419C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4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EAEAEA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pic>
        <p:nvPicPr>
          <p:cNvPr id="5" name="Picture 8"/>
          <p:cNvPicPr preferRelativeResize="0">
            <a:picLocks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1127938"/>
            <a:ext cx="1600200" cy="1157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9"/>
          <p:cNvPicPr preferRelativeResize="0">
            <a:picLocks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2293722"/>
            <a:ext cx="1600200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0"/>
          <p:cNvPicPr preferRelativeResize="0">
            <a:picLocks/>
          </p:cNvPicPr>
          <p:nvPr userDrawn="1"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0" y="4576800"/>
            <a:ext cx="1600200" cy="2390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1"/>
          <p:cNvPicPr preferRelativeResize="0">
            <a:picLocks/>
          </p:cNvPicPr>
          <p:nvPr userDrawn="1"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0" y="3501936"/>
            <a:ext cx="16002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0" y="51816"/>
            <a:ext cx="1600200" cy="1068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143000"/>
            <a:ext cx="6248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2FC6A00-26F7-45B6-AE4F-B6B5F14A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17F3E-E6B0-4DF4-AAC2-84EE4993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143C-0A43-455A-A1F3-DEB240E0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D86DA-65CC-497D-AE03-AB033C53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2CF3-FA12-485D-878E-E44012CD0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476250" y="1428750"/>
            <a:ext cx="8242300" cy="61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76250" y="1492250"/>
            <a:ext cx="8242300" cy="619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2F7DE12-B652-4826-858E-97F86CB2B88D}" type="datetime1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B8F5A4F-5F5B-4ACD-AE49-EE6A628F3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0CC0-06CA-43CD-8E7F-1D3A4B616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FE5E-D70D-4CCE-B4F5-3D7BF3C25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A89A-7B03-4D0C-BFF4-1DEEBBD2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2EE98-788E-4AC6-B5E2-30226669D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0D7FD-D23A-4B07-99C8-584114398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115C-9F18-42F0-8C38-F0E9BFCD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F6E6-CA08-477C-B52C-2A7FA47A2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8847B29-61DE-4B2E-B571-3355436F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svf@va.go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ssvf@va.gov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.gov/homeless/ssvf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76400"/>
            <a:ext cx="6248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0" dirty="0" smtClean="0"/>
              <a:t>Supportive Services for Veteran Families (SSVF)</a:t>
            </a:r>
            <a:br>
              <a:rPr lang="en-US" sz="3200" b="0" dirty="0" smtClean="0"/>
            </a:br>
            <a:r>
              <a:rPr lang="en-US" sz="3200" b="0" dirty="0" smtClean="0"/>
              <a:t>Webinar Series: </a:t>
            </a:r>
            <a:br>
              <a:rPr lang="en-US" sz="3200" b="0" dirty="0" smtClean="0"/>
            </a:b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dirty="0" smtClean="0"/>
              <a:t>Program Start-Up for New Grantees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August 12,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Grant Agreement and Application </a:t>
            </a:r>
            <a:br>
              <a:rPr lang="en-US" dirty="0" smtClean="0"/>
            </a:br>
            <a:r>
              <a:rPr lang="en-US" dirty="0" smtClean="0"/>
              <a:t>(Pre-Agreement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 will contact Grantees to schedule pre-agreement meeting</a:t>
            </a:r>
          </a:p>
          <a:p>
            <a:r>
              <a:rPr lang="en-US" dirty="0" smtClean="0"/>
              <a:t>Meeting topics will include:</a:t>
            </a:r>
          </a:p>
          <a:p>
            <a:pPr lvl="1"/>
            <a:r>
              <a:rPr lang="en-US" sz="1800" dirty="0" smtClean="0"/>
              <a:t>Eligible activities/services</a:t>
            </a:r>
          </a:p>
          <a:p>
            <a:pPr lvl="1"/>
            <a:r>
              <a:rPr lang="en-US" sz="1800" dirty="0" smtClean="0"/>
              <a:t>Targeted subpopulations</a:t>
            </a:r>
          </a:p>
          <a:p>
            <a:pPr lvl="1"/>
            <a:r>
              <a:rPr lang="en-US" sz="1800" dirty="0" smtClean="0"/>
              <a:t>Geographic areas served / </a:t>
            </a:r>
            <a:r>
              <a:rPr lang="en-US" sz="1800" dirty="0" err="1" smtClean="0"/>
              <a:t>CoC</a:t>
            </a:r>
            <a:endParaRPr lang="en-US" sz="1800" dirty="0" smtClean="0"/>
          </a:p>
          <a:p>
            <a:pPr lvl="1"/>
            <a:r>
              <a:rPr lang="en-US" sz="1800" dirty="0" smtClean="0"/>
              <a:t>Community Type</a:t>
            </a:r>
          </a:p>
          <a:p>
            <a:pPr lvl="1"/>
            <a:r>
              <a:rPr lang="en-US" sz="1800" dirty="0" smtClean="0"/>
              <a:t>Subcontractors, Management/MOAs</a:t>
            </a:r>
          </a:p>
          <a:p>
            <a:pPr lvl="1"/>
            <a:r>
              <a:rPr lang="en-US" sz="1800" dirty="0" smtClean="0"/>
              <a:t>HMIS Administration</a:t>
            </a:r>
          </a:p>
          <a:p>
            <a:pPr lvl="1"/>
            <a:r>
              <a:rPr lang="en-US" sz="1800" dirty="0" smtClean="0"/>
              <a:t>Approved Budget:</a:t>
            </a:r>
          </a:p>
          <a:p>
            <a:pPr lvl="2"/>
            <a:r>
              <a:rPr lang="en-US" sz="1400" dirty="0" smtClean="0"/>
              <a:t>Eligible Expenses per Category</a:t>
            </a:r>
          </a:p>
          <a:p>
            <a:pPr lvl="2"/>
            <a:r>
              <a:rPr lang="en-US" sz="1400" dirty="0" smtClean="0"/>
              <a:t>Quarterly Projections</a:t>
            </a:r>
          </a:p>
          <a:p>
            <a:pPr lvl="2"/>
            <a:r>
              <a:rPr lang="en-US" sz="1400" dirty="0" smtClean="0"/>
              <a:t>Subcontractor Expenses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9547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rantees must know and assure their financial systems and processes comply with all applicable requirements, including:</a:t>
            </a:r>
          </a:p>
          <a:p>
            <a:pPr marL="0" indent="0">
              <a:buNone/>
            </a:pPr>
            <a:r>
              <a:rPr lang="en-US" dirty="0" smtClean="0"/>
              <a:t>	Financial Services Center—Audit Selections</a:t>
            </a:r>
          </a:p>
          <a:p>
            <a:pPr marL="0" indent="0">
              <a:buNone/>
            </a:pPr>
            <a:r>
              <a:rPr lang="en-US" dirty="0" smtClean="0"/>
              <a:t>	OMB Circular A122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OMB Circular A133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Close-Out Certifications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Single Audit Submissions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up infrastructure/software, timelines, procedures, training and staff responsibilities for:</a:t>
            </a:r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Qualitative Reports: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/>
              <a:t>Quarterly Report (PDF); Participant Surveys; Critical Incident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Financial Reports:  </a:t>
            </a:r>
            <a:r>
              <a:rPr lang="en-US" dirty="0" smtClean="0"/>
              <a:t>Quarterly Report Attachment 1 (Excel)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Quantitative Reports:  </a:t>
            </a:r>
            <a:r>
              <a:rPr lang="en-US" dirty="0" smtClean="0"/>
              <a:t>HMIS (ongoing); VA Repository Uploads (monthly); Coversheet Submission (Excel) or Non-HMIS Data (monthly)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2050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Know the processes for: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Communication with VA.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/>
              <a:t>Use of Regional Coordinators; SSVF General Inbox (</a:t>
            </a:r>
            <a:r>
              <a:rPr lang="en-US" dirty="0" smtClean="0">
                <a:hlinkClick r:id="rId2"/>
              </a:rPr>
              <a:t>ssvf@va.gov</a:t>
            </a:r>
            <a:r>
              <a:rPr lang="en-US" dirty="0" smtClean="0"/>
              <a:t>); Grantee Identification/Grant Award Number</a:t>
            </a:r>
          </a:p>
          <a:p>
            <a:pPr>
              <a:buFont typeface="Wingdings" pitchFamily="2" charset="2"/>
              <a:buChar char="ü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Making Program Changes: </a:t>
            </a:r>
            <a:r>
              <a:rPr lang="en-US" dirty="0" smtClean="0"/>
              <a:t>“Significant” changes; Budget Modifications; Sub-account Funds Transfers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5569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Operations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Know the processes for: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 Remediation: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Corrective Action Plans; Management Improvement Plans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Training and Technical Assistance:  </a:t>
            </a:r>
            <a:r>
              <a:rPr lang="en-US" dirty="0" smtClean="0"/>
              <a:t>SSVF Program Guide; Website: Grantee Resources/Knowledge University; National Webinars; Regional Coordinator Live Meetings; Individual Technical Assistance (as needed)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538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76400"/>
            <a:ext cx="6248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New Grantee Program Start-up Checklist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Marge Wherley, Abt Associates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4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Completing all the tasks will require a lot of work!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There is a real tension between the timely implementation of program services and the infrastructure needed to assure compliance and internal program consistency.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You will have to build the plane while you are flying it, which will cause anxiety and frustration for many staff.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Realize that this is not work that you can do once:  modifications will be possible/necessary (that’s the good news AND the bad).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2057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Hire/Designate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Carefully consider  what each position is designed to accomplish and the best experience and/or training needed to do that effectively. 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Consider veterans and people who were formerly homeless:  rich experience and possibly special needs for training/supervision. </a:t>
            </a:r>
          </a:p>
          <a:p>
            <a:endParaRPr lang="en-US" sz="800" dirty="0" smtClean="0"/>
          </a:p>
          <a:p>
            <a:r>
              <a:rPr lang="en-US" dirty="0" smtClean="0"/>
              <a:t>Assure that potential SSVF staff can promote the core concepts of SSVF.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10019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Staff must be able to see the forest, the trees and (sometimes) the leaves: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Veteran homelessness </a:t>
            </a:r>
            <a:r>
              <a:rPr lang="en-US" dirty="0" smtClean="0"/>
              <a:t>as a national issue</a:t>
            </a:r>
            <a:r>
              <a:rPr lang="en-US" dirty="0"/>
              <a:t>	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Rapid Re-Housing and Homelessness Prevention </a:t>
            </a:r>
            <a:r>
              <a:rPr lang="en-US" dirty="0" smtClean="0"/>
              <a:t>as national models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VA’s SSVF program-</a:t>
            </a:r>
            <a:r>
              <a:rPr lang="en-US" dirty="0" smtClean="0"/>
              <a:t>-mission, core concepts, standards and best practices, temporary financial assistance, case management, etc.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 requirements</a:t>
            </a:r>
            <a:r>
              <a:rPr lang="en-US" dirty="0" smtClean="0"/>
              <a:t>: Eligibility, screening, assessment, housing plans, policies and procedures, job duties, forms, data collection, etc.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Community resources for SSVF program participants:  </a:t>
            </a:r>
            <a:r>
              <a:rPr lang="en-US" dirty="0" smtClean="0"/>
              <a:t>housing, income enhancement, etc.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3495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 Policies and Procedures </a:t>
            </a:r>
            <a:br>
              <a:rPr lang="en-US" dirty="0" smtClean="0"/>
            </a:br>
            <a:r>
              <a:rPr lang="en-US" dirty="0" smtClean="0"/>
              <a:t>(and Forms)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Start with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 requirements </a:t>
            </a:r>
            <a:r>
              <a:rPr lang="en-US" dirty="0" smtClean="0"/>
              <a:t>(statutory, rules, NOFA, agreement):  these become mandatory policies</a:t>
            </a:r>
          </a:p>
          <a:p>
            <a:r>
              <a:rPr lang="en-US" dirty="0" smtClean="0"/>
              <a:t>Develop additional policies as needed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implement your specific SSVF program</a:t>
            </a:r>
            <a:r>
              <a:rPr lang="en-US" dirty="0" smtClean="0"/>
              <a:t> (must not conflict with VA requirements) </a:t>
            </a:r>
          </a:p>
          <a:p>
            <a:r>
              <a:rPr lang="en-US" dirty="0" smtClean="0"/>
              <a:t>Procedures are the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steps and processes to carry out policy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 </a:t>
            </a:r>
            <a:r>
              <a:rPr lang="en-US" dirty="0" smtClean="0"/>
              <a:t>which staff, what tasks, how often, how documented/reviewed.</a:t>
            </a:r>
          </a:p>
          <a:p>
            <a:r>
              <a:rPr lang="en-US" dirty="0" smtClean="0"/>
              <a:t>This assures a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focused approach </a:t>
            </a:r>
            <a:r>
              <a:rPr lang="en-US" dirty="0" smtClean="0"/>
              <a:t>and avoids loss of program integrity when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staff turnover </a:t>
            </a:r>
            <a:r>
              <a:rPr lang="en-US" dirty="0" smtClean="0"/>
              <a:t>occurs.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6358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This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u="sng" dirty="0" smtClean="0"/>
              <a:t>Overview</a:t>
            </a:r>
            <a:r>
              <a:rPr lang="en-US" b="1" dirty="0" smtClean="0"/>
              <a:t>:</a:t>
            </a:r>
            <a:r>
              <a:rPr lang="en-US" dirty="0" smtClean="0"/>
              <a:t> Organizing the Work</a:t>
            </a:r>
          </a:p>
          <a:p>
            <a:pPr marL="514350" indent="-514350">
              <a:buAutoNum type="arabicPeriod"/>
            </a:pPr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Your Agreement with VA</a:t>
            </a:r>
            <a:r>
              <a:rPr lang="en-US" b="1" dirty="0" smtClean="0"/>
              <a:t>:  </a:t>
            </a:r>
            <a:r>
              <a:rPr lang="en-US" dirty="0" smtClean="0"/>
              <a:t>Grant Administration and Program Compliance Checklist</a:t>
            </a:r>
          </a:p>
          <a:p>
            <a:pPr marL="514350" indent="-514350">
              <a:buAutoNum type="arabicPeriod"/>
            </a:pPr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Your Program Design and Implementation</a:t>
            </a:r>
            <a:r>
              <a:rPr lang="en-US" b="1" dirty="0" smtClean="0"/>
              <a:t>: </a:t>
            </a:r>
            <a:r>
              <a:rPr lang="en-US" dirty="0" smtClean="0"/>
              <a:t>New Grantee Program Start-up Checklist</a:t>
            </a:r>
          </a:p>
          <a:p>
            <a:pPr marL="514350" indent="-514350">
              <a:buAutoNum type="arabicPeriod"/>
            </a:pPr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HMIS</a:t>
            </a:r>
            <a:r>
              <a:rPr lang="en-US" b="1" dirty="0" smtClean="0"/>
              <a:t>:</a:t>
            </a:r>
            <a:r>
              <a:rPr lang="en-US" dirty="0" smtClean="0"/>
              <a:t>  HMIS Checklist &amp; Discussion Guide for New SSVF Grantees</a:t>
            </a:r>
          </a:p>
          <a:p>
            <a:pPr marL="514350" indent="-514350">
              <a:buAutoNum type="arabicPeriod"/>
            </a:pPr>
            <a:endParaRPr lang="en-US" sz="800" dirty="0"/>
          </a:p>
          <a:p>
            <a:pPr marL="514350" indent="-514350">
              <a:buAutoNum type="arabicPeriod"/>
            </a:pPr>
            <a:r>
              <a:rPr lang="en-US" b="1" u="sng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and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Tailor outreach materials, methods, and partnerships </a:t>
            </a:r>
            <a:r>
              <a:rPr lang="en-US" dirty="0" smtClean="0"/>
              <a:t>to the specific population(s) and location(s) you serve.</a:t>
            </a:r>
          </a:p>
          <a:p>
            <a:r>
              <a:rPr lang="en-US" dirty="0" smtClean="0"/>
              <a:t>Emphasize connections with the community resources and the locations where you will find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people experiencing homelessness</a:t>
            </a:r>
          </a:p>
          <a:p>
            <a:r>
              <a:rPr lang="en-US" dirty="0" smtClean="0"/>
              <a:t>Assure your prevention screening tool and your intake process will result in rapidly assisting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households most likely to become homeless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56350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Referral and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Identify key sources of referrals to your program and resources that will accept referrals from your program.  Develop protocols for  referrals/coordination: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 resources:  Medical Center(s), VA Community Resource and Referral center(s), GPD, VASH, HVRP,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Other SSVF grantees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CoC</a:t>
            </a:r>
            <a:r>
              <a:rPr lang="en-US" dirty="0" smtClean="0"/>
              <a:t> representatives/members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Other resources: mainstream employment, public benefits, non-traditional resources,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930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Referral and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providers /landlords are extremely critical partners.</a:t>
            </a:r>
          </a:p>
          <a:p>
            <a:endParaRPr lang="en-US" sz="800" dirty="0" smtClean="0"/>
          </a:p>
          <a:p>
            <a:r>
              <a:rPr lang="en-US" dirty="0" smtClean="0"/>
              <a:t>Develop relationships with all subsidized housing resources:  know eligibility, application, waiting lists, etc.</a:t>
            </a:r>
          </a:p>
          <a:p>
            <a:endParaRPr lang="en-US" sz="800" dirty="0" smtClean="0"/>
          </a:p>
          <a:p>
            <a:r>
              <a:rPr lang="en-US" dirty="0" smtClean="0"/>
              <a:t>Recruit and retain private market landlords through landlord and tenant supports/incentives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65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Assistance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Policies and procedures governing your financial assistance/rental assistance should assure that assistance is at the lowest level necessary for the shortest period of time necessary to resolve the housing crisis.</a:t>
            </a:r>
          </a:p>
          <a:p>
            <a:endParaRPr lang="en-US" dirty="0" smtClean="0"/>
          </a:p>
          <a:p>
            <a:r>
              <a:rPr lang="en-US" dirty="0" smtClean="0"/>
              <a:t>Develop the processes and documentation requirements for staff to calculate and request financial assistance, review/approval and issuing payments (to a third party)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04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Subcontractors (if applicable)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and execute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subcontractor agreements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Establish subcontractor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invoice and payment </a:t>
            </a:r>
            <a:r>
              <a:rPr lang="en-US" dirty="0" smtClean="0"/>
              <a:t>policies, procedures, forms 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Train subcontractors </a:t>
            </a:r>
            <a:r>
              <a:rPr lang="en-US" dirty="0" smtClean="0"/>
              <a:t>on policies, procedures, forms, etc.</a:t>
            </a:r>
          </a:p>
          <a:p>
            <a:r>
              <a:rPr lang="en-US" dirty="0" smtClean="0"/>
              <a:t>Require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subcontractors to develop specific policies and procedures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necessary to implement subcontracted services.</a:t>
            </a:r>
          </a:p>
          <a:p>
            <a:r>
              <a:rPr lang="en-US" dirty="0" smtClean="0"/>
              <a:t>Establish a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subcontractor monitoring plan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17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76400"/>
            <a:ext cx="6248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HMIS Checklist and Discussion Guide for New SSVF Grantees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Jeff Ward, Abt Associates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65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Participation in HMIS is required and the data you collect is critical to your program and to the SSVF program.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/>
              <a:t>SSVF is a demanding HMIS application. But </a:t>
            </a:r>
            <a:r>
              <a:rPr lang="en-US" dirty="0" smtClean="0"/>
              <a:t>SSVF Grantees </a:t>
            </a:r>
            <a:r>
              <a:rPr lang="en-US" dirty="0"/>
              <a:t>have been remarkably successful in completing accurate, on time uploads to the VA Repository. You will be successful, </a:t>
            </a:r>
            <a:r>
              <a:rPr lang="en-US" dirty="0" smtClean="0"/>
              <a:t>too.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Many steps in the checklist must occur in sequence and some have significant lead times. Start today.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smtClean="0"/>
              <a:t>Do not hesitate to ask for help. Your SSVF Regional Coordinator is your connection to 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4517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Learn About HMIS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Review HMIS Data Standards </a:t>
            </a:r>
            <a:r>
              <a:rPr lang="en-US" dirty="0" smtClean="0"/>
              <a:t>to understand HMIS requirements for data collection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Review 2004 HMIS Data and Technical Standards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to understand  security and privacy standards for HMIS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Check OneCPD Resource Exchange </a:t>
            </a:r>
            <a:r>
              <a:rPr lang="en-US" dirty="0" smtClean="0"/>
              <a:t>page for updates on HMIS.  On this site, subscribe to receive HUD email updates on HMIS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38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 Initiate contact with your HMIS lead and </a:t>
            </a:r>
            <a:r>
              <a:rPr lang="en-US" dirty="0" err="1" smtClean="0"/>
              <a:t>CoC</a:t>
            </a:r>
            <a:r>
              <a:rPr lang="en-US" dirty="0" smtClean="0"/>
              <a:t> Chairperson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Learn about your </a:t>
            </a:r>
            <a:r>
              <a:rPr lang="en-US" sz="3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CoC</a:t>
            </a:r>
            <a:r>
              <a:rPr 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(s) HMIS Implementation:  </a:t>
            </a:r>
            <a:r>
              <a:rPr lang="en-US" dirty="0" smtClean="0"/>
              <a:t>locally defined participation requirements, software provider, participation costs, agreements, local data collection/privacy/security/data quality requirements beyond federal requirements.</a:t>
            </a:r>
          </a:p>
          <a:p>
            <a:endParaRPr lang="en-US" dirty="0" smtClean="0"/>
          </a:p>
          <a:p>
            <a:r>
              <a:rPr 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Communicate your SSVF reporting needs to the HMIS lead agency(</a:t>
            </a:r>
            <a:r>
              <a:rPr lang="en-US" sz="3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ies</a:t>
            </a:r>
            <a:r>
              <a:rPr 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), </a:t>
            </a:r>
            <a:r>
              <a:rPr lang="en-US" dirty="0" smtClean="0"/>
              <a:t>including monthly export and upload requirements and SSVF-specific data elements.  See SSVF Data Collection Guidance.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4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HMIS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Negotiate and execute agreements </a:t>
            </a:r>
            <a:r>
              <a:rPr lang="en-US" sz="2400" dirty="0" smtClean="0"/>
              <a:t>such as agency participation agreement, end user agreement, business associate agreement, subcontractor agreement.</a:t>
            </a:r>
          </a:p>
          <a:p>
            <a:endParaRPr lang="en-US" sz="2400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Establish data sharing policy for SSVF client data: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smtClean="0"/>
              <a:t>what data will be shared and with whom?</a:t>
            </a:r>
          </a:p>
          <a:p>
            <a:endParaRPr lang="en-US" sz="2400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Set training timeline with administrator:  </a:t>
            </a:r>
            <a:r>
              <a:rPr lang="en-US" sz="2400" dirty="0" smtClean="0"/>
              <a:t>administrator provides training on data collection, privacy and security, reporting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31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Linda Southcott, SSVF Program Office</a:t>
            </a:r>
          </a:p>
          <a:p>
            <a:r>
              <a:rPr lang="en-US" dirty="0" smtClean="0"/>
              <a:t>Jeffrey Houser, SSVF Program Office</a:t>
            </a:r>
          </a:p>
          <a:p>
            <a:r>
              <a:rPr lang="en-US" dirty="0" smtClean="0"/>
              <a:t>Jeffrey Ward, </a:t>
            </a:r>
            <a:r>
              <a:rPr lang="en-US" dirty="0" err="1" smtClean="0"/>
              <a:t>Abt</a:t>
            </a:r>
            <a:r>
              <a:rPr lang="en-US" dirty="0" smtClean="0"/>
              <a:t> Associates</a:t>
            </a:r>
          </a:p>
          <a:p>
            <a:r>
              <a:rPr lang="en-US" dirty="0" smtClean="0"/>
              <a:t>Marge Wherley, </a:t>
            </a:r>
            <a:r>
              <a:rPr lang="en-US" dirty="0" err="1" smtClean="0"/>
              <a:t>Abt</a:t>
            </a:r>
            <a:r>
              <a:rPr lang="en-US" dirty="0" smtClean="0"/>
              <a:t> Associates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4:  Implementing HMIS within your SSVF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Organize for data collect: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E</a:t>
            </a:r>
            <a:r>
              <a:rPr lang="en-US" sz="2400" dirty="0" smtClean="0"/>
              <a:t>stablish data collection structure, draft workflow and data collection procedures, develop data collection forms, select and train data entry staff and obtain individual logons and passwords. </a:t>
            </a:r>
          </a:p>
          <a:p>
            <a:endParaRPr lang="en-US" sz="2400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Manage data collection: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Establish management accountability for data collection. Review data collection for completeness and accuracy daily. Use HMIS reporting to highlight missing data at least weekly. </a:t>
            </a:r>
          </a:p>
          <a:p>
            <a:endParaRPr lang="en-US" sz="2400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Apply corrective action early: </a:t>
            </a:r>
            <a:r>
              <a:rPr lang="en-US" sz="2400" dirty="0" smtClean="0"/>
              <a:t>Provide additional training, revise input forms, change workflow, consider staffing changes as necessary.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327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5: Creating and Monitoring Data Quality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Develop data quality plan in conjunction with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CoC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(s).  </a:t>
            </a:r>
            <a:r>
              <a:rPr lang="en-US" sz="2400" dirty="0" smtClean="0"/>
              <a:t>See “Developing an Excellent Data Quality Plan” Webinar posted on SSVF Grantee website. </a:t>
            </a:r>
          </a:p>
          <a:p>
            <a:endParaRPr lang="en-US" sz="2400" dirty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Include regular, high level monitoring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data collection and the entry process to assure timeliness, completeness, accuracy.  Feedback to managers and staff as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301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6:  Upload Your data to the VA’s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Preparation for the upload:  </a:t>
            </a:r>
            <a:r>
              <a:rPr lang="en-US" sz="2400" dirty="0"/>
              <a:t>Confirm that all information for the calendar month has been entered into </a:t>
            </a:r>
            <a:r>
              <a:rPr lang="en-US" sz="2400" dirty="0" smtClean="0"/>
              <a:t>HMIS. Check </a:t>
            </a:r>
            <a:r>
              <a:rPr lang="en-US" sz="2400" dirty="0"/>
              <a:t>for missing or erroneous </a:t>
            </a:r>
            <a:r>
              <a:rPr lang="en-US" sz="2400" dirty="0" smtClean="0"/>
              <a:t>data. Generate </a:t>
            </a:r>
            <a:r>
              <a:rPr lang="en-US" sz="2400" dirty="0"/>
              <a:t>a standard XML or CSV </a:t>
            </a:r>
            <a:r>
              <a:rPr lang="en-US" sz="2400" dirty="0" smtClean="0"/>
              <a:t>export from the HMIS system.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Upload to the VA Repository: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L</a:t>
            </a:r>
            <a:r>
              <a:rPr lang="en-US" sz="2400" dirty="0" smtClean="0"/>
              <a:t>og onto the VA Repository website and upload </a:t>
            </a:r>
            <a:r>
              <a:rPr lang="en-US" sz="2400" dirty="0"/>
              <a:t>the export </a:t>
            </a:r>
            <a:r>
              <a:rPr lang="en-US" sz="2400" dirty="0" smtClean="0"/>
              <a:t>file as </a:t>
            </a:r>
            <a:r>
              <a:rPr lang="en-US" sz="2400" dirty="0"/>
              <a:t>early as possible. Data can be entered (or reentered) any time between the first and fifth business day of each </a:t>
            </a:r>
            <a:r>
              <a:rPr lang="en-US" sz="2400" dirty="0" smtClean="0"/>
              <a:t>month. If </a:t>
            </a:r>
            <a:r>
              <a:rPr lang="en-US" sz="2400" dirty="0"/>
              <a:t>the upload is rejected, correct errors noted and resubmit data into </a:t>
            </a:r>
            <a:r>
              <a:rPr lang="en-US" sz="2400" dirty="0" smtClean="0"/>
              <a:t>repository.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87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76400"/>
            <a:ext cx="6248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Summarizing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4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Tip:  </a:t>
            </a:r>
            <a:r>
              <a:rPr lang="en-US" u="sng" dirty="0" smtClean="0"/>
              <a:t>Divide</a:t>
            </a:r>
            <a:r>
              <a:rPr lang="en-US" dirty="0" smtClean="0"/>
              <a:t> the Work; </a:t>
            </a:r>
            <a:r>
              <a:rPr lang="en-US" u="sng" dirty="0" smtClean="0"/>
              <a:t>Do</a:t>
            </a:r>
            <a:r>
              <a:rPr lang="en-US" dirty="0" smtClean="0"/>
              <a:t>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timelines for each set of activities based on priority, time required, sequencing, etc.</a:t>
            </a:r>
          </a:p>
          <a:p>
            <a:r>
              <a:rPr lang="en-US" dirty="0" smtClean="0"/>
              <a:t>Assign staff (individual or group) responsibilities for tasks</a:t>
            </a:r>
          </a:p>
          <a:p>
            <a:r>
              <a:rPr lang="en-US" dirty="0" smtClean="0"/>
              <a:t>Designate lead staff for each area, responsible for assuring timeliness compliance, consistency with best practice/core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21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it out first</a:t>
            </a:r>
          </a:p>
          <a:p>
            <a:r>
              <a:rPr lang="en-US" dirty="0" smtClean="0"/>
              <a:t>Make essential changes quickly (consult with Regional Coordinator in advance).</a:t>
            </a:r>
          </a:p>
          <a:p>
            <a:r>
              <a:rPr lang="en-US" dirty="0" smtClean="0"/>
              <a:t>Set review cycles to review and update:</a:t>
            </a:r>
          </a:p>
          <a:p>
            <a:pPr marL="0" indent="0">
              <a:buNone/>
            </a:pPr>
            <a:r>
              <a:rPr lang="en-US" dirty="0" smtClean="0"/>
              <a:t>	Policies and procedures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HMIS and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Staff job duties, training and supervision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Service delivery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63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Events &amp; Milestones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769991"/>
              </p:ext>
            </p:extLst>
          </p:nvPr>
        </p:nvGraphicFramePr>
        <p:xfrm>
          <a:off x="380998" y="1371600"/>
          <a:ext cx="838200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2"/>
                <a:gridCol w="1600200"/>
                <a:gridCol w="1676400"/>
                <a:gridCol w="1676400"/>
                <a:gridCol w="1905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AUG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SEPT</a:t>
                      </a:r>
                      <a:r>
                        <a:rPr lang="en-US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2400" b="1" dirty="0" smtClean="0"/>
                        <a:t>OCT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Within</a:t>
                      </a:r>
                      <a:r>
                        <a:rPr lang="en-US" sz="1800" baseline="0" dirty="0" smtClean="0"/>
                        <a:t> 60 days of Program Implementation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 to One Calls with</a:t>
                      </a:r>
                      <a:r>
                        <a:rPr lang="en-US" baseline="0" dirty="0" smtClean="0"/>
                        <a:t> VA &amp; new grantees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 to One Calls with</a:t>
                      </a:r>
                      <a:r>
                        <a:rPr lang="en-US" baseline="0" dirty="0" smtClean="0"/>
                        <a:t> VA &amp; new grantees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10/1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Agreement </a:t>
                      </a:r>
                      <a:r>
                        <a:rPr lang="en-US" baseline="0" dirty="0" smtClean="0"/>
                        <a:t>Effective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11/30</a:t>
                      </a:r>
                      <a:r>
                        <a:rPr lang="en-US" dirty="0" smtClean="0"/>
                        <a:t>: All Program</a:t>
                      </a:r>
                      <a:r>
                        <a:rPr lang="en-US" baseline="0" dirty="0" smtClean="0"/>
                        <a:t> Operations in 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Repository</a:t>
                      </a:r>
                      <a:r>
                        <a:rPr lang="en-US" baseline="0" dirty="0" smtClean="0"/>
                        <a:t> Upload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Award Conference with more in-depth training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10/1: </a:t>
                      </a:r>
                      <a:r>
                        <a:rPr lang="en-US" dirty="0" smtClean="0"/>
                        <a:t>HMIS Set-Up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10/1: </a:t>
                      </a:r>
                      <a:r>
                        <a:rPr lang="en-US" dirty="0" smtClean="0"/>
                        <a:t>HHS Account </a:t>
                      </a:r>
                    </a:p>
                    <a:p>
                      <a:r>
                        <a:rPr lang="en-US" dirty="0" smtClean="0"/>
                        <a:t>Set-Up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Questions/Concerns/Panic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Re-review the requirements: Program Guide, VA agreement, etc.</a:t>
            </a:r>
          </a:p>
          <a:p>
            <a:r>
              <a:rPr lang="en-US" dirty="0" smtClean="0"/>
              <a:t>Use the SSVF General Inbox (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2"/>
              </a:rPr>
              <a:t>ssvf@va.gov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Consult with your Mentor agency</a:t>
            </a:r>
          </a:p>
          <a:p>
            <a:r>
              <a:rPr lang="en-US" dirty="0"/>
              <a:t>Call your Regional </a:t>
            </a:r>
            <a:r>
              <a:rPr lang="en-US" dirty="0" smtClean="0"/>
              <a:t>Coordinator</a:t>
            </a:r>
          </a:p>
          <a:p>
            <a:r>
              <a:rPr lang="en-US" dirty="0" smtClean="0"/>
              <a:t>Ask for Technical Assistance</a:t>
            </a:r>
          </a:p>
          <a:p>
            <a:r>
              <a:rPr lang="en-US" dirty="0" smtClean="0"/>
              <a:t>Bring your questions to the Post Award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8767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THANK YOU FOR PARTICIPATING IN THIS WEBINAR!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  <a:p>
            <a:pPr marL="0" indent="0" algn="ctr">
              <a:buFontTx/>
              <a:buNone/>
            </a:pPr>
            <a:r>
              <a:rPr lang="en-US" dirty="0" smtClean="0"/>
              <a:t>The presentation has been </a:t>
            </a:r>
            <a:r>
              <a:rPr lang="en-US" smtClean="0"/>
              <a:t>recorded and will </a:t>
            </a:r>
            <a:r>
              <a:rPr lang="en-US" dirty="0" smtClean="0"/>
              <a:t>be posted on VA’s SSVF Website:  </a:t>
            </a:r>
          </a:p>
          <a:p>
            <a:pPr marL="0" indent="0" algn="ctr">
              <a:buFontTx/>
              <a:buNone/>
            </a:pPr>
            <a:r>
              <a:rPr lang="en-US" dirty="0" smtClean="0">
                <a:hlinkClick r:id="rId2"/>
              </a:rPr>
              <a:t>www.va.gov/homeless/ssvf.asp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3E4D7B8-A59D-49A3-B42D-D5C4B0D7AA3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 Organizing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Your overarching goals:</a:t>
            </a:r>
          </a:p>
          <a:p>
            <a:pPr marL="0" indent="0">
              <a:buNone/>
            </a:pPr>
            <a:endParaRPr lang="en-US" sz="900" b="1" dirty="0" smtClean="0"/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Timely start-up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 </a:t>
            </a:r>
            <a:r>
              <a:rPr lang="en-US" dirty="0" smtClean="0"/>
              <a:t>delivering services a.s.a.p.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Compliance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 with VA regulations, rules and agreement requirements</a:t>
            </a:r>
          </a:p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Internal program consistency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 smtClean="0"/>
              <a:t>  making sure the pieces fit together and that each reinforces the three core concepts: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Housing First philosophy </a:t>
            </a:r>
          </a:p>
          <a:p>
            <a:pPr marL="0" indent="0">
              <a:buNone/>
            </a:pPr>
            <a:r>
              <a:rPr lang="en-US" sz="2000" dirty="0" smtClean="0"/>
              <a:t>	Crisis Response intervention</a:t>
            </a:r>
          </a:p>
          <a:p>
            <a:pPr marL="0" indent="0">
              <a:buNone/>
            </a:pPr>
            <a:r>
              <a:rPr lang="en-US" sz="2000" dirty="0" smtClean="0"/>
              <a:t>	Client Choice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Start-Up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 master timeline, incorporating the tasks included on the checklists. 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  May need mini-timelines; many tasks require multiple actions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</a:p>
          <a:p>
            <a:endParaRPr lang="en-US" sz="2200" dirty="0" smtClean="0"/>
          </a:p>
          <a:p>
            <a:r>
              <a:rPr lang="en-US" dirty="0" smtClean="0"/>
              <a:t>Identify priorities, assign task responsibilities to specific staff, set due dates, and assure appropriate review.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 MOA finalization, fiscal set-up, staff hiring steps, and training regarding VA requirements are the highest priority.  Carefully consider both time constraints and expertise requirements when assigning a task or timeline to a group vs. an individual.</a:t>
            </a:r>
          </a:p>
          <a:p>
            <a:endParaRPr lang="en-US" sz="2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101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requirements (statutes, rules, NOFA, the terms of your agreement with VA). 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 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Assign homework to all appropriate staff, utilizing resources posted on VA’s SSVF Grantee Website.  You may want to consider testing staff understanding via case scenarios, etc.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Translate requirements into policies—then determine the procedures (processes, staff roles, timelines) necessary to implement policies. 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 you develop procedures and make decisions about who is responsible for each, you may revise job descriptions and/or your training plan.  This task is iterative:  you will continue to revisit these when requirements change and as program experience suggests better processes.</a:t>
            </a:r>
            <a:endParaRPr lang="en-US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6268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program components should be mutually reinforcing. 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  When assigning different components to different staff, be sure to assign an individual or committee to review </a:t>
            </a:r>
            <a:r>
              <a:rPr lang="en-US" sz="20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components for inconsistencies, gaps, etc.  </a:t>
            </a: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Ask yourself whether each of the pieces (staffing, processes, forms, etc.) reinforces the core concepts and best practices. 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  Assign homework—all staff should review Webinars (Housing First, Progressive Case Management, Fidelity Standards) and SSVF Program Standards  on VA’s SSVF Grantee Website.</a:t>
            </a: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Assure that administrative and programmatic decisions are not made in separate “silos.” 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Tip:  Provide overview of program to administrative and fiscal staff; provide overview of administrative/fiscal roles/processes to program staff.  Assure some method of cross-representation as program is designed and implemented.      </a:t>
            </a:r>
            <a:endParaRPr lang="en-US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627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76400"/>
            <a:ext cx="6248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VA Grant Administration and Program Compliance Checklist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Linda Southcott, VA Program Office</a:t>
            </a:r>
          </a:p>
          <a:p>
            <a:pPr eaLnBrk="1" hangingPunct="1">
              <a:defRPr/>
            </a:pPr>
            <a:r>
              <a:rPr lang="en-US" sz="2400" dirty="0" smtClean="0"/>
              <a:t>Jeffrey Houser, VA Program office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73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Goals: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Set up account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Establish direct deposit for federal SSVF 		funds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Set up subaccounts in accordance with VA 		reporting requirements</a:t>
            </a:r>
          </a:p>
          <a:p>
            <a:pPr marL="0" indent="0">
              <a:buNone/>
            </a:pPr>
            <a:r>
              <a:rPr lang="en-US" dirty="0" smtClean="0"/>
              <a:t>	Know the process to make draws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Draw from any/all accounts (approval within 		24 hours)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7117</TotalTime>
  <Words>2043</Words>
  <Application>Microsoft Office PowerPoint</Application>
  <PresentationFormat>On-screen Show (4:3)</PresentationFormat>
  <Paragraphs>266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Supportive Services for Veteran Families (SSVF) Webinar Series:   Program Start-Up for New Grantees</vt:lpstr>
      <vt:lpstr>Agenda for This Webinar</vt:lpstr>
      <vt:lpstr>Presenters</vt:lpstr>
      <vt:lpstr>Overview:  Organizing the Work</vt:lpstr>
      <vt:lpstr>Timely Start-Up</vt:lpstr>
      <vt:lpstr>Compliance</vt:lpstr>
      <vt:lpstr>Internal Consistency</vt:lpstr>
      <vt:lpstr>VA Grant Administration and Program Compliance Checklist</vt:lpstr>
      <vt:lpstr>Payment Management System</vt:lpstr>
      <vt:lpstr>Grant Agreement and Application  (Pre-Agreement Meeting)</vt:lpstr>
      <vt:lpstr>Fiscal Compliance</vt:lpstr>
      <vt:lpstr>Reporting Requirements</vt:lpstr>
      <vt:lpstr>Program Operations</vt:lpstr>
      <vt:lpstr>Program Operations (cont.)</vt:lpstr>
      <vt:lpstr>New Grantee Program Start-up Checklist</vt:lpstr>
      <vt:lpstr>Overall….</vt:lpstr>
      <vt:lpstr>Hire/Designate Staff</vt:lpstr>
      <vt:lpstr>Train Staff</vt:lpstr>
      <vt:lpstr>Develop Policies and Procedures  (and Forms)</vt:lpstr>
      <vt:lpstr>Outreach and Referral</vt:lpstr>
      <vt:lpstr>Service Referral and Coordination</vt:lpstr>
      <vt:lpstr>Housing Referral and Coordination</vt:lpstr>
      <vt:lpstr>Financial Assistance Administration</vt:lpstr>
      <vt:lpstr>Subcontractors (if applicable)</vt:lpstr>
      <vt:lpstr>HMIS Checklist and Discussion Guide for New SSVF Grantees</vt:lpstr>
      <vt:lpstr>Overall….</vt:lpstr>
      <vt:lpstr>Step 1:  Learn About HMIS</vt:lpstr>
      <vt:lpstr>Step 2:  Initiate contact with your HMIS lead and CoC Chairperson</vt:lpstr>
      <vt:lpstr>Step 3:  HMIS Enrollment</vt:lpstr>
      <vt:lpstr>Step 4:  Implementing HMIS within your SSVF Program</vt:lpstr>
      <vt:lpstr>Step 5: Creating and Monitoring Data Quality Standards</vt:lpstr>
      <vt:lpstr>Step 6:  Upload Your data to the VA’s Repository</vt:lpstr>
      <vt:lpstr>Summarizing</vt:lpstr>
      <vt:lpstr>Tip:  Divide the Work; Do the Work</vt:lpstr>
      <vt:lpstr>Refine as needed</vt:lpstr>
      <vt:lpstr>Key Events &amp; Milestones</vt:lpstr>
      <vt:lpstr>Questions/Concerns/Panic Attacks</vt:lpstr>
      <vt:lpstr> THANK YOU FOR PARTICIPATING IN THIS WEBINAR! </vt:lpstr>
    </vt:vector>
  </TitlesOfParts>
  <Company>Abt Associates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Targeting, Screening and Assessment</dc:title>
  <dc:creator>WherleyM</dc:creator>
  <cp:lastModifiedBy>Donelan, Tricia A.</cp:lastModifiedBy>
  <cp:revision>430</cp:revision>
  <dcterms:created xsi:type="dcterms:W3CDTF">2011-08-18T20:58:12Z</dcterms:created>
  <dcterms:modified xsi:type="dcterms:W3CDTF">2013-08-20T16:27:12Z</dcterms:modified>
</cp:coreProperties>
</file>