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8" r:id="rId2"/>
    <p:sldId id="290" r:id="rId3"/>
    <p:sldId id="299" r:id="rId4"/>
    <p:sldId id="260" r:id="rId5"/>
    <p:sldId id="296" r:id="rId6"/>
    <p:sldId id="300" r:id="rId7"/>
    <p:sldId id="304" r:id="rId8"/>
    <p:sldId id="302" r:id="rId9"/>
    <p:sldId id="305" r:id="rId10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haphidonet" initials="v" lastIdx="1" clrIdx="0"/>
  <p:cmAuthor id="1" name="vhapththompr" initials="v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0" autoAdjust="0"/>
    <p:restoredTop sz="84330" autoAdjust="0"/>
  </p:normalViewPr>
  <p:slideViewPr>
    <p:cSldViewPr>
      <p:cViewPr>
        <p:scale>
          <a:sx n="66" d="100"/>
          <a:sy n="66" d="100"/>
        </p:scale>
        <p:origin x="-181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DA003F-6229-4232-B06D-839F0971E98F}" type="doc">
      <dgm:prSet loTypeId="urn:microsoft.com/office/officeart/2005/8/layout/radial1" loCatId="relationship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28506D7-1A29-4D98-9B7F-F1E1A98BF798}">
      <dgm:prSet phldrT="[Text]" custT="1"/>
      <dgm:spPr/>
      <dgm:t>
        <a:bodyPr/>
        <a:lstStyle/>
        <a:p>
          <a:r>
            <a:rPr lang="en-US" sz="1100" b="1" i="0" dirty="0" smtClean="0">
              <a:latin typeface="Arial" pitchFamily="34" charset="0"/>
              <a:cs typeface="Arial" pitchFamily="34" charset="0"/>
            </a:rPr>
            <a:t>Veteran and Family</a:t>
          </a:r>
          <a:endParaRPr lang="en-US" sz="1100" b="1" i="0" dirty="0">
            <a:latin typeface="Arial" pitchFamily="34" charset="0"/>
            <a:cs typeface="Arial" pitchFamily="34" charset="0"/>
          </a:endParaRPr>
        </a:p>
      </dgm:t>
    </dgm:pt>
    <dgm:pt modelId="{A4904C87-9E0B-4801-AB4B-B5616589E40C}" type="parTrans" cxnId="{20491161-961A-4E98-B964-05633E8826CC}">
      <dgm:prSet/>
      <dgm:spPr/>
      <dgm:t>
        <a:bodyPr/>
        <a:lstStyle/>
        <a:p>
          <a:endParaRPr lang="en-US"/>
        </a:p>
      </dgm:t>
    </dgm:pt>
    <dgm:pt modelId="{3E7C6084-97E8-4943-8A26-FBA70482AEDF}" type="sibTrans" cxnId="{20491161-961A-4E98-B964-05633E8826CC}">
      <dgm:prSet/>
      <dgm:spPr/>
      <dgm:t>
        <a:bodyPr/>
        <a:lstStyle/>
        <a:p>
          <a:endParaRPr lang="en-US"/>
        </a:p>
      </dgm:t>
    </dgm:pt>
    <dgm:pt modelId="{38B8DB37-099A-4F23-82FD-5B1279FE9002}">
      <dgm:prSet phldrT="[Text]" custT="1"/>
      <dgm:spPr/>
      <dgm:t>
        <a:bodyPr/>
        <a:lstStyle/>
        <a:p>
          <a:r>
            <a:rPr lang="en-US" sz="1100" b="1" i="0" dirty="0" smtClean="0">
              <a:latin typeface="Arial" pitchFamily="34" charset="0"/>
              <a:cs typeface="Arial" pitchFamily="34" charset="0"/>
            </a:rPr>
            <a:t>Support Services</a:t>
          </a:r>
          <a:endParaRPr lang="en-US" sz="1100" b="1" i="0" dirty="0">
            <a:latin typeface="Arial" pitchFamily="34" charset="0"/>
            <a:cs typeface="Arial" pitchFamily="34" charset="0"/>
          </a:endParaRPr>
        </a:p>
      </dgm:t>
    </dgm:pt>
    <dgm:pt modelId="{627E8D07-130C-4441-A203-089B8EE33A74}" type="parTrans" cxnId="{B2F59C73-4A69-4DEB-A2FE-B5668190F57F}">
      <dgm:prSet/>
      <dgm:spPr/>
      <dgm:t>
        <a:bodyPr/>
        <a:lstStyle/>
        <a:p>
          <a:endParaRPr lang="en-US"/>
        </a:p>
      </dgm:t>
    </dgm:pt>
    <dgm:pt modelId="{B7BFB6C0-3C2B-4504-9650-DEED8215B5B3}" type="sibTrans" cxnId="{B2F59C73-4A69-4DEB-A2FE-B5668190F57F}">
      <dgm:prSet/>
      <dgm:spPr/>
      <dgm:t>
        <a:bodyPr/>
        <a:lstStyle/>
        <a:p>
          <a:endParaRPr lang="en-US"/>
        </a:p>
      </dgm:t>
    </dgm:pt>
    <dgm:pt modelId="{DC494ED6-2990-452F-8554-2D9E590AAC25}">
      <dgm:prSet custT="1"/>
      <dgm:spPr/>
      <dgm:t>
        <a:bodyPr/>
        <a:lstStyle/>
        <a:p>
          <a:r>
            <a:rPr lang="en-US" sz="1100" b="1" i="0" dirty="0" smtClean="0">
              <a:latin typeface="Arial" pitchFamily="34" charset="0"/>
              <a:cs typeface="Arial" pitchFamily="34" charset="0"/>
            </a:rPr>
            <a:t>Housing Assistance</a:t>
          </a:r>
          <a:endParaRPr lang="en-US" sz="1100" b="1" i="0" dirty="0">
            <a:latin typeface="Arial" pitchFamily="34" charset="0"/>
            <a:cs typeface="Arial" pitchFamily="34" charset="0"/>
          </a:endParaRPr>
        </a:p>
      </dgm:t>
    </dgm:pt>
    <dgm:pt modelId="{87AA98F2-1169-4E82-818D-2E6D16673AA9}" type="parTrans" cxnId="{565DC76D-E7F1-4472-A085-DECD408267F0}">
      <dgm:prSet/>
      <dgm:spPr/>
      <dgm:t>
        <a:bodyPr/>
        <a:lstStyle/>
        <a:p>
          <a:endParaRPr lang="en-US"/>
        </a:p>
      </dgm:t>
    </dgm:pt>
    <dgm:pt modelId="{DEFF353D-F10E-468E-9B62-3B49E0F95BCE}" type="sibTrans" cxnId="{565DC76D-E7F1-4472-A085-DECD408267F0}">
      <dgm:prSet/>
      <dgm:spPr/>
      <dgm:t>
        <a:bodyPr/>
        <a:lstStyle/>
        <a:p>
          <a:endParaRPr lang="en-US"/>
        </a:p>
      </dgm:t>
    </dgm:pt>
    <dgm:pt modelId="{AB0F942B-3D0D-4767-9F0F-C0E6A39E0F22}">
      <dgm:prSet custT="1"/>
      <dgm:spPr/>
      <dgm:t>
        <a:bodyPr/>
        <a:lstStyle/>
        <a:p>
          <a:r>
            <a:rPr lang="en-US" sz="1100" b="1" i="0" dirty="0">
              <a:latin typeface="Arial" pitchFamily="34" charset="0"/>
              <a:cs typeface="Arial" pitchFamily="34" charset="0"/>
            </a:rPr>
            <a:t>Employment Assistance</a:t>
          </a:r>
        </a:p>
      </dgm:t>
    </dgm:pt>
    <dgm:pt modelId="{7CF93564-130A-4423-8705-579F6F6869FF}" type="parTrans" cxnId="{239D8C89-5A07-40B9-9F07-B4B2C0F8CA06}">
      <dgm:prSet/>
      <dgm:spPr/>
      <dgm:t>
        <a:bodyPr/>
        <a:lstStyle/>
        <a:p>
          <a:endParaRPr lang="en-US"/>
        </a:p>
      </dgm:t>
    </dgm:pt>
    <dgm:pt modelId="{C270733C-B038-4CC2-A813-A3189E3E814E}" type="sibTrans" cxnId="{239D8C89-5A07-40B9-9F07-B4B2C0F8CA06}">
      <dgm:prSet/>
      <dgm:spPr/>
      <dgm:t>
        <a:bodyPr/>
        <a:lstStyle/>
        <a:p>
          <a:endParaRPr lang="en-US"/>
        </a:p>
      </dgm:t>
    </dgm:pt>
    <dgm:pt modelId="{DAF1CB42-A8BA-4907-A143-9468658178DB}">
      <dgm:prSet custT="1"/>
      <dgm:spPr/>
      <dgm:t>
        <a:bodyPr/>
        <a:lstStyle/>
        <a:p>
          <a:r>
            <a:rPr lang="en-US" sz="1100" b="1" i="0" dirty="0" smtClean="0">
              <a:latin typeface="Arial" pitchFamily="34" charset="0"/>
              <a:cs typeface="Arial" pitchFamily="34" charset="0"/>
            </a:rPr>
            <a:t>VA Benefits </a:t>
          </a:r>
          <a:endParaRPr lang="en-US" sz="1100" b="1" i="0" dirty="0">
            <a:latin typeface="Arial" pitchFamily="34" charset="0"/>
            <a:cs typeface="Arial" pitchFamily="34" charset="0"/>
          </a:endParaRPr>
        </a:p>
      </dgm:t>
    </dgm:pt>
    <dgm:pt modelId="{4BBDDC3C-85B7-4081-94CE-30A100659F78}" type="parTrans" cxnId="{4DBF0467-416A-4685-9A47-24967C982F93}">
      <dgm:prSet/>
      <dgm:spPr/>
      <dgm:t>
        <a:bodyPr/>
        <a:lstStyle/>
        <a:p>
          <a:endParaRPr lang="en-US"/>
        </a:p>
      </dgm:t>
    </dgm:pt>
    <dgm:pt modelId="{9EF7E69C-CD03-4DB5-B9C3-C1354229A973}" type="sibTrans" cxnId="{4DBF0467-416A-4685-9A47-24967C982F93}">
      <dgm:prSet/>
      <dgm:spPr/>
      <dgm:t>
        <a:bodyPr/>
        <a:lstStyle/>
        <a:p>
          <a:endParaRPr lang="en-US"/>
        </a:p>
      </dgm:t>
    </dgm:pt>
    <dgm:pt modelId="{A859C3CD-1FCD-4205-B1BA-3363023D721E}">
      <dgm:prSet/>
      <dgm:spPr/>
      <dgm:t>
        <a:bodyPr/>
        <a:lstStyle/>
        <a:p>
          <a:endParaRPr lang="en-US"/>
        </a:p>
      </dgm:t>
    </dgm:pt>
    <dgm:pt modelId="{EDD21936-0C77-4A6F-AA01-AC869ABEBB76}" type="parTrans" cxnId="{BF7AB099-6DDD-4C20-8ED1-78843A34E12A}">
      <dgm:prSet/>
      <dgm:spPr/>
      <dgm:t>
        <a:bodyPr/>
        <a:lstStyle/>
        <a:p>
          <a:endParaRPr lang="en-US"/>
        </a:p>
      </dgm:t>
    </dgm:pt>
    <dgm:pt modelId="{8BC76564-EF9D-43CC-9D59-5A410F7D1282}" type="sibTrans" cxnId="{BF7AB099-6DDD-4C20-8ED1-78843A34E12A}">
      <dgm:prSet/>
      <dgm:spPr/>
      <dgm:t>
        <a:bodyPr/>
        <a:lstStyle/>
        <a:p>
          <a:endParaRPr lang="en-US"/>
        </a:p>
      </dgm:t>
    </dgm:pt>
    <dgm:pt modelId="{B25B8420-8894-4899-BA39-42DEA2B8E030}">
      <dgm:prSet/>
      <dgm:spPr/>
      <dgm:t>
        <a:bodyPr/>
        <a:lstStyle/>
        <a:p>
          <a:endParaRPr lang="en-US"/>
        </a:p>
      </dgm:t>
    </dgm:pt>
    <dgm:pt modelId="{6AD13D26-B11E-4E5E-BC04-5DA694B0B750}" type="parTrans" cxnId="{9AF39372-DDA9-43CB-BF57-E901CBD906A1}">
      <dgm:prSet/>
      <dgm:spPr/>
      <dgm:t>
        <a:bodyPr/>
        <a:lstStyle/>
        <a:p>
          <a:endParaRPr lang="en-US"/>
        </a:p>
      </dgm:t>
    </dgm:pt>
    <dgm:pt modelId="{89EABFCD-B5FC-490A-90BB-3D67E05AEFB0}" type="sibTrans" cxnId="{9AF39372-DDA9-43CB-BF57-E901CBD906A1}">
      <dgm:prSet/>
      <dgm:spPr/>
      <dgm:t>
        <a:bodyPr/>
        <a:lstStyle/>
        <a:p>
          <a:endParaRPr lang="en-US"/>
        </a:p>
      </dgm:t>
    </dgm:pt>
    <dgm:pt modelId="{768141E2-D511-4B7C-82CC-B51E6C47F92A}">
      <dgm:prSet/>
      <dgm:spPr/>
      <dgm:t>
        <a:bodyPr/>
        <a:lstStyle/>
        <a:p>
          <a:endParaRPr lang="en-US"/>
        </a:p>
      </dgm:t>
    </dgm:pt>
    <dgm:pt modelId="{E940A606-25AD-4D64-BA90-92BA281CEA51}" type="parTrans" cxnId="{FABD65D2-6284-4296-A79E-B0041B0BBBFE}">
      <dgm:prSet/>
      <dgm:spPr/>
      <dgm:t>
        <a:bodyPr/>
        <a:lstStyle/>
        <a:p>
          <a:endParaRPr lang="en-US"/>
        </a:p>
      </dgm:t>
    </dgm:pt>
    <dgm:pt modelId="{2FAAE9C9-D8C9-47FB-92C0-68D2252BD0E0}" type="sibTrans" cxnId="{FABD65D2-6284-4296-A79E-B0041B0BBBFE}">
      <dgm:prSet/>
      <dgm:spPr/>
      <dgm:t>
        <a:bodyPr/>
        <a:lstStyle/>
        <a:p>
          <a:endParaRPr lang="en-US"/>
        </a:p>
      </dgm:t>
    </dgm:pt>
    <dgm:pt modelId="{2955465B-310D-4FA2-A277-EEA081373F0F}" type="pres">
      <dgm:prSet presAssocID="{EBDA003F-6229-4232-B06D-839F0971E98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DA6442-A48C-4EAB-A8AD-511DE00CD1B8}" type="pres">
      <dgm:prSet presAssocID="{328506D7-1A29-4D98-9B7F-F1E1A98BF798}" presName="centerShape" presStyleLbl="node0" presStyleIdx="0" presStyleCnt="1"/>
      <dgm:spPr/>
      <dgm:t>
        <a:bodyPr/>
        <a:lstStyle/>
        <a:p>
          <a:endParaRPr lang="en-US"/>
        </a:p>
      </dgm:t>
    </dgm:pt>
    <dgm:pt modelId="{E43BA70A-FC52-4554-8E69-53F5EDE6FBB3}" type="pres">
      <dgm:prSet presAssocID="{627E8D07-130C-4441-A203-089B8EE33A74}" presName="Name9" presStyleLbl="parChTrans1D2" presStyleIdx="0" presStyleCnt="4"/>
      <dgm:spPr/>
      <dgm:t>
        <a:bodyPr/>
        <a:lstStyle/>
        <a:p>
          <a:endParaRPr lang="en-US"/>
        </a:p>
      </dgm:t>
    </dgm:pt>
    <dgm:pt modelId="{F9BBB8FC-297B-4A5F-90DA-34E4A95E433D}" type="pres">
      <dgm:prSet presAssocID="{627E8D07-130C-4441-A203-089B8EE33A7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572B56E-FC12-4857-BC36-F6B464C9AF13}" type="pres">
      <dgm:prSet presAssocID="{38B8DB37-099A-4F23-82FD-5B1279FE9002}" presName="node" presStyleLbl="node1" presStyleIdx="0" presStyleCnt="4" custRadScaleRad="99172" custRadScaleInc="-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14121-BD19-40B6-BBD7-CB05FDE37135}" type="pres">
      <dgm:prSet presAssocID="{87AA98F2-1169-4E82-818D-2E6D16673AA9}" presName="Name9" presStyleLbl="parChTrans1D2" presStyleIdx="1" presStyleCnt="4"/>
      <dgm:spPr/>
      <dgm:t>
        <a:bodyPr/>
        <a:lstStyle/>
        <a:p>
          <a:endParaRPr lang="en-US"/>
        </a:p>
      </dgm:t>
    </dgm:pt>
    <dgm:pt modelId="{21847D3C-B586-4E36-8DD9-10F5A84A8370}" type="pres">
      <dgm:prSet presAssocID="{87AA98F2-1169-4E82-818D-2E6D16673AA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4E893C2-49FB-4E4D-9844-958864ADF436}" type="pres">
      <dgm:prSet presAssocID="{DC494ED6-2990-452F-8554-2D9E590AAC25}" presName="node" presStyleLbl="node1" presStyleIdx="1" presStyleCnt="4" custRadScaleRad="99172" custRadScaleInc="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CAC26-9118-4B96-85F3-955EAAC426E5}" type="pres">
      <dgm:prSet presAssocID="{7CF93564-130A-4423-8705-579F6F6869FF}" presName="Name9" presStyleLbl="parChTrans1D2" presStyleIdx="2" presStyleCnt="4"/>
      <dgm:spPr/>
      <dgm:t>
        <a:bodyPr/>
        <a:lstStyle/>
        <a:p>
          <a:endParaRPr lang="en-US"/>
        </a:p>
      </dgm:t>
    </dgm:pt>
    <dgm:pt modelId="{894F4929-D2E5-496C-9B4A-775168C7D8D0}" type="pres">
      <dgm:prSet presAssocID="{7CF93564-130A-4423-8705-579F6F6869F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3CB83A4-1206-40D1-9871-19CB651D6BF1}" type="pres">
      <dgm:prSet presAssocID="{AB0F942B-3D0D-4767-9F0F-C0E6A39E0F22}" presName="node" presStyleLbl="node1" presStyleIdx="2" presStyleCnt="4" custRadScaleRad="99799" custRadScaleInc="2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5BD01-F0AB-4081-B1DD-77517F833849}" type="pres">
      <dgm:prSet presAssocID="{4BBDDC3C-85B7-4081-94CE-30A100659F78}" presName="Name9" presStyleLbl="parChTrans1D2" presStyleIdx="3" presStyleCnt="4"/>
      <dgm:spPr/>
      <dgm:t>
        <a:bodyPr/>
        <a:lstStyle/>
        <a:p>
          <a:endParaRPr lang="en-US"/>
        </a:p>
      </dgm:t>
    </dgm:pt>
    <dgm:pt modelId="{695F5AED-5CCC-4541-926A-9DB7080C7EB3}" type="pres">
      <dgm:prSet presAssocID="{4BBDDC3C-85B7-4081-94CE-30A100659F78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CB9C56A-8704-4B56-A987-A4D63D84AD5E}" type="pres">
      <dgm:prSet presAssocID="{DAF1CB42-A8BA-4907-A143-9468658178DB}" presName="node" presStyleLbl="node1" presStyleIdx="3" presStyleCnt="4" custRadScaleRad="100576" custRadScaleInc="1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BC9959-0E7A-4049-923E-E5600FB64B2C}" type="presOf" srcId="{38B8DB37-099A-4F23-82FD-5B1279FE9002}" destId="{9572B56E-FC12-4857-BC36-F6B464C9AF13}" srcOrd="0" destOrd="0" presId="urn:microsoft.com/office/officeart/2005/8/layout/radial1"/>
    <dgm:cxn modelId="{93F1168F-29DD-463E-B15F-4002650A7056}" type="presOf" srcId="{87AA98F2-1169-4E82-818D-2E6D16673AA9}" destId="{21847D3C-B586-4E36-8DD9-10F5A84A8370}" srcOrd="1" destOrd="0" presId="urn:microsoft.com/office/officeart/2005/8/layout/radial1"/>
    <dgm:cxn modelId="{20491161-961A-4E98-B964-05633E8826CC}" srcId="{EBDA003F-6229-4232-B06D-839F0971E98F}" destId="{328506D7-1A29-4D98-9B7F-F1E1A98BF798}" srcOrd="0" destOrd="0" parTransId="{A4904C87-9E0B-4801-AB4B-B5616589E40C}" sibTransId="{3E7C6084-97E8-4943-8A26-FBA70482AEDF}"/>
    <dgm:cxn modelId="{239D8C89-5A07-40B9-9F07-B4B2C0F8CA06}" srcId="{328506D7-1A29-4D98-9B7F-F1E1A98BF798}" destId="{AB0F942B-3D0D-4767-9F0F-C0E6A39E0F22}" srcOrd="2" destOrd="0" parTransId="{7CF93564-130A-4423-8705-579F6F6869FF}" sibTransId="{C270733C-B038-4CC2-A813-A3189E3E814E}"/>
    <dgm:cxn modelId="{38F7984A-5248-40C2-8F89-B68B0DA9ACD1}" type="presOf" srcId="{328506D7-1A29-4D98-9B7F-F1E1A98BF798}" destId="{03DA6442-A48C-4EAB-A8AD-511DE00CD1B8}" srcOrd="0" destOrd="0" presId="urn:microsoft.com/office/officeart/2005/8/layout/radial1"/>
    <dgm:cxn modelId="{899B9CBE-F5B7-4B82-AA04-45920A4C0D46}" type="presOf" srcId="{DAF1CB42-A8BA-4907-A143-9468658178DB}" destId="{7CB9C56A-8704-4B56-A987-A4D63D84AD5E}" srcOrd="0" destOrd="0" presId="urn:microsoft.com/office/officeart/2005/8/layout/radial1"/>
    <dgm:cxn modelId="{9AD2380C-9A95-4F30-A72E-B7CB9CCCA04A}" type="presOf" srcId="{DC494ED6-2990-452F-8554-2D9E590AAC25}" destId="{74E893C2-49FB-4E4D-9844-958864ADF436}" srcOrd="0" destOrd="0" presId="urn:microsoft.com/office/officeart/2005/8/layout/radial1"/>
    <dgm:cxn modelId="{FABD65D2-6284-4296-A79E-B0041B0BBBFE}" srcId="{EBDA003F-6229-4232-B06D-839F0971E98F}" destId="{768141E2-D511-4B7C-82CC-B51E6C47F92A}" srcOrd="3" destOrd="0" parTransId="{E940A606-25AD-4D64-BA90-92BA281CEA51}" sibTransId="{2FAAE9C9-D8C9-47FB-92C0-68D2252BD0E0}"/>
    <dgm:cxn modelId="{8E953D1B-7D01-49CF-9982-AAF55E48F296}" type="presOf" srcId="{4BBDDC3C-85B7-4081-94CE-30A100659F78}" destId="{D615BD01-F0AB-4081-B1DD-77517F833849}" srcOrd="0" destOrd="0" presId="urn:microsoft.com/office/officeart/2005/8/layout/radial1"/>
    <dgm:cxn modelId="{11BB01DD-0F0E-419C-A06D-68EDF6AB5E4E}" type="presOf" srcId="{627E8D07-130C-4441-A203-089B8EE33A74}" destId="{E43BA70A-FC52-4554-8E69-53F5EDE6FBB3}" srcOrd="0" destOrd="0" presId="urn:microsoft.com/office/officeart/2005/8/layout/radial1"/>
    <dgm:cxn modelId="{4DBF0467-416A-4685-9A47-24967C982F93}" srcId="{328506D7-1A29-4D98-9B7F-F1E1A98BF798}" destId="{DAF1CB42-A8BA-4907-A143-9468658178DB}" srcOrd="3" destOrd="0" parTransId="{4BBDDC3C-85B7-4081-94CE-30A100659F78}" sibTransId="{9EF7E69C-CD03-4DB5-B9C3-C1354229A973}"/>
    <dgm:cxn modelId="{9AF39372-DDA9-43CB-BF57-E901CBD906A1}" srcId="{EBDA003F-6229-4232-B06D-839F0971E98F}" destId="{B25B8420-8894-4899-BA39-42DEA2B8E030}" srcOrd="2" destOrd="0" parTransId="{6AD13D26-B11E-4E5E-BC04-5DA694B0B750}" sibTransId="{89EABFCD-B5FC-490A-90BB-3D67E05AEFB0}"/>
    <dgm:cxn modelId="{35F60518-C945-4766-9338-3C842BEE5D86}" type="presOf" srcId="{4BBDDC3C-85B7-4081-94CE-30A100659F78}" destId="{695F5AED-5CCC-4541-926A-9DB7080C7EB3}" srcOrd="1" destOrd="0" presId="urn:microsoft.com/office/officeart/2005/8/layout/radial1"/>
    <dgm:cxn modelId="{F3ED2EDD-FE3B-497D-A5AA-E6465A8ADCFA}" type="presOf" srcId="{87AA98F2-1169-4E82-818D-2E6D16673AA9}" destId="{ED014121-BD19-40B6-BBD7-CB05FDE37135}" srcOrd="0" destOrd="0" presId="urn:microsoft.com/office/officeart/2005/8/layout/radial1"/>
    <dgm:cxn modelId="{02984625-3E3E-475D-AC59-EB6C07F32F63}" type="presOf" srcId="{7CF93564-130A-4423-8705-579F6F6869FF}" destId="{D92CAC26-9118-4B96-85F3-955EAAC426E5}" srcOrd="0" destOrd="0" presId="urn:microsoft.com/office/officeart/2005/8/layout/radial1"/>
    <dgm:cxn modelId="{565DC76D-E7F1-4472-A085-DECD408267F0}" srcId="{328506D7-1A29-4D98-9B7F-F1E1A98BF798}" destId="{DC494ED6-2990-452F-8554-2D9E590AAC25}" srcOrd="1" destOrd="0" parTransId="{87AA98F2-1169-4E82-818D-2E6D16673AA9}" sibTransId="{DEFF353D-F10E-468E-9B62-3B49E0F95BCE}"/>
    <dgm:cxn modelId="{7312A5E9-51AE-464F-90F5-10C5EBDC3ED2}" type="presOf" srcId="{627E8D07-130C-4441-A203-089B8EE33A74}" destId="{F9BBB8FC-297B-4A5F-90DA-34E4A95E433D}" srcOrd="1" destOrd="0" presId="urn:microsoft.com/office/officeart/2005/8/layout/radial1"/>
    <dgm:cxn modelId="{BF7AB099-6DDD-4C20-8ED1-78843A34E12A}" srcId="{EBDA003F-6229-4232-B06D-839F0971E98F}" destId="{A859C3CD-1FCD-4205-B1BA-3363023D721E}" srcOrd="1" destOrd="0" parTransId="{EDD21936-0C77-4A6F-AA01-AC869ABEBB76}" sibTransId="{8BC76564-EF9D-43CC-9D59-5A410F7D1282}"/>
    <dgm:cxn modelId="{1DF7178C-32BE-4202-B566-DEB918B0A5DA}" type="presOf" srcId="{EBDA003F-6229-4232-B06D-839F0971E98F}" destId="{2955465B-310D-4FA2-A277-EEA081373F0F}" srcOrd="0" destOrd="0" presId="urn:microsoft.com/office/officeart/2005/8/layout/radial1"/>
    <dgm:cxn modelId="{4F3B2C36-AD61-4ED7-8914-B65201E706E2}" type="presOf" srcId="{7CF93564-130A-4423-8705-579F6F6869FF}" destId="{894F4929-D2E5-496C-9B4A-775168C7D8D0}" srcOrd="1" destOrd="0" presId="urn:microsoft.com/office/officeart/2005/8/layout/radial1"/>
    <dgm:cxn modelId="{B2F59C73-4A69-4DEB-A2FE-B5668190F57F}" srcId="{328506D7-1A29-4D98-9B7F-F1E1A98BF798}" destId="{38B8DB37-099A-4F23-82FD-5B1279FE9002}" srcOrd="0" destOrd="0" parTransId="{627E8D07-130C-4441-A203-089B8EE33A74}" sibTransId="{B7BFB6C0-3C2B-4504-9650-DEED8215B5B3}"/>
    <dgm:cxn modelId="{F019B463-9E07-43A5-AF0F-396EA2C9D211}" type="presOf" srcId="{AB0F942B-3D0D-4767-9F0F-C0E6A39E0F22}" destId="{73CB83A4-1206-40D1-9871-19CB651D6BF1}" srcOrd="0" destOrd="0" presId="urn:microsoft.com/office/officeart/2005/8/layout/radial1"/>
    <dgm:cxn modelId="{6D585A62-9618-485D-9CD4-1ED3FC2E5C24}" type="presParOf" srcId="{2955465B-310D-4FA2-A277-EEA081373F0F}" destId="{03DA6442-A48C-4EAB-A8AD-511DE00CD1B8}" srcOrd="0" destOrd="0" presId="urn:microsoft.com/office/officeart/2005/8/layout/radial1"/>
    <dgm:cxn modelId="{FA46B01C-5AFE-424E-8589-FAA649A7C76B}" type="presParOf" srcId="{2955465B-310D-4FA2-A277-EEA081373F0F}" destId="{E43BA70A-FC52-4554-8E69-53F5EDE6FBB3}" srcOrd="1" destOrd="0" presId="urn:microsoft.com/office/officeart/2005/8/layout/radial1"/>
    <dgm:cxn modelId="{572C8607-FEB7-4682-B342-570026AB29F1}" type="presParOf" srcId="{E43BA70A-FC52-4554-8E69-53F5EDE6FBB3}" destId="{F9BBB8FC-297B-4A5F-90DA-34E4A95E433D}" srcOrd="0" destOrd="0" presId="urn:microsoft.com/office/officeart/2005/8/layout/radial1"/>
    <dgm:cxn modelId="{2C93569D-49F8-446C-99A9-3EEBD1B2276A}" type="presParOf" srcId="{2955465B-310D-4FA2-A277-EEA081373F0F}" destId="{9572B56E-FC12-4857-BC36-F6B464C9AF13}" srcOrd="2" destOrd="0" presId="urn:microsoft.com/office/officeart/2005/8/layout/radial1"/>
    <dgm:cxn modelId="{EFD27CB4-3602-46E8-8310-762B215951A2}" type="presParOf" srcId="{2955465B-310D-4FA2-A277-EEA081373F0F}" destId="{ED014121-BD19-40B6-BBD7-CB05FDE37135}" srcOrd="3" destOrd="0" presId="urn:microsoft.com/office/officeart/2005/8/layout/radial1"/>
    <dgm:cxn modelId="{316BF8A8-5FA7-4A58-A8A8-F00816C8BB28}" type="presParOf" srcId="{ED014121-BD19-40B6-BBD7-CB05FDE37135}" destId="{21847D3C-B586-4E36-8DD9-10F5A84A8370}" srcOrd="0" destOrd="0" presId="urn:microsoft.com/office/officeart/2005/8/layout/radial1"/>
    <dgm:cxn modelId="{C11107E7-D9DD-43C3-B3A2-4025A7689246}" type="presParOf" srcId="{2955465B-310D-4FA2-A277-EEA081373F0F}" destId="{74E893C2-49FB-4E4D-9844-958864ADF436}" srcOrd="4" destOrd="0" presId="urn:microsoft.com/office/officeart/2005/8/layout/radial1"/>
    <dgm:cxn modelId="{24CA1BE7-886E-4A2E-8DBB-32A05983902F}" type="presParOf" srcId="{2955465B-310D-4FA2-A277-EEA081373F0F}" destId="{D92CAC26-9118-4B96-85F3-955EAAC426E5}" srcOrd="5" destOrd="0" presId="urn:microsoft.com/office/officeart/2005/8/layout/radial1"/>
    <dgm:cxn modelId="{D84FA5C5-638C-4FBD-BA09-0815FEB84D5F}" type="presParOf" srcId="{D92CAC26-9118-4B96-85F3-955EAAC426E5}" destId="{894F4929-D2E5-496C-9B4A-775168C7D8D0}" srcOrd="0" destOrd="0" presId="urn:microsoft.com/office/officeart/2005/8/layout/radial1"/>
    <dgm:cxn modelId="{05D2453B-D21C-4F59-B7D7-1997F05989E6}" type="presParOf" srcId="{2955465B-310D-4FA2-A277-EEA081373F0F}" destId="{73CB83A4-1206-40D1-9871-19CB651D6BF1}" srcOrd="6" destOrd="0" presId="urn:microsoft.com/office/officeart/2005/8/layout/radial1"/>
    <dgm:cxn modelId="{55994446-EE9B-4C05-B01A-30F382276E48}" type="presParOf" srcId="{2955465B-310D-4FA2-A277-EEA081373F0F}" destId="{D615BD01-F0AB-4081-B1DD-77517F833849}" srcOrd="7" destOrd="0" presId="urn:microsoft.com/office/officeart/2005/8/layout/radial1"/>
    <dgm:cxn modelId="{0034FB28-8F7B-404B-B77F-ACE718A7635E}" type="presParOf" srcId="{D615BD01-F0AB-4081-B1DD-77517F833849}" destId="{695F5AED-5CCC-4541-926A-9DB7080C7EB3}" srcOrd="0" destOrd="0" presId="urn:microsoft.com/office/officeart/2005/8/layout/radial1"/>
    <dgm:cxn modelId="{F174F4E3-6A75-48F1-B216-ABBB5B35422E}" type="presParOf" srcId="{2955465B-310D-4FA2-A277-EEA081373F0F}" destId="{7CB9C56A-8704-4B56-A987-A4D63D84AD5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9950B1-65B9-4021-B3BB-9C308958B13E}" type="doc">
      <dgm:prSet loTypeId="urn:microsoft.com/office/officeart/2005/8/layout/radial4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87C723C-7A34-4141-8AA3-3DC9F7B0D838}">
      <dgm:prSet phldrT="[Text]" custT="1"/>
      <dgm:spPr/>
      <dgm:t>
        <a:bodyPr/>
        <a:lstStyle/>
        <a:p>
          <a:r>
            <a:rPr lang="en-US" sz="1800" dirty="0" smtClean="0"/>
            <a:t>VHPD Coordinator</a:t>
          </a:r>
        </a:p>
        <a:p>
          <a:r>
            <a:rPr lang="en-US" sz="1800" dirty="0" smtClean="0"/>
            <a:t>(Determines VA eligibility)</a:t>
          </a:r>
        </a:p>
        <a:p>
          <a:endParaRPr lang="en-US" sz="1400" dirty="0"/>
        </a:p>
      </dgm:t>
    </dgm:pt>
    <dgm:pt modelId="{3987E02C-22BC-46D9-A539-9DD4EE8A4B03}" type="parTrans" cxnId="{0AE98DDF-6C05-42FA-A8DB-D35E7C043860}">
      <dgm:prSet/>
      <dgm:spPr/>
      <dgm:t>
        <a:bodyPr/>
        <a:lstStyle/>
        <a:p>
          <a:endParaRPr lang="en-US"/>
        </a:p>
      </dgm:t>
    </dgm:pt>
    <dgm:pt modelId="{74031275-C3DC-4687-B0CF-3A1F2E3CE92C}" type="sibTrans" cxnId="{0AE98DDF-6C05-42FA-A8DB-D35E7C043860}">
      <dgm:prSet/>
      <dgm:spPr/>
      <dgm:t>
        <a:bodyPr/>
        <a:lstStyle/>
        <a:p>
          <a:endParaRPr lang="en-US"/>
        </a:p>
      </dgm:t>
    </dgm:pt>
    <dgm:pt modelId="{B73B37EC-6C9E-4B7A-84C4-221CD6574C08}">
      <dgm:prSet phldrT="[Text]" custT="1"/>
      <dgm:spPr/>
      <dgm:t>
        <a:bodyPr/>
        <a:lstStyle/>
        <a:p>
          <a:r>
            <a:rPr lang="en-US" sz="2100" dirty="0" smtClean="0"/>
            <a:t>Local Military Installation </a:t>
          </a:r>
          <a:endParaRPr lang="en-US" sz="2100" dirty="0"/>
        </a:p>
      </dgm:t>
    </dgm:pt>
    <dgm:pt modelId="{D04981D6-823E-4A43-8C0D-32DCDC69EDFB}" type="parTrans" cxnId="{991A0044-41B2-4700-967B-96B8498C49A1}">
      <dgm:prSet/>
      <dgm:spPr/>
      <dgm:t>
        <a:bodyPr/>
        <a:lstStyle/>
        <a:p>
          <a:endParaRPr lang="en-US" dirty="0"/>
        </a:p>
      </dgm:t>
    </dgm:pt>
    <dgm:pt modelId="{E1FA0BFB-2C62-47C4-BBF7-9BEE608FBE42}" type="sibTrans" cxnId="{991A0044-41B2-4700-967B-96B8498C49A1}">
      <dgm:prSet/>
      <dgm:spPr/>
      <dgm:t>
        <a:bodyPr/>
        <a:lstStyle/>
        <a:p>
          <a:endParaRPr lang="en-US"/>
        </a:p>
      </dgm:t>
    </dgm:pt>
    <dgm:pt modelId="{30EBCA7C-007D-443C-9393-56ECB9C2A6A5}">
      <dgm:prSet phldrT="[Text]"/>
      <dgm:spPr/>
      <dgm:t>
        <a:bodyPr/>
        <a:lstStyle/>
        <a:p>
          <a:r>
            <a:rPr lang="en-US" smtClean="0"/>
            <a:t>VA Program Staff</a:t>
          </a:r>
          <a:endParaRPr lang="en-US" dirty="0"/>
        </a:p>
      </dgm:t>
    </dgm:pt>
    <dgm:pt modelId="{0E8D5C18-BF6D-43AE-BF53-D6BB9F66DF2A}" type="parTrans" cxnId="{153A297A-C41D-493A-8A58-9138DE91C4CE}">
      <dgm:prSet/>
      <dgm:spPr/>
      <dgm:t>
        <a:bodyPr/>
        <a:lstStyle/>
        <a:p>
          <a:endParaRPr lang="en-US" dirty="0"/>
        </a:p>
      </dgm:t>
    </dgm:pt>
    <dgm:pt modelId="{B8FF9448-0A34-453C-B4D4-E6F407481909}" type="sibTrans" cxnId="{153A297A-C41D-493A-8A58-9138DE91C4CE}">
      <dgm:prSet/>
      <dgm:spPr/>
      <dgm:t>
        <a:bodyPr/>
        <a:lstStyle/>
        <a:p>
          <a:endParaRPr lang="en-US"/>
        </a:p>
      </dgm:t>
    </dgm:pt>
    <dgm:pt modelId="{FA547563-71B1-47EC-9AF2-157F021174EF}">
      <dgm:prSet phldrT="[Text]"/>
      <dgm:spPr/>
      <dgm:t>
        <a:bodyPr/>
        <a:lstStyle/>
        <a:p>
          <a:r>
            <a:rPr lang="en-US" smtClean="0"/>
            <a:t>National Call Center 1.877.424.3838</a:t>
          </a:r>
          <a:endParaRPr lang="en-US" dirty="0"/>
        </a:p>
      </dgm:t>
    </dgm:pt>
    <dgm:pt modelId="{1475C232-8762-45FE-A95B-12E041760F92}" type="parTrans" cxnId="{1673515E-7FF0-445F-ACF3-8E6E0AB4D155}">
      <dgm:prSet/>
      <dgm:spPr/>
      <dgm:t>
        <a:bodyPr/>
        <a:lstStyle/>
        <a:p>
          <a:endParaRPr lang="en-US" dirty="0"/>
        </a:p>
      </dgm:t>
    </dgm:pt>
    <dgm:pt modelId="{9BDCF572-08E4-4885-B607-DFCAA22914DC}" type="sibTrans" cxnId="{1673515E-7FF0-445F-ACF3-8E6E0AB4D155}">
      <dgm:prSet/>
      <dgm:spPr/>
      <dgm:t>
        <a:bodyPr/>
        <a:lstStyle/>
        <a:p>
          <a:endParaRPr lang="en-US"/>
        </a:p>
      </dgm:t>
    </dgm:pt>
    <dgm:pt modelId="{3D40FC90-7D39-418C-ABAD-6006E5AFC217}">
      <dgm:prSet/>
      <dgm:spPr/>
      <dgm:t>
        <a:bodyPr/>
        <a:lstStyle/>
        <a:p>
          <a:r>
            <a:rPr lang="en-US" smtClean="0"/>
            <a:t>Work Force Boards (DOL)</a:t>
          </a:r>
          <a:endParaRPr lang="en-US" dirty="0"/>
        </a:p>
      </dgm:t>
    </dgm:pt>
    <dgm:pt modelId="{A46BCDA1-066A-4029-9519-2FC82229AC7D}" type="parTrans" cxnId="{7FCF6769-3851-40CE-A555-DE84D50E4819}">
      <dgm:prSet/>
      <dgm:spPr/>
      <dgm:t>
        <a:bodyPr/>
        <a:lstStyle/>
        <a:p>
          <a:endParaRPr lang="en-US" dirty="0"/>
        </a:p>
      </dgm:t>
    </dgm:pt>
    <dgm:pt modelId="{1E5705BE-AE33-421B-8ECA-B41BECAC0377}" type="sibTrans" cxnId="{7FCF6769-3851-40CE-A555-DE84D50E4819}">
      <dgm:prSet/>
      <dgm:spPr/>
      <dgm:t>
        <a:bodyPr/>
        <a:lstStyle/>
        <a:p>
          <a:endParaRPr lang="en-US"/>
        </a:p>
      </dgm:t>
    </dgm:pt>
    <dgm:pt modelId="{B5258540-6AD6-409C-8AA6-FD2F678C36B7}">
      <dgm:prSet custT="1"/>
      <dgm:spPr/>
      <dgm:t>
        <a:bodyPr/>
        <a:lstStyle/>
        <a:p>
          <a:r>
            <a:rPr lang="en-US" sz="2100" smtClean="0"/>
            <a:t>Community Organizations </a:t>
          </a:r>
          <a:r>
            <a:rPr lang="en-US" sz="1200" smtClean="0"/>
            <a:t>(including sub-grantees)</a:t>
          </a:r>
          <a:endParaRPr lang="en-US" sz="1200" dirty="0"/>
        </a:p>
      </dgm:t>
    </dgm:pt>
    <dgm:pt modelId="{44C80F78-9944-431F-AB9D-39BA7289C2BC}" type="parTrans" cxnId="{373BB7F8-ED8B-47EC-89DE-F88C78E8E667}">
      <dgm:prSet/>
      <dgm:spPr/>
      <dgm:t>
        <a:bodyPr/>
        <a:lstStyle/>
        <a:p>
          <a:endParaRPr lang="en-US" dirty="0"/>
        </a:p>
      </dgm:t>
    </dgm:pt>
    <dgm:pt modelId="{03938B1D-6009-487F-BAB0-037E5A23A676}" type="sibTrans" cxnId="{373BB7F8-ED8B-47EC-89DE-F88C78E8E667}">
      <dgm:prSet/>
      <dgm:spPr/>
      <dgm:t>
        <a:bodyPr/>
        <a:lstStyle/>
        <a:p>
          <a:endParaRPr lang="en-US"/>
        </a:p>
      </dgm:t>
    </dgm:pt>
    <dgm:pt modelId="{07570AE7-3FE2-4875-9A18-EBCCD649B3C4}" type="pres">
      <dgm:prSet presAssocID="{B19950B1-65B9-4021-B3BB-9C308958B13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391CC0-C632-4D11-A7D7-627103F55479}" type="pres">
      <dgm:prSet presAssocID="{487C723C-7A34-4141-8AA3-3DC9F7B0D838}" presName="centerShape" presStyleLbl="node0" presStyleIdx="0" presStyleCnt="1" custScaleX="106529"/>
      <dgm:spPr/>
      <dgm:t>
        <a:bodyPr/>
        <a:lstStyle/>
        <a:p>
          <a:endParaRPr lang="en-US"/>
        </a:p>
      </dgm:t>
    </dgm:pt>
    <dgm:pt modelId="{DF6F954D-A8CB-4EE4-A76D-FAD4FA72EB65}" type="pres">
      <dgm:prSet presAssocID="{D04981D6-823E-4A43-8C0D-32DCDC69EDFB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1B2BC6EB-C094-4913-B93C-7172121D79FF}" type="pres">
      <dgm:prSet presAssocID="{B73B37EC-6C9E-4B7A-84C4-221CD6574C08}" presName="node" presStyleLbl="node1" presStyleIdx="0" presStyleCnt="5" custRadScaleRad="99671" custRadScaleInc="2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05041-A921-47CB-9BF8-D3A7A25C96E7}" type="pres">
      <dgm:prSet presAssocID="{0E8D5C18-BF6D-43AE-BF53-D6BB9F66DF2A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D8573FCB-43C8-45B5-8F23-6857BA073C90}" type="pres">
      <dgm:prSet presAssocID="{30EBCA7C-007D-443C-9393-56ECB9C2A6A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75B4F-5BBD-408E-856B-27B9F13D8B0E}" type="pres">
      <dgm:prSet presAssocID="{1475C232-8762-45FE-A95B-12E041760F92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65EEA9F6-73D7-4BA0-8CFC-BEA732DE9C1F}" type="pres">
      <dgm:prSet presAssocID="{FA547563-71B1-47EC-9AF2-157F021174E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F0BDC-B9F7-47D4-8A32-5CD0607379D6}" type="pres">
      <dgm:prSet presAssocID="{A46BCDA1-066A-4029-9519-2FC82229AC7D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B0E5ED6F-F05B-46E7-8663-F289301F5F43}" type="pres">
      <dgm:prSet presAssocID="{3D40FC90-7D39-418C-ABAD-6006E5AFC21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16DA9-264F-4F2B-AC93-37827D954BFD}" type="pres">
      <dgm:prSet presAssocID="{44C80F78-9944-431F-AB9D-39BA7289C2BC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4F7DE4AA-210C-44FE-A41E-564E4FD629C2}" type="pres">
      <dgm:prSet presAssocID="{B5258540-6AD6-409C-8AA6-FD2F678C36B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E98DDF-6C05-42FA-A8DB-D35E7C043860}" srcId="{B19950B1-65B9-4021-B3BB-9C308958B13E}" destId="{487C723C-7A34-4141-8AA3-3DC9F7B0D838}" srcOrd="0" destOrd="0" parTransId="{3987E02C-22BC-46D9-A539-9DD4EE8A4B03}" sibTransId="{74031275-C3DC-4687-B0CF-3A1F2E3CE92C}"/>
    <dgm:cxn modelId="{373BB7F8-ED8B-47EC-89DE-F88C78E8E667}" srcId="{487C723C-7A34-4141-8AA3-3DC9F7B0D838}" destId="{B5258540-6AD6-409C-8AA6-FD2F678C36B7}" srcOrd="4" destOrd="0" parTransId="{44C80F78-9944-431F-AB9D-39BA7289C2BC}" sibTransId="{03938B1D-6009-487F-BAB0-037E5A23A676}"/>
    <dgm:cxn modelId="{7FCF6769-3851-40CE-A555-DE84D50E4819}" srcId="{487C723C-7A34-4141-8AA3-3DC9F7B0D838}" destId="{3D40FC90-7D39-418C-ABAD-6006E5AFC217}" srcOrd="3" destOrd="0" parTransId="{A46BCDA1-066A-4029-9519-2FC82229AC7D}" sibTransId="{1E5705BE-AE33-421B-8ECA-B41BECAC0377}"/>
    <dgm:cxn modelId="{1673515E-7FF0-445F-ACF3-8E6E0AB4D155}" srcId="{487C723C-7A34-4141-8AA3-3DC9F7B0D838}" destId="{FA547563-71B1-47EC-9AF2-157F021174EF}" srcOrd="2" destOrd="0" parTransId="{1475C232-8762-45FE-A95B-12E041760F92}" sibTransId="{9BDCF572-08E4-4885-B607-DFCAA22914DC}"/>
    <dgm:cxn modelId="{27A71B2D-8FE6-4E00-A147-F34CF8629522}" type="presOf" srcId="{D04981D6-823E-4A43-8C0D-32DCDC69EDFB}" destId="{DF6F954D-A8CB-4EE4-A76D-FAD4FA72EB65}" srcOrd="0" destOrd="0" presId="urn:microsoft.com/office/officeart/2005/8/layout/radial4"/>
    <dgm:cxn modelId="{47886909-2930-473F-9962-5BE8282FFE44}" type="presOf" srcId="{B5258540-6AD6-409C-8AA6-FD2F678C36B7}" destId="{4F7DE4AA-210C-44FE-A41E-564E4FD629C2}" srcOrd="0" destOrd="0" presId="urn:microsoft.com/office/officeart/2005/8/layout/radial4"/>
    <dgm:cxn modelId="{854F3CCE-8D8F-4B55-8631-6B53E9620497}" type="presOf" srcId="{0E8D5C18-BF6D-43AE-BF53-D6BB9F66DF2A}" destId="{40405041-A921-47CB-9BF8-D3A7A25C96E7}" srcOrd="0" destOrd="0" presId="urn:microsoft.com/office/officeart/2005/8/layout/radial4"/>
    <dgm:cxn modelId="{46820CA5-9272-41CE-B2C0-A0168D5CB298}" type="presOf" srcId="{30EBCA7C-007D-443C-9393-56ECB9C2A6A5}" destId="{D8573FCB-43C8-45B5-8F23-6857BA073C90}" srcOrd="0" destOrd="0" presId="urn:microsoft.com/office/officeart/2005/8/layout/radial4"/>
    <dgm:cxn modelId="{939203FE-3EDF-44D2-B57C-BD32C1F1A0A0}" type="presOf" srcId="{1475C232-8762-45FE-A95B-12E041760F92}" destId="{91D75B4F-5BBD-408E-856B-27B9F13D8B0E}" srcOrd="0" destOrd="0" presId="urn:microsoft.com/office/officeart/2005/8/layout/radial4"/>
    <dgm:cxn modelId="{9C821750-E4D9-4EA1-A8EE-5CD9F97EB7E2}" type="presOf" srcId="{B73B37EC-6C9E-4B7A-84C4-221CD6574C08}" destId="{1B2BC6EB-C094-4913-B93C-7172121D79FF}" srcOrd="0" destOrd="0" presId="urn:microsoft.com/office/officeart/2005/8/layout/radial4"/>
    <dgm:cxn modelId="{244C15CE-92A8-4B03-94F1-912C670683DE}" type="presOf" srcId="{44C80F78-9944-431F-AB9D-39BA7289C2BC}" destId="{3C616DA9-264F-4F2B-AC93-37827D954BFD}" srcOrd="0" destOrd="0" presId="urn:microsoft.com/office/officeart/2005/8/layout/radial4"/>
    <dgm:cxn modelId="{153A297A-C41D-493A-8A58-9138DE91C4CE}" srcId="{487C723C-7A34-4141-8AA3-3DC9F7B0D838}" destId="{30EBCA7C-007D-443C-9393-56ECB9C2A6A5}" srcOrd="1" destOrd="0" parTransId="{0E8D5C18-BF6D-43AE-BF53-D6BB9F66DF2A}" sibTransId="{B8FF9448-0A34-453C-B4D4-E6F407481909}"/>
    <dgm:cxn modelId="{5EB4F1D7-6E92-44C8-8BFF-D8F7E3E99B0C}" type="presOf" srcId="{B19950B1-65B9-4021-B3BB-9C308958B13E}" destId="{07570AE7-3FE2-4875-9A18-EBCCD649B3C4}" srcOrd="0" destOrd="0" presId="urn:microsoft.com/office/officeart/2005/8/layout/radial4"/>
    <dgm:cxn modelId="{D88C3E76-33C1-4754-A931-460596A2233F}" type="presOf" srcId="{A46BCDA1-066A-4029-9519-2FC82229AC7D}" destId="{54EF0BDC-B9F7-47D4-8A32-5CD0607379D6}" srcOrd="0" destOrd="0" presId="urn:microsoft.com/office/officeart/2005/8/layout/radial4"/>
    <dgm:cxn modelId="{991A0044-41B2-4700-967B-96B8498C49A1}" srcId="{487C723C-7A34-4141-8AA3-3DC9F7B0D838}" destId="{B73B37EC-6C9E-4B7A-84C4-221CD6574C08}" srcOrd="0" destOrd="0" parTransId="{D04981D6-823E-4A43-8C0D-32DCDC69EDFB}" sibTransId="{E1FA0BFB-2C62-47C4-BBF7-9BEE608FBE42}"/>
    <dgm:cxn modelId="{99B1F8CA-DB96-4E7D-9DEC-26041E72D06E}" type="presOf" srcId="{487C723C-7A34-4141-8AA3-3DC9F7B0D838}" destId="{AE391CC0-C632-4D11-A7D7-627103F55479}" srcOrd="0" destOrd="0" presId="urn:microsoft.com/office/officeart/2005/8/layout/radial4"/>
    <dgm:cxn modelId="{0C0FBBCC-350F-4968-9CE1-D40D1CA3B796}" type="presOf" srcId="{FA547563-71B1-47EC-9AF2-157F021174EF}" destId="{65EEA9F6-73D7-4BA0-8CFC-BEA732DE9C1F}" srcOrd="0" destOrd="0" presId="urn:microsoft.com/office/officeart/2005/8/layout/radial4"/>
    <dgm:cxn modelId="{7B097750-BAA8-43DF-9C46-B1A7F5E0F405}" type="presOf" srcId="{3D40FC90-7D39-418C-ABAD-6006E5AFC217}" destId="{B0E5ED6F-F05B-46E7-8663-F289301F5F43}" srcOrd="0" destOrd="0" presId="urn:microsoft.com/office/officeart/2005/8/layout/radial4"/>
    <dgm:cxn modelId="{161BE731-C717-41E7-982D-6ABD48998EBD}" type="presParOf" srcId="{07570AE7-3FE2-4875-9A18-EBCCD649B3C4}" destId="{AE391CC0-C632-4D11-A7D7-627103F55479}" srcOrd="0" destOrd="0" presId="urn:microsoft.com/office/officeart/2005/8/layout/radial4"/>
    <dgm:cxn modelId="{54CAA218-4CB0-4620-81A9-2E900CF54C1D}" type="presParOf" srcId="{07570AE7-3FE2-4875-9A18-EBCCD649B3C4}" destId="{DF6F954D-A8CB-4EE4-A76D-FAD4FA72EB65}" srcOrd="1" destOrd="0" presId="urn:microsoft.com/office/officeart/2005/8/layout/radial4"/>
    <dgm:cxn modelId="{E7FAB7EF-0BFF-4B38-A593-F54F17F28A95}" type="presParOf" srcId="{07570AE7-3FE2-4875-9A18-EBCCD649B3C4}" destId="{1B2BC6EB-C094-4913-B93C-7172121D79FF}" srcOrd="2" destOrd="0" presId="urn:microsoft.com/office/officeart/2005/8/layout/radial4"/>
    <dgm:cxn modelId="{F5D7E84F-8128-43CA-A327-1BF111A069F2}" type="presParOf" srcId="{07570AE7-3FE2-4875-9A18-EBCCD649B3C4}" destId="{40405041-A921-47CB-9BF8-D3A7A25C96E7}" srcOrd="3" destOrd="0" presId="urn:microsoft.com/office/officeart/2005/8/layout/radial4"/>
    <dgm:cxn modelId="{8AB7BC63-E3A8-4125-AA0A-F1B4D8524005}" type="presParOf" srcId="{07570AE7-3FE2-4875-9A18-EBCCD649B3C4}" destId="{D8573FCB-43C8-45B5-8F23-6857BA073C90}" srcOrd="4" destOrd="0" presId="urn:microsoft.com/office/officeart/2005/8/layout/radial4"/>
    <dgm:cxn modelId="{C15A36CF-78F4-4CA8-AD80-37A22103E03D}" type="presParOf" srcId="{07570AE7-3FE2-4875-9A18-EBCCD649B3C4}" destId="{91D75B4F-5BBD-408E-856B-27B9F13D8B0E}" srcOrd="5" destOrd="0" presId="urn:microsoft.com/office/officeart/2005/8/layout/radial4"/>
    <dgm:cxn modelId="{E19EA325-B82A-45D4-B60C-ED917A9269BD}" type="presParOf" srcId="{07570AE7-3FE2-4875-9A18-EBCCD649B3C4}" destId="{65EEA9F6-73D7-4BA0-8CFC-BEA732DE9C1F}" srcOrd="6" destOrd="0" presId="urn:microsoft.com/office/officeart/2005/8/layout/radial4"/>
    <dgm:cxn modelId="{DAC09B42-D96E-414D-8BF7-AF8962B7F911}" type="presParOf" srcId="{07570AE7-3FE2-4875-9A18-EBCCD649B3C4}" destId="{54EF0BDC-B9F7-47D4-8A32-5CD0607379D6}" srcOrd="7" destOrd="0" presId="urn:microsoft.com/office/officeart/2005/8/layout/radial4"/>
    <dgm:cxn modelId="{8A3C4148-42AC-459A-A190-A3F4937392FC}" type="presParOf" srcId="{07570AE7-3FE2-4875-9A18-EBCCD649B3C4}" destId="{B0E5ED6F-F05B-46E7-8663-F289301F5F43}" srcOrd="8" destOrd="0" presId="urn:microsoft.com/office/officeart/2005/8/layout/radial4"/>
    <dgm:cxn modelId="{75A25F6A-04A5-49CB-9B0E-E66ED72C626A}" type="presParOf" srcId="{07570AE7-3FE2-4875-9A18-EBCCD649B3C4}" destId="{3C616DA9-264F-4F2B-AC93-37827D954BFD}" srcOrd="9" destOrd="0" presId="urn:microsoft.com/office/officeart/2005/8/layout/radial4"/>
    <dgm:cxn modelId="{E4DAFD50-E8FE-4A2D-A285-46E42AF703CF}" type="presParOf" srcId="{07570AE7-3FE2-4875-9A18-EBCCD649B3C4}" destId="{4F7DE4AA-210C-44FE-A41E-564E4FD629C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DA6442-A48C-4EAB-A8AD-511DE00CD1B8}">
      <dsp:nvSpPr>
        <dsp:cNvPr id="0" name=""/>
        <dsp:cNvSpPr/>
      </dsp:nvSpPr>
      <dsp:spPr>
        <a:xfrm>
          <a:off x="3029824" y="1734424"/>
          <a:ext cx="1331751" cy="133175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0" kern="1200" dirty="0" smtClean="0">
              <a:latin typeface="Arial" pitchFamily="34" charset="0"/>
              <a:cs typeface="Arial" pitchFamily="34" charset="0"/>
            </a:rPr>
            <a:t>Veteran and Family</a:t>
          </a:r>
          <a:endParaRPr lang="en-US" sz="1100" b="1" i="0" kern="1200" dirty="0">
            <a:latin typeface="Arial" pitchFamily="34" charset="0"/>
            <a:cs typeface="Arial" pitchFamily="34" charset="0"/>
          </a:endParaRPr>
        </a:p>
      </dsp:txBody>
      <dsp:txXfrm>
        <a:off x="3029824" y="1734424"/>
        <a:ext cx="1331751" cy="1331751"/>
      </dsp:txXfrm>
    </dsp:sp>
    <dsp:sp modelId="{E43BA70A-FC52-4554-8E69-53F5EDE6FBB3}">
      <dsp:nvSpPr>
        <dsp:cNvPr id="0" name=""/>
        <dsp:cNvSpPr/>
      </dsp:nvSpPr>
      <dsp:spPr>
        <a:xfrm rot="16175808">
          <a:off x="3497042" y="1525613"/>
          <a:ext cx="385233" cy="32431"/>
        </a:xfrm>
        <a:custGeom>
          <a:avLst/>
          <a:gdLst/>
          <a:ahLst/>
          <a:cxnLst/>
          <a:rect l="0" t="0" r="0" b="0"/>
          <a:pathLst>
            <a:path>
              <a:moveTo>
                <a:pt x="0" y="16215"/>
              </a:moveTo>
              <a:lnTo>
                <a:pt x="385233" y="1621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175808">
        <a:off x="3680027" y="1532198"/>
        <a:ext cx="19261" cy="19261"/>
      </dsp:txXfrm>
    </dsp:sp>
    <dsp:sp modelId="{9572B56E-FC12-4857-BC36-F6B464C9AF13}">
      <dsp:nvSpPr>
        <dsp:cNvPr id="0" name=""/>
        <dsp:cNvSpPr/>
      </dsp:nvSpPr>
      <dsp:spPr>
        <a:xfrm>
          <a:off x="3017741" y="17482"/>
          <a:ext cx="1331751" cy="133175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0" kern="1200" dirty="0" smtClean="0">
              <a:latin typeface="Arial" pitchFamily="34" charset="0"/>
              <a:cs typeface="Arial" pitchFamily="34" charset="0"/>
            </a:rPr>
            <a:t>Support Services</a:t>
          </a:r>
          <a:endParaRPr lang="en-US" sz="1100" b="1" i="0" kern="1200" dirty="0">
            <a:latin typeface="Arial" pitchFamily="34" charset="0"/>
            <a:cs typeface="Arial" pitchFamily="34" charset="0"/>
          </a:endParaRPr>
        </a:p>
      </dsp:txBody>
      <dsp:txXfrm>
        <a:off x="3017741" y="17482"/>
        <a:ext cx="1331751" cy="1331751"/>
      </dsp:txXfrm>
    </dsp:sp>
    <dsp:sp modelId="{ED014121-BD19-40B6-BBD7-CB05FDE37135}">
      <dsp:nvSpPr>
        <dsp:cNvPr id="0" name=""/>
        <dsp:cNvSpPr/>
      </dsp:nvSpPr>
      <dsp:spPr>
        <a:xfrm rot="24192">
          <a:off x="4361554" y="2390125"/>
          <a:ext cx="385233" cy="32431"/>
        </a:xfrm>
        <a:custGeom>
          <a:avLst/>
          <a:gdLst/>
          <a:ahLst/>
          <a:cxnLst/>
          <a:rect l="0" t="0" r="0" b="0"/>
          <a:pathLst>
            <a:path>
              <a:moveTo>
                <a:pt x="0" y="16215"/>
              </a:moveTo>
              <a:lnTo>
                <a:pt x="385233" y="1621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4192">
        <a:off x="4544540" y="2396710"/>
        <a:ext cx="19261" cy="19261"/>
      </dsp:txXfrm>
    </dsp:sp>
    <dsp:sp modelId="{74E893C2-49FB-4E4D-9844-958864ADF436}">
      <dsp:nvSpPr>
        <dsp:cNvPr id="0" name=""/>
        <dsp:cNvSpPr/>
      </dsp:nvSpPr>
      <dsp:spPr>
        <a:xfrm>
          <a:off x="4746766" y="1746506"/>
          <a:ext cx="1331751" cy="133175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9340"/>
                <a:lumOff val="1058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9340"/>
                <a:lumOff val="1058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9340"/>
                <a:lumOff val="105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0" kern="1200" dirty="0" smtClean="0">
              <a:latin typeface="Arial" pitchFamily="34" charset="0"/>
              <a:cs typeface="Arial" pitchFamily="34" charset="0"/>
            </a:rPr>
            <a:t>Housing Assistance</a:t>
          </a:r>
          <a:endParaRPr lang="en-US" sz="1100" b="1" i="0" kern="1200" dirty="0">
            <a:latin typeface="Arial" pitchFamily="34" charset="0"/>
            <a:cs typeface="Arial" pitchFamily="34" charset="0"/>
          </a:endParaRPr>
        </a:p>
      </dsp:txBody>
      <dsp:txXfrm>
        <a:off x="4746766" y="1746506"/>
        <a:ext cx="1331751" cy="1331751"/>
      </dsp:txXfrm>
    </dsp:sp>
    <dsp:sp modelId="{D92CAC26-9118-4B96-85F3-955EAAC426E5}">
      <dsp:nvSpPr>
        <dsp:cNvPr id="0" name=""/>
        <dsp:cNvSpPr/>
      </dsp:nvSpPr>
      <dsp:spPr>
        <a:xfrm rot="5454027">
          <a:off x="3484079" y="3247897"/>
          <a:ext cx="396088" cy="32431"/>
        </a:xfrm>
        <a:custGeom>
          <a:avLst/>
          <a:gdLst/>
          <a:ahLst/>
          <a:cxnLst/>
          <a:rect l="0" t="0" r="0" b="0"/>
          <a:pathLst>
            <a:path>
              <a:moveTo>
                <a:pt x="0" y="16215"/>
              </a:moveTo>
              <a:lnTo>
                <a:pt x="396088" y="1621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5454027">
        <a:off x="3672221" y="3254210"/>
        <a:ext cx="19804" cy="19804"/>
      </dsp:txXfrm>
    </dsp:sp>
    <dsp:sp modelId="{73CB83A4-1206-40D1-9871-19CB651D6BF1}">
      <dsp:nvSpPr>
        <dsp:cNvPr id="0" name=""/>
        <dsp:cNvSpPr/>
      </dsp:nvSpPr>
      <dsp:spPr>
        <a:xfrm>
          <a:off x="3002671" y="3462050"/>
          <a:ext cx="1331751" cy="133175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8679"/>
                <a:lumOff val="2116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8679"/>
                <a:lumOff val="2116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8679"/>
                <a:lumOff val="211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0" kern="1200" dirty="0">
              <a:latin typeface="Arial" pitchFamily="34" charset="0"/>
              <a:cs typeface="Arial" pitchFamily="34" charset="0"/>
            </a:rPr>
            <a:t>Employment Assistance</a:t>
          </a:r>
        </a:p>
      </dsp:txBody>
      <dsp:txXfrm>
        <a:off x="3002671" y="3462050"/>
        <a:ext cx="1331751" cy="1331751"/>
      </dsp:txXfrm>
    </dsp:sp>
    <dsp:sp modelId="{D615BD01-F0AB-4081-B1DD-77517F833849}">
      <dsp:nvSpPr>
        <dsp:cNvPr id="0" name=""/>
        <dsp:cNvSpPr/>
      </dsp:nvSpPr>
      <dsp:spPr>
        <a:xfrm rot="10842984">
          <a:off x="2620351" y="2373198"/>
          <a:ext cx="409540" cy="32431"/>
        </a:xfrm>
        <a:custGeom>
          <a:avLst/>
          <a:gdLst/>
          <a:ahLst/>
          <a:cxnLst/>
          <a:rect l="0" t="0" r="0" b="0"/>
          <a:pathLst>
            <a:path>
              <a:moveTo>
                <a:pt x="0" y="16215"/>
              </a:moveTo>
              <a:lnTo>
                <a:pt x="409540" y="1621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42984">
        <a:off x="2814883" y="2379175"/>
        <a:ext cx="20477" cy="20477"/>
      </dsp:txXfrm>
    </dsp:sp>
    <dsp:sp modelId="{7CB9C56A-8704-4B56-A987-A4D63D84AD5E}">
      <dsp:nvSpPr>
        <dsp:cNvPr id="0" name=""/>
        <dsp:cNvSpPr/>
      </dsp:nvSpPr>
      <dsp:spPr>
        <a:xfrm>
          <a:off x="1288668" y="1712652"/>
          <a:ext cx="1331751" cy="133175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0" kern="1200" dirty="0" smtClean="0">
              <a:latin typeface="Arial" pitchFamily="34" charset="0"/>
              <a:cs typeface="Arial" pitchFamily="34" charset="0"/>
            </a:rPr>
            <a:t>VA Benefits </a:t>
          </a:r>
          <a:endParaRPr lang="en-US" sz="1100" b="1" i="0" kern="1200" dirty="0">
            <a:latin typeface="Arial" pitchFamily="34" charset="0"/>
            <a:cs typeface="Arial" pitchFamily="34" charset="0"/>
          </a:endParaRPr>
        </a:p>
      </dsp:txBody>
      <dsp:txXfrm>
        <a:off x="1288668" y="1712652"/>
        <a:ext cx="1331751" cy="13317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391CC0-C632-4D11-A7D7-627103F55479}">
      <dsp:nvSpPr>
        <dsp:cNvPr id="0" name=""/>
        <dsp:cNvSpPr/>
      </dsp:nvSpPr>
      <dsp:spPr>
        <a:xfrm>
          <a:off x="3048002" y="2705157"/>
          <a:ext cx="2133595" cy="20028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VHPD Coordinator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(Determines VA eligibility)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048002" y="2705157"/>
        <a:ext cx="2133595" cy="2002830"/>
      </dsp:txXfrm>
    </dsp:sp>
    <dsp:sp modelId="{DF6F954D-A8CB-4EE4-A76D-FAD4FA72EB65}">
      <dsp:nvSpPr>
        <dsp:cNvPr id="0" name=""/>
        <dsp:cNvSpPr/>
      </dsp:nvSpPr>
      <dsp:spPr>
        <a:xfrm rot="10858450">
          <a:off x="1179825" y="3386275"/>
          <a:ext cx="1765727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BC6EB-C094-4913-B93C-7172121D79FF}">
      <dsp:nvSpPr>
        <dsp:cNvPr id="0" name=""/>
        <dsp:cNvSpPr/>
      </dsp:nvSpPr>
      <dsp:spPr>
        <a:xfrm>
          <a:off x="228608" y="2895593"/>
          <a:ext cx="1902689" cy="15221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Local Military Installation </a:t>
          </a:r>
          <a:endParaRPr lang="en-US" sz="2100" kern="1200" dirty="0"/>
        </a:p>
      </dsp:txBody>
      <dsp:txXfrm>
        <a:off x="228608" y="2895593"/>
        <a:ext cx="1902689" cy="1522151"/>
      </dsp:txXfrm>
    </dsp:sp>
    <dsp:sp modelId="{40405041-A921-47CB-9BF8-D3A7A25C96E7}">
      <dsp:nvSpPr>
        <dsp:cNvPr id="0" name=""/>
        <dsp:cNvSpPr/>
      </dsp:nvSpPr>
      <dsp:spPr>
        <a:xfrm rot="13500000">
          <a:off x="1767737" y="1977717"/>
          <a:ext cx="1807220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73FCB-43C8-45B5-8F23-6857BA073C90}">
      <dsp:nvSpPr>
        <dsp:cNvPr id="0" name=""/>
        <dsp:cNvSpPr/>
      </dsp:nvSpPr>
      <dsp:spPr>
        <a:xfrm>
          <a:off x="1081054" y="863095"/>
          <a:ext cx="1902689" cy="15221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VA Program Staff</a:t>
          </a:r>
          <a:endParaRPr lang="en-US" sz="1900" kern="1200" dirty="0"/>
        </a:p>
      </dsp:txBody>
      <dsp:txXfrm>
        <a:off x="1081054" y="863095"/>
        <a:ext cx="1902689" cy="1522151"/>
      </dsp:txXfrm>
    </dsp:sp>
    <dsp:sp modelId="{91D75B4F-5BBD-408E-856B-27B9F13D8B0E}">
      <dsp:nvSpPr>
        <dsp:cNvPr id="0" name=""/>
        <dsp:cNvSpPr/>
      </dsp:nvSpPr>
      <dsp:spPr>
        <a:xfrm rot="16200000">
          <a:off x="3196475" y="1394534"/>
          <a:ext cx="1836649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EA9F6-73D7-4BA0-8CFC-BEA732DE9C1F}">
      <dsp:nvSpPr>
        <dsp:cNvPr id="0" name=""/>
        <dsp:cNvSpPr/>
      </dsp:nvSpPr>
      <dsp:spPr>
        <a:xfrm>
          <a:off x="3163455" y="536"/>
          <a:ext cx="1902689" cy="15221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National Call Center 1.877.424.3838</a:t>
          </a:r>
          <a:endParaRPr lang="en-US" sz="1900" kern="1200" dirty="0"/>
        </a:p>
      </dsp:txBody>
      <dsp:txXfrm>
        <a:off x="3163455" y="536"/>
        <a:ext cx="1902689" cy="1522151"/>
      </dsp:txXfrm>
    </dsp:sp>
    <dsp:sp modelId="{54EF0BDC-B9F7-47D4-8A32-5CD0607379D6}">
      <dsp:nvSpPr>
        <dsp:cNvPr id="0" name=""/>
        <dsp:cNvSpPr/>
      </dsp:nvSpPr>
      <dsp:spPr>
        <a:xfrm rot="18900000">
          <a:off x="4654641" y="1977717"/>
          <a:ext cx="1807220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5ED6F-F05B-46E7-8663-F289301F5F43}">
      <dsp:nvSpPr>
        <dsp:cNvPr id="0" name=""/>
        <dsp:cNvSpPr/>
      </dsp:nvSpPr>
      <dsp:spPr>
        <a:xfrm>
          <a:off x="5245856" y="863095"/>
          <a:ext cx="1902689" cy="15221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Work Force Boards (DOL)</a:t>
          </a:r>
          <a:endParaRPr lang="en-US" sz="1900" kern="1200" dirty="0"/>
        </a:p>
      </dsp:txBody>
      <dsp:txXfrm>
        <a:off x="5245856" y="863095"/>
        <a:ext cx="1902689" cy="1522151"/>
      </dsp:txXfrm>
    </dsp:sp>
    <dsp:sp modelId="{3C616DA9-264F-4F2B-AC93-37827D954BFD}">
      <dsp:nvSpPr>
        <dsp:cNvPr id="0" name=""/>
        <dsp:cNvSpPr/>
      </dsp:nvSpPr>
      <dsp:spPr>
        <a:xfrm>
          <a:off x="5284896" y="3421169"/>
          <a:ext cx="1774863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DE4AA-210C-44FE-A41E-564E4FD629C2}">
      <dsp:nvSpPr>
        <dsp:cNvPr id="0" name=""/>
        <dsp:cNvSpPr/>
      </dsp:nvSpPr>
      <dsp:spPr>
        <a:xfrm>
          <a:off x="6108415" y="2945497"/>
          <a:ext cx="1902689" cy="15221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Community Organizations </a:t>
          </a:r>
          <a:r>
            <a:rPr lang="en-US" sz="1200" kern="1200" smtClean="0"/>
            <a:t>(including sub-grantees)</a:t>
          </a:r>
          <a:endParaRPr lang="en-US" sz="1200" kern="1200" dirty="0"/>
        </a:p>
      </dsp:txBody>
      <dsp:txXfrm>
        <a:off x="6108415" y="2945497"/>
        <a:ext cx="1902689" cy="1522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7B60F823-19C9-4A7E-A1A6-ECC749216CC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40" rIns="93279" bIns="466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9" tIns="46640" rIns="93279" bIns="46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6519ED46-1D1A-445B-B138-B72F9003F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C25CDD-CBE4-43E7-89F4-A8D1E29BDC7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8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9ED46-1D1A-445B-B138-B72F9003F9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9ED46-1D1A-445B-B138-B72F9003F9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9ED46-1D1A-445B-B138-B72F9003F9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9ED46-1D1A-445B-B138-B72F9003F9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9ED46-1D1A-445B-B138-B72F9003F9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7CD8-E8F6-4780-9A74-CBC6193952BF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3" y="4418700"/>
            <a:ext cx="5615940" cy="4189281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2911D7-9798-486C-99E8-03781E9B204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5FEDB-7643-4C43-9C19-9C80E288C26D}" type="datetime3">
              <a:rPr lang="en-US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4DF03-06C9-421D-9F67-CD339B596498}" type="datetime3">
              <a:rPr lang="en-US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0"/>
            <a:ext cx="20383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9626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75935-FD6D-443D-A94F-CCD44AEE975C}" type="datetime3">
              <a:rPr lang="en-US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F0C387C-DEFB-44E2-8B81-288E588ED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78412-5768-4121-8F5F-408AE7FD3982}" type="datetime3">
              <a:rPr lang="en-US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869D8-D523-43BF-9FBE-1DA22BF1411E}" type="datetime3">
              <a:rPr lang="en-US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FEC3-D93F-4A23-9541-B2E4AB85A68B}" type="datetime3">
              <a:rPr lang="en-US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C4117-583C-4306-BFCD-20B58DCD34E9}" type="datetime3">
              <a:rPr lang="en-US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F3050-CF7F-47C0-836D-FC5F62AC6C89}" type="datetime3">
              <a:rPr lang="en-US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9469B-7F0F-4C91-AC46-57458E8F9A9D}" type="datetime3">
              <a:rPr lang="en-US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AD891-799A-4971-A6BA-EBD563AA2BF0}" type="datetime3">
              <a:rPr lang="en-US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378EB-B7EC-4524-915D-898806D9BAD3}" type="datetime3">
              <a:rPr lang="en-US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/>
          <p:cNvPicPr>
            <a:picLocks noChangeAspect="1" noChangeArrowheads="1"/>
          </p:cNvPicPr>
          <p:nvPr userDrawn="1"/>
        </p:nvPicPr>
        <p:blipFill>
          <a:blip r:embed="rId14" cstate="print"/>
          <a:srcRect l="224" t="-23" r="224" b="-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553200"/>
            <a:ext cx="1905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chemeClr val="bg1"/>
                </a:solidFill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D1D07E-347D-4AD6-B3F9-AEE8DDAD093A}" type="datetime3">
              <a:rPr 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553200"/>
            <a:ext cx="47244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1" name="Slide Number Placeholder 5"/>
          <p:cNvSpPr txBox="1">
            <a:spLocks noGrp="1"/>
          </p:cNvSpPr>
          <p:nvPr userDrawn="1"/>
        </p:nvSpPr>
        <p:spPr bwMode="auto">
          <a:xfrm>
            <a:off x="7162800" y="6172200"/>
            <a:ext cx="1905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2A70C85-CBC0-427B-87D7-5AD1FDF36BAD}" type="slidenum">
              <a:rPr lang="en-US" sz="900" b="1">
                <a:solidFill>
                  <a:srgbClr val="113253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 b="1" dirty="0">
              <a:solidFill>
                <a:srgbClr val="11325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1C244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C2445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C2445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C2445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C244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C244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C244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C244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C244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32" descr="Background graphic with medical and IT-related images.  VA logo is prominently displayed.  All subsequent slides use these same elements in a more subdued version of this same theme."/>
          <p:cNvPicPr>
            <a:picLocks noChangeAspect="1" noChangeArrowheads="1"/>
          </p:cNvPicPr>
          <p:nvPr/>
        </p:nvPicPr>
        <p:blipFill>
          <a:blip r:embed="rId3" cstate="print"/>
          <a:srcRect l="372" t="101" r="372" b="101"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205740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dirty="0" smtClean="0">
                <a:solidFill>
                  <a:srgbClr val="AA0806"/>
                </a:solidFill>
                <a:latin typeface="Arial Black" pitchFamily="34" charset="0"/>
              </a:rPr>
              <a:t>Veterans Homelessness Prevention Demonstration Program – VHPD </a:t>
            </a:r>
            <a:br>
              <a:rPr lang="en-US" sz="4800" dirty="0" smtClean="0">
                <a:solidFill>
                  <a:srgbClr val="AA0806"/>
                </a:solidFill>
                <a:latin typeface="Arial Black" pitchFamily="34" charset="0"/>
              </a:rPr>
            </a:br>
            <a:endParaRPr lang="en-US" sz="3600" dirty="0" smtClean="0">
              <a:solidFill>
                <a:srgbClr val="1C2445"/>
              </a:solidFill>
              <a:latin typeface="Arial Black" pitchFamily="34" charset="0"/>
            </a:endParaRPr>
          </a:p>
        </p:txBody>
      </p:sp>
      <p:sp>
        <p:nvSpPr>
          <p:cNvPr id="2052" name="Text Box 1028"/>
          <p:cNvSpPr txBox="1">
            <a:spLocks noChangeArrowheads="1"/>
          </p:cNvSpPr>
          <p:nvPr/>
        </p:nvSpPr>
        <p:spPr bwMode="auto">
          <a:xfrm>
            <a:off x="5943600" y="5449888"/>
            <a:ext cx="2819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113253"/>
                </a:solidFill>
              </a:rPr>
              <a:t>November</a:t>
            </a:r>
            <a:r>
              <a:rPr lang="en-US" dirty="0" smtClean="0">
                <a:solidFill>
                  <a:srgbClr val="113253"/>
                </a:solidFill>
              </a:rPr>
              <a:t>2012</a:t>
            </a:r>
            <a:endParaRPr lang="en-US" dirty="0" smtClean="0">
              <a:solidFill>
                <a:srgbClr val="113253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1800" dirty="0">
              <a:solidFill>
                <a:srgbClr val="113253"/>
              </a:solidFill>
            </a:endParaRPr>
          </a:p>
        </p:txBody>
      </p:sp>
      <p:sp>
        <p:nvSpPr>
          <p:cNvPr id="2" name="Text Box 1033"/>
          <p:cNvSpPr txBox="1">
            <a:spLocks noChangeArrowheads="1"/>
          </p:cNvSpPr>
          <p:nvPr/>
        </p:nvSpPr>
        <p:spPr bwMode="auto">
          <a:xfrm>
            <a:off x="228600" y="5040969"/>
            <a:ext cx="3505200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800" dirty="0" smtClean="0">
              <a:solidFill>
                <a:srgbClr val="1C2445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800" dirty="0">
              <a:solidFill>
                <a:srgbClr val="1C244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VHPD- Primary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5105400"/>
          </a:xfrm>
        </p:spPr>
        <p:txBody>
          <a:bodyPr/>
          <a:lstStyle/>
          <a:p>
            <a:r>
              <a:rPr lang="en-US" sz="2000" dirty="0" smtClean="0"/>
              <a:t>Conduct outreach to locate eligible </a:t>
            </a:r>
            <a:r>
              <a:rPr lang="en-US" sz="2000" dirty="0" smtClean="0"/>
              <a:t>veterans</a:t>
            </a:r>
            <a:endParaRPr lang="en-US" sz="2000" dirty="0" smtClean="0"/>
          </a:p>
          <a:p>
            <a:r>
              <a:rPr lang="en-US" sz="2000" dirty="0" smtClean="0"/>
              <a:t>Determine eligibility based on minimum service </a:t>
            </a:r>
            <a:r>
              <a:rPr lang="en-US" sz="2000" dirty="0" smtClean="0"/>
              <a:t>requirement.</a:t>
            </a:r>
            <a:endParaRPr lang="en-US" sz="2000" dirty="0" smtClean="0"/>
          </a:p>
          <a:p>
            <a:r>
              <a:rPr lang="en-US" sz="2000" dirty="0" smtClean="0"/>
              <a:t>Partner with Vet Center, HUD grantee and </a:t>
            </a:r>
            <a:r>
              <a:rPr lang="en-US" sz="2000" dirty="0" smtClean="0"/>
              <a:t>DOL</a:t>
            </a:r>
            <a:endParaRPr lang="en-US" sz="2000" dirty="0" smtClean="0"/>
          </a:p>
          <a:p>
            <a:r>
              <a:rPr lang="en-US" sz="2000" dirty="0" smtClean="0"/>
              <a:t>Provide information and assistance for Healthcare, benefits and financial assistance (pension and compensation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Conduct or arrange for clinical assessments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Selected sites:</a:t>
            </a:r>
          </a:p>
          <a:p>
            <a:pPr>
              <a:buNone/>
            </a:pPr>
            <a:r>
              <a:rPr lang="en-US" sz="2000" dirty="0" smtClean="0"/>
              <a:t>Camp Pendleton, San Diego, CA</a:t>
            </a:r>
          </a:p>
          <a:p>
            <a:pPr>
              <a:buNone/>
            </a:pPr>
            <a:r>
              <a:rPr lang="en-US" sz="2000" dirty="0" smtClean="0"/>
              <a:t>Fort Hood, Killeen, TX</a:t>
            </a:r>
          </a:p>
          <a:p>
            <a:pPr>
              <a:buNone/>
            </a:pPr>
            <a:r>
              <a:rPr lang="en-US" sz="2000" dirty="0" smtClean="0"/>
              <a:t>Fort Drum, Watertown, NY</a:t>
            </a:r>
          </a:p>
          <a:p>
            <a:pPr>
              <a:buNone/>
            </a:pPr>
            <a:r>
              <a:rPr lang="en-US" sz="2000" dirty="0" smtClean="0"/>
              <a:t>Joint Base Lewis-</a:t>
            </a:r>
            <a:r>
              <a:rPr lang="en-US" sz="2000" dirty="0" err="1" smtClean="0"/>
              <a:t>McChord</a:t>
            </a:r>
            <a:r>
              <a:rPr lang="en-US" sz="2000" dirty="0" smtClean="0"/>
              <a:t>, Tacoma, WA</a:t>
            </a:r>
          </a:p>
          <a:p>
            <a:pPr>
              <a:buNone/>
            </a:pPr>
            <a:r>
              <a:rPr lang="en-US" sz="2000" dirty="0" err="1" smtClean="0"/>
              <a:t>MacDill</a:t>
            </a:r>
            <a:r>
              <a:rPr lang="en-US" sz="2000" dirty="0" smtClean="0"/>
              <a:t> Air Force Base, Tampa, FL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278412-5768-4121-8F5F-408AE7FD3982}" type="datetime3">
              <a:rPr lang="en-US" smtClean="0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t">
              <a:lnSpc>
                <a:spcPct val="100000"/>
              </a:lnSpc>
            </a:pP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Department of Veterans Affairs</a:t>
            </a: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" name="Picture 2" descr="MP900446685[1]"/>
          <p:cNvPicPr>
            <a:picLocks noChangeArrowheads="1"/>
          </p:cNvPicPr>
          <p:nvPr/>
        </p:nvPicPr>
        <p:blipFill>
          <a:blip r:embed="rId3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MP900446685[1]"/>
          <p:cNvPicPr>
            <a:picLocks noChangeArrowheads="1"/>
          </p:cNvPicPr>
          <p:nvPr/>
        </p:nvPicPr>
        <p:blipFill>
          <a:blip r:embed="rId3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8382000" y="6492875"/>
            <a:ext cx="762000" cy="365125"/>
          </a:xfrm>
          <a:prstGeom prst="rect">
            <a:avLst/>
          </a:prstGeom>
        </p:spPr>
        <p:txBody>
          <a:bodyPr/>
          <a:lstStyle/>
          <a:p>
            <a:fld id="{4B90F82B-C0C4-46B6-B796-D7516A19CEE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 Project Staff</a:t>
            </a:r>
          </a:p>
          <a:p>
            <a:pPr lvl="1"/>
            <a:r>
              <a:rPr lang="en-US" dirty="0" smtClean="0"/>
              <a:t>VHPD Coordinator</a:t>
            </a:r>
          </a:p>
          <a:p>
            <a:pPr lvl="1"/>
            <a:r>
              <a:rPr lang="en-US" dirty="0" smtClean="0"/>
              <a:t>Case Manager</a:t>
            </a:r>
          </a:p>
          <a:p>
            <a:pPr lvl="1"/>
            <a:r>
              <a:rPr lang="en-US" dirty="0" smtClean="0"/>
              <a:t>Peer Support</a:t>
            </a:r>
          </a:p>
          <a:p>
            <a:pPr lvl="1"/>
            <a:r>
              <a:rPr lang="en-US" dirty="0" smtClean="0"/>
              <a:t>Program Assistant</a:t>
            </a:r>
          </a:p>
          <a:p>
            <a:r>
              <a:rPr lang="en-US" dirty="0" smtClean="0"/>
              <a:t>Vet Center Staff</a:t>
            </a:r>
          </a:p>
          <a:p>
            <a:pPr lvl="1"/>
            <a:r>
              <a:rPr lang="en-US" dirty="0" smtClean="0"/>
              <a:t>Peer Support/Outreach </a:t>
            </a:r>
            <a:r>
              <a:rPr lang="en-US" dirty="0" smtClean="0"/>
              <a:t>Specialist</a:t>
            </a:r>
          </a:p>
          <a:p>
            <a:pPr lvl="1"/>
            <a:r>
              <a:rPr lang="en-US" dirty="0" smtClean="0"/>
              <a:t>Find a Vet Center near you (there are over 300):</a:t>
            </a:r>
          </a:p>
          <a:p>
            <a:pPr lvl="2"/>
            <a:r>
              <a:rPr lang="en-US" dirty="0" smtClean="0"/>
              <a:t>http://www2.va.gov/directory/guide/vetcenter_flsh.asp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*	These staff members work in collaboration with HUD grantee and DOL partners to provide services to eligible clients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315200" cy="914400"/>
          </a:xfrm>
        </p:spPr>
        <p:txBody>
          <a:bodyPr/>
          <a:lstStyle/>
          <a:p>
            <a:pPr algn="ctr">
              <a:buNone/>
            </a:pPr>
            <a:r>
              <a:rPr lang="en-US" sz="1800" dirty="0" smtClean="0"/>
              <a:t>Program Design</a:t>
            </a:r>
          </a:p>
          <a:p>
            <a:pPr algn="ctr"/>
            <a:endParaRPr lang="en-US" sz="1800" dirty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696200" cy="914400"/>
          </a:xfrm>
        </p:spPr>
        <p:txBody>
          <a:bodyPr/>
          <a:lstStyle/>
          <a:p>
            <a:pPr lvl="0"/>
            <a:r>
              <a:rPr lang="en-US" sz="2600" dirty="0" smtClean="0"/>
              <a:t>VHPD….identify, assist and prevent homelessness</a:t>
            </a:r>
            <a:br>
              <a:rPr lang="en-US" sz="2600" dirty="0" smtClean="0"/>
            </a:br>
            <a:endParaRPr lang="en-US" sz="26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762000" y="1371600"/>
          <a:ext cx="7391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5105400"/>
            <a:ext cx="2895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Education and Job Training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DVOP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HVRP</a:t>
            </a:r>
          </a:p>
          <a:p>
            <a:r>
              <a:rPr lang="en-US" sz="1400" dirty="0" smtClean="0"/>
              <a:t>(DOL and other community partners)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781800" y="3048000"/>
            <a:ext cx="21371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3 to 18 months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Temporary</a:t>
            </a:r>
          </a:p>
          <a:p>
            <a:r>
              <a:rPr lang="en-US" sz="1400" dirty="0" smtClean="0"/>
              <a:t>(HUD grantee)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1447800"/>
            <a:ext cx="21371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Case Management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Credit Repair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Family Services </a:t>
            </a:r>
            <a:endParaRPr lang="en-US" sz="1400" dirty="0" smtClean="0"/>
          </a:p>
          <a:p>
            <a:r>
              <a:rPr lang="en-US" sz="1400" dirty="0" smtClean="0"/>
              <a:t>(HUD Grantee and Vet Centers)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0" y="2514600"/>
            <a:ext cx="2594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3012" y="4456093"/>
            <a:ext cx="2137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1600200"/>
            <a:ext cx="2137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3200400"/>
            <a:ext cx="198120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Healthcare (VHA)</a:t>
            </a:r>
            <a:endParaRPr lang="en-US" sz="1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Comp and </a:t>
            </a:r>
            <a:r>
              <a:rPr lang="en-US" sz="1400" dirty="0" smtClean="0">
                <a:solidFill>
                  <a:schemeClr val="tx1"/>
                </a:solidFill>
              </a:rPr>
              <a:t>Pension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(VBA)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278412-5768-4121-8F5F-408AE7FD3982}" type="datetime3">
              <a:rPr lang="en-US" smtClean="0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Centralized Access Point</a:t>
            </a:r>
          </a:p>
          <a:p>
            <a:r>
              <a:rPr lang="en-US" dirty="0" smtClean="0"/>
              <a:t>Coordinated Outreach</a:t>
            </a:r>
          </a:p>
          <a:p>
            <a:r>
              <a:rPr lang="en-US" dirty="0" smtClean="0"/>
              <a:t>Person Centered Case Management</a:t>
            </a:r>
          </a:p>
          <a:p>
            <a:pPr lvl="1"/>
            <a:r>
              <a:rPr lang="en-US" dirty="0" smtClean="0"/>
              <a:t>focused on housing stabilization</a:t>
            </a:r>
          </a:p>
          <a:p>
            <a:pPr lvl="1"/>
            <a:r>
              <a:rPr lang="en-US" dirty="0" smtClean="0"/>
              <a:t> linkage to community resources and mainstream benefits</a:t>
            </a:r>
          </a:p>
          <a:p>
            <a:pPr lvl="1"/>
            <a:r>
              <a:rPr lang="en-US" dirty="0" smtClean="0"/>
              <a:t>plan to prevent future housing instability</a:t>
            </a:r>
          </a:p>
          <a:p>
            <a:r>
              <a:rPr lang="en-US" dirty="0" smtClean="0"/>
              <a:t>Serve an estimated 2000 veterans households over the course of the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Includes major evaluation component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Central Point of Access</a:t>
            </a:r>
            <a:endParaRPr lang="en-US" dirty="0"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2" descr="MP900446685[1]"/>
          <p:cNvPicPr>
            <a:picLocks noChangeArrowheads="1"/>
          </p:cNvPicPr>
          <p:nvPr/>
        </p:nvPicPr>
        <p:blipFill>
          <a:blip r:embed="rId8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MP900446685[1]"/>
          <p:cNvPicPr>
            <a:picLocks noChangeArrowheads="1"/>
          </p:cNvPicPr>
          <p:nvPr/>
        </p:nvPicPr>
        <p:blipFill>
          <a:blip r:embed="rId8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8382000" y="6492875"/>
            <a:ext cx="762000" cy="365125"/>
          </a:xfrm>
          <a:prstGeom prst="rect">
            <a:avLst/>
          </a:prstGeom>
        </p:spPr>
        <p:txBody>
          <a:bodyPr/>
          <a:lstStyle/>
          <a:p>
            <a:fld id="{4B90F82B-C0C4-46B6-B796-D7516A19CEE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934200" cy="609600"/>
          </a:xfrm>
          <a:noFill/>
          <a:ln/>
        </p:spPr>
        <p:txBody>
          <a:bodyPr/>
          <a:lstStyle/>
          <a:p>
            <a:r>
              <a:rPr lang="en-US" sz="1400" u="sng" dirty="0" smtClean="0"/>
              <a:t>Example of program design in one of the 5 sites :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Central  </a:t>
            </a:r>
            <a:r>
              <a:rPr lang="en-US" sz="1400" b="1" dirty="0"/>
              <a:t>Texas Veterans Homelessness Prevention Demonstration </a:t>
            </a:r>
            <a:r>
              <a:rPr lang="en-US" sz="1400" b="1" dirty="0" smtClean="0"/>
              <a:t>Program</a:t>
            </a:r>
            <a:br>
              <a:rPr lang="en-US" sz="1400" b="1" dirty="0" smtClean="0"/>
            </a:br>
            <a:endParaRPr lang="en-US" sz="1400" b="1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00" y="5105400"/>
            <a:ext cx="297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chemeClr val="accent2"/>
                </a:solidFill>
                <a:cs typeface="Arial" charset="0"/>
              </a:rPr>
              <a:t>Single Adults &amp; Families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4572000" y="4876800"/>
            <a:ext cx="0" cy="152400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52600" y="4419600"/>
            <a:ext cx="563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 b="1">
                <a:cs typeface="Arial" charset="0"/>
              </a:rPr>
              <a:t>Eligibility Assessment VA Health Care Psychosocial Assessment</a:t>
            </a:r>
          </a:p>
          <a:p>
            <a:pPr algn="ctr" eaLnBrk="1" hangingPunct="1"/>
            <a:r>
              <a:rPr lang="en-US" sz="1200" b="1">
                <a:cs typeface="Arial" charset="0"/>
              </a:rPr>
              <a:t>Veterans Affairs</a:t>
            </a:r>
          </a:p>
          <a:p>
            <a:pPr eaLnBrk="1" hangingPunct="1"/>
            <a:endParaRPr lang="en-US" sz="1200" b="1">
              <a:cs typeface="Arial" charset="0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4572000" y="4191000"/>
            <a:ext cx="0" cy="190500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743200" y="3733800"/>
            <a:ext cx="381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 b="1" dirty="0">
                <a:cs typeface="Arial" charset="0"/>
              </a:rPr>
              <a:t>Housing Supportive Services Assessment</a:t>
            </a:r>
          </a:p>
          <a:p>
            <a:pPr algn="ctr" eaLnBrk="1" hangingPunct="1"/>
            <a:r>
              <a:rPr lang="en-US" sz="1200" b="1" dirty="0">
                <a:cs typeface="Arial" charset="0"/>
              </a:rPr>
              <a:t>Salvation Army VHPD Case Management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4572000" y="3505200"/>
            <a:ext cx="0" cy="228600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590800" y="3048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 b="1">
                <a:cs typeface="Arial" charset="0"/>
              </a:rPr>
              <a:t>Employability development Plan</a:t>
            </a:r>
          </a:p>
          <a:p>
            <a:pPr algn="ctr" eaLnBrk="1" hangingPunct="1"/>
            <a:r>
              <a:rPr lang="en-US" sz="1200" b="1">
                <a:cs typeface="Arial" charset="0"/>
              </a:rPr>
              <a:t>Department of Labor Texas Veterans Commission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4572000" y="2590800"/>
            <a:ext cx="0" cy="381000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038600" y="2286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 b="1">
                <a:cs typeface="Arial" charset="0"/>
              </a:rPr>
              <a:t>Service Plan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5257800" y="2438400"/>
            <a:ext cx="1752600" cy="685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257800" y="2438400"/>
            <a:ext cx="18288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2286000" y="2438400"/>
            <a:ext cx="1828800" cy="8382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4572000" y="1828800"/>
            <a:ext cx="0" cy="419100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810000" y="1524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 b="1" dirty="0">
                <a:cs typeface="Arial" charset="0"/>
              </a:rPr>
              <a:t>Case Management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895600" y="9144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 b="1" dirty="0">
                <a:cs typeface="Arial" charset="0"/>
              </a:rPr>
              <a:t>Evaluation Follow up</a:t>
            </a: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572000" y="1143000"/>
            <a:ext cx="0" cy="381000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81000" y="32004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 b="1">
                <a:cs typeface="Arial" charset="0"/>
              </a:rPr>
              <a:t>Employment Training Education Plan</a:t>
            </a:r>
          </a:p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553200" y="1066800"/>
            <a:ext cx="2057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 b="1">
                <a:cs typeface="Arial" charset="0"/>
              </a:rPr>
              <a:t>(3 partners) </a:t>
            </a:r>
          </a:p>
          <a:p>
            <a:pPr algn="ctr" eaLnBrk="1" hangingPunct="1"/>
            <a:r>
              <a:rPr lang="en-US" sz="1200" b="1">
                <a:cs typeface="Arial" charset="0"/>
              </a:rPr>
              <a:t>Reassess or Discharge Plan to Ensure Stability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934200" y="3048000"/>
            <a:ext cx="182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 b="1">
                <a:cs typeface="Arial" charset="0"/>
              </a:rPr>
              <a:t>VA Healthcare &amp; Clinical Services Stabilization Plan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81000" y="24384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 b="1" dirty="0">
                <a:cs typeface="Arial" charset="0"/>
              </a:rPr>
              <a:t>Homeless Prevention Rapid </a:t>
            </a:r>
            <a:r>
              <a:rPr lang="en-US" sz="1200" b="1" dirty="0" smtClean="0">
                <a:cs typeface="Arial" charset="0"/>
              </a:rPr>
              <a:t>Re-Housing </a:t>
            </a:r>
            <a:r>
              <a:rPr lang="en-US" sz="1200" b="1" dirty="0">
                <a:cs typeface="Arial" charset="0"/>
              </a:rPr>
              <a:t>Plan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7162800" y="2209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 b="1">
                <a:cs typeface="Arial" charset="0"/>
              </a:rPr>
              <a:t>Child Care Plan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5410200" y="1524000"/>
            <a:ext cx="1066800" cy="152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 flipV="1">
            <a:off x="2667000" y="1524000"/>
            <a:ext cx="1143000" cy="152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2667000" y="1676400"/>
            <a:ext cx="1143000" cy="304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28600" y="54102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000" b="1">
                <a:cs typeface="Arial" charset="0"/>
              </a:rPr>
              <a:t>Veteran Health Care 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638800" y="5410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000" b="1">
                <a:cs typeface="Arial" charset="0"/>
              </a:rPr>
              <a:t>Community Agencies &amp; Veteran Organizations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7315200" y="5410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000" b="1">
                <a:cs typeface="Arial" charset="0"/>
              </a:rPr>
              <a:t>National Call Center Homeless Veterans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1371600" y="5410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000" b="1">
                <a:cs typeface="Arial" charset="0"/>
              </a:rPr>
              <a:t>VA OEF/OIF Staff HCHV Outreach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2743200" y="5410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000" b="1" dirty="0">
                <a:cs typeface="Arial" charset="0"/>
              </a:rPr>
              <a:t>Local </a:t>
            </a:r>
          </a:p>
          <a:p>
            <a:pPr algn="ctr" eaLnBrk="1" hangingPunct="1"/>
            <a:r>
              <a:rPr lang="en-US" sz="1000" b="1" dirty="0">
                <a:cs typeface="Arial" charset="0"/>
              </a:rPr>
              <a:t>Shelters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3733800" y="5410200"/>
            <a:ext cx="163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000" b="1" dirty="0">
                <a:cs typeface="Arial" charset="0"/>
              </a:rPr>
              <a:t>VA Clinics &amp;</a:t>
            </a:r>
          </a:p>
          <a:p>
            <a:pPr algn="ctr" eaLnBrk="1" hangingPunct="1"/>
            <a:r>
              <a:rPr lang="en-US" sz="1000" b="1" dirty="0">
                <a:cs typeface="Arial" charset="0"/>
              </a:rPr>
              <a:t> VA Supportive Housing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2667000" y="601980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400" b="1" dirty="0">
                <a:cs typeface="Arial" charset="0"/>
              </a:rPr>
              <a:t>Outreach and Access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 flipV="1">
            <a:off x="3352800" y="57912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V="1">
            <a:off x="45720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V="1">
            <a:off x="4572000" y="57912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 flipV="1">
            <a:off x="4495800" y="5943600"/>
            <a:ext cx="3276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 flipH="1" flipV="1">
            <a:off x="2438400" y="5867400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 flipH="1" flipV="1">
            <a:off x="1219200" y="6019800"/>
            <a:ext cx="3352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H="1">
            <a:off x="2362200" y="2438400"/>
            <a:ext cx="1752600" cy="1524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8237" name="Picture 45" descr="sheild 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2286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228600" y="1219200"/>
            <a:ext cx="237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/>
              <a:t>Housing, Employment/Income</a:t>
            </a:r>
          </a:p>
          <a:p>
            <a:pPr algn="ctr"/>
            <a:r>
              <a:rPr lang="en-US" sz="1200" b="1" dirty="0"/>
              <a:t>Stabilized (TSA &amp; DOL)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228600" y="1752600"/>
            <a:ext cx="2286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/>
              <a:t>Healthcare &amp; Clinical</a:t>
            </a:r>
          </a:p>
          <a:p>
            <a:pPr algn="ctr"/>
            <a:r>
              <a:rPr lang="en-US" sz="1200" b="1"/>
              <a:t>Service Needs Addressed</a:t>
            </a:r>
          </a:p>
          <a:p>
            <a:pPr algn="ctr"/>
            <a:r>
              <a:rPr lang="en-US" sz="1200" b="1"/>
              <a:t>(VA)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295401"/>
          <a:ext cx="8686800" cy="4969273"/>
        </p:xfrm>
        <a:graphic>
          <a:graphicData uri="http://schemas.openxmlformats.org/drawingml/2006/table">
            <a:tbl>
              <a:tblPr/>
              <a:tblGrid>
                <a:gridCol w="1600200"/>
                <a:gridCol w="1219199"/>
                <a:gridCol w="1143001"/>
                <a:gridCol w="1142999"/>
                <a:gridCol w="1447800"/>
                <a:gridCol w="1066801"/>
                <a:gridCol w="533400"/>
                <a:gridCol w="533400"/>
              </a:tblGrid>
              <a:tr h="518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Watertown NY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Tampa, FL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Kileen, TX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Tacoma,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WA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San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Diego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294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Ft. Drum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MacDill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Air Force Base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Ft. Hood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Joint Base Lewis-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McChord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Camp Pendleton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294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# of Veterans screened for VHPD</a:t>
                      </a: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2606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</a:tr>
              <a:tr h="942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# of Veterans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enrolled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</a:tr>
              <a:tr h="10194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# of female veterans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enrolled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</a:tr>
              <a:tr h="1013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# of OIF OEF Veterans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enrolled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2" marR="6112" marT="61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15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715963"/>
          </a:xfrm>
        </p:spPr>
        <p:txBody>
          <a:bodyPr/>
          <a:lstStyle/>
          <a:p>
            <a:pPr algn="ctr"/>
            <a:r>
              <a:rPr lang="en-US" dirty="0" smtClean="0"/>
              <a:t>3/1/11 thru </a:t>
            </a:r>
            <a:r>
              <a:rPr lang="en-US" dirty="0" smtClean="0"/>
              <a:t>10/30/12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"/>
            <a:ext cx="7239000" cy="838200"/>
          </a:xfrm>
        </p:spPr>
        <p:txBody>
          <a:bodyPr/>
          <a:lstStyle/>
          <a:p>
            <a:r>
              <a:rPr lang="en-US" dirty="0" smtClean="0"/>
              <a:t>Questions??	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077200" cy="4191000"/>
          </a:xfrm>
        </p:spPr>
        <p:txBody>
          <a:bodyPr/>
          <a:lstStyle/>
          <a:p>
            <a:r>
              <a:rPr lang="en-US" dirty="0" smtClean="0"/>
              <a:t>Robert Thompson</a:t>
            </a:r>
          </a:p>
          <a:p>
            <a:r>
              <a:rPr lang="en-US" dirty="0" smtClean="0"/>
              <a:t>VHPD Project Coordinator</a:t>
            </a:r>
          </a:p>
          <a:p>
            <a:r>
              <a:rPr lang="en-US" dirty="0" smtClean="0"/>
              <a:t>SSVF Regional Coordinator, Great Lakes</a:t>
            </a:r>
          </a:p>
          <a:p>
            <a:r>
              <a:rPr lang="en-US" dirty="0" smtClean="0"/>
              <a:t>Ph: 412-954-5378</a:t>
            </a:r>
          </a:p>
          <a:p>
            <a:r>
              <a:rPr lang="en-US" dirty="0" smtClean="0"/>
              <a:t>Cell: 412-335-8966</a:t>
            </a:r>
          </a:p>
          <a:p>
            <a:r>
              <a:rPr lang="en-US" dirty="0" smtClean="0"/>
              <a:t>Email: robert.thompson2@va.gov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2F3050-CF7F-47C0-836D-FC5F62AC6C89}" type="datetime3">
              <a:rPr lang="en-US" smtClean="0">
                <a:solidFill>
                  <a:srgbClr val="FFFFFF"/>
                </a:solidFill>
              </a:rPr>
              <a:pPr>
                <a:defRPr/>
              </a:pPr>
              <a:t>18 December 2012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</TotalTime>
  <Words>523</Words>
  <Application>Microsoft Office PowerPoint</Application>
  <PresentationFormat>On-screen Show (4:3)</PresentationFormat>
  <Paragraphs>165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Veterans Homelessness Prevention Demonstration Program – VHPD  </vt:lpstr>
      <vt:lpstr>VHPD- Primary Responsibilities</vt:lpstr>
      <vt:lpstr>Department of Veterans Affairs</vt:lpstr>
      <vt:lpstr>VHPD….identify, assist and prevent homelessness </vt:lpstr>
      <vt:lpstr>Program Development</vt:lpstr>
      <vt:lpstr>Central Point of Access</vt:lpstr>
      <vt:lpstr>Example of program design in one of the 5 sites : Central  Texas Veterans Homelessness Prevention Demonstration Program </vt:lpstr>
      <vt:lpstr>3/1/11 thru 10/30/12</vt:lpstr>
      <vt:lpstr>Questions??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Plight to End Homeless</dc:title>
  <dc:creator>Your User Name</dc:creator>
  <cp:lastModifiedBy>vhapththompr</cp:lastModifiedBy>
  <cp:revision>136</cp:revision>
  <dcterms:created xsi:type="dcterms:W3CDTF">2010-02-21T14:38:56Z</dcterms:created>
  <dcterms:modified xsi:type="dcterms:W3CDTF">2012-12-18T13:52:10Z</dcterms:modified>
</cp:coreProperties>
</file>