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8"/>
  </p:notesMasterIdLst>
  <p:handoutMasterIdLst>
    <p:handoutMasterId r:id="rId9"/>
  </p:handoutMasterIdLst>
  <p:sldIdLst>
    <p:sldId id="317" r:id="rId2"/>
    <p:sldId id="276" r:id="rId3"/>
    <p:sldId id="279" r:id="rId4"/>
    <p:sldId id="310" r:id="rId5"/>
    <p:sldId id="316" r:id="rId6"/>
    <p:sldId id="266" r:id="rId7"/>
  </p:sldIdLst>
  <p:sldSz cx="9144000" cy="6858000" type="screen4x3"/>
  <p:notesSz cx="9240838" cy="6954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31" autoAdjust="0"/>
  </p:normalViewPr>
  <p:slideViewPr>
    <p:cSldViewPr>
      <p:cViewPr varScale="1">
        <p:scale>
          <a:sx n="39" d="100"/>
          <a:sy n="39" d="100"/>
        </p:scale>
        <p:origin x="-6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9950B1-65B9-4021-B3BB-9C308958B13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7C723C-7A34-4141-8AA3-3DC9F7B0D83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GRANT </a:t>
          </a:r>
        </a:p>
        <a:p>
          <a:r>
            <a:rPr lang="en-US" sz="2000" dirty="0" smtClean="0">
              <a:solidFill>
                <a:schemeClr val="bg1"/>
              </a:solidFill>
            </a:rPr>
            <a:t>Coordinator/Case Manager</a:t>
          </a:r>
        </a:p>
      </dgm:t>
    </dgm:pt>
    <dgm:pt modelId="{3987E02C-22BC-46D9-A539-9DD4EE8A4B03}" type="parTrans" cxnId="{0AE98DDF-6C05-42FA-A8DB-D35E7C043860}">
      <dgm:prSet/>
      <dgm:spPr/>
      <dgm:t>
        <a:bodyPr/>
        <a:lstStyle/>
        <a:p>
          <a:endParaRPr lang="en-US"/>
        </a:p>
      </dgm:t>
    </dgm:pt>
    <dgm:pt modelId="{74031275-C3DC-4687-B0CF-3A1F2E3CE92C}" type="sibTrans" cxnId="{0AE98DDF-6C05-42FA-A8DB-D35E7C043860}">
      <dgm:prSet/>
      <dgm:spPr/>
      <dgm:t>
        <a:bodyPr/>
        <a:lstStyle/>
        <a:p>
          <a:endParaRPr lang="en-US"/>
        </a:p>
      </dgm:t>
    </dgm:pt>
    <dgm:pt modelId="{B73B37EC-6C9E-4B7A-84C4-221CD6574C08}">
      <dgm:prSet phldrT="[Text]" custT="1"/>
      <dgm:spPr/>
      <dgm:t>
        <a:bodyPr/>
        <a:lstStyle/>
        <a:p>
          <a:r>
            <a:rPr lang="en-US" sz="2100" dirty="0" smtClean="0">
              <a:solidFill>
                <a:schemeClr val="bg1"/>
              </a:solidFill>
            </a:rPr>
            <a:t>Military Base</a:t>
          </a:r>
          <a:endParaRPr lang="en-US" sz="2100" dirty="0">
            <a:solidFill>
              <a:schemeClr val="bg1"/>
            </a:solidFill>
          </a:endParaRPr>
        </a:p>
      </dgm:t>
    </dgm:pt>
    <dgm:pt modelId="{D04981D6-823E-4A43-8C0D-32DCDC69EDFB}" type="parTrans" cxnId="{991A0044-41B2-4700-967B-96B8498C49A1}">
      <dgm:prSet/>
      <dgm:spPr/>
      <dgm:t>
        <a:bodyPr/>
        <a:lstStyle/>
        <a:p>
          <a:endParaRPr lang="en-US" dirty="0"/>
        </a:p>
      </dgm:t>
    </dgm:pt>
    <dgm:pt modelId="{E1FA0BFB-2C62-47C4-BBF7-9BEE608FBE42}" type="sibTrans" cxnId="{991A0044-41B2-4700-967B-96B8498C49A1}">
      <dgm:prSet/>
      <dgm:spPr/>
      <dgm:t>
        <a:bodyPr/>
        <a:lstStyle/>
        <a:p>
          <a:endParaRPr lang="en-US"/>
        </a:p>
      </dgm:t>
    </dgm:pt>
    <dgm:pt modelId="{30EBCA7C-007D-443C-9393-56ECB9C2A6A5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VA Staff</a:t>
          </a:r>
          <a:endParaRPr lang="en-US" dirty="0">
            <a:solidFill>
              <a:schemeClr val="bg1"/>
            </a:solidFill>
          </a:endParaRPr>
        </a:p>
      </dgm:t>
    </dgm:pt>
    <dgm:pt modelId="{0E8D5C18-BF6D-43AE-BF53-D6BB9F66DF2A}" type="parTrans" cxnId="{153A297A-C41D-493A-8A58-9138DE91C4CE}">
      <dgm:prSet/>
      <dgm:spPr/>
      <dgm:t>
        <a:bodyPr/>
        <a:lstStyle/>
        <a:p>
          <a:endParaRPr lang="en-US" dirty="0"/>
        </a:p>
      </dgm:t>
    </dgm:pt>
    <dgm:pt modelId="{B8FF9448-0A34-453C-B4D4-E6F407481909}" type="sibTrans" cxnId="{153A297A-C41D-493A-8A58-9138DE91C4CE}">
      <dgm:prSet/>
      <dgm:spPr/>
      <dgm:t>
        <a:bodyPr/>
        <a:lstStyle/>
        <a:p>
          <a:endParaRPr lang="en-US"/>
        </a:p>
      </dgm:t>
    </dgm:pt>
    <dgm:pt modelId="{FA547563-71B1-47EC-9AF2-157F021174EF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National Call Center 1.877.424.3838</a:t>
          </a:r>
          <a:endParaRPr lang="en-US" dirty="0">
            <a:solidFill>
              <a:schemeClr val="bg1"/>
            </a:solidFill>
          </a:endParaRPr>
        </a:p>
      </dgm:t>
    </dgm:pt>
    <dgm:pt modelId="{1475C232-8762-45FE-A95B-12E041760F92}" type="parTrans" cxnId="{1673515E-7FF0-445F-ACF3-8E6E0AB4D155}">
      <dgm:prSet/>
      <dgm:spPr/>
      <dgm:t>
        <a:bodyPr/>
        <a:lstStyle/>
        <a:p>
          <a:endParaRPr lang="en-US" dirty="0"/>
        </a:p>
      </dgm:t>
    </dgm:pt>
    <dgm:pt modelId="{9BDCF572-08E4-4885-B607-DFCAA22914DC}" type="sibTrans" cxnId="{1673515E-7FF0-445F-ACF3-8E6E0AB4D155}">
      <dgm:prSet/>
      <dgm:spPr/>
      <dgm:t>
        <a:bodyPr/>
        <a:lstStyle/>
        <a:p>
          <a:endParaRPr lang="en-US"/>
        </a:p>
      </dgm:t>
    </dgm:pt>
    <dgm:pt modelId="{3D40FC90-7D39-418C-ABAD-6006E5AFC217}">
      <dgm:prSet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Work Force Boards (DOL)</a:t>
          </a:r>
          <a:endParaRPr lang="en-US" dirty="0">
            <a:solidFill>
              <a:schemeClr val="bg1"/>
            </a:solidFill>
          </a:endParaRPr>
        </a:p>
      </dgm:t>
    </dgm:pt>
    <dgm:pt modelId="{A46BCDA1-066A-4029-9519-2FC82229AC7D}" type="parTrans" cxnId="{7FCF6769-3851-40CE-A555-DE84D50E4819}">
      <dgm:prSet/>
      <dgm:spPr/>
      <dgm:t>
        <a:bodyPr/>
        <a:lstStyle/>
        <a:p>
          <a:endParaRPr lang="en-US" dirty="0"/>
        </a:p>
      </dgm:t>
    </dgm:pt>
    <dgm:pt modelId="{1E5705BE-AE33-421B-8ECA-B41BECAC0377}" type="sibTrans" cxnId="{7FCF6769-3851-40CE-A555-DE84D50E4819}">
      <dgm:prSet/>
      <dgm:spPr/>
      <dgm:t>
        <a:bodyPr/>
        <a:lstStyle/>
        <a:p>
          <a:endParaRPr lang="en-US"/>
        </a:p>
      </dgm:t>
    </dgm:pt>
    <dgm:pt modelId="{B5258540-6AD6-409C-8AA6-FD2F678C36B7}">
      <dgm:prSet custT="1"/>
      <dgm:spPr/>
      <dgm:t>
        <a:bodyPr/>
        <a:lstStyle/>
        <a:p>
          <a:r>
            <a:rPr lang="en-US" sz="2100" dirty="0" smtClean="0">
              <a:solidFill>
                <a:schemeClr val="bg1"/>
              </a:solidFill>
            </a:rPr>
            <a:t>Community Organizations </a:t>
          </a:r>
          <a:endParaRPr lang="en-US" sz="1200" dirty="0">
            <a:solidFill>
              <a:schemeClr val="bg1"/>
            </a:solidFill>
          </a:endParaRPr>
        </a:p>
      </dgm:t>
    </dgm:pt>
    <dgm:pt modelId="{44C80F78-9944-431F-AB9D-39BA7289C2BC}" type="parTrans" cxnId="{373BB7F8-ED8B-47EC-89DE-F88C78E8E667}">
      <dgm:prSet/>
      <dgm:spPr/>
      <dgm:t>
        <a:bodyPr/>
        <a:lstStyle/>
        <a:p>
          <a:endParaRPr lang="en-US" dirty="0"/>
        </a:p>
      </dgm:t>
    </dgm:pt>
    <dgm:pt modelId="{03938B1D-6009-487F-BAB0-037E5A23A676}" type="sibTrans" cxnId="{373BB7F8-ED8B-47EC-89DE-F88C78E8E667}">
      <dgm:prSet/>
      <dgm:spPr/>
      <dgm:t>
        <a:bodyPr/>
        <a:lstStyle/>
        <a:p>
          <a:endParaRPr lang="en-US"/>
        </a:p>
      </dgm:t>
    </dgm:pt>
    <dgm:pt modelId="{07570AE7-3FE2-4875-9A18-EBCCD649B3C4}" type="pres">
      <dgm:prSet presAssocID="{B19950B1-65B9-4021-B3BB-9C308958B1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391CC0-C632-4D11-A7D7-627103F55479}" type="pres">
      <dgm:prSet presAssocID="{487C723C-7A34-4141-8AA3-3DC9F7B0D838}" presName="centerShape" presStyleLbl="node0" presStyleIdx="0" presStyleCnt="1" custScaleX="106529"/>
      <dgm:spPr/>
      <dgm:t>
        <a:bodyPr/>
        <a:lstStyle/>
        <a:p>
          <a:endParaRPr lang="en-US"/>
        </a:p>
      </dgm:t>
    </dgm:pt>
    <dgm:pt modelId="{DF6F954D-A8CB-4EE4-A76D-FAD4FA72EB65}" type="pres">
      <dgm:prSet presAssocID="{D04981D6-823E-4A43-8C0D-32DCDC69EDFB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1B2BC6EB-C094-4913-B93C-7172121D79FF}" type="pres">
      <dgm:prSet presAssocID="{B73B37EC-6C9E-4B7A-84C4-221CD6574C08}" presName="node" presStyleLbl="node1" presStyleIdx="0" presStyleCnt="5" custRadScaleRad="99671" custRadScaleInc="2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05041-A921-47CB-9BF8-D3A7A25C96E7}" type="pres">
      <dgm:prSet presAssocID="{0E8D5C18-BF6D-43AE-BF53-D6BB9F66DF2A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D8573FCB-43C8-45B5-8F23-6857BA073C90}" type="pres">
      <dgm:prSet presAssocID="{30EBCA7C-007D-443C-9393-56ECB9C2A6A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D75B4F-5BBD-408E-856B-27B9F13D8B0E}" type="pres">
      <dgm:prSet presAssocID="{1475C232-8762-45FE-A95B-12E041760F92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65EEA9F6-73D7-4BA0-8CFC-BEA732DE9C1F}" type="pres">
      <dgm:prSet presAssocID="{FA547563-71B1-47EC-9AF2-157F021174E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EF0BDC-B9F7-47D4-8A32-5CD0607379D6}" type="pres">
      <dgm:prSet presAssocID="{A46BCDA1-066A-4029-9519-2FC82229AC7D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B0E5ED6F-F05B-46E7-8663-F289301F5F43}" type="pres">
      <dgm:prSet presAssocID="{3D40FC90-7D39-418C-ABAD-6006E5AFC21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6DA9-264F-4F2B-AC93-37827D954BFD}" type="pres">
      <dgm:prSet presAssocID="{44C80F78-9944-431F-AB9D-39BA7289C2BC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4F7DE4AA-210C-44FE-A41E-564E4FD629C2}" type="pres">
      <dgm:prSet presAssocID="{B5258540-6AD6-409C-8AA6-FD2F678C36B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E98DDF-6C05-42FA-A8DB-D35E7C043860}" srcId="{B19950B1-65B9-4021-B3BB-9C308958B13E}" destId="{487C723C-7A34-4141-8AA3-3DC9F7B0D838}" srcOrd="0" destOrd="0" parTransId="{3987E02C-22BC-46D9-A539-9DD4EE8A4B03}" sibTransId="{74031275-C3DC-4687-B0CF-3A1F2E3CE92C}"/>
    <dgm:cxn modelId="{1B7E823C-932E-4AFD-92F1-84D58F155F18}" type="presOf" srcId="{A46BCDA1-066A-4029-9519-2FC82229AC7D}" destId="{54EF0BDC-B9F7-47D4-8A32-5CD0607379D6}" srcOrd="0" destOrd="0" presId="urn:microsoft.com/office/officeart/2005/8/layout/radial4"/>
    <dgm:cxn modelId="{373BB7F8-ED8B-47EC-89DE-F88C78E8E667}" srcId="{487C723C-7A34-4141-8AA3-3DC9F7B0D838}" destId="{B5258540-6AD6-409C-8AA6-FD2F678C36B7}" srcOrd="4" destOrd="0" parTransId="{44C80F78-9944-431F-AB9D-39BA7289C2BC}" sibTransId="{03938B1D-6009-487F-BAB0-037E5A23A676}"/>
    <dgm:cxn modelId="{7FCF6769-3851-40CE-A555-DE84D50E4819}" srcId="{487C723C-7A34-4141-8AA3-3DC9F7B0D838}" destId="{3D40FC90-7D39-418C-ABAD-6006E5AFC217}" srcOrd="3" destOrd="0" parTransId="{A46BCDA1-066A-4029-9519-2FC82229AC7D}" sibTransId="{1E5705BE-AE33-421B-8ECA-B41BECAC0377}"/>
    <dgm:cxn modelId="{1673515E-7FF0-445F-ACF3-8E6E0AB4D155}" srcId="{487C723C-7A34-4141-8AA3-3DC9F7B0D838}" destId="{FA547563-71B1-47EC-9AF2-157F021174EF}" srcOrd="2" destOrd="0" parTransId="{1475C232-8762-45FE-A95B-12E041760F92}" sibTransId="{9BDCF572-08E4-4885-B607-DFCAA22914DC}"/>
    <dgm:cxn modelId="{540EFC72-1F92-4784-B9E1-97099E2978F9}" type="presOf" srcId="{B73B37EC-6C9E-4B7A-84C4-221CD6574C08}" destId="{1B2BC6EB-C094-4913-B93C-7172121D79FF}" srcOrd="0" destOrd="0" presId="urn:microsoft.com/office/officeart/2005/8/layout/radial4"/>
    <dgm:cxn modelId="{A202AABF-98DE-4BAC-9972-57D1B1742F23}" type="presOf" srcId="{3D40FC90-7D39-418C-ABAD-6006E5AFC217}" destId="{B0E5ED6F-F05B-46E7-8663-F289301F5F43}" srcOrd="0" destOrd="0" presId="urn:microsoft.com/office/officeart/2005/8/layout/radial4"/>
    <dgm:cxn modelId="{3A05A36E-7C7E-4694-9BCC-B10DB8031BC9}" type="presOf" srcId="{487C723C-7A34-4141-8AA3-3DC9F7B0D838}" destId="{AE391CC0-C632-4D11-A7D7-627103F55479}" srcOrd="0" destOrd="0" presId="urn:microsoft.com/office/officeart/2005/8/layout/radial4"/>
    <dgm:cxn modelId="{F8268328-02CF-40B5-9E17-3E3CD1527EDB}" type="presOf" srcId="{30EBCA7C-007D-443C-9393-56ECB9C2A6A5}" destId="{D8573FCB-43C8-45B5-8F23-6857BA073C90}" srcOrd="0" destOrd="0" presId="urn:microsoft.com/office/officeart/2005/8/layout/radial4"/>
    <dgm:cxn modelId="{DC217CCA-12C3-466C-91D6-E8C08EE44B12}" type="presOf" srcId="{B19950B1-65B9-4021-B3BB-9C308958B13E}" destId="{07570AE7-3FE2-4875-9A18-EBCCD649B3C4}" srcOrd="0" destOrd="0" presId="urn:microsoft.com/office/officeart/2005/8/layout/radial4"/>
    <dgm:cxn modelId="{0F7AC6C5-8A45-4F6D-BA30-7B9D44DEA134}" type="presOf" srcId="{1475C232-8762-45FE-A95B-12E041760F92}" destId="{91D75B4F-5BBD-408E-856B-27B9F13D8B0E}" srcOrd="0" destOrd="0" presId="urn:microsoft.com/office/officeart/2005/8/layout/radial4"/>
    <dgm:cxn modelId="{24CF006B-C09A-49E2-82D1-CEA35ADEE0EC}" type="presOf" srcId="{0E8D5C18-BF6D-43AE-BF53-D6BB9F66DF2A}" destId="{40405041-A921-47CB-9BF8-D3A7A25C96E7}" srcOrd="0" destOrd="0" presId="urn:microsoft.com/office/officeart/2005/8/layout/radial4"/>
    <dgm:cxn modelId="{153A297A-C41D-493A-8A58-9138DE91C4CE}" srcId="{487C723C-7A34-4141-8AA3-3DC9F7B0D838}" destId="{30EBCA7C-007D-443C-9393-56ECB9C2A6A5}" srcOrd="1" destOrd="0" parTransId="{0E8D5C18-BF6D-43AE-BF53-D6BB9F66DF2A}" sibTransId="{B8FF9448-0A34-453C-B4D4-E6F407481909}"/>
    <dgm:cxn modelId="{7B3F1670-DBE9-4700-B173-9ECE3FDE54FC}" type="presOf" srcId="{FA547563-71B1-47EC-9AF2-157F021174EF}" destId="{65EEA9F6-73D7-4BA0-8CFC-BEA732DE9C1F}" srcOrd="0" destOrd="0" presId="urn:microsoft.com/office/officeart/2005/8/layout/radial4"/>
    <dgm:cxn modelId="{90488BA7-AD22-4B2D-B311-64021C2CE2A3}" type="presOf" srcId="{D04981D6-823E-4A43-8C0D-32DCDC69EDFB}" destId="{DF6F954D-A8CB-4EE4-A76D-FAD4FA72EB65}" srcOrd="0" destOrd="0" presId="urn:microsoft.com/office/officeart/2005/8/layout/radial4"/>
    <dgm:cxn modelId="{991A0044-41B2-4700-967B-96B8498C49A1}" srcId="{487C723C-7A34-4141-8AA3-3DC9F7B0D838}" destId="{B73B37EC-6C9E-4B7A-84C4-221CD6574C08}" srcOrd="0" destOrd="0" parTransId="{D04981D6-823E-4A43-8C0D-32DCDC69EDFB}" sibTransId="{E1FA0BFB-2C62-47C4-BBF7-9BEE608FBE42}"/>
    <dgm:cxn modelId="{78F822F0-60B6-4E51-B226-6AEDA0D83D53}" type="presOf" srcId="{44C80F78-9944-431F-AB9D-39BA7289C2BC}" destId="{3C616DA9-264F-4F2B-AC93-37827D954BFD}" srcOrd="0" destOrd="0" presId="urn:microsoft.com/office/officeart/2005/8/layout/radial4"/>
    <dgm:cxn modelId="{684BCDDC-AD33-4F8B-AB48-67D302103489}" type="presOf" srcId="{B5258540-6AD6-409C-8AA6-FD2F678C36B7}" destId="{4F7DE4AA-210C-44FE-A41E-564E4FD629C2}" srcOrd="0" destOrd="0" presId="urn:microsoft.com/office/officeart/2005/8/layout/radial4"/>
    <dgm:cxn modelId="{DFC83A67-17CB-4A60-97EB-0E35F6E5FAAB}" type="presParOf" srcId="{07570AE7-3FE2-4875-9A18-EBCCD649B3C4}" destId="{AE391CC0-C632-4D11-A7D7-627103F55479}" srcOrd="0" destOrd="0" presId="urn:microsoft.com/office/officeart/2005/8/layout/radial4"/>
    <dgm:cxn modelId="{EC0D286A-1C16-451E-9AE7-39006B895F62}" type="presParOf" srcId="{07570AE7-3FE2-4875-9A18-EBCCD649B3C4}" destId="{DF6F954D-A8CB-4EE4-A76D-FAD4FA72EB65}" srcOrd="1" destOrd="0" presId="urn:microsoft.com/office/officeart/2005/8/layout/radial4"/>
    <dgm:cxn modelId="{3CE5E616-C102-4742-B123-254A6FAA1A4A}" type="presParOf" srcId="{07570AE7-3FE2-4875-9A18-EBCCD649B3C4}" destId="{1B2BC6EB-C094-4913-B93C-7172121D79FF}" srcOrd="2" destOrd="0" presId="urn:microsoft.com/office/officeart/2005/8/layout/radial4"/>
    <dgm:cxn modelId="{C56610B3-0F05-4A05-A6F6-9AB0A688893C}" type="presParOf" srcId="{07570AE7-3FE2-4875-9A18-EBCCD649B3C4}" destId="{40405041-A921-47CB-9BF8-D3A7A25C96E7}" srcOrd="3" destOrd="0" presId="urn:microsoft.com/office/officeart/2005/8/layout/radial4"/>
    <dgm:cxn modelId="{E741FE27-6693-4B32-B37E-EBA18468E1C9}" type="presParOf" srcId="{07570AE7-3FE2-4875-9A18-EBCCD649B3C4}" destId="{D8573FCB-43C8-45B5-8F23-6857BA073C90}" srcOrd="4" destOrd="0" presId="urn:microsoft.com/office/officeart/2005/8/layout/radial4"/>
    <dgm:cxn modelId="{27A6D5A3-A848-422C-BAA6-13B3776ACA11}" type="presParOf" srcId="{07570AE7-3FE2-4875-9A18-EBCCD649B3C4}" destId="{91D75B4F-5BBD-408E-856B-27B9F13D8B0E}" srcOrd="5" destOrd="0" presId="urn:microsoft.com/office/officeart/2005/8/layout/radial4"/>
    <dgm:cxn modelId="{F3FB98BB-6141-4723-B970-8713DF5AD033}" type="presParOf" srcId="{07570AE7-3FE2-4875-9A18-EBCCD649B3C4}" destId="{65EEA9F6-73D7-4BA0-8CFC-BEA732DE9C1F}" srcOrd="6" destOrd="0" presId="urn:microsoft.com/office/officeart/2005/8/layout/radial4"/>
    <dgm:cxn modelId="{33730F68-0FCC-4453-892C-ECCD93AACDE9}" type="presParOf" srcId="{07570AE7-3FE2-4875-9A18-EBCCD649B3C4}" destId="{54EF0BDC-B9F7-47D4-8A32-5CD0607379D6}" srcOrd="7" destOrd="0" presId="urn:microsoft.com/office/officeart/2005/8/layout/radial4"/>
    <dgm:cxn modelId="{5D0E30DA-3475-40CE-A76E-A84AB7C7CD7C}" type="presParOf" srcId="{07570AE7-3FE2-4875-9A18-EBCCD649B3C4}" destId="{B0E5ED6F-F05B-46E7-8663-F289301F5F43}" srcOrd="8" destOrd="0" presId="urn:microsoft.com/office/officeart/2005/8/layout/radial4"/>
    <dgm:cxn modelId="{A0CF9F68-81AC-45CA-B119-1CEF866EE776}" type="presParOf" srcId="{07570AE7-3FE2-4875-9A18-EBCCD649B3C4}" destId="{3C616DA9-264F-4F2B-AC93-37827D954BFD}" srcOrd="9" destOrd="0" presId="urn:microsoft.com/office/officeart/2005/8/layout/radial4"/>
    <dgm:cxn modelId="{EAAC11C3-28FE-45AB-805B-1DA0F37F33F3}" type="presParOf" srcId="{07570AE7-3FE2-4875-9A18-EBCCD649B3C4}" destId="{4F7DE4AA-210C-44FE-A41E-564E4FD629C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E391CC0-C632-4D11-A7D7-627103F55479}">
      <dsp:nvSpPr>
        <dsp:cNvPr id="0" name=""/>
        <dsp:cNvSpPr/>
      </dsp:nvSpPr>
      <dsp:spPr>
        <a:xfrm>
          <a:off x="3048002" y="2705157"/>
          <a:ext cx="2133595" cy="20028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GRANT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Coordinator/Case Manager</a:t>
          </a:r>
        </a:p>
      </dsp:txBody>
      <dsp:txXfrm>
        <a:off x="3048002" y="2705157"/>
        <a:ext cx="2133595" cy="2002830"/>
      </dsp:txXfrm>
    </dsp:sp>
    <dsp:sp modelId="{DF6F954D-A8CB-4EE4-A76D-FAD4FA72EB65}">
      <dsp:nvSpPr>
        <dsp:cNvPr id="0" name=""/>
        <dsp:cNvSpPr/>
      </dsp:nvSpPr>
      <dsp:spPr>
        <a:xfrm rot="10858450">
          <a:off x="1179825" y="3386275"/>
          <a:ext cx="1765727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BC6EB-C094-4913-B93C-7172121D79FF}">
      <dsp:nvSpPr>
        <dsp:cNvPr id="0" name=""/>
        <dsp:cNvSpPr/>
      </dsp:nvSpPr>
      <dsp:spPr>
        <a:xfrm>
          <a:off x="228608" y="2895593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Military Base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228608" y="2895593"/>
        <a:ext cx="1902689" cy="1522151"/>
      </dsp:txXfrm>
    </dsp:sp>
    <dsp:sp modelId="{40405041-A921-47CB-9BF8-D3A7A25C96E7}">
      <dsp:nvSpPr>
        <dsp:cNvPr id="0" name=""/>
        <dsp:cNvSpPr/>
      </dsp:nvSpPr>
      <dsp:spPr>
        <a:xfrm rot="13500000">
          <a:off x="1767737" y="1977717"/>
          <a:ext cx="1807220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73FCB-43C8-45B5-8F23-6857BA073C90}">
      <dsp:nvSpPr>
        <dsp:cNvPr id="0" name=""/>
        <dsp:cNvSpPr/>
      </dsp:nvSpPr>
      <dsp:spPr>
        <a:xfrm>
          <a:off x="1081054" y="863095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VA Staff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1081054" y="863095"/>
        <a:ext cx="1902689" cy="1522151"/>
      </dsp:txXfrm>
    </dsp:sp>
    <dsp:sp modelId="{91D75B4F-5BBD-408E-856B-27B9F13D8B0E}">
      <dsp:nvSpPr>
        <dsp:cNvPr id="0" name=""/>
        <dsp:cNvSpPr/>
      </dsp:nvSpPr>
      <dsp:spPr>
        <a:xfrm rot="16200000">
          <a:off x="3196475" y="1394534"/>
          <a:ext cx="1836649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EA9F6-73D7-4BA0-8CFC-BEA732DE9C1F}">
      <dsp:nvSpPr>
        <dsp:cNvPr id="0" name=""/>
        <dsp:cNvSpPr/>
      </dsp:nvSpPr>
      <dsp:spPr>
        <a:xfrm>
          <a:off x="3163455" y="536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National Call Center 1.877.424.3838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3163455" y="536"/>
        <a:ext cx="1902689" cy="1522151"/>
      </dsp:txXfrm>
    </dsp:sp>
    <dsp:sp modelId="{54EF0BDC-B9F7-47D4-8A32-5CD0607379D6}">
      <dsp:nvSpPr>
        <dsp:cNvPr id="0" name=""/>
        <dsp:cNvSpPr/>
      </dsp:nvSpPr>
      <dsp:spPr>
        <a:xfrm rot="18900000">
          <a:off x="4654641" y="1977717"/>
          <a:ext cx="1807220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5ED6F-F05B-46E7-8663-F289301F5F43}">
      <dsp:nvSpPr>
        <dsp:cNvPr id="0" name=""/>
        <dsp:cNvSpPr/>
      </dsp:nvSpPr>
      <dsp:spPr>
        <a:xfrm>
          <a:off x="5245856" y="863095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Work Force Boards (DOL)</a:t>
          </a:r>
          <a:endParaRPr lang="en-US" sz="2100" kern="1200" dirty="0">
            <a:solidFill>
              <a:schemeClr val="bg1"/>
            </a:solidFill>
          </a:endParaRPr>
        </a:p>
      </dsp:txBody>
      <dsp:txXfrm>
        <a:off x="5245856" y="863095"/>
        <a:ext cx="1902689" cy="1522151"/>
      </dsp:txXfrm>
    </dsp:sp>
    <dsp:sp modelId="{3C616DA9-264F-4F2B-AC93-37827D954BFD}">
      <dsp:nvSpPr>
        <dsp:cNvPr id="0" name=""/>
        <dsp:cNvSpPr/>
      </dsp:nvSpPr>
      <dsp:spPr>
        <a:xfrm>
          <a:off x="5284896" y="3421169"/>
          <a:ext cx="1774863" cy="5708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DE4AA-210C-44FE-A41E-564E4FD629C2}">
      <dsp:nvSpPr>
        <dsp:cNvPr id="0" name=""/>
        <dsp:cNvSpPr/>
      </dsp:nvSpPr>
      <dsp:spPr>
        <a:xfrm>
          <a:off x="6108415" y="2945497"/>
          <a:ext cx="1902689" cy="15221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chemeClr val="bg1"/>
              </a:solidFill>
            </a:rPr>
            <a:t>Community Organizations 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6108415" y="2945497"/>
        <a:ext cx="1902689" cy="1522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3675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3988" y="0"/>
            <a:ext cx="4005262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21353-15C4-429F-9BEA-85CEF3D0AFB8}" type="datetimeFigureOut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05588"/>
            <a:ext cx="4003675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3988" y="6605588"/>
            <a:ext cx="4005262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793AC-C064-4850-BB64-E127E5CDD1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05200" cy="347980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3547" y="0"/>
            <a:ext cx="4005200" cy="347980"/>
          </a:xfrm>
          <a:prstGeom prst="rect">
            <a:avLst/>
          </a:prstGeom>
        </p:spPr>
        <p:txBody>
          <a:bodyPr vert="horz" lIns="90809" tIns="45405" rIns="90809" bIns="45405" rtlCol="0"/>
          <a:lstStyle>
            <a:lvl1pPr algn="r">
              <a:defRPr sz="1200"/>
            </a:lvl1pPr>
          </a:lstStyle>
          <a:p>
            <a:fld id="{F567D126-1BBF-4DC8-A334-F78EDA121EE9}" type="datetimeFigureOut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1313" y="520700"/>
            <a:ext cx="3478212" cy="2608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9" tIns="45405" rIns="90809" bIns="4540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921" y="3304024"/>
            <a:ext cx="7390996" cy="3129440"/>
          </a:xfrm>
          <a:prstGeom prst="rect">
            <a:avLst/>
          </a:prstGeom>
        </p:spPr>
        <p:txBody>
          <a:bodyPr vert="horz" lIns="90809" tIns="45405" rIns="90809" bIns="454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05670"/>
            <a:ext cx="4005200" cy="347980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3547" y="6605670"/>
            <a:ext cx="4005200" cy="347980"/>
          </a:xfrm>
          <a:prstGeom prst="rect">
            <a:avLst/>
          </a:prstGeom>
        </p:spPr>
        <p:txBody>
          <a:bodyPr vert="horz" lIns="90809" tIns="45405" rIns="90809" bIns="45405" rtlCol="0" anchor="b"/>
          <a:lstStyle>
            <a:lvl1pPr algn="r">
              <a:defRPr sz="1200"/>
            </a:lvl1pPr>
          </a:lstStyle>
          <a:p>
            <a:fld id="{D6D2FD4A-DFA7-48A5-8E45-98D90DA942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7B5DA-64CB-4C71-8682-04458F21FD88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0F7E-6799-427E-9823-06BA98C69F5D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C4D2-C577-4494-B0E6-D30544E25BD0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06E0-D20D-4809-A0B8-1ACA5176B9C0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492875"/>
            <a:ext cx="762000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803B-0649-437A-AE63-B35CC79A3449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E193-6EED-4F5C-BF22-CD7E8ED7BF76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E19A6-EB86-4E56-9960-25070292C2A6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D987-1143-48BF-81BD-1C7EFCF262FD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22BD4-BC5E-49D2-8122-FD6A232A844F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633A0-8BDD-48A2-93F5-AB3AD37071BF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CED-A91A-41E3-8C24-2938E178A390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5F5088-861E-423C-B1E4-8C30E9DAF2C3}" type="datetime1">
              <a:rPr lang="en-US" smtClean="0"/>
              <a:pPr/>
              <a:t>8/19/2011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90F82B-C0C4-46B6-B796-D7516A19CEE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lessofhc.org/" TargetMode="External"/><Relationship Id="rId2" Type="http://schemas.openxmlformats.org/officeDocument/2006/relationships/hyperlink" Target="http://www.myhealth.va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Homeless Prevention Workshop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800" dirty="0" smtClean="0"/>
          </a:p>
          <a:p>
            <a:pPr algn="ctr">
              <a:buNone/>
            </a:pPr>
            <a:r>
              <a:rPr lang="en-US" sz="4800" dirty="0" smtClean="0"/>
              <a:t>Staging the Community and Provider for Grant Implementation</a:t>
            </a:r>
          </a:p>
          <a:p>
            <a:pPr algn="ctr">
              <a:buNone/>
            </a:pPr>
            <a:r>
              <a:rPr lang="en-US" sz="1200" dirty="0" smtClean="0"/>
              <a:t>Stephanie George, LCSW</a:t>
            </a:r>
          </a:p>
          <a:p>
            <a:pPr algn="ctr">
              <a:buNone/>
            </a:pPr>
            <a:r>
              <a:rPr lang="en-US" sz="1200" dirty="0" smtClean="0"/>
              <a:t>Clinical Project Coordinator</a:t>
            </a:r>
          </a:p>
          <a:p>
            <a:pPr algn="ctr">
              <a:buNone/>
            </a:pPr>
            <a:r>
              <a:rPr lang="en-US" sz="1200" dirty="0" smtClean="0"/>
              <a:t>National Center on Homelessness Among Veterans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Point of Access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MP900446685[1]"/>
          <p:cNvPicPr>
            <a:picLocks noChangeArrowheads="1"/>
          </p:cNvPicPr>
          <p:nvPr/>
        </p:nvPicPr>
        <p:blipFill>
          <a:blip r:embed="rId7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P900446685[1]"/>
          <p:cNvPicPr>
            <a:picLocks noChangeArrowheads="1"/>
          </p:cNvPicPr>
          <p:nvPr/>
        </p:nvPicPr>
        <p:blipFill>
          <a:blip r:embed="rId7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Coordinated Outreach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VA Homeless Summit</a:t>
            </a:r>
          </a:p>
          <a:p>
            <a:r>
              <a:rPr lang="en-US" dirty="0" smtClean="0"/>
              <a:t>Mac Dill AFB</a:t>
            </a:r>
          </a:p>
          <a:p>
            <a:pPr lvl="1"/>
            <a:r>
              <a:rPr lang="en-US" dirty="0" smtClean="0"/>
              <a:t>Commander and Top 3</a:t>
            </a:r>
          </a:p>
          <a:p>
            <a:pPr lvl="1"/>
            <a:r>
              <a:rPr lang="en-US" dirty="0" smtClean="0"/>
              <a:t>Reserve Units and Victims Advocate</a:t>
            </a:r>
          </a:p>
          <a:p>
            <a:pPr lvl="1"/>
            <a:r>
              <a:rPr lang="en-US" dirty="0" smtClean="0"/>
              <a:t>Family Readiness Center</a:t>
            </a:r>
          </a:p>
          <a:p>
            <a:pPr lvl="1"/>
            <a:r>
              <a:rPr lang="en-US" dirty="0" smtClean="0"/>
              <a:t>Yellow Ribbon Program</a:t>
            </a:r>
          </a:p>
          <a:p>
            <a:r>
              <a:rPr lang="en-US" dirty="0" smtClean="0"/>
              <a:t>Mobile Outreach Clinic</a:t>
            </a:r>
          </a:p>
          <a:p>
            <a:r>
              <a:rPr lang="en-US" dirty="0" smtClean="0"/>
              <a:t>VA Staff (VBA, DOM, Hospital, Outpatient Clinics, HCHV) </a:t>
            </a:r>
          </a:p>
          <a:p>
            <a:r>
              <a:rPr lang="en-US" dirty="0" smtClean="0"/>
              <a:t>PDHRA for National Guard and Reserve</a:t>
            </a:r>
          </a:p>
          <a:p>
            <a:r>
              <a:rPr lang="en-US" dirty="0" smtClean="0"/>
              <a:t>Veteran Specific Events </a:t>
            </a:r>
          </a:p>
          <a:p>
            <a:pPr lvl="1"/>
            <a:r>
              <a:rPr lang="en-US" dirty="0" smtClean="0"/>
              <a:t>Welcome Home Event</a:t>
            </a:r>
          </a:p>
          <a:p>
            <a:pPr lvl="1"/>
            <a:r>
              <a:rPr lang="en-US" dirty="0" smtClean="0"/>
              <a:t>Stand-down in Zephyrhills, Tampa</a:t>
            </a:r>
          </a:p>
          <a:p>
            <a:pPr lvl="1"/>
            <a:r>
              <a:rPr lang="en-US" dirty="0" smtClean="0"/>
              <a:t>Polk County DAV event</a:t>
            </a:r>
          </a:p>
          <a:p>
            <a:endParaRPr lang="en-US" dirty="0"/>
          </a:p>
        </p:txBody>
      </p:sp>
      <p:pic>
        <p:nvPicPr>
          <p:cNvPr id="9" name="Picture 2" descr="MP900446685[1]"/>
          <p:cNvPicPr>
            <a:picLocks noChangeArrowheads="1"/>
          </p:cNvPicPr>
          <p:nvPr/>
        </p:nvPicPr>
        <p:blipFill>
          <a:blip r:embed="rId2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P900446685[1]"/>
          <p:cNvPicPr>
            <a:picLocks noChangeArrowheads="1"/>
          </p:cNvPicPr>
          <p:nvPr/>
        </p:nvPicPr>
        <p:blipFill>
          <a:blip r:embed="rId2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Coordinated Outreach </a:t>
            </a:r>
            <a:r>
              <a:rPr lang="en-US" sz="1800" dirty="0" smtClean="0"/>
              <a:t>(Con’t)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Hillsborough Community College</a:t>
            </a:r>
          </a:p>
          <a:p>
            <a:pPr lvl="1"/>
            <a:r>
              <a:rPr lang="en-US" dirty="0" smtClean="0"/>
              <a:t>Dale Mabry Campus - Student Services</a:t>
            </a:r>
          </a:p>
          <a:p>
            <a:pPr lvl="1"/>
            <a:r>
              <a:rPr lang="en-US" dirty="0" smtClean="0"/>
              <a:t>South Point Campus—GI Bill Students</a:t>
            </a:r>
          </a:p>
          <a:p>
            <a:r>
              <a:rPr lang="en-US" dirty="0" smtClean="0"/>
              <a:t>Community Events</a:t>
            </a:r>
          </a:p>
          <a:p>
            <a:pPr lvl="1"/>
            <a:r>
              <a:rPr lang="en-US" dirty="0" smtClean="0"/>
              <a:t>Sun City Health Fair “Fun n’ Sun”</a:t>
            </a:r>
          </a:p>
          <a:p>
            <a:pPr lvl="1"/>
            <a:r>
              <a:rPr lang="en-US" dirty="0" smtClean="0"/>
              <a:t>Small Business Forum</a:t>
            </a:r>
          </a:p>
          <a:p>
            <a:pPr lvl="1"/>
            <a:r>
              <a:rPr lang="en-US" dirty="0" smtClean="0"/>
              <a:t>Metropolitan Ministries Community Fair</a:t>
            </a:r>
          </a:p>
          <a:p>
            <a:r>
              <a:rPr lang="en-US" dirty="0" smtClean="0"/>
              <a:t>Workforce Boards</a:t>
            </a:r>
          </a:p>
          <a:p>
            <a:r>
              <a:rPr lang="en-US" dirty="0" smtClean="0"/>
              <a:t>Churches</a:t>
            </a:r>
          </a:p>
          <a:p>
            <a:r>
              <a:rPr lang="en-US" dirty="0" smtClean="0"/>
              <a:t>WIC and Food Stamp Office</a:t>
            </a:r>
          </a:p>
          <a:p>
            <a:r>
              <a:rPr lang="en-US" dirty="0" smtClean="0"/>
              <a:t>Homeless Coalition Meetings</a:t>
            </a:r>
            <a:endParaRPr lang="en-US" dirty="0"/>
          </a:p>
        </p:txBody>
      </p:sp>
      <p:pic>
        <p:nvPicPr>
          <p:cNvPr id="9" name="Picture 2" descr="MP900446685[1]"/>
          <p:cNvPicPr>
            <a:picLocks noChangeArrowheads="1"/>
          </p:cNvPicPr>
          <p:nvPr/>
        </p:nvPicPr>
        <p:blipFill>
          <a:blip r:embed="rId2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P900446685[1]"/>
          <p:cNvPicPr>
            <a:picLocks noChangeArrowheads="1"/>
          </p:cNvPicPr>
          <p:nvPr/>
        </p:nvPicPr>
        <p:blipFill>
          <a:blip r:embed="rId2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Coordinated Outreach </a:t>
            </a:r>
            <a:r>
              <a:rPr lang="en-US" sz="1800" dirty="0" smtClean="0"/>
              <a:t>(Con’t)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of web-based technologies including:</a:t>
            </a:r>
          </a:p>
          <a:p>
            <a:pPr lvl="1"/>
            <a:r>
              <a:rPr lang="en-US" dirty="0" smtClean="0"/>
              <a:t>VA Healthy Vet website </a:t>
            </a:r>
            <a:r>
              <a:rPr lang="en-US" u="sng" dirty="0" smtClean="0">
                <a:hlinkClick r:id="rId2"/>
              </a:rPr>
              <a:t>www.myhealth.va.gov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Homeless Coalition website  </a:t>
            </a:r>
            <a:r>
              <a:rPr lang="en-US" u="sng" dirty="0" smtClean="0">
                <a:hlinkClick r:id="rId3"/>
              </a:rPr>
              <a:t>www.homelessofhc.org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9" name="Picture 2" descr="MP900446685[1]"/>
          <p:cNvPicPr>
            <a:picLocks noChangeArrowheads="1"/>
          </p:cNvPicPr>
          <p:nvPr/>
        </p:nvPicPr>
        <p:blipFill>
          <a:blip r:embed="rId4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P900446685[1]"/>
          <p:cNvPicPr>
            <a:picLocks noChangeArrowheads="1"/>
          </p:cNvPicPr>
          <p:nvPr/>
        </p:nvPicPr>
        <p:blipFill>
          <a:blip r:embed="rId4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MP900446685[1]"/>
          <p:cNvPicPr>
            <a:picLocks noChangeArrowheads="1"/>
          </p:cNvPicPr>
          <p:nvPr/>
        </p:nvPicPr>
        <p:blipFill>
          <a:blip r:embed="rId2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6629400"/>
            <a:ext cx="91440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MP900446685[1]"/>
          <p:cNvPicPr>
            <a:picLocks noChangeArrowheads="1"/>
          </p:cNvPicPr>
          <p:nvPr/>
        </p:nvPicPr>
        <p:blipFill>
          <a:blip r:embed="rId2" cstate="print">
            <a:lum bright="50000"/>
          </a:blip>
          <a:srcRect t="59250" b="28103"/>
          <a:stretch>
            <a:fillRect/>
          </a:stretch>
        </p:blipFill>
        <p:spPr bwMode="auto"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0F82B-C0C4-46B6-B796-D7516A19CEE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 cstate="print"/>
          <a:srcRect r="4000" b="1428"/>
          <a:stretch>
            <a:fillRect/>
          </a:stretch>
        </p:blipFill>
        <p:spPr bwMode="auto">
          <a:xfrm>
            <a:off x="0" y="2286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33">
      <a:dk1>
        <a:sysClr val="windowText" lastClr="000000"/>
      </a:dk1>
      <a:lt1>
        <a:srgbClr val="FFFFFF"/>
      </a:lt1>
      <a:dk2>
        <a:srgbClr val="000066"/>
      </a:dk2>
      <a:lt2>
        <a:srgbClr val="FFFFFF"/>
      </a:lt2>
      <a:accent1>
        <a:srgbClr val="FFFFFF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658</TotalTime>
  <Words>171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Homeless Prevention Workshop</vt:lpstr>
      <vt:lpstr>Central Point of Access</vt:lpstr>
      <vt:lpstr>Coordinated Outreach</vt:lpstr>
      <vt:lpstr>Coordinated Outreach (Con’t)</vt:lpstr>
      <vt:lpstr>Coordinated Outreach (Con’t)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eerb</dc:creator>
  <cp:lastModifiedBy>vhaphidonet</cp:lastModifiedBy>
  <cp:revision>84</cp:revision>
  <dcterms:created xsi:type="dcterms:W3CDTF">2011-05-06T23:15:57Z</dcterms:created>
  <dcterms:modified xsi:type="dcterms:W3CDTF">2011-08-19T19:24:21Z</dcterms:modified>
</cp:coreProperties>
</file>