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301" r:id="rId3"/>
    <p:sldId id="307" r:id="rId4"/>
    <p:sldId id="321" r:id="rId5"/>
    <p:sldId id="325" r:id="rId6"/>
    <p:sldId id="295" r:id="rId7"/>
    <p:sldId id="319" r:id="rId8"/>
    <p:sldId id="313" r:id="rId9"/>
    <p:sldId id="314" r:id="rId10"/>
    <p:sldId id="320" r:id="rId11"/>
    <p:sldId id="322" r:id="rId12"/>
    <p:sldId id="323" r:id="rId13"/>
    <p:sldId id="296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7904" autoAdjust="0"/>
  </p:normalViewPr>
  <p:slideViewPr>
    <p:cSldViewPr>
      <p:cViewPr varScale="1">
        <p:scale>
          <a:sx n="57" d="100"/>
          <a:sy n="57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1781FA-7EE2-4023-9972-BCA9284B2F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6D7B9-0BB2-42A3-A2FF-24F875FC08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D0C93ECB-74E4-4330-B5D1-1E3FFD409A93}" type="datetimeFigureOut">
              <a:rPr lang="en-US" smtClean="0"/>
              <a:t>6/2/2019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96C49-2FB9-493F-8C75-78ED555AE2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195C86-150B-4751-8E95-D703FB4F78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85CBDEBD-99DC-4AF0-8C73-8D6F6115C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5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584D9E91-AA99-4B2F-A0BF-7DD4BC506400}" type="datetimeFigureOut">
              <a:rPr lang="en-US" smtClean="0"/>
              <a:t>6/2/2019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B577AD7E-5E5E-4409-A20A-15FBB59B1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9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55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37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0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58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47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7AD7E-5E5E-4409-A20A-15FBB59B1BA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0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7010-60D3-44C5-A10C-865FEEE0A830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8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507E1-BA0B-4AEE-B85E-B55107ECD832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6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16D0-01B4-48CE-9FC1-3101373F0445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7CB1-FC7D-4FEF-8435-8E2DE076B120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9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6FF4-92D1-4EFD-A9BF-5993EFB35273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2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F1BB-C073-494F-B419-0EA6C9F732A3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82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D7B3-273B-4DF4-AC69-03ABBC9AF918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85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596B-F342-48E1-B6B2-54D35EA46E53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6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FE6D-BF1D-4FDC-B0A4-50F1C56724EF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0C82-C30A-4785-A7D5-EEA8E54B9EE0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5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3D52-7AAB-4A48-833C-892EF72B8CBA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0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C6952-72D4-45F9-BFA9-CFC4C0B7AD0B}" type="datetime1">
              <a:rPr lang="en-US" smtClean="0"/>
              <a:t>6/2/2019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CD347-62E7-4540-ABF9-E92B461228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3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young1@usf.edu" TargetMode="External"/><Relationship Id="rId2" Type="http://schemas.openxmlformats.org/officeDocument/2006/relationships/hyperlink" Target="mailto:psmits@usf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6037-8B0A-44F5-9EBD-9B975A6C7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76200" y="1605375"/>
            <a:ext cx="8839200" cy="13664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b="1" dirty="0">
                <a:latin typeface="+mj-lt"/>
              </a:rPr>
              <a:t>The 2019 Low Demand Fidelity Review Process:  An Introduction and Review of Logistics</a:t>
            </a:r>
            <a:endParaRPr lang="en-US" sz="3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03638" y="3200400"/>
            <a:ext cx="37411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M. Scott Young , PhD</a:t>
            </a:r>
          </a:p>
          <a:p>
            <a:pPr algn="ctr"/>
            <a:r>
              <a:rPr lang="en-US" sz="2400" dirty="0"/>
              <a:t>Research Assistant Professor</a:t>
            </a:r>
          </a:p>
          <a:p>
            <a:pPr algn="ctr"/>
            <a:r>
              <a:rPr lang="en-US" sz="2400" dirty="0"/>
              <a:t>University of South Florida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Paul Smits, LCSW</a:t>
            </a:r>
          </a:p>
          <a:p>
            <a:pPr algn="ctr"/>
            <a:r>
              <a:rPr lang="en-US" sz="2400" dirty="0"/>
              <a:t>Senior Policy Analyst</a:t>
            </a:r>
          </a:p>
          <a:p>
            <a:pPr algn="ctr"/>
            <a:r>
              <a:rPr lang="en-US" sz="2400" dirty="0"/>
              <a:t>University of South Florida</a:t>
            </a:r>
          </a:p>
          <a:p>
            <a:pPr algn="ctr"/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D8E7C5-D04A-4707-AB98-AA0C9A4C0BE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  <p:pic>
        <p:nvPicPr>
          <p:cNvPr id="12" name="Picture 2" descr="Image result for university of south florida logo">
            <a:extLst>
              <a:ext uri="{FF2B5EF4-FFF2-40B4-BE49-F238E27FC236}">
                <a16:creationId xmlns:a16="http://schemas.microsoft.com/office/drawing/2014/main" id="{5031950B-C13F-404D-836D-05DD7509E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22169"/>
            <a:ext cx="1676400" cy="123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900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7FC6-9A24-4FC5-8086-A21537F34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FA584-DCA4-4CD4-8FCE-27D267DAA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A Brief Look at the Fidelity Instruments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1442E-DF0B-4017-88D3-0FCFDB22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D41D2C-2389-41EF-BA3E-EDAAC763725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0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38100"/>
            <a:ext cx="9105900" cy="680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0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199"/>
            <a:ext cx="9003854" cy="66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9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67000"/>
            <a:ext cx="8534400" cy="3962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Questions? / Discussion</a:t>
            </a:r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Reminder, please complete and submit the Two Attachments by 06/30/2019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700C47-5037-4C57-9A4C-EFA7AA70738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3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D8E7C5-D04A-4707-AB98-AA0C9A4C0BE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9100" y="1644650"/>
            <a:ext cx="8229600" cy="48323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/>
              <a:t>Overview</a:t>
            </a:r>
          </a:p>
          <a:p>
            <a:pPr marL="0" indent="0" algn="ctr">
              <a:buNone/>
            </a:pPr>
            <a:endParaRPr lang="en-US" sz="1300" b="1" dirty="0"/>
          </a:p>
          <a:p>
            <a:pPr lvl="0"/>
            <a:r>
              <a:rPr lang="en-US" dirty="0"/>
              <a:t>What is Fidelity Measurement?</a:t>
            </a:r>
          </a:p>
          <a:p>
            <a:pPr lvl="0"/>
            <a:r>
              <a:rPr lang="en-US" dirty="0"/>
              <a:t>Why Assess Fidelity?</a:t>
            </a:r>
          </a:p>
          <a:p>
            <a:r>
              <a:rPr lang="en-US" dirty="0"/>
              <a:t>The Key Dimensions of Low Demand Fidelity</a:t>
            </a:r>
          </a:p>
          <a:p>
            <a:pPr lvl="0"/>
            <a:r>
              <a:rPr lang="en-US" dirty="0"/>
              <a:t>The 2019 Fidelity Assessment Process</a:t>
            </a:r>
          </a:p>
          <a:p>
            <a:pPr lvl="0"/>
            <a:r>
              <a:rPr lang="en-US" dirty="0"/>
              <a:t>Logistics of the 2019 Fidelity Assessment Process</a:t>
            </a:r>
          </a:p>
          <a:p>
            <a:pPr lvl="0"/>
            <a:r>
              <a:rPr lang="en-US" dirty="0"/>
              <a:t>Can Some Program Variation Be Expected?</a:t>
            </a:r>
          </a:p>
          <a:p>
            <a:pPr lvl="0"/>
            <a:r>
              <a:rPr lang="en-US" dirty="0"/>
              <a:t>Results of the Assessment </a:t>
            </a:r>
          </a:p>
          <a:p>
            <a:pPr lvl="0"/>
            <a:r>
              <a:rPr lang="en-US" dirty="0"/>
              <a:t>A Brief Look at the Fidelity Instruments</a:t>
            </a:r>
          </a:p>
          <a:p>
            <a:pPr lvl="0"/>
            <a:r>
              <a:rPr lang="en-US" dirty="0"/>
              <a:t>Questions / Discussion</a:t>
            </a:r>
          </a:p>
          <a:p>
            <a:pPr lvl="0"/>
            <a:endParaRPr lang="en-US" b="1" dirty="0"/>
          </a:p>
          <a:p>
            <a:pPr lvl="0"/>
            <a:endParaRPr lang="en-US" b="1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sz="3300" dirty="0"/>
          </a:p>
          <a:p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0219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34226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212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What is Fidelity Measurement?</a:t>
            </a:r>
            <a:br>
              <a:rPr lang="en-US" sz="3600" b="1" dirty="0"/>
            </a:br>
            <a:endParaRPr lang="en-US" sz="1600" b="1" dirty="0"/>
          </a:p>
          <a:p>
            <a:pPr>
              <a:lnSpc>
                <a:spcPct val="90000"/>
              </a:lnSpc>
            </a:pPr>
            <a:r>
              <a:rPr lang="en-US" sz="2800" dirty="0"/>
              <a:t>Degree to Which a Program and/or Intervention is Administered as it was Intended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Fidelity Plays an Important Role in Guiding Implementation of New Models / Programs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Offers an Objective Way to Monitor and Provide Structured Feedback Concerning Program Development and Change over Time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of a Structured, Standardized Fidelity Scale Allows Comparisons Between Programs and Facilitates Mapping of Processes and Outcomes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300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542C71-8F9D-460B-8957-B65184F2BF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4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34226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212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600" b="1" dirty="0"/>
              <a:t>Why Assess Fidelity?</a:t>
            </a:r>
          </a:p>
          <a:p>
            <a:pPr marL="0" indent="0" algn="ctr">
              <a:buNone/>
            </a:pPr>
            <a:endParaRPr lang="en-US" sz="1200" b="1" dirty="0"/>
          </a:p>
          <a:p>
            <a:pPr>
              <a:lnSpc>
                <a:spcPct val="90000"/>
              </a:lnSpc>
            </a:pPr>
            <a:r>
              <a:rPr lang="en-US" dirty="0"/>
              <a:t>Studies Indicate that Programs are More Effective When Administered as They Were Intended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Modifications are Sometimes Implemented in Response to Different Populations and/or Settings</a:t>
            </a:r>
          </a:p>
          <a:p>
            <a:pPr>
              <a:lnSpc>
                <a:spcPct val="90000"/>
              </a:lnSpc>
            </a:pPr>
            <a:r>
              <a:rPr lang="en-US" dirty="0"/>
              <a:t>Sometimes Staff who have Worked in Traditional Homeless Programs want to go Back to the “Traditional Model” and what is Familiar and Comfortable</a:t>
            </a:r>
          </a:p>
          <a:p>
            <a:pPr>
              <a:lnSpc>
                <a:spcPct val="90000"/>
              </a:lnSpc>
            </a:pPr>
            <a:r>
              <a:rPr lang="en-US" dirty="0"/>
              <a:t>Evidence of Outcomes Does Not Inform How to Implement a Program</a:t>
            </a:r>
          </a:p>
          <a:p>
            <a:r>
              <a:rPr lang="en-US" dirty="0"/>
              <a:t>The Notice of Funding Availability states that grantees must participate in, “an annual fidelity assessment process as established by VA.”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542C71-8F9D-460B-8957-B65184F2BF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5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7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800" b="1" dirty="0"/>
              <a:t>The Key Dimensions of Low Demand Fidelity</a:t>
            </a:r>
          </a:p>
          <a:p>
            <a:r>
              <a:rPr lang="en-US" sz="2800" dirty="0"/>
              <a:t>Characteristics of Veterans Served</a:t>
            </a:r>
          </a:p>
          <a:p>
            <a:r>
              <a:rPr lang="en-US" sz="2800" dirty="0"/>
              <a:t>Physical Characteristics of Your Facility</a:t>
            </a:r>
          </a:p>
          <a:p>
            <a:r>
              <a:rPr lang="en-US" sz="2800" dirty="0"/>
              <a:t>Staffing</a:t>
            </a:r>
          </a:p>
          <a:p>
            <a:r>
              <a:rPr lang="en-US" sz="2800" dirty="0"/>
              <a:t>Outreach Services</a:t>
            </a:r>
          </a:p>
          <a:p>
            <a:r>
              <a:rPr lang="en-US" sz="2800" dirty="0"/>
              <a:t>Targeting and Eligibility</a:t>
            </a:r>
          </a:p>
          <a:p>
            <a:r>
              <a:rPr lang="en-US" sz="2800" dirty="0"/>
              <a:t>Approach to Substance Use</a:t>
            </a:r>
          </a:p>
          <a:p>
            <a:r>
              <a:rPr lang="en-US" sz="2800" dirty="0"/>
              <a:t>Service Provided to Residents</a:t>
            </a:r>
          </a:p>
          <a:p>
            <a:r>
              <a:rPr lang="en-US" sz="2800" dirty="0"/>
              <a:t>Coordination with Other Services</a:t>
            </a:r>
          </a:p>
          <a:p>
            <a:r>
              <a:rPr lang="en-US" sz="2800" dirty="0"/>
              <a:t>Program Rules and Explanations</a:t>
            </a:r>
          </a:p>
          <a:p>
            <a:r>
              <a:rPr lang="en-US" sz="2800" dirty="0"/>
              <a:t>Program Entry and Exit Procedures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542C71-8F9D-460B-8957-B65184F2BF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1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628775"/>
            <a:ext cx="8839200" cy="50927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b="1" dirty="0"/>
              <a:t>The 2019 Fidelity Assessment Process</a:t>
            </a:r>
          </a:p>
          <a:p>
            <a:endParaRPr lang="en-US" sz="1900" dirty="0"/>
          </a:p>
          <a:p>
            <a:r>
              <a:rPr lang="en-US" sz="4400" dirty="0"/>
              <a:t>GPD Liaison and Program Manager Confer with Program Staff to Complete the Fidelity Instrument in Collaboration as a Team</a:t>
            </a:r>
          </a:p>
          <a:p>
            <a:r>
              <a:rPr lang="en-US" sz="4400" dirty="0"/>
              <a:t>Each Low Demand GPD Program Should Provide One Consensus Response for Each Item That Best Describes Your Program Based on:</a:t>
            </a:r>
          </a:p>
          <a:p>
            <a:pPr lvl="1"/>
            <a:r>
              <a:rPr lang="en-US" sz="4400" dirty="0"/>
              <a:t>Program Policies and Procedures</a:t>
            </a:r>
          </a:p>
          <a:p>
            <a:pPr lvl="1"/>
            <a:r>
              <a:rPr lang="en-US" sz="4400" dirty="0"/>
              <a:t>Available Administrative Data</a:t>
            </a:r>
          </a:p>
          <a:p>
            <a:pPr lvl="1"/>
            <a:r>
              <a:rPr lang="en-US" sz="4400" dirty="0"/>
              <a:t>Performance Data</a:t>
            </a:r>
          </a:p>
          <a:p>
            <a:pPr lvl="1"/>
            <a:r>
              <a:rPr lang="en-US" sz="4400" dirty="0"/>
              <a:t>Incident Management</a:t>
            </a:r>
          </a:p>
          <a:p>
            <a:pPr lvl="1"/>
            <a:r>
              <a:rPr lang="en-US" sz="4400" dirty="0"/>
              <a:t>Review of Staff Meetings</a:t>
            </a:r>
          </a:p>
          <a:p>
            <a:r>
              <a:rPr lang="en-US" sz="4400" dirty="0"/>
              <a:t>Each Low Demand GPD Program Should Complete the Tools Once Annually </a:t>
            </a:r>
          </a:p>
          <a:p>
            <a:pPr lvl="1"/>
            <a:r>
              <a:rPr lang="en-US" sz="4400" dirty="0"/>
              <a:t>Not Multiple Submissions from Different Staff is Same Program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42C71-8F9D-460B-8957-B65184F2BF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2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1ED59-70F0-4206-AF0E-797CB277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0826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C4D20-159E-417C-A197-63A4EC642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9066"/>
            <a:ext cx="8229600" cy="531240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5800" b="1" dirty="0"/>
              <a:t>Logistics of the 2019 Fidelity Assessment</a:t>
            </a:r>
          </a:p>
          <a:p>
            <a:endParaRPr lang="en-US" sz="3600" dirty="0"/>
          </a:p>
          <a:p>
            <a:r>
              <a:rPr lang="en-US" sz="4400" dirty="0"/>
              <a:t>Annual Process</a:t>
            </a:r>
          </a:p>
          <a:p>
            <a:r>
              <a:rPr lang="en-US" sz="4400" dirty="0"/>
              <a:t>1</a:t>
            </a:r>
            <a:r>
              <a:rPr lang="en-US" sz="4400" baseline="30000" dirty="0"/>
              <a:t>st</a:t>
            </a:r>
            <a:r>
              <a:rPr lang="en-US" sz="4400" dirty="0"/>
              <a:t> Review Scheduled Approximately 6 Months after Program Start Date</a:t>
            </a:r>
          </a:p>
          <a:p>
            <a:r>
              <a:rPr lang="en-US" sz="4400" dirty="0"/>
              <a:t>Should be Completed by GPD Liaison and Program Manager in Collaboration with Program Staff</a:t>
            </a:r>
          </a:p>
          <a:p>
            <a:r>
              <a:rPr lang="en-US" sz="4400" dirty="0"/>
              <a:t>Based on Honor System</a:t>
            </a:r>
          </a:p>
          <a:p>
            <a:r>
              <a:rPr lang="en-US" sz="4400" dirty="0"/>
              <a:t>Distributed via Email with </a:t>
            </a:r>
            <a:r>
              <a:rPr lang="en-US" sz="4400" u="sng" dirty="0"/>
              <a:t>Two</a:t>
            </a:r>
            <a:r>
              <a:rPr lang="en-US" sz="4400" dirty="0"/>
              <a:t> Microsoft Word Attachments</a:t>
            </a:r>
          </a:p>
          <a:p>
            <a:r>
              <a:rPr lang="en-US" sz="4400" dirty="0"/>
              <a:t>Responses Should be Typed Directly into the Attachments, Saved, and Returned via Email</a:t>
            </a:r>
          </a:p>
          <a:p>
            <a:r>
              <a:rPr lang="en-US" sz="4400" dirty="0"/>
              <a:t>Should be Returned via Email by</a:t>
            </a:r>
            <a:r>
              <a:rPr lang="en-US" sz="4400" b="1" dirty="0">
                <a:solidFill>
                  <a:srgbClr val="FF0000"/>
                </a:solidFill>
              </a:rPr>
              <a:t> 06/30/2019</a:t>
            </a:r>
          </a:p>
          <a:p>
            <a:r>
              <a:rPr lang="en-US" sz="4400" dirty="0"/>
              <a:t>Consultation for Technical Assistance is Available (</a:t>
            </a:r>
            <a:r>
              <a:rPr lang="en-US" sz="4400" dirty="0">
                <a:hlinkClick r:id="rId2"/>
              </a:rPr>
              <a:t>psmits@usf.edu</a:t>
            </a:r>
            <a:r>
              <a:rPr lang="en-US" sz="4400" dirty="0"/>
              <a:t> and </a:t>
            </a:r>
            <a:r>
              <a:rPr lang="en-US" sz="4400" dirty="0">
                <a:hlinkClick r:id="rId3"/>
              </a:rPr>
              <a:t>syoung1@usf.edu</a:t>
            </a:r>
            <a:r>
              <a:rPr lang="en-US" sz="4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43456-5957-48CE-B72A-925607A4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CFADE-B0F0-4853-96D3-EC968C76513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5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813F-2FC1-4CF0-A09E-1BCB86E9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74" y="1600200"/>
            <a:ext cx="8305800" cy="5121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Can Some Program Variation Be Expected?</a:t>
            </a:r>
          </a:p>
          <a:p>
            <a:endParaRPr lang="en-US" sz="3600" dirty="0"/>
          </a:p>
          <a:p>
            <a:r>
              <a:rPr lang="en-US" dirty="0"/>
              <a:t>Though all Sites Share a Common Target Population, it is Anticipated that they Will Vary on How They Implement the Low Demand Model</a:t>
            </a:r>
          </a:p>
          <a:p>
            <a:r>
              <a:rPr lang="en-US" dirty="0"/>
              <a:t>We Want to Capture this Variability to Help Understand Program Nuances</a:t>
            </a:r>
          </a:p>
          <a:p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5A1BC-30D8-4767-84C2-B81F1BC5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542C71-8F9D-460B-8957-B65184F2BF5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5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43" y="1650754"/>
            <a:ext cx="8229600" cy="47055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Results of the Assessment</a:t>
            </a:r>
          </a:p>
          <a:p>
            <a:pPr marL="0" indent="0" algn="ctr">
              <a:buNone/>
            </a:pPr>
            <a:endParaRPr lang="en-US" sz="2000" b="1" dirty="0"/>
          </a:p>
          <a:p>
            <a:r>
              <a:rPr lang="en-US" sz="3300" dirty="0"/>
              <a:t>Will be Shared Individually with Each Site</a:t>
            </a:r>
          </a:p>
          <a:p>
            <a:r>
              <a:rPr lang="en-US" sz="3300" dirty="0"/>
              <a:t>Trends will be Shared on Technical Assistance Calls</a:t>
            </a:r>
          </a:p>
          <a:p>
            <a:r>
              <a:rPr lang="en-US" sz="3300" dirty="0"/>
              <a:t>Differentiation is Expected and often Demonstrates Programs Adjusting to Local Needs and Conditions</a:t>
            </a:r>
          </a:p>
          <a:p>
            <a:r>
              <a:rPr lang="en-US" sz="3300" dirty="0"/>
              <a:t>Results Will be Used to Foster and Guide Discussion among Different Sites</a:t>
            </a:r>
          </a:p>
          <a:p>
            <a:r>
              <a:rPr lang="en-US" sz="3300" dirty="0"/>
              <a:t>Opportunity on the Instrument to Provide Feedback</a:t>
            </a:r>
          </a:p>
          <a:p>
            <a:pPr marL="0" indent="0" algn="ctr">
              <a:buNone/>
            </a:pPr>
            <a:endParaRPr lang="en-US" sz="4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D347-62E7-4540-ABF9-E92B4612284D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542C71-8F9D-460B-8957-B65184F2BF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228600"/>
            <a:ext cx="8305800" cy="11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1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21423</TotalTime>
  <Words>527</Words>
  <Application>Microsoft Office PowerPoint</Application>
  <PresentationFormat>On-screen Show (4:3)</PresentationFormat>
  <Paragraphs>108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     </vt:lpstr>
      <vt:lpstr>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Development Program  National Center on Homelessness Among Veterans</dc:title>
  <dc:creator>Young, Scott (FMHI)</dc:creator>
  <cp:lastModifiedBy>paul smits</cp:lastModifiedBy>
  <cp:revision>140</cp:revision>
  <cp:lastPrinted>2018-01-24T15:27:12Z</cp:lastPrinted>
  <dcterms:created xsi:type="dcterms:W3CDTF">2014-05-05T16:33:44Z</dcterms:created>
  <dcterms:modified xsi:type="dcterms:W3CDTF">2019-06-03T00:15:39Z</dcterms:modified>
</cp:coreProperties>
</file>