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Lst>
  <p:notesMasterIdLst>
    <p:notesMasterId r:id="rId23"/>
  </p:notesMasterIdLst>
  <p:handoutMasterIdLst>
    <p:handoutMasterId r:id="rId24"/>
  </p:handoutMasterIdLst>
  <p:sldIdLst>
    <p:sldId id="256" r:id="rId4"/>
    <p:sldId id="433" r:id="rId5"/>
    <p:sldId id="410" r:id="rId6"/>
    <p:sldId id="343" r:id="rId7"/>
    <p:sldId id="434" r:id="rId8"/>
    <p:sldId id="435" r:id="rId9"/>
    <p:sldId id="344" r:id="rId10"/>
    <p:sldId id="421" r:id="rId11"/>
    <p:sldId id="422" r:id="rId12"/>
    <p:sldId id="408" r:id="rId13"/>
    <p:sldId id="418" r:id="rId14"/>
    <p:sldId id="349" r:id="rId15"/>
    <p:sldId id="373" r:id="rId16"/>
    <p:sldId id="423" r:id="rId17"/>
    <p:sldId id="364" r:id="rId18"/>
    <p:sldId id="327" r:id="rId19"/>
    <p:sldId id="328" r:id="rId20"/>
    <p:sldId id="326" r:id="rId21"/>
    <p:sldId id="330" r:id="rId22"/>
  </p:sldIdLst>
  <p:sldSz cx="12192000" cy="68580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0">
          <p15:clr>
            <a:srgbClr val="A4A3A4"/>
          </p15:clr>
        </p15:guide>
        <p15:guide id="2" pos="3840">
          <p15:clr>
            <a:srgbClr val="A4A3A4"/>
          </p15:clr>
        </p15:guide>
      </p15:sldGuideLst>
    </p:ext>
    <p:ext uri="{2D200454-40CA-4A62-9FC3-DE9A4176ACB9}">
      <p15:notesGuideLst xmlns:p15="http://schemas.microsoft.com/office/powerpoint/2012/main">
        <p15:guide id="1" orient="horz" pos="2237">
          <p15:clr>
            <a:srgbClr val="A4A3A4"/>
          </p15:clr>
        </p15:guide>
        <p15:guide id="2" pos="2957">
          <p15:clr>
            <a:srgbClr val="A4A3A4"/>
          </p15:clr>
        </p15:guide>
        <p15:guide id="3" orient="horz" pos="2957">
          <p15:clr>
            <a:srgbClr val="A4A3A4"/>
          </p15:clr>
        </p15:guide>
        <p15:guide id="4" pos="2237">
          <p15:clr>
            <a:srgbClr val="A4A3A4"/>
          </p15:clr>
        </p15:guide>
        <p15:guide id="5" orient="horz" pos="1692">
          <p15:clr>
            <a:srgbClr val="A4A3A4"/>
          </p15:clr>
        </p15:guide>
        <p15:guide id="6" pos="390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yce MacAlpine" initials="JM" lastIdx="20" clrIdx="6"/>
  <p:cmAuthor id="1" name="Jim Yates" initials="JY" lastIdx="4" clrIdx="0"/>
  <p:cmAuthor id="2" name="Tara Reed" initials="TR" lastIdx="42" clrIdx="1"/>
  <p:cmAuthor id="3" name="Douglas Tetrault" initials="DT" lastIdx="32" clrIdx="2"/>
  <p:cmAuthor id="4" name="Richard Reed" initials="RR" lastIdx="1" clrIdx="3"/>
  <p:cmAuthor id="5" name="Richard Reed" initials="RR [2]" lastIdx="3" clrIdx="4"/>
  <p:cmAuthor id="6" name="Tara Reed" initials="TR [2]" lastIdx="8"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0" autoAdjust="0"/>
    <p:restoredTop sz="68016" autoAdjust="0"/>
  </p:normalViewPr>
  <p:slideViewPr>
    <p:cSldViewPr snapToGrid="0">
      <p:cViewPr varScale="1">
        <p:scale>
          <a:sx n="45" d="100"/>
          <a:sy n="45" d="100"/>
        </p:scale>
        <p:origin x="1324" y="48"/>
      </p:cViewPr>
      <p:guideLst>
        <p:guide orient="horz" pos="2150"/>
        <p:guide pos="3840"/>
      </p:guideLst>
    </p:cSldViewPr>
  </p:slideViewPr>
  <p:outlineViewPr>
    <p:cViewPr>
      <p:scale>
        <a:sx n="33" d="100"/>
        <a:sy n="33" d="100"/>
      </p:scale>
      <p:origin x="0" y="-24980"/>
    </p:cViewPr>
  </p:outlineViewPr>
  <p:notesTextViewPr>
    <p:cViewPr>
      <p:scale>
        <a:sx n="1" d="1"/>
        <a:sy n="1" d="1"/>
      </p:scale>
      <p:origin x="0" y="0"/>
    </p:cViewPr>
  </p:notesTextViewPr>
  <p:sorterViewPr>
    <p:cViewPr>
      <p:scale>
        <a:sx n="150" d="100"/>
        <a:sy n="150" d="100"/>
      </p:scale>
      <p:origin x="0" y="22104"/>
    </p:cViewPr>
  </p:sorterViewPr>
  <p:notesViewPr>
    <p:cSldViewPr snapToGrid="0">
      <p:cViewPr varScale="1">
        <p:scale>
          <a:sx n="77" d="100"/>
          <a:sy n="77" d="100"/>
        </p:scale>
        <p:origin x="-1770" y="-102"/>
      </p:cViewPr>
      <p:guideLst>
        <p:guide orient="horz" pos="2237"/>
        <p:guide pos="2957"/>
        <p:guide orient="horz" pos="2957"/>
        <p:guide pos="2237"/>
        <p:guide orient="horz" pos="1692"/>
        <p:guide pos="3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FEF0D9-E36A-4BA1-856E-9AD3123442AD}"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en-US"/>
        </a:p>
      </dgm:t>
    </dgm:pt>
    <dgm:pt modelId="{05EA9AA4-B55B-482D-AD4C-297B46B55155}">
      <dgm:prSet phldrT="[Text]" custT="1"/>
      <dgm:spPr/>
      <dgm:t>
        <a:bodyPr/>
        <a:lstStyle/>
        <a:p>
          <a:r>
            <a:rPr lang="en-US" sz="2400" dirty="0">
              <a:latin typeface="Arial Narrow" panose="020B0606020202030204" pitchFamily="34" charset="0"/>
            </a:rPr>
            <a:t>If you are providing support to high numbers of  Veterans with high risk factors or medical complexities you may have more limits with available time,</a:t>
          </a:r>
          <a:endParaRPr lang="en-US" sz="2400" strike="sngStrike" dirty="0">
            <a:latin typeface="Arial Narrow" panose="020B0606020202030204" pitchFamily="34" charset="0"/>
          </a:endParaRPr>
        </a:p>
      </dgm:t>
    </dgm:pt>
    <dgm:pt modelId="{A9496ED0-3D67-4108-9493-53E3111DE71C}" type="parTrans" cxnId="{6D24D0E0-83D6-4005-829E-B52618F66D27}">
      <dgm:prSet/>
      <dgm:spPr/>
      <dgm:t>
        <a:bodyPr/>
        <a:lstStyle/>
        <a:p>
          <a:endParaRPr lang="en-US"/>
        </a:p>
      </dgm:t>
    </dgm:pt>
    <dgm:pt modelId="{49DFF325-ED9E-4192-9F0C-A5093C7C63EF}" type="sibTrans" cxnId="{6D24D0E0-83D6-4005-829E-B52618F66D27}">
      <dgm:prSet/>
      <dgm:spPr/>
      <dgm:t>
        <a:bodyPr/>
        <a:lstStyle/>
        <a:p>
          <a:endParaRPr lang="en-US"/>
        </a:p>
      </dgm:t>
    </dgm:pt>
    <dgm:pt modelId="{DBB21739-3FDA-4D23-AA6A-41CFD4B199A9}">
      <dgm:prSet phldrT="[Text]" custT="1"/>
      <dgm:spPr/>
      <dgm:t>
        <a:bodyPr/>
        <a:lstStyle/>
        <a:p>
          <a:r>
            <a:rPr lang="en-US" sz="2400" dirty="0">
              <a:latin typeface="Arial Narrow" panose="020B0606020202030204" pitchFamily="34" charset="0"/>
            </a:rPr>
            <a:t>Consider adapting some functions of a "switchboard operator" - assessing and then ensuring that as requests or needs are identified that you make “warm handoff” connections for the Veterans to appropriate resources/supports. </a:t>
          </a:r>
        </a:p>
      </dgm:t>
    </dgm:pt>
    <dgm:pt modelId="{40390D0F-68FE-4DCC-9053-95FE50DF7FC0}" type="parTrans" cxnId="{0CEB79D9-8855-49E6-8A14-8201166DB7A6}">
      <dgm:prSet/>
      <dgm:spPr/>
      <dgm:t>
        <a:bodyPr/>
        <a:lstStyle/>
        <a:p>
          <a:endParaRPr lang="en-US"/>
        </a:p>
      </dgm:t>
    </dgm:pt>
    <dgm:pt modelId="{A1B12FD1-648F-464D-8C31-A6176BA93EE6}" type="sibTrans" cxnId="{0CEB79D9-8855-49E6-8A14-8201166DB7A6}">
      <dgm:prSet/>
      <dgm:spPr/>
      <dgm:t>
        <a:bodyPr/>
        <a:lstStyle/>
        <a:p>
          <a:endParaRPr lang="en-US"/>
        </a:p>
      </dgm:t>
    </dgm:pt>
    <dgm:pt modelId="{1BD8F71D-5918-463D-A8B1-34B5A8F95E44}" type="pres">
      <dgm:prSet presAssocID="{5EFEF0D9-E36A-4BA1-856E-9AD3123442AD}" presName="compositeShape" presStyleCnt="0">
        <dgm:presLayoutVars>
          <dgm:chMax val="2"/>
          <dgm:dir/>
          <dgm:resizeHandles val="exact"/>
        </dgm:presLayoutVars>
      </dgm:prSet>
      <dgm:spPr/>
    </dgm:pt>
    <dgm:pt modelId="{90E6793A-7AEF-44ED-B965-A0176EAD9914}" type="pres">
      <dgm:prSet presAssocID="{05EA9AA4-B55B-482D-AD4C-297B46B55155}" presName="upArrow" presStyleLbl="node1" presStyleIdx="0" presStyleCnt="2"/>
      <dgm:spPr/>
    </dgm:pt>
    <dgm:pt modelId="{530ABF16-A1AD-4BDF-9821-BDF7A64AC259}" type="pres">
      <dgm:prSet presAssocID="{05EA9AA4-B55B-482D-AD4C-297B46B55155}" presName="upArrowText" presStyleLbl="revTx" presStyleIdx="0" presStyleCnt="2">
        <dgm:presLayoutVars>
          <dgm:chMax val="0"/>
          <dgm:bulletEnabled val="1"/>
        </dgm:presLayoutVars>
      </dgm:prSet>
      <dgm:spPr/>
    </dgm:pt>
    <dgm:pt modelId="{FCD8E4FA-0E60-467E-9189-7EE24247B636}" type="pres">
      <dgm:prSet presAssocID="{DBB21739-3FDA-4D23-AA6A-41CFD4B199A9}" presName="downArrow" presStyleLbl="node1" presStyleIdx="1" presStyleCnt="2" custAng="16200000"/>
      <dgm:spPr/>
    </dgm:pt>
    <dgm:pt modelId="{754B7EAC-75A8-4D07-841B-C0F20CA28FEA}" type="pres">
      <dgm:prSet presAssocID="{DBB21739-3FDA-4D23-AA6A-41CFD4B199A9}" presName="downArrowText" presStyleLbl="revTx" presStyleIdx="1" presStyleCnt="2">
        <dgm:presLayoutVars>
          <dgm:chMax val="0"/>
          <dgm:bulletEnabled val="1"/>
        </dgm:presLayoutVars>
      </dgm:prSet>
      <dgm:spPr/>
    </dgm:pt>
  </dgm:ptLst>
  <dgm:cxnLst>
    <dgm:cxn modelId="{6E905761-2023-47B1-957F-A51C088263D7}" type="presOf" srcId="{05EA9AA4-B55B-482D-AD4C-297B46B55155}" destId="{530ABF16-A1AD-4BDF-9821-BDF7A64AC259}" srcOrd="0" destOrd="0" presId="urn:microsoft.com/office/officeart/2005/8/layout/arrow4"/>
    <dgm:cxn modelId="{6862E7A1-1545-4F18-837E-F86519F06EE2}" type="presOf" srcId="{5EFEF0D9-E36A-4BA1-856E-9AD3123442AD}" destId="{1BD8F71D-5918-463D-A8B1-34B5A8F95E44}" srcOrd="0" destOrd="0" presId="urn:microsoft.com/office/officeart/2005/8/layout/arrow4"/>
    <dgm:cxn modelId="{0CEB79D9-8855-49E6-8A14-8201166DB7A6}" srcId="{5EFEF0D9-E36A-4BA1-856E-9AD3123442AD}" destId="{DBB21739-3FDA-4D23-AA6A-41CFD4B199A9}" srcOrd="1" destOrd="0" parTransId="{40390D0F-68FE-4DCC-9053-95FE50DF7FC0}" sibTransId="{A1B12FD1-648F-464D-8C31-A6176BA93EE6}"/>
    <dgm:cxn modelId="{6D24D0E0-83D6-4005-829E-B52618F66D27}" srcId="{5EFEF0D9-E36A-4BA1-856E-9AD3123442AD}" destId="{05EA9AA4-B55B-482D-AD4C-297B46B55155}" srcOrd="0" destOrd="0" parTransId="{A9496ED0-3D67-4108-9493-53E3111DE71C}" sibTransId="{49DFF325-ED9E-4192-9F0C-A5093C7C63EF}"/>
    <dgm:cxn modelId="{8D4C9FEE-9B45-4ECD-9F6C-5EA2BBAF5005}" type="presOf" srcId="{DBB21739-3FDA-4D23-AA6A-41CFD4B199A9}" destId="{754B7EAC-75A8-4D07-841B-C0F20CA28FEA}" srcOrd="0" destOrd="0" presId="urn:microsoft.com/office/officeart/2005/8/layout/arrow4"/>
    <dgm:cxn modelId="{A71977B6-D9C9-428E-9AF3-5BA868452F11}" type="presParOf" srcId="{1BD8F71D-5918-463D-A8B1-34B5A8F95E44}" destId="{90E6793A-7AEF-44ED-B965-A0176EAD9914}" srcOrd="0" destOrd="0" presId="urn:microsoft.com/office/officeart/2005/8/layout/arrow4"/>
    <dgm:cxn modelId="{320D71B1-1D7B-48F9-9127-A3E5CBB71A2E}" type="presParOf" srcId="{1BD8F71D-5918-463D-A8B1-34B5A8F95E44}" destId="{530ABF16-A1AD-4BDF-9821-BDF7A64AC259}" srcOrd="1" destOrd="0" presId="urn:microsoft.com/office/officeart/2005/8/layout/arrow4"/>
    <dgm:cxn modelId="{78C3B721-34FE-4B44-92FA-47254A413381}" type="presParOf" srcId="{1BD8F71D-5918-463D-A8B1-34B5A8F95E44}" destId="{FCD8E4FA-0E60-467E-9189-7EE24247B636}" srcOrd="2" destOrd="0" presId="urn:microsoft.com/office/officeart/2005/8/layout/arrow4"/>
    <dgm:cxn modelId="{9713F78D-499F-4DA2-8ABE-2117D2558134}" type="presParOf" srcId="{1BD8F71D-5918-463D-A8B1-34B5A8F95E44}" destId="{754B7EAC-75A8-4D07-841B-C0F20CA28FEA}"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FEF0D9-E36A-4BA1-856E-9AD3123442AD}"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en-US"/>
        </a:p>
      </dgm:t>
    </dgm:pt>
    <dgm:pt modelId="{05EA9AA4-B55B-482D-AD4C-297B46B55155}">
      <dgm:prSet phldrT="[Text]" custT="1"/>
      <dgm:spPr/>
      <dgm:t>
        <a:bodyPr/>
        <a:lstStyle/>
        <a:p>
          <a:r>
            <a:rPr lang="en-US" sz="2400" dirty="0">
              <a:latin typeface="Arial Narrow" panose="020B0606020202030204" pitchFamily="34" charset="0"/>
            </a:rPr>
            <a:t>If you are providing supports to a moderate (or manageable) number of  Veterans with  low to moderate risk factors or medical complexities you may have some limits with available time,</a:t>
          </a:r>
        </a:p>
      </dgm:t>
    </dgm:pt>
    <dgm:pt modelId="{A9496ED0-3D67-4108-9493-53E3111DE71C}" type="parTrans" cxnId="{6D24D0E0-83D6-4005-829E-B52618F66D27}">
      <dgm:prSet/>
      <dgm:spPr/>
      <dgm:t>
        <a:bodyPr/>
        <a:lstStyle/>
        <a:p>
          <a:endParaRPr lang="en-US"/>
        </a:p>
      </dgm:t>
    </dgm:pt>
    <dgm:pt modelId="{49DFF325-ED9E-4192-9F0C-A5093C7C63EF}" type="sibTrans" cxnId="{6D24D0E0-83D6-4005-829E-B52618F66D27}">
      <dgm:prSet/>
      <dgm:spPr/>
      <dgm:t>
        <a:bodyPr/>
        <a:lstStyle/>
        <a:p>
          <a:endParaRPr lang="en-US"/>
        </a:p>
      </dgm:t>
    </dgm:pt>
    <dgm:pt modelId="{DBB21739-3FDA-4D23-AA6A-41CFD4B199A9}">
      <dgm:prSet phldrT="[Text]" custT="1"/>
      <dgm:spPr/>
      <dgm:t>
        <a:bodyPr/>
        <a:lstStyle/>
        <a:p>
          <a:r>
            <a:rPr lang="en-US" sz="2400" dirty="0">
              <a:latin typeface="Arial Narrow" panose="020B0606020202030204" pitchFamily="34" charset="0"/>
            </a:rPr>
            <a:t>Consider adapting less functions as a “switchboard operator” and focus more on individual household skill building and resource building while ensuring linkages to appropriate supports.</a:t>
          </a:r>
        </a:p>
      </dgm:t>
    </dgm:pt>
    <dgm:pt modelId="{40390D0F-68FE-4DCC-9053-95FE50DF7FC0}" type="parTrans" cxnId="{0CEB79D9-8855-49E6-8A14-8201166DB7A6}">
      <dgm:prSet/>
      <dgm:spPr/>
      <dgm:t>
        <a:bodyPr/>
        <a:lstStyle/>
        <a:p>
          <a:endParaRPr lang="en-US"/>
        </a:p>
      </dgm:t>
    </dgm:pt>
    <dgm:pt modelId="{A1B12FD1-648F-464D-8C31-A6176BA93EE6}" type="sibTrans" cxnId="{0CEB79D9-8855-49E6-8A14-8201166DB7A6}">
      <dgm:prSet/>
      <dgm:spPr/>
      <dgm:t>
        <a:bodyPr/>
        <a:lstStyle/>
        <a:p>
          <a:endParaRPr lang="en-US"/>
        </a:p>
      </dgm:t>
    </dgm:pt>
    <dgm:pt modelId="{1BD8F71D-5918-463D-A8B1-34B5A8F95E44}" type="pres">
      <dgm:prSet presAssocID="{5EFEF0D9-E36A-4BA1-856E-9AD3123442AD}" presName="compositeShape" presStyleCnt="0">
        <dgm:presLayoutVars>
          <dgm:chMax val="2"/>
          <dgm:dir/>
          <dgm:resizeHandles val="exact"/>
        </dgm:presLayoutVars>
      </dgm:prSet>
      <dgm:spPr/>
    </dgm:pt>
    <dgm:pt modelId="{90E6793A-7AEF-44ED-B965-A0176EAD9914}" type="pres">
      <dgm:prSet presAssocID="{05EA9AA4-B55B-482D-AD4C-297B46B55155}" presName="upArrow" presStyleLbl="node1" presStyleIdx="0" presStyleCnt="2" custAng="5400000"/>
      <dgm:spPr/>
    </dgm:pt>
    <dgm:pt modelId="{530ABF16-A1AD-4BDF-9821-BDF7A64AC259}" type="pres">
      <dgm:prSet presAssocID="{05EA9AA4-B55B-482D-AD4C-297B46B55155}" presName="upArrowText" presStyleLbl="revTx" presStyleIdx="0" presStyleCnt="2">
        <dgm:presLayoutVars>
          <dgm:chMax val="0"/>
          <dgm:bulletEnabled val="1"/>
        </dgm:presLayoutVars>
      </dgm:prSet>
      <dgm:spPr/>
    </dgm:pt>
    <dgm:pt modelId="{FCD8E4FA-0E60-467E-9189-7EE24247B636}" type="pres">
      <dgm:prSet presAssocID="{DBB21739-3FDA-4D23-AA6A-41CFD4B199A9}" presName="downArrow" presStyleLbl="node1" presStyleIdx="1" presStyleCnt="2" custAng="16200000"/>
      <dgm:spPr/>
    </dgm:pt>
    <dgm:pt modelId="{754B7EAC-75A8-4D07-841B-C0F20CA28FEA}" type="pres">
      <dgm:prSet presAssocID="{DBB21739-3FDA-4D23-AA6A-41CFD4B199A9}" presName="downArrowText" presStyleLbl="revTx" presStyleIdx="1" presStyleCnt="2">
        <dgm:presLayoutVars>
          <dgm:chMax val="0"/>
          <dgm:bulletEnabled val="1"/>
        </dgm:presLayoutVars>
      </dgm:prSet>
      <dgm:spPr/>
    </dgm:pt>
  </dgm:ptLst>
  <dgm:cxnLst>
    <dgm:cxn modelId="{6E905761-2023-47B1-957F-A51C088263D7}" type="presOf" srcId="{05EA9AA4-B55B-482D-AD4C-297B46B55155}" destId="{530ABF16-A1AD-4BDF-9821-BDF7A64AC259}" srcOrd="0" destOrd="0" presId="urn:microsoft.com/office/officeart/2005/8/layout/arrow4"/>
    <dgm:cxn modelId="{6862E7A1-1545-4F18-837E-F86519F06EE2}" type="presOf" srcId="{5EFEF0D9-E36A-4BA1-856E-9AD3123442AD}" destId="{1BD8F71D-5918-463D-A8B1-34B5A8F95E44}" srcOrd="0" destOrd="0" presId="urn:microsoft.com/office/officeart/2005/8/layout/arrow4"/>
    <dgm:cxn modelId="{0CEB79D9-8855-49E6-8A14-8201166DB7A6}" srcId="{5EFEF0D9-E36A-4BA1-856E-9AD3123442AD}" destId="{DBB21739-3FDA-4D23-AA6A-41CFD4B199A9}" srcOrd="1" destOrd="0" parTransId="{40390D0F-68FE-4DCC-9053-95FE50DF7FC0}" sibTransId="{A1B12FD1-648F-464D-8C31-A6176BA93EE6}"/>
    <dgm:cxn modelId="{6D24D0E0-83D6-4005-829E-B52618F66D27}" srcId="{5EFEF0D9-E36A-4BA1-856E-9AD3123442AD}" destId="{05EA9AA4-B55B-482D-AD4C-297B46B55155}" srcOrd="0" destOrd="0" parTransId="{A9496ED0-3D67-4108-9493-53E3111DE71C}" sibTransId="{49DFF325-ED9E-4192-9F0C-A5093C7C63EF}"/>
    <dgm:cxn modelId="{8D4C9FEE-9B45-4ECD-9F6C-5EA2BBAF5005}" type="presOf" srcId="{DBB21739-3FDA-4D23-AA6A-41CFD4B199A9}" destId="{754B7EAC-75A8-4D07-841B-C0F20CA28FEA}" srcOrd="0" destOrd="0" presId="urn:microsoft.com/office/officeart/2005/8/layout/arrow4"/>
    <dgm:cxn modelId="{A71977B6-D9C9-428E-9AF3-5BA868452F11}" type="presParOf" srcId="{1BD8F71D-5918-463D-A8B1-34B5A8F95E44}" destId="{90E6793A-7AEF-44ED-B965-A0176EAD9914}" srcOrd="0" destOrd="0" presId="urn:microsoft.com/office/officeart/2005/8/layout/arrow4"/>
    <dgm:cxn modelId="{320D71B1-1D7B-48F9-9127-A3E5CBB71A2E}" type="presParOf" srcId="{1BD8F71D-5918-463D-A8B1-34B5A8F95E44}" destId="{530ABF16-A1AD-4BDF-9821-BDF7A64AC259}" srcOrd="1" destOrd="0" presId="urn:microsoft.com/office/officeart/2005/8/layout/arrow4"/>
    <dgm:cxn modelId="{78C3B721-34FE-4B44-92FA-47254A413381}" type="presParOf" srcId="{1BD8F71D-5918-463D-A8B1-34B5A8F95E44}" destId="{FCD8E4FA-0E60-467E-9189-7EE24247B636}" srcOrd="2" destOrd="0" presId="urn:microsoft.com/office/officeart/2005/8/layout/arrow4"/>
    <dgm:cxn modelId="{9713F78D-499F-4DA2-8ABE-2117D2558134}" type="presParOf" srcId="{1BD8F71D-5918-463D-A8B1-34B5A8F95E44}" destId="{754B7EAC-75A8-4D07-841B-C0F20CA28FEA}"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FEF0D9-E36A-4BA1-856E-9AD3123442AD}" type="doc">
      <dgm:prSet loTypeId="urn:microsoft.com/office/officeart/2005/8/layout/arrow4" loCatId="relationship" qsTypeId="urn:microsoft.com/office/officeart/2005/8/quickstyle/simple1" qsCatId="simple" csTypeId="urn:microsoft.com/office/officeart/2005/8/colors/accent1_2" csCatId="accent1" phldr="1"/>
      <dgm:spPr/>
      <dgm:t>
        <a:bodyPr/>
        <a:lstStyle/>
        <a:p>
          <a:endParaRPr lang="en-US"/>
        </a:p>
      </dgm:t>
    </dgm:pt>
    <dgm:pt modelId="{05EA9AA4-B55B-482D-AD4C-297B46B55155}">
      <dgm:prSet phldrT="[Text]" custT="1"/>
      <dgm:spPr/>
      <dgm:t>
        <a:bodyPr/>
        <a:lstStyle/>
        <a:p>
          <a:r>
            <a:rPr lang="en-US" sz="2400" dirty="0">
              <a:latin typeface="Arial Narrow" panose="020B0606020202030204" pitchFamily="34" charset="0"/>
            </a:rPr>
            <a:t>If you are providing supports to a smaller number of Veterans with  low risk factors or medical complexities ,</a:t>
          </a:r>
        </a:p>
      </dgm:t>
    </dgm:pt>
    <dgm:pt modelId="{A9496ED0-3D67-4108-9493-53E3111DE71C}" type="parTrans" cxnId="{6D24D0E0-83D6-4005-829E-B52618F66D27}">
      <dgm:prSet/>
      <dgm:spPr/>
      <dgm:t>
        <a:bodyPr/>
        <a:lstStyle/>
        <a:p>
          <a:endParaRPr lang="en-US"/>
        </a:p>
      </dgm:t>
    </dgm:pt>
    <dgm:pt modelId="{49DFF325-ED9E-4192-9F0C-A5093C7C63EF}" type="sibTrans" cxnId="{6D24D0E0-83D6-4005-829E-B52618F66D27}">
      <dgm:prSet/>
      <dgm:spPr/>
      <dgm:t>
        <a:bodyPr/>
        <a:lstStyle/>
        <a:p>
          <a:endParaRPr lang="en-US"/>
        </a:p>
      </dgm:t>
    </dgm:pt>
    <dgm:pt modelId="{DBB21739-3FDA-4D23-AA6A-41CFD4B199A9}">
      <dgm:prSet phldrT="[Text]" custT="1"/>
      <dgm:spPr/>
      <dgm:t>
        <a:bodyPr/>
        <a:lstStyle/>
        <a:p>
          <a:r>
            <a:rPr lang="en-US" sz="2400" dirty="0">
              <a:latin typeface="Arial Narrow" panose="020B0606020202030204" pitchFamily="34" charset="0"/>
            </a:rPr>
            <a:t>Consider your primary focus to be on building individual household capacity to address health and overcome health-related barriers.  Your secondary focus could then be to build system supports - resources for identified gap areas.</a:t>
          </a:r>
        </a:p>
      </dgm:t>
    </dgm:pt>
    <dgm:pt modelId="{40390D0F-68FE-4DCC-9053-95FE50DF7FC0}" type="parTrans" cxnId="{0CEB79D9-8855-49E6-8A14-8201166DB7A6}">
      <dgm:prSet/>
      <dgm:spPr/>
      <dgm:t>
        <a:bodyPr/>
        <a:lstStyle/>
        <a:p>
          <a:endParaRPr lang="en-US"/>
        </a:p>
      </dgm:t>
    </dgm:pt>
    <dgm:pt modelId="{A1B12FD1-648F-464D-8C31-A6176BA93EE6}" type="sibTrans" cxnId="{0CEB79D9-8855-49E6-8A14-8201166DB7A6}">
      <dgm:prSet/>
      <dgm:spPr/>
      <dgm:t>
        <a:bodyPr/>
        <a:lstStyle/>
        <a:p>
          <a:endParaRPr lang="en-US"/>
        </a:p>
      </dgm:t>
    </dgm:pt>
    <dgm:pt modelId="{1BD8F71D-5918-463D-A8B1-34B5A8F95E44}" type="pres">
      <dgm:prSet presAssocID="{5EFEF0D9-E36A-4BA1-856E-9AD3123442AD}" presName="compositeShape" presStyleCnt="0">
        <dgm:presLayoutVars>
          <dgm:chMax val="2"/>
          <dgm:dir/>
          <dgm:resizeHandles val="exact"/>
        </dgm:presLayoutVars>
      </dgm:prSet>
      <dgm:spPr/>
    </dgm:pt>
    <dgm:pt modelId="{90E6793A-7AEF-44ED-B965-A0176EAD9914}" type="pres">
      <dgm:prSet presAssocID="{05EA9AA4-B55B-482D-AD4C-297B46B55155}" presName="upArrow" presStyleLbl="node1" presStyleIdx="0" presStyleCnt="2" custAng="10800000"/>
      <dgm:spPr/>
    </dgm:pt>
    <dgm:pt modelId="{530ABF16-A1AD-4BDF-9821-BDF7A64AC259}" type="pres">
      <dgm:prSet presAssocID="{05EA9AA4-B55B-482D-AD4C-297B46B55155}" presName="upArrowText" presStyleLbl="revTx" presStyleIdx="0" presStyleCnt="2">
        <dgm:presLayoutVars>
          <dgm:chMax val="0"/>
          <dgm:bulletEnabled val="1"/>
        </dgm:presLayoutVars>
      </dgm:prSet>
      <dgm:spPr/>
    </dgm:pt>
    <dgm:pt modelId="{FCD8E4FA-0E60-467E-9189-7EE24247B636}" type="pres">
      <dgm:prSet presAssocID="{DBB21739-3FDA-4D23-AA6A-41CFD4B199A9}" presName="downArrow" presStyleLbl="node1" presStyleIdx="1" presStyleCnt="2" custAng="16200000"/>
      <dgm:spPr/>
    </dgm:pt>
    <dgm:pt modelId="{754B7EAC-75A8-4D07-841B-C0F20CA28FEA}" type="pres">
      <dgm:prSet presAssocID="{DBB21739-3FDA-4D23-AA6A-41CFD4B199A9}" presName="downArrowText" presStyleLbl="revTx" presStyleIdx="1" presStyleCnt="2">
        <dgm:presLayoutVars>
          <dgm:chMax val="0"/>
          <dgm:bulletEnabled val="1"/>
        </dgm:presLayoutVars>
      </dgm:prSet>
      <dgm:spPr/>
    </dgm:pt>
  </dgm:ptLst>
  <dgm:cxnLst>
    <dgm:cxn modelId="{6E905761-2023-47B1-957F-A51C088263D7}" type="presOf" srcId="{05EA9AA4-B55B-482D-AD4C-297B46B55155}" destId="{530ABF16-A1AD-4BDF-9821-BDF7A64AC259}" srcOrd="0" destOrd="0" presId="urn:microsoft.com/office/officeart/2005/8/layout/arrow4"/>
    <dgm:cxn modelId="{6862E7A1-1545-4F18-837E-F86519F06EE2}" type="presOf" srcId="{5EFEF0D9-E36A-4BA1-856E-9AD3123442AD}" destId="{1BD8F71D-5918-463D-A8B1-34B5A8F95E44}" srcOrd="0" destOrd="0" presId="urn:microsoft.com/office/officeart/2005/8/layout/arrow4"/>
    <dgm:cxn modelId="{0CEB79D9-8855-49E6-8A14-8201166DB7A6}" srcId="{5EFEF0D9-E36A-4BA1-856E-9AD3123442AD}" destId="{DBB21739-3FDA-4D23-AA6A-41CFD4B199A9}" srcOrd="1" destOrd="0" parTransId="{40390D0F-68FE-4DCC-9053-95FE50DF7FC0}" sibTransId="{A1B12FD1-648F-464D-8C31-A6176BA93EE6}"/>
    <dgm:cxn modelId="{6D24D0E0-83D6-4005-829E-B52618F66D27}" srcId="{5EFEF0D9-E36A-4BA1-856E-9AD3123442AD}" destId="{05EA9AA4-B55B-482D-AD4C-297B46B55155}" srcOrd="0" destOrd="0" parTransId="{A9496ED0-3D67-4108-9493-53E3111DE71C}" sibTransId="{49DFF325-ED9E-4192-9F0C-A5093C7C63EF}"/>
    <dgm:cxn modelId="{8D4C9FEE-9B45-4ECD-9F6C-5EA2BBAF5005}" type="presOf" srcId="{DBB21739-3FDA-4D23-AA6A-41CFD4B199A9}" destId="{754B7EAC-75A8-4D07-841B-C0F20CA28FEA}" srcOrd="0" destOrd="0" presId="urn:microsoft.com/office/officeart/2005/8/layout/arrow4"/>
    <dgm:cxn modelId="{A71977B6-D9C9-428E-9AF3-5BA868452F11}" type="presParOf" srcId="{1BD8F71D-5918-463D-A8B1-34B5A8F95E44}" destId="{90E6793A-7AEF-44ED-B965-A0176EAD9914}" srcOrd="0" destOrd="0" presId="urn:microsoft.com/office/officeart/2005/8/layout/arrow4"/>
    <dgm:cxn modelId="{320D71B1-1D7B-48F9-9127-A3E5CBB71A2E}" type="presParOf" srcId="{1BD8F71D-5918-463D-A8B1-34B5A8F95E44}" destId="{530ABF16-A1AD-4BDF-9821-BDF7A64AC259}" srcOrd="1" destOrd="0" presId="urn:microsoft.com/office/officeart/2005/8/layout/arrow4"/>
    <dgm:cxn modelId="{78C3B721-34FE-4B44-92FA-47254A413381}" type="presParOf" srcId="{1BD8F71D-5918-463D-A8B1-34B5A8F95E44}" destId="{FCD8E4FA-0E60-467E-9189-7EE24247B636}" srcOrd="2" destOrd="0" presId="urn:microsoft.com/office/officeart/2005/8/layout/arrow4"/>
    <dgm:cxn modelId="{9713F78D-499F-4DA2-8ABE-2117D2558134}" type="presParOf" srcId="{1BD8F71D-5918-463D-A8B1-34B5A8F95E44}" destId="{754B7EAC-75A8-4D07-841B-C0F20CA28FEA}"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793A-7AEF-44ED-B965-A0176EAD9914}">
      <dsp:nvSpPr>
        <dsp:cNvPr id="0" name=""/>
        <dsp:cNvSpPr/>
      </dsp:nvSpPr>
      <dsp:spPr>
        <a:xfrm>
          <a:off x="437806" y="0"/>
          <a:ext cx="2880360" cy="2160270"/>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0ABF16-A1AD-4BDF-9821-BDF7A64AC259}">
      <dsp:nvSpPr>
        <dsp:cNvPr id="0" name=""/>
        <dsp:cNvSpPr/>
      </dsp:nvSpPr>
      <dsp:spPr>
        <a:xfrm>
          <a:off x="3404578" y="0"/>
          <a:ext cx="5990082" cy="216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panose="020B0606020202030204" pitchFamily="34" charset="0"/>
            </a:rPr>
            <a:t>If you are providing support to high numbers of  Veterans with high risk factors or medical complexities you may have more limits with available time,</a:t>
          </a:r>
          <a:endParaRPr lang="en-US" sz="2400" strike="sngStrike" kern="1200" dirty="0">
            <a:latin typeface="Arial Narrow" panose="020B0606020202030204" pitchFamily="34" charset="0"/>
          </a:endParaRPr>
        </a:p>
      </dsp:txBody>
      <dsp:txXfrm>
        <a:off x="3404578" y="0"/>
        <a:ext cx="5990082" cy="2160270"/>
      </dsp:txXfrm>
    </dsp:sp>
    <dsp:sp modelId="{FCD8E4FA-0E60-467E-9189-7EE24247B636}">
      <dsp:nvSpPr>
        <dsp:cNvPr id="0" name=""/>
        <dsp:cNvSpPr/>
      </dsp:nvSpPr>
      <dsp:spPr>
        <a:xfrm rot="16200000">
          <a:off x="1301914" y="2340292"/>
          <a:ext cx="2880360" cy="2160270"/>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4B7EAC-75A8-4D07-841B-C0F20CA28FEA}">
      <dsp:nvSpPr>
        <dsp:cNvPr id="0" name=""/>
        <dsp:cNvSpPr/>
      </dsp:nvSpPr>
      <dsp:spPr>
        <a:xfrm>
          <a:off x="4268686" y="2340292"/>
          <a:ext cx="5990082" cy="216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panose="020B0606020202030204" pitchFamily="34" charset="0"/>
            </a:rPr>
            <a:t>Consider adapting some functions of a "switchboard operator" - assessing and then ensuring that as requests or needs are identified that you make “warm handoff” connections for the Veterans to appropriate resources/supports. </a:t>
          </a:r>
        </a:p>
      </dsp:txBody>
      <dsp:txXfrm>
        <a:off x="4268686" y="2340292"/>
        <a:ext cx="5990082" cy="21602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793A-7AEF-44ED-B965-A0176EAD9914}">
      <dsp:nvSpPr>
        <dsp:cNvPr id="0" name=""/>
        <dsp:cNvSpPr/>
      </dsp:nvSpPr>
      <dsp:spPr>
        <a:xfrm rot="5400000">
          <a:off x="437806" y="0"/>
          <a:ext cx="2880360" cy="2160270"/>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0ABF16-A1AD-4BDF-9821-BDF7A64AC259}">
      <dsp:nvSpPr>
        <dsp:cNvPr id="0" name=""/>
        <dsp:cNvSpPr/>
      </dsp:nvSpPr>
      <dsp:spPr>
        <a:xfrm>
          <a:off x="3404578" y="0"/>
          <a:ext cx="5990082" cy="216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panose="020B0606020202030204" pitchFamily="34" charset="0"/>
            </a:rPr>
            <a:t>If you are providing supports to a moderate (or manageable) number of  Veterans with  low to moderate risk factors or medical complexities you may have some limits with available time,</a:t>
          </a:r>
        </a:p>
      </dsp:txBody>
      <dsp:txXfrm>
        <a:off x="3404578" y="0"/>
        <a:ext cx="5990082" cy="2160270"/>
      </dsp:txXfrm>
    </dsp:sp>
    <dsp:sp modelId="{FCD8E4FA-0E60-467E-9189-7EE24247B636}">
      <dsp:nvSpPr>
        <dsp:cNvPr id="0" name=""/>
        <dsp:cNvSpPr/>
      </dsp:nvSpPr>
      <dsp:spPr>
        <a:xfrm rot="16200000">
          <a:off x="1301914" y="2340292"/>
          <a:ext cx="2880360" cy="2160270"/>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4B7EAC-75A8-4D07-841B-C0F20CA28FEA}">
      <dsp:nvSpPr>
        <dsp:cNvPr id="0" name=""/>
        <dsp:cNvSpPr/>
      </dsp:nvSpPr>
      <dsp:spPr>
        <a:xfrm>
          <a:off x="4268686" y="2340292"/>
          <a:ext cx="5990082" cy="216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panose="020B0606020202030204" pitchFamily="34" charset="0"/>
            </a:rPr>
            <a:t>Consider adapting less functions as a “switchboard operator” and focus more on individual household skill building and resource building while ensuring linkages to appropriate supports.</a:t>
          </a:r>
        </a:p>
      </dsp:txBody>
      <dsp:txXfrm>
        <a:off x="4268686" y="2340292"/>
        <a:ext cx="5990082" cy="21602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6793A-7AEF-44ED-B965-A0176EAD9914}">
      <dsp:nvSpPr>
        <dsp:cNvPr id="0" name=""/>
        <dsp:cNvSpPr/>
      </dsp:nvSpPr>
      <dsp:spPr>
        <a:xfrm rot="10800000">
          <a:off x="437806" y="0"/>
          <a:ext cx="2880360" cy="2160270"/>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0ABF16-A1AD-4BDF-9821-BDF7A64AC259}">
      <dsp:nvSpPr>
        <dsp:cNvPr id="0" name=""/>
        <dsp:cNvSpPr/>
      </dsp:nvSpPr>
      <dsp:spPr>
        <a:xfrm>
          <a:off x="3404578" y="0"/>
          <a:ext cx="5990082" cy="216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panose="020B0606020202030204" pitchFamily="34" charset="0"/>
            </a:rPr>
            <a:t>If you are providing supports to a smaller number of Veterans with  low risk factors or medical complexities ,</a:t>
          </a:r>
        </a:p>
      </dsp:txBody>
      <dsp:txXfrm>
        <a:off x="3404578" y="0"/>
        <a:ext cx="5990082" cy="2160270"/>
      </dsp:txXfrm>
    </dsp:sp>
    <dsp:sp modelId="{FCD8E4FA-0E60-467E-9189-7EE24247B636}">
      <dsp:nvSpPr>
        <dsp:cNvPr id="0" name=""/>
        <dsp:cNvSpPr/>
      </dsp:nvSpPr>
      <dsp:spPr>
        <a:xfrm rot="16200000">
          <a:off x="1301914" y="2340292"/>
          <a:ext cx="2880360" cy="2160270"/>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4B7EAC-75A8-4D07-841B-C0F20CA28FEA}">
      <dsp:nvSpPr>
        <dsp:cNvPr id="0" name=""/>
        <dsp:cNvSpPr/>
      </dsp:nvSpPr>
      <dsp:spPr>
        <a:xfrm>
          <a:off x="4268686" y="2340292"/>
          <a:ext cx="5990082" cy="2160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0" rIns="170688" bIns="170688"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panose="020B0606020202030204" pitchFamily="34" charset="0"/>
            </a:rPr>
            <a:t>Consider your primary focus to be on building individual household capacity to address health and overcome health-related barriers.  Your secondary focus could then be to build system supports - resources for identified gap areas.</a:t>
          </a:r>
        </a:p>
      </dsp:txBody>
      <dsp:txXfrm>
        <a:off x="4268686" y="2340292"/>
        <a:ext cx="5990082" cy="2160270"/>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68339" cy="3551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5317965" y="0"/>
            <a:ext cx="4068339" cy="355124"/>
          </a:xfrm>
          <a:prstGeom prst="rect">
            <a:avLst/>
          </a:prstGeom>
        </p:spPr>
        <p:txBody>
          <a:bodyPr vert="horz" lIns="94229" tIns="47114" rIns="94229" bIns="47114" rtlCol="0"/>
          <a:lstStyle>
            <a:lvl1pPr algn="r">
              <a:defRPr sz="1200"/>
            </a:lvl1pPr>
          </a:lstStyle>
          <a:p>
            <a:fld id="{3A75EE36-57AD-43FE-84E2-76865F950813}" type="datetimeFigureOut">
              <a:rPr lang="en-US" smtClean="0"/>
              <a:t>5/4/2021</a:t>
            </a:fld>
            <a:endParaRPr lang="en-US" dirty="0"/>
          </a:p>
        </p:txBody>
      </p:sp>
      <p:sp>
        <p:nvSpPr>
          <p:cNvPr id="4" name="Footer Placeholder 3"/>
          <p:cNvSpPr>
            <a:spLocks noGrp="1"/>
          </p:cNvSpPr>
          <p:nvPr>
            <p:ph type="ftr" sz="quarter" idx="2"/>
          </p:nvPr>
        </p:nvSpPr>
        <p:spPr>
          <a:xfrm>
            <a:off x="2" y="6746119"/>
            <a:ext cx="4068339" cy="355124"/>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5317965" y="6746119"/>
            <a:ext cx="4068339" cy="355124"/>
          </a:xfrm>
          <a:prstGeom prst="rect">
            <a:avLst/>
          </a:prstGeom>
        </p:spPr>
        <p:txBody>
          <a:bodyPr vert="horz" lIns="94229" tIns="47114" rIns="94229" bIns="47114" rtlCol="0" anchor="b"/>
          <a:lstStyle>
            <a:lvl1pPr algn="r">
              <a:defRPr sz="1200"/>
            </a:lvl1pPr>
          </a:lstStyle>
          <a:p>
            <a:fld id="{81F1C4DC-0697-4D86-904F-C1FD6D6061D6}" type="slidenum">
              <a:rPr lang="en-US" smtClean="0"/>
              <a:t>‹#›</a:t>
            </a:fld>
            <a:endParaRPr lang="en-US" dirty="0"/>
          </a:p>
        </p:txBody>
      </p:sp>
    </p:spTree>
    <p:extLst>
      <p:ext uri="{BB962C8B-B14F-4D97-AF65-F5344CB8AC3E}">
        <p14:creationId xmlns:p14="http://schemas.microsoft.com/office/powerpoint/2010/main" val="3327412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4068339" cy="356357"/>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5317965" y="2"/>
            <a:ext cx="4068339" cy="356357"/>
          </a:xfrm>
          <a:prstGeom prst="rect">
            <a:avLst/>
          </a:prstGeom>
        </p:spPr>
        <p:txBody>
          <a:bodyPr vert="horz" lIns="94229" tIns="47114" rIns="94229" bIns="47114" rtlCol="0"/>
          <a:lstStyle>
            <a:lvl1pPr algn="r">
              <a:defRPr sz="1200"/>
            </a:lvl1pPr>
          </a:lstStyle>
          <a:p>
            <a:fld id="{5504D83D-7356-433E-87A3-806F7F6F61CC}" type="datetimeFigureOut">
              <a:rPr lang="en-US" smtClean="0"/>
              <a:t>5/4/2021</a:t>
            </a:fld>
            <a:endParaRPr lang="en-US" dirty="0"/>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938848" y="3418066"/>
            <a:ext cx="7510780" cy="2796600"/>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746119"/>
            <a:ext cx="4068339" cy="356356"/>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5317965" y="6746119"/>
            <a:ext cx="4068339" cy="356356"/>
          </a:xfrm>
          <a:prstGeom prst="rect">
            <a:avLst/>
          </a:prstGeom>
        </p:spPr>
        <p:txBody>
          <a:bodyPr vert="horz" lIns="94229" tIns="47114" rIns="94229" bIns="47114" rtlCol="0" anchor="b"/>
          <a:lstStyle>
            <a:lvl1pPr algn="r">
              <a:defRPr sz="1200"/>
            </a:lvl1pPr>
          </a:lstStyle>
          <a:p>
            <a:fld id="{B2B39B4A-A971-494D-92AC-A209BE7BC2F6}" type="slidenum">
              <a:rPr lang="en-US" smtClean="0"/>
              <a:t>‹#›</a:t>
            </a:fld>
            <a:endParaRPr lang="en-US" dirty="0"/>
          </a:p>
        </p:txBody>
      </p:sp>
    </p:spTree>
    <p:extLst>
      <p:ext uri="{BB962C8B-B14F-4D97-AF65-F5344CB8AC3E}">
        <p14:creationId xmlns:p14="http://schemas.microsoft.com/office/powerpoint/2010/main" val="3675462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1</a:t>
            </a:fld>
            <a:endParaRPr lang="en-US" dirty="0"/>
          </a:p>
        </p:txBody>
      </p:sp>
    </p:spTree>
    <p:extLst>
      <p:ext uri="{BB962C8B-B14F-4D97-AF65-F5344CB8AC3E}">
        <p14:creationId xmlns:p14="http://schemas.microsoft.com/office/powerpoint/2010/main" val="2431453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10</a:t>
            </a:fld>
            <a:endParaRPr lang="en-US" dirty="0"/>
          </a:p>
        </p:txBody>
      </p:sp>
    </p:spTree>
    <p:extLst>
      <p:ext uri="{BB962C8B-B14F-4D97-AF65-F5344CB8AC3E}">
        <p14:creationId xmlns:p14="http://schemas.microsoft.com/office/powerpoint/2010/main" val="169140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11</a:t>
            </a:fld>
            <a:endParaRPr lang="en-US" dirty="0"/>
          </a:p>
        </p:txBody>
      </p:sp>
    </p:spTree>
    <p:extLst>
      <p:ext uri="{BB962C8B-B14F-4D97-AF65-F5344CB8AC3E}">
        <p14:creationId xmlns:p14="http://schemas.microsoft.com/office/powerpoint/2010/main" val="1754948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12</a:t>
            </a:fld>
            <a:endParaRPr lang="en-US" dirty="0"/>
          </a:p>
        </p:txBody>
      </p:sp>
    </p:spTree>
    <p:extLst>
      <p:ext uri="{BB962C8B-B14F-4D97-AF65-F5344CB8AC3E}">
        <p14:creationId xmlns:p14="http://schemas.microsoft.com/office/powerpoint/2010/main" val="169140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13</a:t>
            </a:fld>
            <a:endParaRPr lang="en-US" dirty="0"/>
          </a:p>
        </p:txBody>
      </p:sp>
    </p:spTree>
    <p:extLst>
      <p:ext uri="{BB962C8B-B14F-4D97-AF65-F5344CB8AC3E}">
        <p14:creationId xmlns:p14="http://schemas.microsoft.com/office/powerpoint/2010/main" val="3160574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14</a:t>
            </a:fld>
            <a:endParaRPr lang="en-US" dirty="0"/>
          </a:p>
        </p:txBody>
      </p:sp>
    </p:spTree>
    <p:extLst>
      <p:ext uri="{BB962C8B-B14F-4D97-AF65-F5344CB8AC3E}">
        <p14:creationId xmlns:p14="http://schemas.microsoft.com/office/powerpoint/2010/main" val="494764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15</a:t>
            </a:fld>
            <a:endParaRPr lang="en-US" dirty="0"/>
          </a:p>
        </p:txBody>
      </p:sp>
    </p:spTree>
    <p:extLst>
      <p:ext uri="{BB962C8B-B14F-4D97-AF65-F5344CB8AC3E}">
        <p14:creationId xmlns:p14="http://schemas.microsoft.com/office/powerpoint/2010/main" val="1004405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16</a:t>
            </a:fld>
            <a:endParaRPr lang="en-US" dirty="0"/>
          </a:p>
        </p:txBody>
      </p:sp>
    </p:spTree>
    <p:extLst>
      <p:ext uri="{BB962C8B-B14F-4D97-AF65-F5344CB8AC3E}">
        <p14:creationId xmlns:p14="http://schemas.microsoft.com/office/powerpoint/2010/main" val="601473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17</a:t>
            </a:fld>
            <a:endParaRPr lang="en-US" dirty="0"/>
          </a:p>
        </p:txBody>
      </p:sp>
    </p:spTree>
    <p:extLst>
      <p:ext uri="{BB962C8B-B14F-4D97-AF65-F5344CB8AC3E}">
        <p14:creationId xmlns:p14="http://schemas.microsoft.com/office/powerpoint/2010/main" val="516361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42289">
              <a:defRPr/>
            </a:pPr>
            <a:fld id="{1B0D1095-9D7D-4D6B-9734-60EF6BE9281E}" type="slidenum">
              <a:rPr lang="en-US">
                <a:solidFill>
                  <a:prstClr val="black"/>
                </a:solidFill>
                <a:latin typeface="Calibri" panose="020F0502020204030204"/>
              </a:rPr>
              <a:pPr defTabSz="942289">
                <a:defRPr/>
              </a:pPr>
              <a:t>18</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626406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19</a:t>
            </a:fld>
            <a:endParaRPr lang="en-US" dirty="0"/>
          </a:p>
        </p:txBody>
      </p:sp>
    </p:spTree>
    <p:extLst>
      <p:ext uri="{BB962C8B-B14F-4D97-AF65-F5344CB8AC3E}">
        <p14:creationId xmlns:p14="http://schemas.microsoft.com/office/powerpoint/2010/main" val="974040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2</a:t>
            </a:fld>
            <a:endParaRPr lang="en-US" dirty="0"/>
          </a:p>
        </p:txBody>
      </p:sp>
    </p:spTree>
    <p:extLst>
      <p:ext uri="{BB962C8B-B14F-4D97-AF65-F5344CB8AC3E}">
        <p14:creationId xmlns:p14="http://schemas.microsoft.com/office/powerpoint/2010/main" val="1696708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3</a:t>
            </a:fld>
            <a:endParaRPr lang="en-US" dirty="0"/>
          </a:p>
        </p:txBody>
      </p:sp>
    </p:spTree>
    <p:extLst>
      <p:ext uri="{BB962C8B-B14F-4D97-AF65-F5344CB8AC3E}">
        <p14:creationId xmlns:p14="http://schemas.microsoft.com/office/powerpoint/2010/main" val="4033000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4</a:t>
            </a:fld>
            <a:endParaRPr lang="en-US" dirty="0"/>
          </a:p>
        </p:txBody>
      </p:sp>
    </p:spTree>
    <p:extLst>
      <p:ext uri="{BB962C8B-B14F-4D97-AF65-F5344CB8AC3E}">
        <p14:creationId xmlns:p14="http://schemas.microsoft.com/office/powerpoint/2010/main" val="169140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5</a:t>
            </a:fld>
            <a:endParaRPr lang="en-US" dirty="0"/>
          </a:p>
        </p:txBody>
      </p:sp>
    </p:spTree>
    <p:extLst>
      <p:ext uri="{BB962C8B-B14F-4D97-AF65-F5344CB8AC3E}">
        <p14:creationId xmlns:p14="http://schemas.microsoft.com/office/powerpoint/2010/main" val="1635659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B39B4A-A971-494D-92AC-A209BE7BC2F6}" type="slidenum">
              <a:rPr lang="en-US" smtClean="0"/>
              <a:t>6</a:t>
            </a:fld>
            <a:endParaRPr lang="en-US" dirty="0"/>
          </a:p>
        </p:txBody>
      </p:sp>
    </p:spTree>
    <p:extLst>
      <p:ext uri="{BB962C8B-B14F-4D97-AF65-F5344CB8AC3E}">
        <p14:creationId xmlns:p14="http://schemas.microsoft.com/office/powerpoint/2010/main" val="3724905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7</a:t>
            </a:fld>
            <a:endParaRPr lang="en-US" dirty="0"/>
          </a:p>
        </p:txBody>
      </p:sp>
    </p:spTree>
    <p:extLst>
      <p:ext uri="{BB962C8B-B14F-4D97-AF65-F5344CB8AC3E}">
        <p14:creationId xmlns:p14="http://schemas.microsoft.com/office/powerpoint/2010/main" val="2036567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8</a:t>
            </a:fld>
            <a:endParaRPr lang="en-US" dirty="0"/>
          </a:p>
        </p:txBody>
      </p:sp>
    </p:spTree>
    <p:extLst>
      <p:ext uri="{BB962C8B-B14F-4D97-AF65-F5344CB8AC3E}">
        <p14:creationId xmlns:p14="http://schemas.microsoft.com/office/powerpoint/2010/main" val="2065892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B39B4A-A971-494D-92AC-A209BE7BC2F6}" type="slidenum">
              <a:rPr lang="en-US" smtClean="0"/>
              <a:t>9</a:t>
            </a:fld>
            <a:endParaRPr lang="en-US" dirty="0"/>
          </a:p>
        </p:txBody>
      </p:sp>
    </p:spTree>
    <p:extLst>
      <p:ext uri="{BB962C8B-B14F-4D97-AF65-F5344CB8AC3E}">
        <p14:creationId xmlns:p14="http://schemas.microsoft.com/office/powerpoint/2010/main" val="1668798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100423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237357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2614732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20800" y="198438"/>
            <a:ext cx="102616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
        <p:nvSpPr>
          <p:cNvPr id="6" name="Content Placeholder 2"/>
          <p:cNvSpPr>
            <a:spLocks noGrp="1"/>
          </p:cNvSpPr>
          <p:nvPr>
            <p:ph idx="1"/>
          </p:nvPr>
        </p:nvSpPr>
        <p:spPr>
          <a:xfrm>
            <a:off x="1320800" y="1143000"/>
            <a:ext cx="10261600" cy="5181600"/>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8"/>
          <p:cNvSpPr>
            <a:spLocks noGrp="1"/>
          </p:cNvSpPr>
          <p:nvPr>
            <p:ph type="dt" sz="half" idx="10"/>
          </p:nvPr>
        </p:nvSpPr>
        <p:spPr/>
        <p:txBody>
          <a:bodyPr/>
          <a:lstStyle>
            <a:lvl1pPr>
              <a:defRPr/>
            </a:lvl1pPr>
          </a:lstStyle>
          <a:p>
            <a:pPr>
              <a:defRPr/>
            </a:pPr>
            <a:r>
              <a:rPr lang="en-US" dirty="0"/>
              <a:t>August 2020</a:t>
            </a:r>
          </a:p>
        </p:txBody>
      </p:sp>
      <p:sp>
        <p:nvSpPr>
          <p:cNvPr id="5" name="Footer Placeholder 9"/>
          <p:cNvSpPr>
            <a:spLocks noGrp="1"/>
          </p:cNvSpPr>
          <p:nvPr>
            <p:ph type="ftr" sz="quarter" idx="11"/>
          </p:nvPr>
        </p:nvSpPr>
        <p:spPr/>
        <p:txBody>
          <a:bodyPr/>
          <a:lstStyle>
            <a:lvl1pPr>
              <a:defRPr/>
            </a:lvl1pPr>
          </a:lstStyle>
          <a:p>
            <a:pPr>
              <a:defRPr/>
            </a:pPr>
            <a:r>
              <a:rPr lang="en-US" dirty="0"/>
              <a:t>HUD-VASH and SSVF</a:t>
            </a:r>
          </a:p>
        </p:txBody>
      </p:sp>
      <p:sp>
        <p:nvSpPr>
          <p:cNvPr id="7" name="Slide Number Placeholder 10"/>
          <p:cNvSpPr>
            <a:spLocks noGrp="1"/>
          </p:cNvSpPr>
          <p:nvPr>
            <p:ph type="sldNum" sz="quarter" idx="12"/>
          </p:nvPr>
        </p:nvSpPr>
        <p:spPr/>
        <p:txBody>
          <a:bodyPr/>
          <a:lstStyle>
            <a:lvl1pPr>
              <a:defRPr/>
            </a:lvl1pPr>
          </a:lstStyle>
          <a:p>
            <a:fld id="{A829F25A-84D3-4F9E-BD6A-3ADD05BBF9F6}" type="slidenum">
              <a:rPr lang="en-US" altLang="en-US"/>
              <a:pPr/>
              <a:t>‹#›</a:t>
            </a:fld>
            <a:endParaRPr lang="en-US" altLang="en-US" dirty="0"/>
          </a:p>
        </p:txBody>
      </p:sp>
    </p:spTree>
    <p:extLst>
      <p:ext uri="{BB962C8B-B14F-4D97-AF65-F5344CB8AC3E}">
        <p14:creationId xmlns:p14="http://schemas.microsoft.com/office/powerpoint/2010/main" val="3675743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12328367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2252706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27579502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3867220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33621904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3739701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268821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24558192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25776695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16220719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11351905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EFD8E-257E-4572-9B53-4C220B6AB8DC}"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593E854-8841-443F-8EAF-5877DCC547F6}" type="slidenum">
              <a:rPr lang="en-US" smtClean="0"/>
              <a:t>‹#›</a:t>
            </a:fld>
            <a:endParaRPr lang="en-US" dirty="0"/>
          </a:p>
        </p:txBody>
      </p:sp>
    </p:spTree>
    <p:extLst>
      <p:ext uri="{BB962C8B-B14F-4D97-AF65-F5344CB8AC3E}">
        <p14:creationId xmlns:p14="http://schemas.microsoft.com/office/powerpoint/2010/main" val="816684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386610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82545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486393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23210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439961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6240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9881840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17401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065206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14940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45706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813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192562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344219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425680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731432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2306973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31E040-59D5-41CA-91C8-E54BA89D4D88}" type="datetimeFigureOut">
              <a:rPr lang="en-US" smtClean="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393C2-53C7-4003-BDB2-CF8D70349913}" type="slidenum">
              <a:rPr lang="en-US" smtClean="0"/>
              <a:t>‹#›</a:t>
            </a:fld>
            <a:endParaRPr lang="en-US" dirty="0"/>
          </a:p>
        </p:txBody>
      </p:sp>
    </p:spTree>
    <p:extLst>
      <p:ext uri="{BB962C8B-B14F-4D97-AF65-F5344CB8AC3E}">
        <p14:creationId xmlns:p14="http://schemas.microsoft.com/office/powerpoint/2010/main" val="213429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1E040-59D5-41CA-91C8-E54BA89D4D88}" type="datetimeFigureOut">
              <a:rPr lang="en-US" smtClean="0"/>
              <a:t>5/4/2021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393C2-53C7-4003-BDB2-CF8D70349913}" type="slidenum">
              <a:rPr lang="en-US" smtClean="0"/>
              <a:t>‹#›</a:t>
            </a:fld>
            <a:endParaRPr lang="en-US" dirty="0"/>
          </a:p>
        </p:txBody>
      </p:sp>
    </p:spTree>
    <p:extLst>
      <p:ext uri="{BB962C8B-B14F-4D97-AF65-F5344CB8AC3E}">
        <p14:creationId xmlns:p14="http://schemas.microsoft.com/office/powerpoint/2010/main" val="3732690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EFD8E-257E-4572-9B53-4C220B6AB8DC}" type="datetimeFigureOut">
              <a:rPr lang="en-US" smtClean="0"/>
              <a:t>5/4/2021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3E854-8841-443F-8EAF-5877DCC547F6}" type="slidenum">
              <a:rPr lang="en-US" smtClean="0"/>
              <a:t>‹#›</a:t>
            </a:fld>
            <a:endParaRPr lang="en-US" dirty="0"/>
          </a:p>
        </p:txBody>
      </p:sp>
    </p:spTree>
    <p:extLst>
      <p:ext uri="{BB962C8B-B14F-4D97-AF65-F5344CB8AC3E}">
        <p14:creationId xmlns:p14="http://schemas.microsoft.com/office/powerpoint/2010/main" val="339492125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EFD8E-257E-4572-9B53-4C220B6AB8DC}" type="datetimeFigureOut">
              <a:rPr lang="en-US" smtClean="0">
                <a:solidFill>
                  <a:prstClr val="black">
                    <a:tint val="75000"/>
                  </a:prstClr>
                </a:solidFill>
              </a:rPr>
              <a:pPr/>
              <a:t>5/4/2021</a:t>
            </a:fld>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3E854-8841-443F-8EAF-5877DCC547F6}"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4054410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41195"/>
            <a:ext cx="12191999" cy="1345404"/>
          </a:xfrm>
          <a:solidFill>
            <a:schemeClr val="accent1">
              <a:lumMod val="20000"/>
              <a:lumOff val="80000"/>
            </a:schemeClr>
          </a:solidFill>
        </p:spPr>
        <p:txBody>
          <a:bodyPr>
            <a:noAutofit/>
          </a:bodyPr>
          <a:lstStyle/>
          <a:p>
            <a:r>
              <a:rPr lang="en-US" sz="4400" b="1" dirty="0">
                <a:latin typeface="Arial Narrow" panose="020B0606020202030204" pitchFamily="34" charset="0"/>
              </a:rPr>
              <a:t>Health Care Navigators</a:t>
            </a:r>
            <a:br>
              <a:rPr lang="en-US" sz="4400" b="1" dirty="0">
                <a:latin typeface="Arial Narrow" panose="020B0606020202030204" pitchFamily="34" charset="0"/>
              </a:rPr>
            </a:br>
            <a:r>
              <a:rPr lang="en-US" sz="4400" b="1" dirty="0">
                <a:latin typeface="Arial Narrow" panose="020B0606020202030204" pitchFamily="34" charset="0"/>
              </a:rPr>
              <a:t>Community of Practice</a:t>
            </a:r>
          </a:p>
        </p:txBody>
      </p:sp>
      <p:sp>
        <p:nvSpPr>
          <p:cNvPr id="3" name="Subtitle 2"/>
          <p:cNvSpPr>
            <a:spLocks noGrp="1"/>
          </p:cNvSpPr>
          <p:nvPr>
            <p:ph type="subTitle" idx="1"/>
          </p:nvPr>
        </p:nvSpPr>
        <p:spPr>
          <a:xfrm>
            <a:off x="1371600" y="1686599"/>
            <a:ext cx="9144000" cy="747771"/>
          </a:xfrm>
        </p:spPr>
        <p:txBody>
          <a:bodyPr>
            <a:normAutofit/>
          </a:bodyPr>
          <a:lstStyle/>
          <a:p>
            <a:r>
              <a:rPr lang="en-US" sz="4500" b="1" dirty="0">
                <a:latin typeface="Arial Narrow" panose="020B0606020202030204" pitchFamily="34" charset="0"/>
              </a:rPr>
              <a:t>Session #4</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2434370"/>
            <a:ext cx="10058400" cy="4029078"/>
          </a:xfrm>
          <a:prstGeom prst="rect">
            <a:avLst/>
          </a:prstGeom>
        </p:spPr>
      </p:pic>
    </p:spTree>
    <p:extLst>
      <p:ext uri="{BB962C8B-B14F-4D97-AF65-F5344CB8AC3E}">
        <p14:creationId xmlns:p14="http://schemas.microsoft.com/office/powerpoint/2010/main" val="1070185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51295" y="1323832"/>
            <a:ext cx="9144000" cy="4360905"/>
          </a:xfrm>
          <a:solidFill>
            <a:schemeClr val="accent1">
              <a:lumMod val="20000"/>
              <a:lumOff val="80000"/>
            </a:schemeClr>
          </a:solidFill>
        </p:spPr>
        <p:txBody>
          <a:bodyPr anchor="ctr">
            <a:normAutofit/>
          </a:bodyPr>
          <a:lstStyle/>
          <a:p>
            <a:r>
              <a:rPr lang="en-US" b="1" dirty="0">
                <a:latin typeface="Arial Narrow" panose="020B0606020202030204" pitchFamily="34" charset="0"/>
              </a:rPr>
              <a:t>Caseload Management</a:t>
            </a:r>
            <a:br>
              <a:rPr lang="en-US" sz="6000" b="1" dirty="0">
                <a:latin typeface="Arial Narrow" panose="020B0606020202030204" pitchFamily="34" charset="0"/>
              </a:rPr>
            </a:br>
            <a:endParaRPr lang="en-US" sz="6000" b="1" dirty="0">
              <a:latin typeface="Arial Narrow" panose="020B0606020202030204" pitchFamily="34" charset="0"/>
            </a:endParaRPr>
          </a:p>
        </p:txBody>
      </p:sp>
    </p:spTree>
    <p:extLst>
      <p:ext uri="{BB962C8B-B14F-4D97-AF65-F5344CB8AC3E}">
        <p14:creationId xmlns:p14="http://schemas.microsoft.com/office/powerpoint/2010/main" val="566981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Caseload Management</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Rectangle 3"/>
          <p:cNvSpPr/>
          <p:nvPr/>
        </p:nvSpPr>
        <p:spPr>
          <a:xfrm>
            <a:off x="487062" y="1825625"/>
            <a:ext cx="11217875" cy="3816429"/>
          </a:xfrm>
          <a:prstGeom prst="rect">
            <a:avLst/>
          </a:prstGeom>
        </p:spPr>
        <p:txBody>
          <a:bodyPr wrap="square">
            <a:spAutoFit/>
          </a:bodyPr>
          <a:lstStyle/>
          <a:p>
            <a:pPr algn="ctr"/>
            <a:r>
              <a:rPr lang="en-US" sz="2800" dirty="0">
                <a:latin typeface="Arial Narrow" panose="020B0606020202030204" pitchFamily="34" charset="0"/>
              </a:rPr>
              <a:t>What tools or information do you use to keep track of the Veterans you are supporting?</a:t>
            </a:r>
          </a:p>
          <a:p>
            <a:pPr algn="ctr"/>
            <a:endParaRPr lang="en-US" sz="2800" dirty="0">
              <a:latin typeface="Arial Narrow" panose="020B0606020202030204" pitchFamily="34" charset="0"/>
            </a:endParaRPr>
          </a:p>
          <a:p>
            <a:pPr algn="ctr"/>
            <a:r>
              <a:rPr lang="en-US" sz="2800" dirty="0">
                <a:latin typeface="Arial Narrow" panose="020B0606020202030204" pitchFamily="34" charset="0"/>
              </a:rPr>
              <a:t>How do you assess the level of effort you’re committing to ensure you don’t over or under-extend yourself and your case load?</a:t>
            </a:r>
          </a:p>
          <a:p>
            <a:pPr algn="ctr"/>
            <a:endParaRPr lang="en-US" sz="2800" dirty="0">
              <a:latin typeface="Arial Narrow" panose="020B0606020202030204" pitchFamily="34" charset="0"/>
            </a:endParaRPr>
          </a:p>
          <a:p>
            <a:pPr algn="ctr"/>
            <a:r>
              <a:rPr lang="en-US" sz="2800" dirty="0">
                <a:latin typeface="Arial Narrow" panose="020B0606020202030204" pitchFamily="34" charset="0"/>
              </a:rPr>
              <a:t>What support or supervision do you have internally that is helping you manage multiple priorities?</a:t>
            </a:r>
          </a:p>
          <a:p>
            <a:endParaRPr lang="en-US" dirty="0"/>
          </a:p>
        </p:txBody>
      </p:sp>
    </p:spTree>
    <p:extLst>
      <p:ext uri="{BB962C8B-B14F-4D97-AF65-F5344CB8AC3E}">
        <p14:creationId xmlns:p14="http://schemas.microsoft.com/office/powerpoint/2010/main" val="1572743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51295" y="1323832"/>
            <a:ext cx="9144000" cy="4360905"/>
          </a:xfrm>
          <a:solidFill>
            <a:schemeClr val="accent1">
              <a:lumMod val="20000"/>
              <a:lumOff val="80000"/>
            </a:schemeClr>
          </a:solidFill>
        </p:spPr>
        <p:txBody>
          <a:bodyPr anchor="ctr">
            <a:normAutofit/>
          </a:bodyPr>
          <a:lstStyle/>
          <a:p>
            <a:br>
              <a:rPr lang="en-US" b="1" dirty="0"/>
            </a:br>
            <a:r>
              <a:rPr lang="en-US" sz="6000" b="1" dirty="0">
                <a:latin typeface="Arial Narrow" panose="020B0606020202030204" pitchFamily="34" charset="0"/>
              </a:rPr>
              <a:t>Prioritization Planning</a:t>
            </a:r>
            <a:br>
              <a:rPr lang="en-US" dirty="0"/>
            </a:br>
            <a:br>
              <a:rPr lang="en-US" sz="6000" b="1" dirty="0">
                <a:latin typeface="Arial Narrow" panose="020B0606020202030204" pitchFamily="34" charset="0"/>
              </a:rPr>
            </a:br>
            <a:endParaRPr lang="en-US" sz="6000" b="1" dirty="0">
              <a:latin typeface="Arial Narrow" panose="020B0606020202030204" pitchFamily="34" charset="0"/>
            </a:endParaRPr>
          </a:p>
        </p:txBody>
      </p:sp>
    </p:spTree>
    <p:extLst>
      <p:ext uri="{BB962C8B-B14F-4D97-AF65-F5344CB8AC3E}">
        <p14:creationId xmlns:p14="http://schemas.microsoft.com/office/powerpoint/2010/main" val="3035273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Discussion: Can you “see” and plan for your workload? </a:t>
            </a:r>
          </a:p>
        </p:txBody>
      </p:sp>
      <p:sp>
        <p:nvSpPr>
          <p:cNvPr id="3" name="Content Placeholder 2"/>
          <p:cNvSpPr>
            <a:spLocks noGrp="1"/>
          </p:cNvSpPr>
          <p:nvPr>
            <p:ph idx="1"/>
          </p:nvPr>
        </p:nvSpPr>
        <p:spPr>
          <a:xfrm>
            <a:off x="838200" y="1733267"/>
            <a:ext cx="10515600" cy="4428994"/>
          </a:xfrm>
        </p:spPr>
        <p:txBody>
          <a:bodyPr>
            <a:normAutofit/>
          </a:bodyPr>
          <a:lstStyle/>
          <a:p>
            <a:pPr marL="0" indent="0" algn="ctr">
              <a:buNone/>
            </a:pPr>
            <a:endParaRPr lang="en-US" b="1" i="1" dirty="0">
              <a:latin typeface="Arial Narrow" panose="020B0606020202030204" pitchFamily="34" charset="0"/>
            </a:endParaRPr>
          </a:p>
          <a:p>
            <a:pPr marL="0" indent="0" algn="ctr">
              <a:buNone/>
            </a:pPr>
            <a:r>
              <a:rPr lang="en-US" b="1" i="1" dirty="0">
                <a:latin typeface="Arial Narrow" panose="020B0606020202030204" pitchFamily="34" charset="0"/>
              </a:rPr>
              <a:t>How will you monitor &amp; reprioritize your time?</a:t>
            </a:r>
          </a:p>
          <a:p>
            <a:pPr marL="0" indent="0" algn="ctr">
              <a:buNone/>
            </a:pPr>
            <a:r>
              <a:rPr lang="en-US" b="1" i="1" dirty="0">
                <a:latin typeface="Arial Narrow" panose="020B0606020202030204" pitchFamily="34" charset="0"/>
              </a:rPr>
              <a:t> </a:t>
            </a:r>
          </a:p>
          <a:p>
            <a:r>
              <a:rPr lang="en-US" dirty="0">
                <a:latin typeface="Arial Narrow" panose="020B0606020202030204" pitchFamily="34" charset="0"/>
              </a:rPr>
              <a:t>If emergency situation happens?</a:t>
            </a:r>
          </a:p>
          <a:p>
            <a:r>
              <a:rPr lang="en-US" dirty="0">
                <a:latin typeface="Arial Narrow" panose="020B0606020202030204" pitchFamily="34" charset="0"/>
              </a:rPr>
              <a:t>If your caseload suddenly increases?</a:t>
            </a:r>
          </a:p>
          <a:p>
            <a:r>
              <a:rPr lang="en-US" dirty="0">
                <a:latin typeface="Arial Narrow" panose="020B0606020202030204" pitchFamily="34" charset="0"/>
              </a:rPr>
              <a:t>If you feel overwhelmed?</a:t>
            </a:r>
          </a:p>
          <a:p>
            <a:endParaRPr lang="en-US"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3562697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Discussion: Can your supervisor or your team “see” and plan for your workload?</a:t>
            </a:r>
          </a:p>
        </p:txBody>
      </p:sp>
      <p:sp>
        <p:nvSpPr>
          <p:cNvPr id="3" name="Content Placeholder 2"/>
          <p:cNvSpPr>
            <a:spLocks noGrp="1"/>
          </p:cNvSpPr>
          <p:nvPr>
            <p:ph idx="1"/>
          </p:nvPr>
        </p:nvSpPr>
        <p:spPr>
          <a:xfrm>
            <a:off x="838200" y="1735832"/>
            <a:ext cx="10515600" cy="4759608"/>
          </a:xfrm>
        </p:spPr>
        <p:txBody>
          <a:bodyPr>
            <a:normAutofit lnSpcReduction="10000"/>
          </a:bodyPr>
          <a:lstStyle/>
          <a:p>
            <a:pPr marL="0" indent="0" algn="ctr">
              <a:buNone/>
            </a:pPr>
            <a:r>
              <a:rPr lang="en-US" b="1" i="1" dirty="0">
                <a:latin typeface="Arial Narrow" panose="020B0606020202030204" pitchFamily="34" charset="0"/>
              </a:rPr>
              <a:t>Will they understand how you monitor &amp; reprioritize your time? </a:t>
            </a:r>
          </a:p>
          <a:p>
            <a:r>
              <a:rPr lang="en-US" dirty="0">
                <a:latin typeface="Arial Narrow" panose="020B0606020202030204" pitchFamily="34" charset="0"/>
              </a:rPr>
              <a:t>If emergency situation happens?</a:t>
            </a:r>
          </a:p>
          <a:p>
            <a:r>
              <a:rPr lang="en-US" dirty="0">
                <a:latin typeface="Arial Narrow" panose="020B0606020202030204" pitchFamily="34" charset="0"/>
              </a:rPr>
              <a:t>If your caseload suddenly increases?</a:t>
            </a:r>
          </a:p>
          <a:p>
            <a:r>
              <a:rPr lang="en-US" dirty="0">
                <a:latin typeface="Arial Narrow" panose="020B0606020202030204" pitchFamily="34" charset="0"/>
              </a:rPr>
              <a:t>If you feel overwhelmed?</a:t>
            </a:r>
          </a:p>
          <a:p>
            <a:endParaRPr lang="en-US" dirty="0">
              <a:latin typeface="Arial Narrow" panose="020B0606020202030204" pitchFamily="34" charset="0"/>
            </a:endParaRPr>
          </a:p>
          <a:p>
            <a:pPr marL="0" indent="0" algn="ctr">
              <a:buNone/>
            </a:pPr>
            <a:r>
              <a:rPr lang="en-US" b="1" i="1" dirty="0">
                <a:latin typeface="Arial Narrow" panose="020B0606020202030204" pitchFamily="34" charset="0"/>
              </a:rPr>
              <a:t>Is every Veteran’s status/need in writing? </a:t>
            </a:r>
          </a:p>
          <a:p>
            <a:r>
              <a:rPr lang="en-US" dirty="0">
                <a:latin typeface="Arial Narrow" panose="020B0606020202030204" pitchFamily="34" charset="0"/>
              </a:rPr>
              <a:t>If you are sick, can someone else take over? </a:t>
            </a:r>
          </a:p>
          <a:p>
            <a:pPr lvl="4"/>
            <a:endParaRPr lang="en-US" sz="2800" dirty="0">
              <a:latin typeface="Arial Narrow" panose="020B0606020202030204" pitchFamily="34" charset="0"/>
            </a:endParaRPr>
          </a:p>
          <a:p>
            <a:pPr marL="0" indent="0" algn="ctr">
              <a:buNone/>
            </a:pPr>
            <a:r>
              <a:rPr lang="en-US" b="1" i="1" dirty="0">
                <a:latin typeface="Arial Narrow" panose="020B0606020202030204" pitchFamily="34" charset="0"/>
              </a:rPr>
              <a:t>Are the health resources you’ve identified readily available and understandable for others to use as needed?</a:t>
            </a:r>
          </a:p>
          <a:p>
            <a:endParaRPr lang="en-US" dirty="0">
              <a:latin typeface="Arial Narrow" panose="020B0606020202030204" pitchFamily="34" charset="0"/>
            </a:endParaRPr>
          </a:p>
        </p:txBody>
      </p:sp>
    </p:spTree>
    <p:extLst>
      <p:ext uri="{BB962C8B-B14F-4D97-AF65-F5344CB8AC3E}">
        <p14:creationId xmlns:p14="http://schemas.microsoft.com/office/powerpoint/2010/main" val="408257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Between now and next session</a:t>
            </a:r>
            <a:endParaRPr lang="en-US" dirty="0"/>
          </a:p>
        </p:txBody>
      </p:sp>
      <p:sp>
        <p:nvSpPr>
          <p:cNvPr id="3" name="Content Placeholder 2"/>
          <p:cNvSpPr>
            <a:spLocks noGrp="1"/>
          </p:cNvSpPr>
          <p:nvPr>
            <p:ph idx="1"/>
          </p:nvPr>
        </p:nvSpPr>
        <p:spPr>
          <a:xfrm>
            <a:off x="838200" y="1825626"/>
            <a:ext cx="10515600" cy="4462632"/>
          </a:xfrm>
        </p:spPr>
        <p:txBody>
          <a:bodyPr>
            <a:noAutofit/>
          </a:bodyPr>
          <a:lstStyle/>
          <a:p>
            <a:pPr marL="0" indent="0">
              <a:buNone/>
            </a:pPr>
            <a:r>
              <a:rPr lang="en-US" sz="2400" dirty="0">
                <a:latin typeface="Arial Narrow" panose="020B0606020202030204" pitchFamily="34" charset="0"/>
              </a:rPr>
              <a:t>Given your current caseload, develop your personal plan (or agency plan) to “monitor” your caseload to track &amp; prioritize your time vs Veteran needs.  </a:t>
            </a:r>
          </a:p>
          <a:p>
            <a:r>
              <a:rPr lang="en-US" sz="2400" dirty="0">
                <a:latin typeface="Arial Narrow" panose="020B0606020202030204" pitchFamily="34" charset="0"/>
              </a:rPr>
              <a:t>What tools or information do you use to keep track of the Veterans you are supporting?</a:t>
            </a:r>
          </a:p>
          <a:p>
            <a:r>
              <a:rPr lang="en-US" sz="2400" dirty="0">
                <a:latin typeface="Arial Narrow" panose="020B0606020202030204" pitchFamily="34" charset="0"/>
              </a:rPr>
              <a:t>How do you assess the level of effort you’re committing to ensure you don’t over or under-extend yourself and your case load?</a:t>
            </a:r>
          </a:p>
          <a:p>
            <a:r>
              <a:rPr lang="en-US" sz="2400" dirty="0">
                <a:latin typeface="Arial Narrow" panose="020B0606020202030204" pitchFamily="34" charset="0"/>
              </a:rPr>
              <a:t>What support or supervision do you have internally that is helping you manage multiple priorities?</a:t>
            </a:r>
          </a:p>
          <a:p>
            <a:pPr marL="0" indent="0">
              <a:buNone/>
            </a:pPr>
            <a:endParaRPr lang="en-US" sz="2400" dirty="0">
              <a:latin typeface="Arial Narrow" panose="020B0606020202030204" pitchFamily="34" charset="0"/>
            </a:endParaRPr>
          </a:p>
          <a:p>
            <a:pPr marL="0" indent="0">
              <a:buNone/>
            </a:pPr>
            <a:r>
              <a:rPr lang="en-US" sz="2400" dirty="0">
                <a:solidFill>
                  <a:schemeClr val="tx1">
                    <a:lumMod val="95000"/>
                    <a:lumOff val="5000"/>
                  </a:schemeClr>
                </a:solidFill>
                <a:latin typeface="Arial Narrow" panose="020B0606020202030204" pitchFamily="34" charset="0"/>
              </a:rPr>
              <a:t>Complete assignment and submit to TA facilitators  b</a:t>
            </a:r>
            <a:r>
              <a:rPr lang="en-US" sz="2400" b="1" i="1" dirty="0">
                <a:solidFill>
                  <a:schemeClr val="tx1">
                    <a:lumMod val="95000"/>
                    <a:lumOff val="5000"/>
                  </a:schemeClr>
                </a:solidFill>
                <a:latin typeface="Arial Narrow" panose="020B0606020202030204" pitchFamily="34" charset="0"/>
              </a:rPr>
              <a:t>y end of the day, March 5th.</a:t>
            </a:r>
          </a:p>
          <a:p>
            <a:pPr marL="0" indent="0">
              <a:buNone/>
            </a:pPr>
            <a:r>
              <a:rPr lang="en-US" sz="2400" dirty="0">
                <a:solidFill>
                  <a:schemeClr val="tx1">
                    <a:lumMod val="95000"/>
                    <a:lumOff val="5000"/>
                  </a:schemeClr>
                </a:solidFill>
                <a:latin typeface="Arial Narrow" panose="020B0606020202030204" pitchFamily="34" charset="0"/>
              </a:rPr>
              <a:t>Please come prepared to discuss on </a:t>
            </a:r>
            <a:r>
              <a:rPr lang="en-US" sz="2400" b="1" i="1" dirty="0">
                <a:solidFill>
                  <a:schemeClr val="tx1">
                    <a:lumMod val="95000"/>
                    <a:lumOff val="5000"/>
                  </a:schemeClr>
                </a:solidFill>
                <a:latin typeface="Arial Narrow" panose="020B0606020202030204" pitchFamily="34" charset="0"/>
              </a:rPr>
              <a:t>March 10</a:t>
            </a:r>
            <a:r>
              <a:rPr lang="en-US" sz="2400" b="1" i="1" baseline="30000" dirty="0">
                <a:solidFill>
                  <a:schemeClr val="tx1">
                    <a:lumMod val="95000"/>
                    <a:lumOff val="5000"/>
                  </a:schemeClr>
                </a:solidFill>
                <a:latin typeface="Arial Narrow" panose="020B0606020202030204" pitchFamily="34" charset="0"/>
              </a:rPr>
              <a:t>th</a:t>
            </a:r>
            <a:r>
              <a:rPr lang="en-US" sz="2400" b="1" i="1" dirty="0">
                <a:solidFill>
                  <a:schemeClr val="tx1">
                    <a:lumMod val="95000"/>
                    <a:lumOff val="5000"/>
                  </a:schemeClr>
                </a:solidFill>
                <a:latin typeface="Arial Narrow" panose="020B0606020202030204" pitchFamily="34" charset="0"/>
              </a:rPr>
              <a:t>.</a:t>
            </a:r>
          </a:p>
          <a:p>
            <a:pPr marL="0" indent="0">
              <a:buNone/>
            </a:pPr>
            <a:endParaRPr lang="en-US" sz="2400" dirty="0">
              <a:latin typeface="Arial Narrow" panose="020B0606020202030204" pitchFamily="34" charset="0"/>
            </a:endParaRPr>
          </a:p>
        </p:txBody>
      </p:sp>
    </p:spTree>
    <p:extLst>
      <p:ext uri="{BB962C8B-B14F-4D97-AF65-F5344CB8AC3E}">
        <p14:creationId xmlns:p14="http://schemas.microsoft.com/office/powerpoint/2010/main" val="3070584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9209" y="1943055"/>
            <a:ext cx="10950607" cy="4235676"/>
          </a:xfrm>
        </p:spPr>
        <p:txBody>
          <a:bodyPr>
            <a:normAutofit/>
          </a:bodyPr>
          <a:lstStyle/>
          <a:p>
            <a:r>
              <a:rPr lang="en-US" sz="6000" b="1" dirty="0">
                <a:latin typeface="Arial Narrow" panose="020B0606020202030204" pitchFamily="34" charset="0"/>
              </a:rPr>
              <a:t>Health Care Navigator Community of Practice </a:t>
            </a:r>
          </a:p>
          <a:p>
            <a:r>
              <a:rPr lang="en-US" sz="6000" b="1" dirty="0">
                <a:latin typeface="Arial Narrow" panose="020B0606020202030204" pitchFamily="34" charset="0"/>
              </a:rPr>
              <a:t>Assignment # 4</a:t>
            </a:r>
          </a:p>
        </p:txBody>
      </p:sp>
    </p:spTree>
    <p:extLst>
      <p:ext uri="{BB962C8B-B14F-4D97-AF65-F5344CB8AC3E}">
        <p14:creationId xmlns:p14="http://schemas.microsoft.com/office/powerpoint/2010/main" val="3455998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normAutofit lnSpcReduction="10000"/>
          </a:bodyPr>
          <a:lstStyle/>
          <a:p>
            <a:r>
              <a:rPr lang="en-US" sz="3200" b="1" i="1" dirty="0">
                <a:latin typeface="Arial Narrow" panose="020B0606020202030204" pitchFamily="34" charset="0"/>
              </a:rPr>
              <a:t>Health Care Navigators Community of Practice </a:t>
            </a:r>
          </a:p>
          <a:p>
            <a:r>
              <a:rPr lang="en-US" sz="3200" b="1" i="1" dirty="0">
                <a:latin typeface="Arial Narrow" panose="020B0606020202030204" pitchFamily="34" charset="0"/>
              </a:rPr>
              <a:t>Assignment #4 </a:t>
            </a:r>
          </a:p>
          <a:p>
            <a:r>
              <a:rPr lang="en-US" sz="3200" b="1" i="1" dirty="0">
                <a:latin typeface="Arial Narrow" panose="020B0606020202030204" pitchFamily="34" charset="0"/>
              </a:rPr>
              <a:t>Develop Your Personal Plan</a:t>
            </a:r>
            <a:endParaRPr lang="en-US" dirty="0">
              <a:latin typeface="Arial Narrow" panose="020B0606020202030204" pitchFamily="34" charset="0"/>
            </a:endParaRPr>
          </a:p>
        </p:txBody>
      </p:sp>
      <p:sp>
        <p:nvSpPr>
          <p:cNvPr id="6" name="Title 1"/>
          <p:cNvSpPr>
            <a:spLocks noGrp="1"/>
          </p:cNvSpPr>
          <p:nvPr>
            <p:ph type="ctrTitle"/>
          </p:nvPr>
        </p:nvSpPr>
        <p:spPr>
          <a:xfrm>
            <a:off x="1524000" y="1122363"/>
            <a:ext cx="9144000" cy="1189322"/>
          </a:xfrm>
          <a:solidFill>
            <a:schemeClr val="bg1"/>
          </a:solidFill>
          <a:ln w="38100">
            <a:solidFill>
              <a:schemeClr val="tx1"/>
            </a:solidFill>
          </a:ln>
        </p:spPr>
        <p:txBody>
          <a:bodyPr>
            <a:normAutofit/>
          </a:bodyPr>
          <a:lstStyle/>
          <a:p>
            <a:r>
              <a:rPr lang="en-US" sz="4500" b="1" dirty="0">
                <a:latin typeface="Arial Narrow" panose="020B0606020202030204" pitchFamily="34" charset="0"/>
              </a:rPr>
              <a:t>Homework Assignment</a:t>
            </a:r>
          </a:p>
        </p:txBody>
      </p:sp>
    </p:spTree>
    <p:extLst>
      <p:ext uri="{BB962C8B-B14F-4D97-AF65-F5344CB8AC3E}">
        <p14:creationId xmlns:p14="http://schemas.microsoft.com/office/powerpoint/2010/main" val="2750045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03" y="197976"/>
            <a:ext cx="11946194" cy="844243"/>
          </a:xfrm>
          <a:solidFill>
            <a:schemeClr val="bg1">
              <a:lumMod val="95000"/>
            </a:schemeClr>
          </a:solidFill>
        </p:spPr>
        <p:txBody>
          <a:bodyPr>
            <a:noAutofit/>
          </a:bodyPr>
          <a:lstStyle/>
          <a:p>
            <a:r>
              <a:rPr lang="en-US" sz="6000" b="1" dirty="0">
                <a:latin typeface="Arial Narrow" panose="020B0606020202030204" pitchFamily="34" charset="0"/>
              </a:rPr>
              <a:t>Homework Assignment:</a:t>
            </a:r>
          </a:p>
        </p:txBody>
      </p:sp>
      <p:sp>
        <p:nvSpPr>
          <p:cNvPr id="3" name="Content Placeholder 2"/>
          <p:cNvSpPr>
            <a:spLocks noGrp="1"/>
          </p:cNvSpPr>
          <p:nvPr>
            <p:ph idx="1"/>
          </p:nvPr>
        </p:nvSpPr>
        <p:spPr>
          <a:xfrm>
            <a:off x="122903" y="1161946"/>
            <a:ext cx="11850329" cy="4624705"/>
          </a:xfrm>
        </p:spPr>
        <p:txBody>
          <a:bodyPr>
            <a:normAutofit/>
          </a:bodyPr>
          <a:lstStyle/>
          <a:p>
            <a:pPr marL="0" indent="0">
              <a:buNone/>
            </a:pPr>
            <a:r>
              <a:rPr lang="en-US" sz="2400" dirty="0">
                <a:latin typeface="Arial Narrow" panose="020B0606020202030204" pitchFamily="34" charset="0"/>
              </a:rPr>
              <a:t>Given your current caseload, develop your personal plan (or agency plan) to “monitor” your caseload to track &amp; prioritize your time vs Veteran needs.  </a:t>
            </a:r>
          </a:p>
          <a:p>
            <a:pPr marL="0" indent="0">
              <a:buNone/>
            </a:pPr>
            <a:endParaRPr lang="en-US" sz="2400" dirty="0">
              <a:latin typeface="Arial Narrow" panose="020B0606020202030204" pitchFamily="34" charset="0"/>
            </a:endParaRPr>
          </a:p>
          <a:p>
            <a:r>
              <a:rPr lang="en-US" sz="2400" dirty="0">
                <a:latin typeface="Arial Narrow" panose="020B0606020202030204" pitchFamily="34" charset="0"/>
              </a:rPr>
              <a:t>What tools or information do you use to keep track of the Veterans you are supporting?</a:t>
            </a:r>
          </a:p>
          <a:p>
            <a:endParaRPr lang="en-US" sz="2400" dirty="0">
              <a:latin typeface="Arial Narrow" panose="020B0606020202030204" pitchFamily="34" charset="0"/>
            </a:endParaRPr>
          </a:p>
          <a:p>
            <a:r>
              <a:rPr lang="en-US" sz="2400" dirty="0">
                <a:latin typeface="Arial Narrow" panose="020B0606020202030204" pitchFamily="34" charset="0"/>
              </a:rPr>
              <a:t>How do you assess the level of effort you’re committing to ensure you don’t over or under-extend yourself and your case load?</a:t>
            </a:r>
          </a:p>
          <a:p>
            <a:pPr marL="0" indent="0">
              <a:buNone/>
            </a:pPr>
            <a:endParaRPr lang="en-US" sz="2400" dirty="0">
              <a:latin typeface="Arial Narrow" panose="020B0606020202030204" pitchFamily="34" charset="0"/>
            </a:endParaRPr>
          </a:p>
          <a:p>
            <a:r>
              <a:rPr lang="en-US" sz="2400" dirty="0">
                <a:latin typeface="Arial Narrow" panose="020B0606020202030204" pitchFamily="34" charset="0"/>
              </a:rPr>
              <a:t>What support or supervision do you have internally that is helping you manage multiple priorities?</a:t>
            </a:r>
          </a:p>
          <a:p>
            <a:pPr marL="457200" lvl="1"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2635682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3BCA6-8478-4858-AD92-41D8563E7F29}"/>
              </a:ext>
            </a:extLst>
          </p:cNvPr>
          <p:cNvSpPr>
            <a:spLocks noGrp="1"/>
          </p:cNvSpPr>
          <p:nvPr>
            <p:ph type="title"/>
          </p:nvPr>
        </p:nvSpPr>
        <p:spPr/>
        <p:txBody>
          <a:bodyPr/>
          <a:lstStyle/>
          <a:p>
            <a:r>
              <a:rPr lang="en-US" dirty="0">
                <a:latin typeface="Arial Narrow" panose="020B0606020202030204" pitchFamily="34" charset="0"/>
              </a:rPr>
              <a:t>Discussion</a:t>
            </a:r>
          </a:p>
        </p:txBody>
      </p:sp>
      <p:sp>
        <p:nvSpPr>
          <p:cNvPr id="6" name="Slide Number Placeholder 5">
            <a:extLst>
              <a:ext uri="{FF2B5EF4-FFF2-40B4-BE49-F238E27FC236}">
                <a16:creationId xmlns:a16="http://schemas.microsoft.com/office/drawing/2014/main" id="{6A4AA2C0-A4CA-4E1F-8C35-568ED3F28BA5}"/>
              </a:ext>
            </a:extLst>
          </p:cNvPr>
          <p:cNvSpPr>
            <a:spLocks noGrp="1"/>
          </p:cNvSpPr>
          <p:nvPr>
            <p:ph type="sldNum" sz="quarter" idx="12"/>
          </p:nvPr>
        </p:nvSpPr>
        <p:spPr/>
        <p:txBody>
          <a:bodyPr/>
          <a:lstStyle/>
          <a:p>
            <a:fld id="{A829F25A-84D3-4F9E-BD6A-3ADD05BBF9F6}" type="slidenum">
              <a:rPr lang="en-US" altLang="en-US" smtClean="0">
                <a:solidFill>
                  <a:prstClr val="black">
                    <a:tint val="75000"/>
                  </a:prstClr>
                </a:solidFill>
              </a:rPr>
              <a:pPr/>
              <a:t>19</a:t>
            </a:fld>
            <a:endParaRPr lang="en-US" altLang="en-US" dirty="0">
              <a:solidFill>
                <a:prstClr val="black">
                  <a:tint val="75000"/>
                </a:prst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2674" y="602922"/>
            <a:ext cx="8489729" cy="5753428"/>
          </a:xfrm>
          <a:prstGeom prst="rect">
            <a:avLst/>
          </a:prstGeom>
        </p:spPr>
      </p:pic>
    </p:spTree>
    <p:extLst>
      <p:ext uri="{BB962C8B-B14F-4D97-AF65-F5344CB8AC3E}">
        <p14:creationId xmlns:p14="http://schemas.microsoft.com/office/powerpoint/2010/main" val="364674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51295" y="1323832"/>
            <a:ext cx="9144000" cy="4360905"/>
          </a:xfrm>
          <a:solidFill>
            <a:schemeClr val="accent1">
              <a:lumMod val="20000"/>
              <a:lumOff val="80000"/>
            </a:schemeClr>
          </a:solidFill>
        </p:spPr>
        <p:txBody>
          <a:bodyPr anchor="ctr">
            <a:normAutofit/>
          </a:bodyPr>
          <a:lstStyle/>
          <a:p>
            <a:r>
              <a:rPr lang="en-US" sz="7200" b="1" dirty="0">
                <a:latin typeface="Arial Narrow" panose="020B0606020202030204" pitchFamily="34" charset="0"/>
              </a:rPr>
              <a:t>Real Life Case Scenarios</a:t>
            </a:r>
            <a:endParaRPr lang="en-US" b="1" dirty="0">
              <a:latin typeface="Arial Narrow" panose="020B0606020202030204" pitchFamily="34" charset="0"/>
            </a:endParaRPr>
          </a:p>
        </p:txBody>
      </p:sp>
    </p:spTree>
    <p:extLst>
      <p:ext uri="{BB962C8B-B14F-4D97-AF65-F5344CB8AC3E}">
        <p14:creationId xmlns:p14="http://schemas.microsoft.com/office/powerpoint/2010/main" val="2924403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Discussion: Real Life Case Scenarios</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Rectangle 3"/>
          <p:cNvSpPr/>
          <p:nvPr/>
        </p:nvSpPr>
        <p:spPr>
          <a:xfrm>
            <a:off x="1359439" y="2101164"/>
            <a:ext cx="9061269" cy="2862322"/>
          </a:xfrm>
          <a:prstGeom prst="rect">
            <a:avLst/>
          </a:prstGeom>
        </p:spPr>
        <p:txBody>
          <a:bodyPr wrap="square">
            <a:spAutoFit/>
          </a:bodyPr>
          <a:lstStyle/>
          <a:p>
            <a:pPr algn="ctr"/>
            <a:r>
              <a:rPr lang="en-US" sz="3600" dirty="0">
                <a:latin typeface="Arial Narrow" panose="020B0606020202030204" pitchFamily="34" charset="0"/>
              </a:rPr>
              <a:t>By now, you should have a better understanding or “see” the work that you are currently doing.  How do you apply the approaches we discussed for Joe and Mya to your current case loads? What are you seeing in your daily work with Veterans?  </a:t>
            </a:r>
            <a:endParaRPr lang="en-US" dirty="0"/>
          </a:p>
        </p:txBody>
      </p:sp>
    </p:spTree>
    <p:extLst>
      <p:ext uri="{BB962C8B-B14F-4D97-AF65-F5344CB8AC3E}">
        <p14:creationId xmlns:p14="http://schemas.microsoft.com/office/powerpoint/2010/main" val="3455780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51295" y="1323832"/>
            <a:ext cx="9144000" cy="4360905"/>
          </a:xfrm>
          <a:solidFill>
            <a:schemeClr val="accent1">
              <a:lumMod val="20000"/>
              <a:lumOff val="80000"/>
            </a:schemeClr>
          </a:solidFill>
        </p:spPr>
        <p:txBody>
          <a:bodyPr anchor="ctr">
            <a:normAutofit/>
          </a:bodyPr>
          <a:lstStyle/>
          <a:p>
            <a:r>
              <a:rPr lang="en-US" sz="6000" b="1" dirty="0">
                <a:latin typeface="Arial Narrow" panose="020B0606020202030204" pitchFamily="34" charset="0"/>
              </a:rPr>
              <a:t>Planning for Workload Management</a:t>
            </a:r>
            <a:br>
              <a:rPr lang="en-US" sz="6000" b="1" dirty="0">
                <a:latin typeface="Arial Narrow" panose="020B0606020202030204" pitchFamily="34" charset="0"/>
              </a:rPr>
            </a:br>
            <a:endParaRPr lang="en-US" sz="6000" b="1" dirty="0">
              <a:latin typeface="Arial Narrow" panose="020B0606020202030204" pitchFamily="34" charset="0"/>
            </a:endParaRPr>
          </a:p>
        </p:txBody>
      </p:sp>
    </p:spTree>
    <p:extLst>
      <p:ext uri="{BB962C8B-B14F-4D97-AF65-F5344CB8AC3E}">
        <p14:creationId xmlns:p14="http://schemas.microsoft.com/office/powerpoint/2010/main" val="61248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What is Workload Management?</a:t>
            </a:r>
          </a:p>
        </p:txBody>
      </p:sp>
      <p:sp>
        <p:nvSpPr>
          <p:cNvPr id="7" name="Content Placeholder 2">
            <a:extLst>
              <a:ext uri="{FF2B5EF4-FFF2-40B4-BE49-F238E27FC236}">
                <a16:creationId xmlns:a16="http://schemas.microsoft.com/office/drawing/2014/main" id="{58E3FAB2-2C6C-41C6-92FE-072665B691B0}"/>
              </a:ext>
            </a:extLst>
          </p:cNvPr>
          <p:cNvSpPr>
            <a:spLocks noGrp="1"/>
          </p:cNvSpPr>
          <p:nvPr>
            <p:ph idx="1"/>
          </p:nvPr>
        </p:nvSpPr>
        <p:spPr>
          <a:xfrm>
            <a:off x="838200" y="1735832"/>
            <a:ext cx="10515600" cy="4759608"/>
          </a:xfrm>
        </p:spPr>
        <p:txBody>
          <a:bodyPr>
            <a:normAutofit/>
          </a:bodyPr>
          <a:lstStyle/>
          <a:p>
            <a:pPr marL="0" indent="0" algn="ctr">
              <a:buNone/>
            </a:pPr>
            <a:r>
              <a:rPr lang="en-US" i="1" dirty="0">
                <a:latin typeface="Arial Narrow" panose="020B0606020202030204" pitchFamily="34" charset="0"/>
              </a:rPr>
              <a:t>Knowing who you are working with and their needs – Caseload</a:t>
            </a:r>
          </a:p>
          <a:p>
            <a:pPr algn="ctr"/>
            <a:endParaRPr lang="en-US" dirty="0">
              <a:latin typeface="Arial Narrow" panose="020B0606020202030204" pitchFamily="34" charset="0"/>
            </a:endParaRPr>
          </a:p>
          <a:p>
            <a:pPr marL="0" indent="0" algn="ctr">
              <a:buNone/>
            </a:pPr>
            <a:r>
              <a:rPr lang="en-US" i="1" dirty="0">
                <a:latin typeface="Arial Narrow" panose="020B0606020202030204" pitchFamily="34" charset="0"/>
              </a:rPr>
              <a:t>Knowing how you prioritize/(re) prioritize to manage your time</a:t>
            </a:r>
          </a:p>
          <a:p>
            <a:pPr marL="0" indent="0" algn="ctr">
              <a:buNone/>
            </a:pPr>
            <a:endParaRPr lang="en-US" sz="2800" i="1" dirty="0">
              <a:latin typeface="Arial Narrow" panose="020B0606020202030204" pitchFamily="34" charset="0"/>
            </a:endParaRPr>
          </a:p>
          <a:p>
            <a:pPr marL="0" indent="0" algn="ctr">
              <a:buNone/>
            </a:pPr>
            <a:r>
              <a:rPr lang="en-US" i="1" dirty="0">
                <a:latin typeface="Arial Narrow" panose="020B0606020202030204" pitchFamily="34" charset="0"/>
              </a:rPr>
              <a:t>Knowing what supports you need and having them ready</a:t>
            </a:r>
            <a:endParaRPr lang="en-US" sz="2800" dirty="0">
              <a:latin typeface="Arial Narrow" panose="020B0606020202030204" pitchFamily="34" charset="0"/>
            </a:endParaRPr>
          </a:p>
          <a:p>
            <a:pPr marL="0" indent="0" algn="ctr">
              <a:buNone/>
            </a:pPr>
            <a:endParaRPr lang="en-US" b="1" i="1"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215872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51295" y="1323832"/>
            <a:ext cx="9144000" cy="4360905"/>
          </a:xfrm>
          <a:solidFill>
            <a:schemeClr val="accent1">
              <a:lumMod val="20000"/>
              <a:lumOff val="80000"/>
            </a:schemeClr>
          </a:solidFill>
        </p:spPr>
        <p:txBody>
          <a:bodyPr anchor="ctr">
            <a:normAutofit/>
          </a:bodyPr>
          <a:lstStyle/>
          <a:p>
            <a:r>
              <a:rPr lang="en-US" sz="6000" b="1" dirty="0">
                <a:latin typeface="Arial Narrow" panose="020B0606020202030204" pitchFamily="34" charset="0"/>
              </a:rPr>
              <a:t>Caseload Types and Plans</a:t>
            </a:r>
            <a:br>
              <a:rPr lang="en-US" sz="6000" b="1" dirty="0">
                <a:latin typeface="Arial Narrow" panose="020B0606020202030204" pitchFamily="34" charset="0"/>
              </a:rPr>
            </a:br>
            <a:endParaRPr lang="en-US" sz="6000" b="1" dirty="0">
              <a:latin typeface="Arial Narrow" panose="020B0606020202030204" pitchFamily="34" charset="0"/>
            </a:endParaRPr>
          </a:p>
        </p:txBody>
      </p:sp>
    </p:spTree>
    <p:extLst>
      <p:ext uri="{BB962C8B-B14F-4D97-AF65-F5344CB8AC3E}">
        <p14:creationId xmlns:p14="http://schemas.microsoft.com/office/powerpoint/2010/main" val="87897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High Numbers with High Risk Factors or Complex Needs</a:t>
            </a:r>
          </a:p>
        </p:txBody>
      </p:sp>
      <p:graphicFrame>
        <p:nvGraphicFramePr>
          <p:cNvPr id="11" name="Diagram 10">
            <a:extLst>
              <a:ext uri="{FF2B5EF4-FFF2-40B4-BE49-F238E27FC236}">
                <a16:creationId xmlns:a16="http://schemas.microsoft.com/office/drawing/2014/main" id="{DD8931C0-500D-4E75-93AE-EC05A3548B5C}"/>
              </a:ext>
            </a:extLst>
          </p:cNvPr>
          <p:cNvGraphicFramePr/>
          <p:nvPr>
            <p:extLst>
              <p:ext uri="{D42A27DB-BD31-4B8C-83A1-F6EECF244321}">
                <p14:modId xmlns:p14="http://schemas.microsoft.com/office/powerpoint/2010/main" val="3641644493"/>
              </p:ext>
            </p:extLst>
          </p:nvPr>
        </p:nvGraphicFramePr>
        <p:xfrm>
          <a:off x="657225" y="1828800"/>
          <a:ext cx="10696575" cy="4500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1625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Moderate Numbers with Low to Moderate Risk Factors or Complex Needs</a:t>
            </a:r>
          </a:p>
        </p:txBody>
      </p:sp>
      <p:graphicFrame>
        <p:nvGraphicFramePr>
          <p:cNvPr id="11" name="Diagram 10">
            <a:extLst>
              <a:ext uri="{FF2B5EF4-FFF2-40B4-BE49-F238E27FC236}">
                <a16:creationId xmlns:a16="http://schemas.microsoft.com/office/drawing/2014/main" id="{DD8931C0-500D-4E75-93AE-EC05A3548B5C}"/>
              </a:ext>
            </a:extLst>
          </p:cNvPr>
          <p:cNvGraphicFramePr/>
          <p:nvPr>
            <p:extLst>
              <p:ext uri="{D42A27DB-BD31-4B8C-83A1-F6EECF244321}">
                <p14:modId xmlns:p14="http://schemas.microsoft.com/office/powerpoint/2010/main" val="3471271367"/>
              </p:ext>
            </p:extLst>
          </p:nvPr>
        </p:nvGraphicFramePr>
        <p:xfrm>
          <a:off x="657225" y="1828800"/>
          <a:ext cx="10696575" cy="4500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31704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a:latin typeface="Arial Narrow" panose="020B0606020202030204" pitchFamily="34" charset="0"/>
              </a:rPr>
              <a:t>Low Numbers with Low Risk Factors or Complex Needs</a:t>
            </a:r>
          </a:p>
        </p:txBody>
      </p:sp>
      <p:graphicFrame>
        <p:nvGraphicFramePr>
          <p:cNvPr id="11" name="Diagram 10">
            <a:extLst>
              <a:ext uri="{FF2B5EF4-FFF2-40B4-BE49-F238E27FC236}">
                <a16:creationId xmlns:a16="http://schemas.microsoft.com/office/drawing/2014/main" id="{DD8931C0-500D-4E75-93AE-EC05A3548B5C}"/>
              </a:ext>
            </a:extLst>
          </p:cNvPr>
          <p:cNvGraphicFramePr/>
          <p:nvPr>
            <p:extLst>
              <p:ext uri="{D42A27DB-BD31-4B8C-83A1-F6EECF244321}">
                <p14:modId xmlns:p14="http://schemas.microsoft.com/office/powerpoint/2010/main" val="4100554812"/>
              </p:ext>
            </p:extLst>
          </p:nvPr>
        </p:nvGraphicFramePr>
        <p:xfrm>
          <a:off x="657225" y="1828800"/>
          <a:ext cx="10696575" cy="4500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167568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14736</TotalTime>
  <Words>763</Words>
  <Application>Microsoft Office PowerPoint</Application>
  <PresentationFormat>Widescreen</PresentationFormat>
  <Paragraphs>98</Paragraphs>
  <Slides>19</Slides>
  <Notes>19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19</vt:i4>
      </vt:variant>
    </vt:vector>
  </HeadingPairs>
  <TitlesOfParts>
    <vt:vector size="27" baseType="lpstr">
      <vt:lpstr>Arial</vt:lpstr>
      <vt:lpstr>Arial Narrow</vt:lpstr>
      <vt:lpstr>Calibri</vt:lpstr>
      <vt:lpstr>Calibri Light</vt:lpstr>
      <vt:lpstr>Georgia</vt:lpstr>
      <vt:lpstr>Office Theme</vt:lpstr>
      <vt:lpstr>1_Office Theme</vt:lpstr>
      <vt:lpstr>2_Office Theme</vt:lpstr>
      <vt:lpstr>Health Care Navigators Community of Practice</vt:lpstr>
      <vt:lpstr>Real Life Case Scenarios</vt:lpstr>
      <vt:lpstr>Discussion: Real Life Case Scenarios</vt:lpstr>
      <vt:lpstr>Planning for Workload Management </vt:lpstr>
      <vt:lpstr>What is Workload Management?</vt:lpstr>
      <vt:lpstr>Caseload Types and Plans </vt:lpstr>
      <vt:lpstr>High Numbers with High Risk Factors or Complex Needs</vt:lpstr>
      <vt:lpstr>Moderate Numbers with Low to Moderate Risk Factors or Complex Needs</vt:lpstr>
      <vt:lpstr>Low Numbers with Low Risk Factors or Complex Needs</vt:lpstr>
      <vt:lpstr>Caseload Management </vt:lpstr>
      <vt:lpstr>Caseload Management</vt:lpstr>
      <vt:lpstr> Prioritization Planning  </vt:lpstr>
      <vt:lpstr>Discussion: Can you “see” and plan for your workload? </vt:lpstr>
      <vt:lpstr>Discussion: Can your supervisor or your team “see” and plan for your workload?</vt:lpstr>
      <vt:lpstr>Between now and next session</vt:lpstr>
      <vt:lpstr>PowerPoint Presentation</vt:lpstr>
      <vt:lpstr>Homework Assignment</vt:lpstr>
      <vt:lpstr>Homework Assignment:</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Phillip Allen</dc:creator>
  <cp:lastModifiedBy>Morrissett, Catherine 'Katie' A (VACO)</cp:lastModifiedBy>
  <cp:revision>327</cp:revision>
  <cp:lastPrinted>2021-02-13T04:25:21Z</cp:lastPrinted>
  <dcterms:created xsi:type="dcterms:W3CDTF">2020-03-30T12:20:25Z</dcterms:created>
  <dcterms:modified xsi:type="dcterms:W3CDTF">2021-05-04T17:35:36Z</dcterms:modified>
</cp:coreProperties>
</file>