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2.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3.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65" r:id="rId3"/>
    <p:sldId id="446" r:id="rId4"/>
    <p:sldId id="440" r:id="rId5"/>
    <p:sldId id="429" r:id="rId6"/>
    <p:sldId id="430" r:id="rId7"/>
    <p:sldId id="431" r:id="rId8"/>
    <p:sldId id="448" r:id="rId9"/>
    <p:sldId id="432" r:id="rId10"/>
    <p:sldId id="433" r:id="rId11"/>
    <p:sldId id="398" r:id="rId12"/>
    <p:sldId id="357" r:id="rId13"/>
    <p:sldId id="401" r:id="rId14"/>
    <p:sldId id="400" r:id="rId15"/>
    <p:sldId id="447" r:id="rId16"/>
    <p:sldId id="399" r:id="rId17"/>
    <p:sldId id="394" r:id="rId18"/>
    <p:sldId id="405" r:id="rId19"/>
    <p:sldId id="404" r:id="rId20"/>
    <p:sldId id="358" r:id="rId21"/>
    <p:sldId id="442" r:id="rId22"/>
    <p:sldId id="364" r:id="rId23"/>
    <p:sldId id="361" r:id="rId24"/>
    <p:sldId id="363" r:id="rId25"/>
    <p:sldId id="434" r:id="rId26"/>
    <p:sldId id="441" r:id="rId27"/>
    <p:sldId id="443" r:id="rId28"/>
    <p:sldId id="359" r:id="rId29"/>
    <p:sldId id="445" r:id="rId30"/>
    <p:sldId id="407" r:id="rId31"/>
    <p:sldId id="39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Yates" initials="JY" lastIdx="4" clrIdx="0">
    <p:extLst>
      <p:ext uri="{19B8F6BF-5375-455C-9EA6-DF929625EA0E}">
        <p15:presenceInfo xmlns:p15="http://schemas.microsoft.com/office/powerpoint/2012/main" userId="S-1-5-21-1158103055-330171875-314601362-1086" providerId="AD"/>
      </p:ext>
    </p:extLst>
  </p:cmAuthor>
  <p:cmAuthor id="2" name="Tara Reed" initials="TR" lastIdx="4" clrIdx="1">
    <p:extLst>
      <p:ext uri="{19B8F6BF-5375-455C-9EA6-DF929625EA0E}">
        <p15:presenceInfo xmlns:p15="http://schemas.microsoft.com/office/powerpoint/2012/main" userId="S-1-5-21-4161449151-3199555679-2224323722-70956" providerId="AD"/>
      </p:ext>
    </p:extLst>
  </p:cmAuthor>
  <p:cmAuthor id="3" name="Tara Reed" initials="TR [2]" lastIdx="18" clrIdx="2">
    <p:extLst>
      <p:ext uri="{19B8F6BF-5375-455C-9EA6-DF929625EA0E}">
        <p15:presenceInfo xmlns:p15="http://schemas.microsoft.com/office/powerpoint/2012/main" userId="S::Tara_Reed@abtassoc.com::c0e8724c-6942-4f8d-942f-4f2419b4cf7a" providerId="AD"/>
      </p:ext>
    </p:extLst>
  </p:cmAuthor>
  <p:cmAuthor id="4" name="Douglas Tetrault" initials="DT" lastIdx="12" clrIdx="3">
    <p:extLst>
      <p:ext uri="{19B8F6BF-5375-455C-9EA6-DF929625EA0E}">
        <p15:presenceInfo xmlns:p15="http://schemas.microsoft.com/office/powerpoint/2012/main" userId="S-1-5-21-1158103055-330171875-3146013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00" autoAdjust="0"/>
    <p:restoredTop sz="52767" autoAdjust="0"/>
  </p:normalViewPr>
  <p:slideViewPr>
    <p:cSldViewPr snapToGrid="0">
      <p:cViewPr varScale="1">
        <p:scale>
          <a:sx n="67" d="100"/>
          <a:sy n="67" d="100"/>
        </p:scale>
        <p:origin x="380"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610"/>
    </p:cViewPr>
  </p:sorterViewPr>
  <p:notesViewPr>
    <p:cSldViewPr snapToGrid="0">
      <p:cViewPr varScale="1">
        <p:scale>
          <a:sx n="72" d="100"/>
          <a:sy n="72" d="100"/>
        </p:scale>
        <p:origin x="294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1-03-03T08:04:00.219" idx="18">
    <p:pos x="5734" y="1606"/>
    <p:text>Please encourage HCNs to review, if they haven't already, the Race Equity Webinar from February 2021.  This section will cover some of the considerations they should have in mind when providing services.</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21-02-25T15:20:23.558" idx="7">
    <p:pos x="10" y="10"/>
    <p:text>There is no one tool that we recommend, we do however strongly suggest that you think through the following considerations.</p:text>
    <p:extLst>
      <p:ext uri="{C676402C-5697-4E1C-873F-D02D1690AC5C}">
        <p15:threadingInfo xmlns:p15="http://schemas.microsoft.com/office/powerpoint/2012/main" timeZoneBias="4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21-03-02T14:01:55.842" idx="17">
    <p:pos x="3527" y="1046"/>
    <p:text>We plan to have  a training soon about privacy and confidentiality.  What are some of the questions that you have about this?</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CEC3E7-80A1-4F01-94ED-46B6807D2B87}" type="datetimeFigureOut">
              <a:rPr lang="en-US" smtClean="0"/>
              <a:t>3/24/2021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54CC20-70B1-48A4-803F-D3AACF6B6E3D}" type="slidenum">
              <a:rPr lang="en-US" smtClean="0"/>
              <a:t>‹#›</a:t>
            </a:fld>
            <a:endParaRPr lang="en-US" dirty="0"/>
          </a:p>
        </p:txBody>
      </p:sp>
    </p:spTree>
    <p:extLst>
      <p:ext uri="{BB962C8B-B14F-4D97-AF65-F5344CB8AC3E}">
        <p14:creationId xmlns:p14="http://schemas.microsoft.com/office/powerpoint/2010/main" val="1981077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Katie</a:t>
            </a:r>
          </a:p>
        </p:txBody>
      </p:sp>
      <p:sp>
        <p:nvSpPr>
          <p:cNvPr id="4" name="Slide Number Placeholder 3"/>
          <p:cNvSpPr>
            <a:spLocks noGrp="1"/>
          </p:cNvSpPr>
          <p:nvPr>
            <p:ph type="sldNum" sz="quarter" idx="10"/>
          </p:nvPr>
        </p:nvSpPr>
        <p:spPr/>
        <p:txBody>
          <a:bodyPr/>
          <a:lstStyle/>
          <a:p>
            <a:fld id="{FB54CC20-70B1-48A4-803F-D3AACF6B6E3D}" type="slidenum">
              <a:rPr lang="en-US" smtClean="0"/>
              <a:t>1</a:t>
            </a:fld>
            <a:endParaRPr lang="en-US" dirty="0"/>
          </a:p>
        </p:txBody>
      </p:sp>
    </p:spTree>
    <p:extLst>
      <p:ext uri="{BB962C8B-B14F-4D97-AF65-F5344CB8AC3E}">
        <p14:creationId xmlns:p14="http://schemas.microsoft.com/office/powerpoint/2010/main" val="632479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Katie</a:t>
            </a:r>
          </a:p>
        </p:txBody>
      </p:sp>
      <p:sp>
        <p:nvSpPr>
          <p:cNvPr id="4" name="Slide Number Placeholder 3"/>
          <p:cNvSpPr>
            <a:spLocks noGrp="1"/>
          </p:cNvSpPr>
          <p:nvPr>
            <p:ph type="sldNum" sz="quarter" idx="5"/>
          </p:nvPr>
        </p:nvSpPr>
        <p:spPr/>
        <p:txBody>
          <a:bodyPr/>
          <a:lstStyle/>
          <a:p>
            <a:fld id="{FB54CC20-70B1-48A4-803F-D3AACF6B6E3D}" type="slidenum">
              <a:rPr lang="en-US" smtClean="0"/>
              <a:t>14</a:t>
            </a:fld>
            <a:endParaRPr lang="en-US" dirty="0"/>
          </a:p>
        </p:txBody>
      </p:sp>
    </p:spTree>
    <p:extLst>
      <p:ext uri="{BB962C8B-B14F-4D97-AF65-F5344CB8AC3E}">
        <p14:creationId xmlns:p14="http://schemas.microsoft.com/office/powerpoint/2010/main" val="506656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Katie</a:t>
            </a:r>
          </a:p>
          <a:p>
            <a:endParaRPr lang="en-US" dirty="0"/>
          </a:p>
          <a:p>
            <a:r>
              <a:rPr lang="en-US" dirty="0"/>
              <a:t>-This guidance discusses ways that you’re able to communicate with VA Medical Centers regarding your clients’ needs – things like setting or confirming appointments, sharing basic info with the VA care team</a:t>
            </a:r>
          </a:p>
          <a:p>
            <a:r>
              <a:rPr lang="en-US" dirty="0"/>
              <a:t>-Of course it’s ideal that you’ll be with the Veteran when they call their care provider, or that you’ll call them with the Veteran with you. But --</a:t>
            </a:r>
          </a:p>
          <a:p>
            <a:r>
              <a:rPr lang="en-US" dirty="0"/>
              <a:t>-For example, you can call a provider and give an update like “Mr. Jones is interested in discussing his Diabetes medication next month.” The clinic may not be able to confirm that the Veteran is a patient there, but they can take the info and share it with the provider.</a:t>
            </a:r>
          </a:p>
          <a:p>
            <a:r>
              <a:rPr lang="en-US" dirty="0"/>
              <a:t>-We’ll talk about this a bit more on the next slide….</a:t>
            </a:r>
          </a:p>
        </p:txBody>
      </p:sp>
      <p:sp>
        <p:nvSpPr>
          <p:cNvPr id="4" name="Slide Number Placeholder 3"/>
          <p:cNvSpPr>
            <a:spLocks noGrp="1"/>
          </p:cNvSpPr>
          <p:nvPr>
            <p:ph type="sldNum" sz="quarter" idx="10"/>
          </p:nvPr>
        </p:nvSpPr>
        <p:spPr/>
        <p:txBody>
          <a:bodyPr/>
          <a:lstStyle/>
          <a:p>
            <a:fld id="{FB54CC20-70B1-48A4-803F-D3AACF6B6E3D}" type="slidenum">
              <a:rPr lang="en-US" smtClean="0"/>
              <a:t>15</a:t>
            </a:fld>
            <a:endParaRPr lang="en-US" dirty="0"/>
          </a:p>
        </p:txBody>
      </p:sp>
    </p:spTree>
    <p:extLst>
      <p:ext uri="{BB962C8B-B14F-4D97-AF65-F5344CB8AC3E}">
        <p14:creationId xmlns:p14="http://schemas.microsoft.com/office/powerpoint/2010/main" val="3232039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 the reality that, although this guidance exists, many clinics are not familiar with it and you may hit some roadblocks.</a:t>
            </a:r>
          </a:p>
          <a:p>
            <a:r>
              <a:rPr lang="en-US" dirty="0"/>
              <a:t>-This is where it’ll be important to make contact within different programs so that clinics get to know who you are and that you have the ability to communicate with them in this way. Getting to know the social workers seems most effective!</a:t>
            </a:r>
          </a:p>
          <a:p>
            <a:r>
              <a:rPr lang="en-US" dirty="0"/>
              <a:t>-***********Privacy training 3/19 – this will give you way better info</a:t>
            </a:r>
          </a:p>
          <a:p>
            <a:endParaRPr lang="en-US" dirty="0"/>
          </a:p>
        </p:txBody>
      </p:sp>
      <p:sp>
        <p:nvSpPr>
          <p:cNvPr id="4" name="Slide Number Placeholder 3"/>
          <p:cNvSpPr>
            <a:spLocks noGrp="1"/>
          </p:cNvSpPr>
          <p:nvPr>
            <p:ph type="sldNum" sz="quarter" idx="5"/>
          </p:nvPr>
        </p:nvSpPr>
        <p:spPr/>
        <p:txBody>
          <a:bodyPr/>
          <a:lstStyle/>
          <a:p>
            <a:fld id="{FB54CC20-70B1-48A4-803F-D3AACF6B6E3D}" type="slidenum">
              <a:rPr lang="en-US" smtClean="0"/>
              <a:t>16</a:t>
            </a:fld>
            <a:endParaRPr lang="en-US" dirty="0"/>
          </a:p>
        </p:txBody>
      </p:sp>
    </p:spTree>
    <p:extLst>
      <p:ext uri="{BB962C8B-B14F-4D97-AF65-F5344CB8AC3E}">
        <p14:creationId xmlns:p14="http://schemas.microsoft.com/office/powerpoint/2010/main" val="3298541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54CC20-70B1-48A4-803F-D3AACF6B6E3D}" type="slidenum">
              <a:rPr lang="en-US" smtClean="0"/>
              <a:t>17</a:t>
            </a:fld>
            <a:endParaRPr lang="en-US" dirty="0"/>
          </a:p>
        </p:txBody>
      </p:sp>
    </p:spTree>
    <p:extLst>
      <p:ext uri="{BB962C8B-B14F-4D97-AF65-F5344CB8AC3E}">
        <p14:creationId xmlns:p14="http://schemas.microsoft.com/office/powerpoint/2010/main" val="715721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Katie: Type in chat</a:t>
            </a:r>
          </a:p>
        </p:txBody>
      </p:sp>
      <p:sp>
        <p:nvSpPr>
          <p:cNvPr id="4" name="Slide Number Placeholder 3"/>
          <p:cNvSpPr>
            <a:spLocks noGrp="1"/>
          </p:cNvSpPr>
          <p:nvPr>
            <p:ph type="sldNum" sz="quarter" idx="5"/>
          </p:nvPr>
        </p:nvSpPr>
        <p:spPr/>
        <p:txBody>
          <a:bodyPr/>
          <a:lstStyle/>
          <a:p>
            <a:fld id="{FB54CC20-70B1-48A4-803F-D3AACF6B6E3D}" type="slidenum">
              <a:rPr lang="en-US" smtClean="0"/>
              <a:t>19</a:t>
            </a:fld>
            <a:endParaRPr lang="en-US" dirty="0"/>
          </a:p>
        </p:txBody>
      </p:sp>
    </p:spTree>
    <p:extLst>
      <p:ext uri="{BB962C8B-B14F-4D97-AF65-F5344CB8AC3E}">
        <p14:creationId xmlns:p14="http://schemas.microsoft.com/office/powerpoint/2010/main" val="4267285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Joyce</a:t>
            </a:r>
          </a:p>
        </p:txBody>
      </p:sp>
      <p:sp>
        <p:nvSpPr>
          <p:cNvPr id="4" name="Slide Number Placeholder 3"/>
          <p:cNvSpPr>
            <a:spLocks noGrp="1"/>
          </p:cNvSpPr>
          <p:nvPr>
            <p:ph type="sldNum" sz="quarter" idx="10"/>
          </p:nvPr>
        </p:nvSpPr>
        <p:spPr/>
        <p:txBody>
          <a:bodyPr/>
          <a:lstStyle/>
          <a:p>
            <a:fld id="{FB54CC20-70B1-48A4-803F-D3AACF6B6E3D}" type="slidenum">
              <a:rPr lang="en-US" smtClean="0"/>
              <a:t>20</a:t>
            </a:fld>
            <a:endParaRPr lang="en-US" dirty="0"/>
          </a:p>
        </p:txBody>
      </p:sp>
    </p:spTree>
    <p:extLst>
      <p:ext uri="{BB962C8B-B14F-4D97-AF65-F5344CB8AC3E}">
        <p14:creationId xmlns:p14="http://schemas.microsoft.com/office/powerpoint/2010/main" val="2156420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Joyce</a:t>
            </a:r>
          </a:p>
        </p:txBody>
      </p:sp>
      <p:sp>
        <p:nvSpPr>
          <p:cNvPr id="4" name="Slide Number Placeholder 3"/>
          <p:cNvSpPr>
            <a:spLocks noGrp="1"/>
          </p:cNvSpPr>
          <p:nvPr>
            <p:ph type="sldNum" sz="quarter" idx="10"/>
          </p:nvPr>
        </p:nvSpPr>
        <p:spPr/>
        <p:txBody>
          <a:bodyPr/>
          <a:lstStyle/>
          <a:p>
            <a:fld id="{FB54CC20-70B1-48A4-803F-D3AACF6B6E3D}" type="slidenum">
              <a:rPr lang="en-US" smtClean="0"/>
              <a:t>21</a:t>
            </a:fld>
            <a:endParaRPr lang="en-US" dirty="0"/>
          </a:p>
        </p:txBody>
      </p:sp>
    </p:spTree>
    <p:extLst>
      <p:ext uri="{BB962C8B-B14F-4D97-AF65-F5344CB8AC3E}">
        <p14:creationId xmlns:p14="http://schemas.microsoft.com/office/powerpoint/2010/main" val="34686059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Katie</a:t>
            </a:r>
          </a:p>
        </p:txBody>
      </p:sp>
      <p:sp>
        <p:nvSpPr>
          <p:cNvPr id="4" name="Slide Number Placeholder 3"/>
          <p:cNvSpPr>
            <a:spLocks noGrp="1"/>
          </p:cNvSpPr>
          <p:nvPr>
            <p:ph type="sldNum" sz="quarter" idx="10"/>
          </p:nvPr>
        </p:nvSpPr>
        <p:spPr/>
        <p:txBody>
          <a:bodyPr/>
          <a:lstStyle/>
          <a:p>
            <a:fld id="{FB54CC20-70B1-48A4-803F-D3AACF6B6E3D}" type="slidenum">
              <a:rPr lang="en-US" smtClean="0"/>
              <a:t>26</a:t>
            </a:fld>
            <a:endParaRPr lang="en-US" dirty="0"/>
          </a:p>
        </p:txBody>
      </p:sp>
    </p:spTree>
    <p:extLst>
      <p:ext uri="{BB962C8B-B14F-4D97-AF65-F5344CB8AC3E}">
        <p14:creationId xmlns:p14="http://schemas.microsoft.com/office/powerpoint/2010/main" val="1384107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mbria" panose="02040503050406030204" pitchFamily="18"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mbria" panose="02040503050406030204" pitchFamily="18" charset="0"/>
                <a:ea typeface="Calibri" panose="020F0502020204030204" pitchFamily="34" charset="0"/>
              </a:rPr>
              <a:t>Please note that the resource slide #35 references a sample tracking log that will be shared with HCNs.  The document is being updated now and will be emailed separately.  </a:t>
            </a:r>
            <a:r>
              <a:rPr lang="en-US" sz="1200" u="sng" dirty="0">
                <a:effectLst/>
                <a:latin typeface="Cambria" panose="02040503050406030204" pitchFamily="18" charset="0"/>
                <a:ea typeface="Calibri" panose="020F0502020204030204" pitchFamily="34" charset="0"/>
              </a:rPr>
              <a:t>The sample tracking form will not be a  required form</a:t>
            </a:r>
            <a:r>
              <a:rPr lang="en-US" sz="1200" dirty="0">
                <a:effectLst/>
                <a:latin typeface="Cambria" panose="02040503050406030204" pitchFamily="18" charset="0"/>
                <a:ea typeface="Calibri" panose="020F0502020204030204" pitchFamily="34" charset="0"/>
              </a:rPr>
              <a:t> for them to use, however </a:t>
            </a:r>
            <a:r>
              <a:rPr lang="en-US" sz="1200" u="sng" dirty="0">
                <a:effectLst/>
                <a:latin typeface="Cambria" panose="02040503050406030204" pitchFamily="18" charset="0"/>
                <a:ea typeface="Calibri" panose="020F0502020204030204" pitchFamily="34" charset="0"/>
              </a:rPr>
              <a:t>safely and securely tracking</a:t>
            </a:r>
            <a:r>
              <a:rPr lang="en-US" sz="1200" dirty="0">
                <a:effectLst/>
                <a:latin typeface="Cambria" panose="02040503050406030204" pitchFamily="18" charset="0"/>
                <a:ea typeface="Calibri" panose="020F0502020204030204" pitchFamily="34" charset="0"/>
              </a:rPr>
              <a:t> the data points that we discuss will be, </a:t>
            </a:r>
            <a:r>
              <a:rPr lang="en-US" sz="1200" dirty="0" err="1">
                <a:effectLst/>
                <a:latin typeface="Cambria" panose="02040503050406030204" pitchFamily="18" charset="0"/>
                <a:ea typeface="Calibri" panose="020F0502020204030204" pitchFamily="34" charset="0"/>
              </a:rPr>
              <a:t>e.g</a:t>
            </a:r>
            <a:r>
              <a:rPr lang="en-US" sz="1200" dirty="0">
                <a:effectLst/>
                <a:latin typeface="Cambria" panose="02040503050406030204" pitchFamily="18" charset="0"/>
                <a:ea typeface="Calibri" panose="020F0502020204030204" pitchFamily="34" charset="0"/>
              </a:rPr>
              <a:t>, they can modify an existing form that they use.   </a:t>
            </a:r>
            <a:endParaRPr lang="en-US" sz="11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FB54CC20-70B1-48A4-803F-D3AACF6B6E3D}" type="slidenum">
              <a:rPr lang="en-US" smtClean="0"/>
              <a:t>28</a:t>
            </a:fld>
            <a:endParaRPr lang="en-US" dirty="0"/>
          </a:p>
        </p:txBody>
      </p:sp>
    </p:spTree>
    <p:extLst>
      <p:ext uri="{BB962C8B-B14F-4D97-AF65-F5344CB8AC3E}">
        <p14:creationId xmlns:p14="http://schemas.microsoft.com/office/powerpoint/2010/main" val="9844936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Katie</a:t>
            </a:r>
          </a:p>
        </p:txBody>
      </p:sp>
      <p:sp>
        <p:nvSpPr>
          <p:cNvPr id="4" name="Slide Number Placeholder 3"/>
          <p:cNvSpPr>
            <a:spLocks noGrp="1"/>
          </p:cNvSpPr>
          <p:nvPr>
            <p:ph type="sldNum" sz="quarter" idx="10"/>
          </p:nvPr>
        </p:nvSpPr>
        <p:spPr/>
        <p:txBody>
          <a:bodyPr/>
          <a:lstStyle/>
          <a:p>
            <a:fld id="{FB54CC20-70B1-48A4-803F-D3AACF6B6E3D}" type="slidenum">
              <a:rPr lang="en-US" smtClean="0"/>
              <a:t>29</a:t>
            </a:fld>
            <a:endParaRPr lang="en-US" dirty="0"/>
          </a:p>
        </p:txBody>
      </p:sp>
    </p:spTree>
    <p:extLst>
      <p:ext uri="{BB962C8B-B14F-4D97-AF65-F5344CB8AC3E}">
        <p14:creationId xmlns:p14="http://schemas.microsoft.com/office/powerpoint/2010/main" val="1160759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Katie</a:t>
            </a:r>
          </a:p>
        </p:txBody>
      </p:sp>
      <p:sp>
        <p:nvSpPr>
          <p:cNvPr id="4" name="Slide Number Placeholder 3"/>
          <p:cNvSpPr>
            <a:spLocks noGrp="1"/>
          </p:cNvSpPr>
          <p:nvPr>
            <p:ph type="sldNum" sz="quarter" idx="10"/>
          </p:nvPr>
        </p:nvSpPr>
        <p:spPr/>
        <p:txBody>
          <a:bodyPr/>
          <a:lstStyle/>
          <a:p>
            <a:fld id="{B2B39B4A-A971-494D-92AC-A209BE7BC2F6}" type="slidenum">
              <a:rPr lang="en-US" smtClean="0"/>
              <a:t>2</a:t>
            </a:fld>
            <a:endParaRPr lang="en-US"/>
          </a:p>
        </p:txBody>
      </p:sp>
    </p:spTree>
    <p:extLst>
      <p:ext uri="{BB962C8B-B14F-4D97-AF65-F5344CB8AC3E}">
        <p14:creationId xmlns:p14="http://schemas.microsoft.com/office/powerpoint/2010/main" val="38355095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Katie</a:t>
            </a:r>
          </a:p>
        </p:txBody>
      </p:sp>
      <p:sp>
        <p:nvSpPr>
          <p:cNvPr id="4" name="Slide Number Placeholder 3"/>
          <p:cNvSpPr>
            <a:spLocks noGrp="1"/>
          </p:cNvSpPr>
          <p:nvPr>
            <p:ph type="sldNum" sz="quarter" idx="10"/>
          </p:nvPr>
        </p:nvSpPr>
        <p:spPr/>
        <p:txBody>
          <a:bodyPr/>
          <a:lstStyle/>
          <a:p>
            <a:fld id="{FB54CC20-70B1-48A4-803F-D3AACF6B6E3D}" type="slidenum">
              <a:rPr lang="en-US" smtClean="0"/>
              <a:t>30</a:t>
            </a:fld>
            <a:endParaRPr lang="en-US" dirty="0"/>
          </a:p>
        </p:txBody>
      </p:sp>
    </p:spTree>
    <p:extLst>
      <p:ext uri="{BB962C8B-B14F-4D97-AF65-F5344CB8AC3E}">
        <p14:creationId xmlns:p14="http://schemas.microsoft.com/office/powerpoint/2010/main" val="21430466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LaMont</a:t>
            </a:r>
          </a:p>
        </p:txBody>
      </p:sp>
      <p:sp>
        <p:nvSpPr>
          <p:cNvPr id="4" name="Slide Number Placeholder 3"/>
          <p:cNvSpPr>
            <a:spLocks noGrp="1"/>
          </p:cNvSpPr>
          <p:nvPr>
            <p:ph type="sldNum" sz="quarter" idx="5"/>
          </p:nvPr>
        </p:nvSpPr>
        <p:spPr/>
        <p:txBody>
          <a:bodyPr/>
          <a:lstStyle/>
          <a:p>
            <a:fld id="{FB54CC20-70B1-48A4-803F-D3AACF6B6E3D}" type="slidenum">
              <a:rPr lang="en-US" smtClean="0"/>
              <a:t>31</a:t>
            </a:fld>
            <a:endParaRPr lang="en-US" dirty="0"/>
          </a:p>
        </p:txBody>
      </p:sp>
    </p:spTree>
    <p:extLst>
      <p:ext uri="{BB962C8B-B14F-4D97-AF65-F5344CB8AC3E}">
        <p14:creationId xmlns:p14="http://schemas.microsoft.com/office/powerpoint/2010/main" val="2385163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LaMont</a:t>
            </a:r>
          </a:p>
        </p:txBody>
      </p:sp>
      <p:sp>
        <p:nvSpPr>
          <p:cNvPr id="4" name="Slide Number Placeholder 3"/>
          <p:cNvSpPr>
            <a:spLocks noGrp="1"/>
          </p:cNvSpPr>
          <p:nvPr>
            <p:ph type="sldNum" sz="quarter" idx="10"/>
          </p:nvPr>
        </p:nvSpPr>
        <p:spPr/>
        <p:txBody>
          <a:bodyPr/>
          <a:lstStyle/>
          <a:p>
            <a:fld id="{FB54CC20-70B1-48A4-803F-D3AACF6B6E3D}" type="slidenum">
              <a:rPr lang="en-US" smtClean="0"/>
              <a:t>3</a:t>
            </a:fld>
            <a:endParaRPr lang="en-US" dirty="0"/>
          </a:p>
        </p:txBody>
      </p:sp>
    </p:spTree>
    <p:extLst>
      <p:ext uri="{BB962C8B-B14F-4D97-AF65-F5344CB8AC3E}">
        <p14:creationId xmlns:p14="http://schemas.microsoft.com/office/powerpoint/2010/main" val="378518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Joyce</a:t>
            </a:r>
          </a:p>
        </p:txBody>
      </p:sp>
      <p:sp>
        <p:nvSpPr>
          <p:cNvPr id="4" name="Slide Number Placeholder 3"/>
          <p:cNvSpPr>
            <a:spLocks noGrp="1"/>
          </p:cNvSpPr>
          <p:nvPr>
            <p:ph type="sldNum" sz="quarter" idx="5"/>
          </p:nvPr>
        </p:nvSpPr>
        <p:spPr/>
        <p:txBody>
          <a:bodyPr/>
          <a:lstStyle/>
          <a:p>
            <a:fld id="{FB54CC20-70B1-48A4-803F-D3AACF6B6E3D}" type="slidenum">
              <a:rPr lang="en-US" smtClean="0"/>
              <a:t>5</a:t>
            </a:fld>
            <a:endParaRPr lang="en-US" dirty="0"/>
          </a:p>
        </p:txBody>
      </p:sp>
    </p:spTree>
    <p:extLst>
      <p:ext uri="{BB962C8B-B14F-4D97-AF65-F5344CB8AC3E}">
        <p14:creationId xmlns:p14="http://schemas.microsoft.com/office/powerpoint/2010/main" val="1815035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Joyce</a:t>
            </a:r>
          </a:p>
        </p:txBody>
      </p:sp>
      <p:sp>
        <p:nvSpPr>
          <p:cNvPr id="4" name="Slide Number Placeholder 3"/>
          <p:cNvSpPr>
            <a:spLocks noGrp="1"/>
          </p:cNvSpPr>
          <p:nvPr>
            <p:ph type="sldNum" sz="quarter" idx="5"/>
          </p:nvPr>
        </p:nvSpPr>
        <p:spPr/>
        <p:txBody>
          <a:bodyPr/>
          <a:lstStyle/>
          <a:p>
            <a:fld id="{FB54CC20-70B1-48A4-803F-D3AACF6B6E3D}" type="slidenum">
              <a:rPr lang="en-US" smtClean="0"/>
              <a:t>8</a:t>
            </a:fld>
            <a:endParaRPr lang="en-US" dirty="0"/>
          </a:p>
        </p:txBody>
      </p:sp>
    </p:spTree>
    <p:extLst>
      <p:ext uri="{BB962C8B-B14F-4D97-AF65-F5344CB8AC3E}">
        <p14:creationId xmlns:p14="http://schemas.microsoft.com/office/powerpoint/2010/main" val="456627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54CC20-70B1-48A4-803F-D3AACF6B6E3D}" type="slidenum">
              <a:rPr lang="en-US" smtClean="0"/>
              <a:t>9</a:t>
            </a:fld>
            <a:endParaRPr lang="en-US" dirty="0"/>
          </a:p>
        </p:txBody>
      </p:sp>
    </p:spTree>
    <p:extLst>
      <p:ext uri="{BB962C8B-B14F-4D97-AF65-F5344CB8AC3E}">
        <p14:creationId xmlns:p14="http://schemas.microsoft.com/office/powerpoint/2010/main" val="2748104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Katie</a:t>
            </a:r>
          </a:p>
        </p:txBody>
      </p:sp>
      <p:sp>
        <p:nvSpPr>
          <p:cNvPr id="4" name="Slide Number Placeholder 3"/>
          <p:cNvSpPr>
            <a:spLocks noGrp="1"/>
          </p:cNvSpPr>
          <p:nvPr>
            <p:ph type="sldNum" sz="quarter" idx="5"/>
          </p:nvPr>
        </p:nvSpPr>
        <p:spPr/>
        <p:txBody>
          <a:bodyPr/>
          <a:lstStyle/>
          <a:p>
            <a:fld id="{FB54CC20-70B1-48A4-803F-D3AACF6B6E3D}" type="slidenum">
              <a:rPr lang="en-US" smtClean="0"/>
              <a:t>11</a:t>
            </a:fld>
            <a:endParaRPr lang="en-US" dirty="0"/>
          </a:p>
        </p:txBody>
      </p:sp>
    </p:spTree>
    <p:extLst>
      <p:ext uri="{BB962C8B-B14F-4D97-AF65-F5344CB8AC3E}">
        <p14:creationId xmlns:p14="http://schemas.microsoft.com/office/powerpoint/2010/main" val="2692252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discussed this before</a:t>
            </a:r>
          </a:p>
          <a:p>
            <a:r>
              <a:rPr lang="en-US" dirty="0"/>
              <a:t>Both housing navigators and health care navigators are specialty providers. You each have a unique roll within your specialty. </a:t>
            </a:r>
          </a:p>
          <a:p>
            <a:r>
              <a:rPr lang="en-US" dirty="0"/>
              <a:t>Because some agencies are more familiar with housing navigators, it may be helpful to explain your role using housing navigators as a reference point.</a:t>
            </a:r>
          </a:p>
        </p:txBody>
      </p:sp>
      <p:sp>
        <p:nvSpPr>
          <p:cNvPr id="4" name="Slide Number Placeholder 3"/>
          <p:cNvSpPr>
            <a:spLocks noGrp="1"/>
          </p:cNvSpPr>
          <p:nvPr>
            <p:ph type="sldNum" sz="quarter" idx="5"/>
          </p:nvPr>
        </p:nvSpPr>
        <p:spPr/>
        <p:txBody>
          <a:bodyPr/>
          <a:lstStyle/>
          <a:p>
            <a:fld id="{FB54CC20-70B1-48A4-803F-D3AACF6B6E3D}" type="slidenum">
              <a:rPr lang="en-US" smtClean="0"/>
              <a:t>12</a:t>
            </a:fld>
            <a:endParaRPr lang="en-US" dirty="0"/>
          </a:p>
        </p:txBody>
      </p:sp>
    </p:spTree>
    <p:extLst>
      <p:ext uri="{BB962C8B-B14F-4D97-AF65-F5344CB8AC3E}">
        <p14:creationId xmlns:p14="http://schemas.microsoft.com/office/powerpoint/2010/main" val="4164966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supervision is to help you grow. Supervisor should highlight and celebrate your successes, and constructively work with you on areas where you can improve</a:t>
            </a:r>
          </a:p>
          <a:p>
            <a:pPr marL="228600" indent="-228600">
              <a:buAutoNum type="arabicPeriod"/>
            </a:pPr>
            <a:r>
              <a:rPr lang="en-US" dirty="0"/>
              <a:t>You should be able to staff specific cases with your supervisor to discuss how your work fits in to the bigger picture of the veteran’s care, as well as what it will look like to end your work with the veteran – what is the end goal and how are you a part of it?</a:t>
            </a:r>
          </a:p>
          <a:p>
            <a:pPr marL="228600" indent="-228600">
              <a:buAutoNum type="arabicPeriod"/>
            </a:pPr>
            <a:r>
              <a:rPr lang="en-US" dirty="0"/>
              <a:t>Supervisor should help you problem solve when you identify gaps in service or barriers to care</a:t>
            </a:r>
          </a:p>
          <a:p>
            <a:pPr marL="228600" indent="-228600">
              <a:buAutoNum type="arabicPeriod"/>
            </a:pPr>
            <a:r>
              <a:rPr lang="en-US" dirty="0"/>
              <a:t>Documentation is important – track your work, make sure others who view the chart have a sense of what has already been done, what needs done, if they need to help the veteran reach out to you, </a:t>
            </a:r>
            <a:r>
              <a:rPr lang="en-US" dirty="0" err="1"/>
              <a:t>etc</a:t>
            </a:r>
            <a:endParaRPr lang="en-US" dirty="0"/>
          </a:p>
          <a:p>
            <a:pPr marL="228600" indent="-228600">
              <a:buAutoNum type="arabicPeriod"/>
            </a:pPr>
            <a:r>
              <a:rPr lang="en-US" dirty="0"/>
              <a:t>And 6. You should be included in discussions of how your agency functions in the community. Your team should always have you in mind as an available option for Veterans who need it</a:t>
            </a:r>
          </a:p>
        </p:txBody>
      </p:sp>
      <p:sp>
        <p:nvSpPr>
          <p:cNvPr id="4" name="Slide Number Placeholder 3"/>
          <p:cNvSpPr>
            <a:spLocks noGrp="1"/>
          </p:cNvSpPr>
          <p:nvPr>
            <p:ph type="sldNum" sz="quarter" idx="5"/>
          </p:nvPr>
        </p:nvSpPr>
        <p:spPr/>
        <p:txBody>
          <a:bodyPr/>
          <a:lstStyle/>
          <a:p>
            <a:fld id="{FB54CC20-70B1-48A4-803F-D3AACF6B6E3D}" type="slidenum">
              <a:rPr lang="en-US" smtClean="0"/>
              <a:t>13</a:t>
            </a:fld>
            <a:endParaRPr lang="en-US" dirty="0"/>
          </a:p>
        </p:txBody>
      </p:sp>
    </p:spTree>
    <p:extLst>
      <p:ext uri="{BB962C8B-B14F-4D97-AF65-F5344CB8AC3E}">
        <p14:creationId xmlns:p14="http://schemas.microsoft.com/office/powerpoint/2010/main" val="1172256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31E040-59D5-41CA-91C8-E54BA89D4D88}"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1004238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31E040-59D5-41CA-91C8-E54BA89D4D88}"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237357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31E040-59D5-41CA-91C8-E54BA89D4D88}"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2614732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31E040-59D5-41CA-91C8-E54BA89D4D88}"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245581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31E040-59D5-41CA-91C8-E54BA89D4D88}"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98818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31E040-59D5-41CA-91C8-E54BA89D4D88}"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19256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31E040-59D5-41CA-91C8-E54BA89D4D88}" type="datetimeFigureOut">
              <a:rPr lang="en-US" smtClean="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344219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31E040-59D5-41CA-91C8-E54BA89D4D88}" type="datetimeFigureOut">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4256805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31E040-59D5-41CA-91C8-E54BA89D4D88}" type="datetimeFigureOut">
              <a:rPr lang="en-US" smtClean="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731432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31E040-59D5-41CA-91C8-E54BA89D4D88}"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2306973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331E040-59D5-41CA-91C8-E54BA89D4D88}"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1393C2-53C7-4003-BDB2-CF8D70349913}" type="slidenum">
              <a:rPr lang="en-US" smtClean="0"/>
              <a:t>‹#›</a:t>
            </a:fld>
            <a:endParaRPr lang="en-US" dirty="0"/>
          </a:p>
        </p:txBody>
      </p:sp>
    </p:spTree>
    <p:extLst>
      <p:ext uri="{BB962C8B-B14F-4D97-AF65-F5344CB8AC3E}">
        <p14:creationId xmlns:p14="http://schemas.microsoft.com/office/powerpoint/2010/main" val="213429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1E040-59D5-41CA-91C8-E54BA89D4D88}" type="datetimeFigureOut">
              <a:rPr lang="en-US" smtClean="0"/>
              <a:t>3/24/2021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393C2-53C7-4003-BDB2-CF8D70349913}" type="slidenum">
              <a:rPr lang="en-US" smtClean="0"/>
              <a:t>‹#›</a:t>
            </a:fld>
            <a:endParaRPr lang="en-US" dirty="0"/>
          </a:p>
        </p:txBody>
      </p:sp>
    </p:spTree>
    <p:extLst>
      <p:ext uri="{BB962C8B-B14F-4D97-AF65-F5344CB8AC3E}">
        <p14:creationId xmlns:p14="http://schemas.microsoft.com/office/powerpoint/2010/main" val="3732690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youtu.be/JEaaX7EJb0E"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hyperlink" Target="https://www.kff.org/medicare/report/racial-and-ethnic-health-inequities-and-medicare/" TargetMode="External"/><Relationship Id="rId4" Type="http://schemas.openxmlformats.org/officeDocument/2006/relationships/hyperlink" Target="https://youtu.be/JytwiubZEF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3065" y="341194"/>
            <a:ext cx="10089735" cy="1203449"/>
          </a:xfrm>
          <a:solidFill>
            <a:schemeClr val="accent1">
              <a:lumMod val="20000"/>
              <a:lumOff val="80000"/>
            </a:schemeClr>
          </a:solidFill>
        </p:spPr>
        <p:txBody>
          <a:bodyPr>
            <a:noAutofit/>
          </a:bodyPr>
          <a:lstStyle/>
          <a:p>
            <a:r>
              <a:rPr lang="en-US" sz="4000" b="1" dirty="0">
                <a:latin typeface="+mn-lt"/>
              </a:rPr>
              <a:t>HUD-VASH SSVF </a:t>
            </a:r>
            <a:br>
              <a:rPr lang="en-US" sz="4000" b="1" dirty="0">
                <a:latin typeface="+mn-lt"/>
              </a:rPr>
            </a:br>
            <a:r>
              <a:rPr lang="en-US" sz="4000" b="1" dirty="0">
                <a:latin typeface="+mn-lt"/>
              </a:rPr>
              <a:t>Health Care Navigator Community of Practice</a:t>
            </a:r>
          </a:p>
        </p:txBody>
      </p:sp>
      <p:sp>
        <p:nvSpPr>
          <p:cNvPr id="3" name="Subtitle 2"/>
          <p:cNvSpPr>
            <a:spLocks noGrp="1"/>
          </p:cNvSpPr>
          <p:nvPr>
            <p:ph type="subTitle" idx="1"/>
          </p:nvPr>
        </p:nvSpPr>
        <p:spPr>
          <a:xfrm>
            <a:off x="1371600" y="1686599"/>
            <a:ext cx="9144000" cy="747771"/>
          </a:xfrm>
        </p:spPr>
        <p:txBody>
          <a:bodyPr>
            <a:normAutofit/>
          </a:bodyPr>
          <a:lstStyle/>
          <a:p>
            <a:r>
              <a:rPr lang="en-US" sz="4000" b="1" dirty="0"/>
              <a:t>Session #5</a:t>
            </a:r>
          </a:p>
        </p:txBody>
      </p:sp>
      <p:pic>
        <p:nvPicPr>
          <p:cNvPr id="5" name="Picture 4">
            <a:extLst>
              <a:ext uri="{FF2B5EF4-FFF2-40B4-BE49-F238E27FC236}">
                <a16:creationId xmlns:a16="http://schemas.microsoft.com/office/drawing/2014/main" id="{A982033B-3A5E-4789-ACE8-F4507B821C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2434370"/>
            <a:ext cx="10058400" cy="4029078"/>
          </a:xfrm>
          <a:prstGeom prst="rect">
            <a:avLst/>
          </a:prstGeom>
        </p:spPr>
      </p:pic>
    </p:spTree>
    <p:extLst>
      <p:ext uri="{BB962C8B-B14F-4D97-AF65-F5344CB8AC3E}">
        <p14:creationId xmlns:p14="http://schemas.microsoft.com/office/powerpoint/2010/main" val="1070185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Vaccination Considerations</a:t>
            </a:r>
          </a:p>
        </p:txBody>
      </p:sp>
      <p:sp>
        <p:nvSpPr>
          <p:cNvPr id="3" name="Content Placeholder 2">
            <a:extLst>
              <a:ext uri="{FF2B5EF4-FFF2-40B4-BE49-F238E27FC236}">
                <a16:creationId xmlns:a16="http://schemas.microsoft.com/office/drawing/2014/main" id="{3C986D63-89DA-4D0E-99CE-D18C7D100EA9}"/>
              </a:ext>
            </a:extLst>
          </p:cNvPr>
          <p:cNvSpPr>
            <a:spLocks noGrp="1"/>
          </p:cNvSpPr>
          <p:nvPr>
            <p:ph idx="1"/>
          </p:nvPr>
        </p:nvSpPr>
        <p:spPr/>
        <p:txBody>
          <a:bodyPr>
            <a:normAutofit/>
          </a:bodyPr>
          <a:lstStyle/>
          <a:p>
            <a:r>
              <a:rPr lang="en-US" sz="2800" dirty="0">
                <a:solidFill>
                  <a:schemeClr val="tx1"/>
                </a:solidFill>
                <a:latin typeface="+mn-lt"/>
                <a:ea typeface="Calibri" panose="020F0502020204030204" pitchFamily="34" charset="0"/>
                <a:cs typeface="Calibri" panose="020F0502020204030204" pitchFamily="34" charset="0"/>
              </a:rPr>
              <a:t>Veterans who initially decline an opportunity to be vaccinated should be offered additional opportunities to agree with HCN support</a:t>
            </a:r>
          </a:p>
          <a:p>
            <a:endParaRPr lang="en-US" sz="2800" dirty="0">
              <a:solidFill>
                <a:schemeClr val="tx1"/>
              </a:solidFill>
              <a:latin typeface="+mn-lt"/>
              <a:ea typeface="Calibri" panose="020F0502020204030204" pitchFamily="34" charset="0"/>
              <a:cs typeface="Calibri" panose="020F0502020204030204" pitchFamily="34" charset="0"/>
            </a:endParaRPr>
          </a:p>
          <a:p>
            <a:r>
              <a:rPr lang="en-US" dirty="0">
                <a:ea typeface="Calibri" panose="020F0502020204030204" pitchFamily="34" charset="0"/>
                <a:cs typeface="Calibri" panose="020F0502020204030204" pitchFamily="34" charset="0"/>
              </a:rPr>
              <a:t>HCNs should help educate Veterans on vaccine safety and process</a:t>
            </a:r>
          </a:p>
          <a:p>
            <a:endParaRPr lang="en-US" dirty="0">
              <a:ea typeface="Calibri" panose="020F0502020204030204" pitchFamily="34" charset="0"/>
              <a:cs typeface="Calibri" panose="020F0502020204030204" pitchFamily="34" charset="0"/>
            </a:endParaRPr>
          </a:p>
          <a:p>
            <a:r>
              <a:rPr lang="en-US" dirty="0">
                <a:solidFill>
                  <a:schemeClr val="tx1"/>
                </a:solidFill>
                <a:latin typeface="+mn-lt"/>
                <a:ea typeface="Calibri" panose="020F0502020204030204" pitchFamily="34" charset="0"/>
                <a:cs typeface="Calibri" panose="020F0502020204030204" pitchFamily="34" charset="0"/>
              </a:rPr>
              <a:t>No Veteran should be required to get vaccinated, but VA is committed to ensuring as many Veterans as possible do get vaccinated to protect them and their communities</a:t>
            </a:r>
          </a:p>
          <a:p>
            <a:endParaRPr lang="en-US" dirty="0">
              <a:solidFill>
                <a:schemeClr val="tx1"/>
              </a:solidFill>
              <a:latin typeface="+mn-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7288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b="1" dirty="0">
                <a:latin typeface="+mn-lt"/>
              </a:rPr>
              <a:t>Internal Coordination</a:t>
            </a:r>
            <a:br>
              <a:rPr lang="en-US" sz="7200" b="1" dirty="0"/>
            </a:br>
            <a:endParaRPr lang="en-US" sz="7200" b="1" dirty="0"/>
          </a:p>
        </p:txBody>
      </p:sp>
    </p:spTree>
    <p:extLst>
      <p:ext uri="{BB962C8B-B14F-4D97-AF65-F5344CB8AC3E}">
        <p14:creationId xmlns:p14="http://schemas.microsoft.com/office/powerpoint/2010/main" val="2877170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Coordination with Housing Case Manager</a:t>
            </a:r>
          </a:p>
        </p:txBody>
      </p:sp>
      <p:sp>
        <p:nvSpPr>
          <p:cNvPr id="12" name="Content Placeholder 2">
            <a:extLst>
              <a:ext uri="{FF2B5EF4-FFF2-40B4-BE49-F238E27FC236}">
                <a16:creationId xmlns:a16="http://schemas.microsoft.com/office/drawing/2014/main" id="{347E29D6-C3DF-4B96-A4C9-4949B154EE76}"/>
              </a:ext>
            </a:extLst>
          </p:cNvPr>
          <p:cNvSpPr>
            <a:spLocks noGrp="1"/>
          </p:cNvSpPr>
          <p:nvPr>
            <p:ph idx="1"/>
          </p:nvPr>
        </p:nvSpPr>
        <p:spPr>
          <a:xfrm>
            <a:off x="838200" y="1690686"/>
            <a:ext cx="5257800" cy="4486277"/>
          </a:xfr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buNone/>
            </a:pPr>
            <a:r>
              <a:rPr lang="en-US" u="sng" dirty="0"/>
              <a:t>Role of Housing Navigators</a:t>
            </a:r>
          </a:p>
          <a:p>
            <a:r>
              <a:rPr lang="en-US" dirty="0"/>
              <a:t>conduct housing barrier assessments</a:t>
            </a:r>
          </a:p>
          <a:p>
            <a:r>
              <a:rPr lang="en-US" dirty="0"/>
              <a:t>assist with documentation</a:t>
            </a:r>
          </a:p>
          <a:p>
            <a:r>
              <a:rPr lang="en-US" dirty="0"/>
              <a:t>assist with completing housing related paperwork</a:t>
            </a:r>
          </a:p>
          <a:p>
            <a:r>
              <a:rPr lang="en-US" dirty="0"/>
              <a:t>identity housing preferences</a:t>
            </a:r>
          </a:p>
          <a:p>
            <a:r>
              <a:rPr lang="en-US" dirty="0"/>
              <a:t>connect Veteran to landlords</a:t>
            </a:r>
          </a:p>
          <a:p>
            <a:r>
              <a:rPr lang="en-US" dirty="0"/>
              <a:t>assist with lease up process</a:t>
            </a:r>
          </a:p>
          <a:p>
            <a:r>
              <a:rPr lang="en-US" dirty="0"/>
              <a:t>provide help with move-in costs (deposit, rent, utilities)</a:t>
            </a:r>
          </a:p>
          <a:p>
            <a:pPr lvl="1"/>
            <a:endParaRPr lang="en-US" sz="1800" dirty="0"/>
          </a:p>
          <a:p>
            <a:endParaRPr lang="en-US" sz="1200" dirty="0"/>
          </a:p>
        </p:txBody>
      </p:sp>
      <p:sp>
        <p:nvSpPr>
          <p:cNvPr id="13" name="Content Placeholder 6">
            <a:extLst>
              <a:ext uri="{FF2B5EF4-FFF2-40B4-BE49-F238E27FC236}">
                <a16:creationId xmlns:a16="http://schemas.microsoft.com/office/drawing/2014/main" id="{8A518EF7-9FC1-480C-B411-7FC493ECBE73}"/>
              </a:ext>
            </a:extLst>
          </p:cNvPr>
          <p:cNvSpPr txBox="1">
            <a:spLocks/>
          </p:cNvSpPr>
          <p:nvPr/>
        </p:nvSpPr>
        <p:spPr>
          <a:xfrm>
            <a:off x="6096000" y="1690687"/>
            <a:ext cx="5257800" cy="4535738"/>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US" u="sng" dirty="0"/>
              <a:t>Role of Health Care Navigators</a:t>
            </a:r>
          </a:p>
          <a:p>
            <a:r>
              <a:rPr lang="en-US" dirty="0"/>
              <a:t>assist with healthcare enrollment </a:t>
            </a:r>
          </a:p>
          <a:p>
            <a:r>
              <a:rPr lang="en-US" dirty="0"/>
              <a:t>help gain access to appointments</a:t>
            </a:r>
          </a:p>
          <a:p>
            <a:r>
              <a:rPr lang="en-US" dirty="0"/>
              <a:t>help develop care priorities  based on Veteran desires</a:t>
            </a:r>
          </a:p>
          <a:p>
            <a:r>
              <a:rPr lang="en-US" dirty="0"/>
              <a:t>identify barriers to health care goals</a:t>
            </a:r>
          </a:p>
          <a:p>
            <a:r>
              <a:rPr lang="en-US" dirty="0"/>
              <a:t>help with transportation to health care appointments</a:t>
            </a:r>
          </a:p>
          <a:p>
            <a:r>
              <a:rPr lang="en-US" dirty="0"/>
              <a:t>encourage communication with health care providers</a:t>
            </a:r>
          </a:p>
          <a:p>
            <a:r>
              <a:rPr lang="en-US" dirty="0"/>
              <a:t>ensure coordination of care</a:t>
            </a:r>
          </a:p>
          <a:p>
            <a:pPr marL="457200" lvl="1" indent="0">
              <a:buFont typeface="Arial" panose="020B0604020202020204" pitchFamily="34" charset="0"/>
              <a:buNone/>
            </a:pPr>
            <a:endParaRPr lang="en-US" sz="1800" dirty="0"/>
          </a:p>
          <a:p>
            <a:pPr lvl="1"/>
            <a:endParaRPr lang="en-US" sz="1800" dirty="0"/>
          </a:p>
        </p:txBody>
      </p:sp>
    </p:spTree>
    <p:extLst>
      <p:ext uri="{BB962C8B-B14F-4D97-AF65-F5344CB8AC3E}">
        <p14:creationId xmlns:p14="http://schemas.microsoft.com/office/powerpoint/2010/main" val="2355631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Coordination with Supervisor</a:t>
            </a:r>
          </a:p>
        </p:txBody>
      </p:sp>
      <p:sp>
        <p:nvSpPr>
          <p:cNvPr id="11" name="Content Placeholder 10">
            <a:extLst>
              <a:ext uri="{FF2B5EF4-FFF2-40B4-BE49-F238E27FC236}">
                <a16:creationId xmlns:a16="http://schemas.microsoft.com/office/drawing/2014/main" id="{50576E7F-B0FF-42B8-836E-95ADFAD10620}"/>
              </a:ext>
            </a:extLst>
          </p:cNvPr>
          <p:cNvSpPr>
            <a:spLocks noGrp="1"/>
          </p:cNvSpPr>
          <p:nvPr>
            <p:ph idx="1"/>
          </p:nvPr>
        </p:nvSpPr>
        <p:spPr>
          <a:xfrm>
            <a:off x="838200" y="1825625"/>
            <a:ext cx="10515600" cy="4786190"/>
          </a:xfrm>
        </p:spPr>
        <p:txBody>
          <a:bodyPr>
            <a:normAutofit fontScale="92500" lnSpcReduction="10000"/>
          </a:bodyPr>
          <a:lstStyle/>
          <a:p>
            <a:r>
              <a:rPr lang="en-US" dirty="0">
                <a:solidFill>
                  <a:schemeClr val="tx1"/>
                </a:solidFill>
              </a:rPr>
              <a:t>Evaluating job performance, enhancing strengths, identifying and improving weaker areas, and  accountability</a:t>
            </a:r>
          </a:p>
          <a:p>
            <a:r>
              <a:rPr lang="en-US" dirty="0">
                <a:solidFill>
                  <a:schemeClr val="tx1"/>
                </a:solidFill>
              </a:rPr>
              <a:t>Review of client caseload, client plans, and client issues</a:t>
            </a:r>
          </a:p>
          <a:p>
            <a:pPr lvl="1"/>
            <a:r>
              <a:rPr lang="en-US" sz="2800" dirty="0">
                <a:solidFill>
                  <a:schemeClr val="tx1"/>
                </a:solidFill>
              </a:rPr>
              <a:t>Discuss current status of individual health goals/plans with intentional conversations about how to plan for case closing.  “Beginning with the end in mind.”</a:t>
            </a:r>
          </a:p>
          <a:p>
            <a:r>
              <a:rPr lang="en-US" dirty="0">
                <a:solidFill>
                  <a:schemeClr val="tx1"/>
                </a:solidFill>
              </a:rPr>
              <a:t>Review developed processes and procedures to make improvements and reduce barriers to care </a:t>
            </a:r>
          </a:p>
          <a:p>
            <a:r>
              <a:rPr lang="en-US" dirty="0">
                <a:solidFill>
                  <a:schemeClr val="tx1"/>
                </a:solidFill>
              </a:rPr>
              <a:t>Review documentation to ensure meets agency standards</a:t>
            </a:r>
          </a:p>
          <a:p>
            <a:r>
              <a:rPr lang="en-US" dirty="0">
                <a:solidFill>
                  <a:schemeClr val="tx1"/>
                </a:solidFill>
              </a:rPr>
              <a:t>Discuss the HCN’s role as a team member on-site and when working with community collaborators</a:t>
            </a:r>
          </a:p>
          <a:p>
            <a:r>
              <a:rPr lang="en-US" dirty="0">
                <a:solidFill>
                  <a:schemeClr val="tx1"/>
                </a:solidFill>
              </a:rPr>
              <a:t>Discuss how HCN work fits into the context of the agency/program</a:t>
            </a:r>
          </a:p>
          <a:p>
            <a:endParaRPr lang="en-US" dirty="0"/>
          </a:p>
        </p:txBody>
      </p:sp>
    </p:spTree>
    <p:extLst>
      <p:ext uri="{BB962C8B-B14F-4D97-AF65-F5344CB8AC3E}">
        <p14:creationId xmlns:p14="http://schemas.microsoft.com/office/powerpoint/2010/main" val="391958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b="1" dirty="0">
                <a:latin typeface="+mn-lt"/>
              </a:rPr>
              <a:t>External Coordination</a:t>
            </a:r>
            <a:br>
              <a:rPr lang="en-US" sz="7200" b="1" dirty="0"/>
            </a:br>
            <a:endParaRPr lang="en-US" sz="7200" b="1" dirty="0"/>
          </a:p>
        </p:txBody>
      </p:sp>
    </p:spTree>
    <p:extLst>
      <p:ext uri="{BB962C8B-B14F-4D97-AF65-F5344CB8AC3E}">
        <p14:creationId xmlns:p14="http://schemas.microsoft.com/office/powerpoint/2010/main" val="1906897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solidFill>
                  <a:srgbClr val="FF0000"/>
                </a:solidFill>
                <a:latin typeface="+mn-lt"/>
              </a:rPr>
              <a:t>NEW:</a:t>
            </a:r>
            <a:r>
              <a:rPr lang="en-US" sz="2800" b="1" dirty="0">
                <a:latin typeface="+mn-lt"/>
              </a:rPr>
              <a:t> VAMC Privacy Guidance</a:t>
            </a:r>
          </a:p>
        </p:txBody>
      </p:sp>
      <p:sp>
        <p:nvSpPr>
          <p:cNvPr id="11" name="Content Placeholder 10">
            <a:extLst>
              <a:ext uri="{FF2B5EF4-FFF2-40B4-BE49-F238E27FC236}">
                <a16:creationId xmlns:a16="http://schemas.microsoft.com/office/drawing/2014/main" id="{50576E7F-B0FF-42B8-836E-95ADFAD10620}"/>
              </a:ext>
            </a:extLst>
          </p:cNvPr>
          <p:cNvSpPr>
            <a:spLocks noGrp="1"/>
          </p:cNvSpPr>
          <p:nvPr>
            <p:ph idx="1"/>
          </p:nvPr>
        </p:nvSpPr>
        <p:spPr/>
        <p:txBody>
          <a:bodyPr>
            <a:normAutofit/>
          </a:bodyPr>
          <a:lstStyle/>
          <a:p>
            <a:r>
              <a:rPr lang="en-US" sz="2400" dirty="0">
                <a:effectLst/>
                <a:latin typeface="Calibri" panose="020F0502020204030204" pitchFamily="34" charset="0"/>
                <a:ea typeface="Calibri" panose="020F0502020204030204" pitchFamily="34" charset="0"/>
              </a:rPr>
              <a:t>VA Medical Centers are expected to collaborate with Health Care Navigators (HCN) who are working with Supportive Services for Veterans Families (SSVF) grantees to coordinate health care services for Veterans.  SSVF participants are enrolled in a VA funded program and HCNs are health care providers authorized to schedule or inquire about health care appointments on behalf of the Veteran to coordinate VA care. Additionally, it is of particular importance that HCNs are able to confirm that Veterans enrolled in SSVF have received COVID-19 vaccines as these homeless Veterans are a VA priority group for the vaccine. Furthermore, HCNs are authorized In instances where an ROI is not immediately available in the clinical record, as these disclosures are covered by the Privacy Act system of records, “Patient Medial Records-VA”, 24VA10A7 Routine Use 43, HIPAA Privacy Rule under treatment and 38 U.S.C. 7332(b)(2)(H).</a:t>
            </a:r>
          </a:p>
          <a:p>
            <a:endParaRPr lang="en-US" dirty="0"/>
          </a:p>
        </p:txBody>
      </p:sp>
    </p:spTree>
    <p:extLst>
      <p:ext uri="{BB962C8B-B14F-4D97-AF65-F5344CB8AC3E}">
        <p14:creationId xmlns:p14="http://schemas.microsoft.com/office/powerpoint/2010/main" val="1407655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Coordination with VAMC</a:t>
            </a:r>
          </a:p>
        </p:txBody>
      </p:sp>
      <p:sp>
        <p:nvSpPr>
          <p:cNvPr id="11" name="Content Placeholder 10">
            <a:extLst>
              <a:ext uri="{FF2B5EF4-FFF2-40B4-BE49-F238E27FC236}">
                <a16:creationId xmlns:a16="http://schemas.microsoft.com/office/drawing/2014/main" id="{50576E7F-B0FF-42B8-836E-95ADFAD10620}"/>
              </a:ext>
            </a:extLst>
          </p:cNvPr>
          <p:cNvSpPr>
            <a:spLocks noGrp="1"/>
          </p:cNvSpPr>
          <p:nvPr>
            <p:ph idx="1"/>
          </p:nvPr>
        </p:nvSpPr>
        <p:spPr/>
        <p:txBody>
          <a:bodyPr>
            <a:normAutofit fontScale="92500" lnSpcReduction="20000"/>
          </a:bodyPr>
          <a:lstStyle/>
          <a:p>
            <a:r>
              <a:rPr lang="en-US" sz="3000" dirty="0">
                <a:solidFill>
                  <a:schemeClr val="tx1"/>
                </a:solidFill>
              </a:rPr>
              <a:t>SSVF Health Care Navigators will establish working relationships with VAMC staff to ensure coordination and collaboration. </a:t>
            </a:r>
          </a:p>
          <a:p>
            <a:r>
              <a:rPr lang="en-US" sz="3000" dirty="0">
                <a:solidFill>
                  <a:schemeClr val="tx1"/>
                </a:solidFill>
              </a:rPr>
              <a:t>Routine Use 30 states that  the VA may disclose relevant healthcare and demographic information to health and welfare agencies, housing resources, and community providers, consistent with good medical-ethical practices, for Veterans assessed by or engaged in VA homeless programs for purposes of coordinating</a:t>
            </a:r>
          </a:p>
          <a:p>
            <a:r>
              <a:rPr lang="en-US" sz="3000" dirty="0">
                <a:solidFill>
                  <a:schemeClr val="tx1"/>
                </a:solidFill>
              </a:rPr>
              <a:t>VA Memo dated Oct 10, 2019 </a:t>
            </a:r>
            <a:r>
              <a:rPr lang="en-US" sz="3000" i="1" dirty="0">
                <a:solidFill>
                  <a:schemeClr val="tx1"/>
                </a:solidFill>
              </a:rPr>
              <a:t>Coordination of Homeless Services</a:t>
            </a:r>
            <a:r>
              <a:rPr lang="en-US" sz="3000" dirty="0">
                <a:solidFill>
                  <a:schemeClr val="tx1"/>
                </a:solidFill>
              </a:rPr>
              <a:t> requires all VAMCs to establish an SSVF Point of Contact (POC)</a:t>
            </a:r>
          </a:p>
          <a:p>
            <a:r>
              <a:rPr lang="en-US" sz="3000" dirty="0">
                <a:solidFill>
                  <a:schemeClr val="tx1"/>
                </a:solidFill>
              </a:rPr>
              <a:t>VA Memo dated July 16, 2020 </a:t>
            </a:r>
            <a:r>
              <a:rPr lang="en-US" sz="3000" i="1" dirty="0">
                <a:solidFill>
                  <a:schemeClr val="tx1"/>
                </a:solidFill>
              </a:rPr>
              <a:t>Protocol for Homeless Veterans..</a:t>
            </a:r>
            <a:r>
              <a:rPr lang="en-US" sz="3000" dirty="0">
                <a:solidFill>
                  <a:schemeClr val="tx1"/>
                </a:solidFill>
              </a:rPr>
              <a:t> requests that VAMCs offer immediate appointments to Veterans residing in SSVF hotels</a:t>
            </a:r>
          </a:p>
          <a:p>
            <a:endParaRPr lang="en-US" dirty="0"/>
          </a:p>
        </p:txBody>
      </p:sp>
    </p:spTree>
    <p:extLst>
      <p:ext uri="{BB962C8B-B14F-4D97-AF65-F5344CB8AC3E}">
        <p14:creationId xmlns:p14="http://schemas.microsoft.com/office/powerpoint/2010/main" val="1512149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Coordination with VAMC</a:t>
            </a:r>
          </a:p>
        </p:txBody>
      </p:sp>
      <p:sp>
        <p:nvSpPr>
          <p:cNvPr id="3" name="Content Placeholder 2">
            <a:extLst>
              <a:ext uri="{FF2B5EF4-FFF2-40B4-BE49-F238E27FC236}">
                <a16:creationId xmlns:a16="http://schemas.microsoft.com/office/drawing/2014/main" id="{3C986D63-89DA-4D0E-99CE-D18C7D100EA9}"/>
              </a:ext>
            </a:extLst>
          </p:cNvPr>
          <p:cNvSpPr>
            <a:spLocks noGrp="1"/>
          </p:cNvSpPr>
          <p:nvPr>
            <p:ph idx="1"/>
          </p:nvPr>
        </p:nvSpPr>
        <p:spPr>
          <a:xfrm>
            <a:off x="838200" y="1825625"/>
            <a:ext cx="10515600" cy="4667250"/>
          </a:xfrm>
        </p:spPr>
        <p:txBody>
          <a:bodyPr>
            <a:noAutofit/>
          </a:bodyPr>
          <a:lstStyle/>
          <a:p>
            <a:r>
              <a:rPr lang="en-US" sz="2400" dirty="0">
                <a:solidFill>
                  <a:schemeClr val="tx1"/>
                </a:solidFill>
              </a:rPr>
              <a:t>Each VAMC should have an assigned SSVF POC; role and activity of POC likely varies across country</a:t>
            </a:r>
          </a:p>
          <a:p>
            <a:r>
              <a:rPr lang="en-US" sz="2400" dirty="0">
                <a:solidFill>
                  <a:schemeClr val="tx1"/>
                </a:solidFill>
              </a:rPr>
              <a:t>VA SSVF POCs may assist HCN in understanding how Veterans receive primary care appointments</a:t>
            </a:r>
          </a:p>
          <a:p>
            <a:r>
              <a:rPr lang="en-US" sz="2400" dirty="0">
                <a:solidFill>
                  <a:schemeClr val="tx1"/>
                </a:solidFill>
              </a:rPr>
              <a:t>VA SSVF POCs may assist with the initial coordinating process and with bridging initial communications with other VA teams such as MHICM, HPACT, HBPC and Mental Health (see appendix)</a:t>
            </a:r>
          </a:p>
          <a:p>
            <a:r>
              <a:rPr lang="en-US" sz="2400" dirty="0">
                <a:solidFill>
                  <a:schemeClr val="tx1"/>
                </a:solidFill>
              </a:rPr>
              <a:t>Reach out to your SSVF Regional Coordinator or review the spreadsheet included with this presentation for POC contact information</a:t>
            </a:r>
          </a:p>
          <a:p>
            <a:r>
              <a:rPr lang="en-US" sz="2400" dirty="0"/>
              <a:t>SSVF Program Office is working to identify VA-related privacy barriers and offer more guidance</a:t>
            </a:r>
            <a:endParaRPr lang="en-US" sz="2400" dirty="0">
              <a:solidFill>
                <a:schemeClr val="tx1"/>
              </a:solidFill>
            </a:endParaRPr>
          </a:p>
          <a:p>
            <a:endParaRPr lang="en-US" sz="2400" dirty="0"/>
          </a:p>
        </p:txBody>
      </p:sp>
    </p:spTree>
    <p:extLst>
      <p:ext uri="{BB962C8B-B14F-4D97-AF65-F5344CB8AC3E}">
        <p14:creationId xmlns:p14="http://schemas.microsoft.com/office/powerpoint/2010/main" val="3379965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Coordination with non-VAMC Systems </a:t>
            </a:r>
          </a:p>
        </p:txBody>
      </p:sp>
      <p:sp>
        <p:nvSpPr>
          <p:cNvPr id="3" name="Content Placeholder 2">
            <a:extLst>
              <a:ext uri="{FF2B5EF4-FFF2-40B4-BE49-F238E27FC236}">
                <a16:creationId xmlns:a16="http://schemas.microsoft.com/office/drawing/2014/main" id="{3C986D63-89DA-4D0E-99CE-D18C7D100EA9}"/>
              </a:ext>
            </a:extLst>
          </p:cNvPr>
          <p:cNvSpPr>
            <a:spLocks noGrp="1"/>
          </p:cNvSpPr>
          <p:nvPr>
            <p:ph idx="1"/>
          </p:nvPr>
        </p:nvSpPr>
        <p:spPr/>
        <p:txBody>
          <a:bodyPr>
            <a:normAutofit/>
          </a:bodyPr>
          <a:lstStyle/>
          <a:p>
            <a:r>
              <a:rPr lang="en-US" dirty="0">
                <a:solidFill>
                  <a:schemeClr val="tx1"/>
                </a:solidFill>
              </a:rPr>
              <a:t>Some Veterans will want to engage in non-VA services or may live in areas where non-VA services are more readily available/accessible</a:t>
            </a:r>
          </a:p>
          <a:p>
            <a:r>
              <a:rPr lang="en-US" dirty="0">
                <a:solidFill>
                  <a:schemeClr val="tx1"/>
                </a:solidFill>
              </a:rPr>
              <a:t>Each HCN should become familiar with the process to enroll in Non-VA health care benefits and should compile a resource guide</a:t>
            </a:r>
          </a:p>
          <a:p>
            <a:pPr lvl="1"/>
            <a:r>
              <a:rPr lang="en-US" sz="2800" dirty="0"/>
              <a:t>Health Care Coverage</a:t>
            </a:r>
          </a:p>
          <a:p>
            <a:pPr lvl="1"/>
            <a:r>
              <a:rPr lang="en-US" sz="2800" dirty="0"/>
              <a:t>Behavioral Health Supports</a:t>
            </a:r>
            <a:endParaRPr lang="en-US" sz="2800" dirty="0">
              <a:solidFill>
                <a:schemeClr val="tx1"/>
              </a:solidFill>
            </a:endParaRPr>
          </a:p>
          <a:p>
            <a:r>
              <a:rPr lang="en-US" dirty="0">
                <a:solidFill>
                  <a:schemeClr val="tx1"/>
                </a:solidFill>
              </a:rPr>
              <a:t>Veteran family members may be eligible for or need support in accessing non-VA health care system</a:t>
            </a:r>
          </a:p>
          <a:p>
            <a:endParaRPr lang="en-US" dirty="0"/>
          </a:p>
        </p:txBody>
      </p:sp>
    </p:spTree>
    <p:extLst>
      <p:ext uri="{BB962C8B-B14F-4D97-AF65-F5344CB8AC3E}">
        <p14:creationId xmlns:p14="http://schemas.microsoft.com/office/powerpoint/2010/main" val="2647339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b="1" dirty="0">
                <a:latin typeface="+mn-lt"/>
              </a:rPr>
              <a:t>Survey: What are your biggest concerns with coordination as an HCN?</a:t>
            </a:r>
            <a:br>
              <a:rPr lang="en-US" sz="7200" b="1" dirty="0"/>
            </a:br>
            <a:endParaRPr lang="en-US" sz="7200" b="1" dirty="0"/>
          </a:p>
        </p:txBody>
      </p:sp>
    </p:spTree>
    <p:extLst>
      <p:ext uri="{BB962C8B-B14F-4D97-AF65-F5344CB8AC3E}">
        <p14:creationId xmlns:p14="http://schemas.microsoft.com/office/powerpoint/2010/main" val="137646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811" y="108751"/>
            <a:ext cx="11826668" cy="1325563"/>
          </a:xfrm>
          <a:solidFill>
            <a:schemeClr val="accent1">
              <a:lumMod val="20000"/>
              <a:lumOff val="80000"/>
            </a:schemeClr>
          </a:solidFill>
        </p:spPr>
        <p:txBody>
          <a:bodyPr>
            <a:normAutofit/>
          </a:bodyPr>
          <a:lstStyle/>
          <a:p>
            <a:r>
              <a:rPr lang="en-US" sz="6000" b="1" dirty="0">
                <a:latin typeface="Arial Narrow" panose="020B0606020202030204" pitchFamily="34" charset="0"/>
              </a:rPr>
              <a:t>(RE)Introductions </a:t>
            </a:r>
          </a:p>
        </p:txBody>
      </p:sp>
      <p:sp>
        <p:nvSpPr>
          <p:cNvPr id="3" name="Content Placeholder 2"/>
          <p:cNvSpPr>
            <a:spLocks noGrp="1"/>
          </p:cNvSpPr>
          <p:nvPr>
            <p:ph idx="1"/>
          </p:nvPr>
        </p:nvSpPr>
        <p:spPr>
          <a:xfrm>
            <a:off x="838200" y="1825625"/>
            <a:ext cx="6434271" cy="4351338"/>
          </a:xfrm>
        </p:spPr>
        <p:txBody>
          <a:bodyPr>
            <a:normAutofit/>
          </a:bodyPr>
          <a:lstStyle/>
          <a:p>
            <a:pPr marL="0" indent="0">
              <a:buNone/>
            </a:pPr>
            <a:r>
              <a:rPr lang="en-US" sz="3200" b="1" u="sng" dirty="0">
                <a:latin typeface="Arial Narrow" panose="020B0606020202030204" pitchFamily="34" charset="0"/>
              </a:rPr>
              <a:t>Who is here today? </a:t>
            </a:r>
          </a:p>
          <a:p>
            <a:pPr lvl="1"/>
            <a:r>
              <a:rPr lang="en-US" sz="3200" dirty="0">
                <a:latin typeface="Arial Narrow" panose="020B0606020202030204" pitchFamily="34" charset="0"/>
              </a:rPr>
              <a:t>Name / Organization / Job</a:t>
            </a:r>
          </a:p>
          <a:p>
            <a:pPr lvl="1"/>
            <a:endParaRPr lang="en-US" sz="3200" dirty="0">
              <a:latin typeface="Arial Narrow" panose="020B0606020202030204" pitchFamily="34" charset="0"/>
            </a:endParaRPr>
          </a:p>
          <a:p>
            <a:pPr lvl="1"/>
            <a:r>
              <a:rPr lang="en-US" sz="3200" dirty="0">
                <a:latin typeface="Arial Narrow" panose="020B0606020202030204" pitchFamily="34" charset="0"/>
              </a:rPr>
              <a:t>State/Catchment area</a:t>
            </a:r>
          </a:p>
          <a:p>
            <a:pPr marL="457200" lvl="1" indent="0">
              <a:buNone/>
            </a:pPr>
            <a:endParaRPr lang="en-US" sz="3200" dirty="0">
              <a:latin typeface="Arial Narrow" panose="020B0606020202030204" pitchFamily="34" charset="0"/>
            </a:endParaRPr>
          </a:p>
        </p:txBody>
      </p:sp>
      <p:pic>
        <p:nvPicPr>
          <p:cNvPr id="6" name="Picture 5">
            <a:extLst>
              <a:ext uri="{FF2B5EF4-FFF2-40B4-BE49-F238E27FC236}">
                <a16:creationId xmlns:a16="http://schemas.microsoft.com/office/drawing/2014/main" id="{71384166-C41C-4780-81A1-91240BB965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49839" y="2068259"/>
            <a:ext cx="4242816" cy="4108704"/>
          </a:xfrm>
          <a:prstGeom prst="rect">
            <a:avLst/>
          </a:prstGeom>
        </p:spPr>
      </p:pic>
    </p:spTree>
    <p:extLst>
      <p:ext uri="{BB962C8B-B14F-4D97-AF65-F5344CB8AC3E}">
        <p14:creationId xmlns:p14="http://schemas.microsoft.com/office/powerpoint/2010/main" val="3100618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b="1" dirty="0">
                <a:latin typeface="+mn-lt"/>
              </a:rPr>
              <a:t>Case Conference and Coordination Tools</a:t>
            </a:r>
            <a:br>
              <a:rPr lang="en-US" sz="7200" b="1" dirty="0"/>
            </a:br>
            <a:endParaRPr lang="en-US" sz="7200" b="1" dirty="0"/>
          </a:p>
        </p:txBody>
      </p:sp>
    </p:spTree>
    <p:extLst>
      <p:ext uri="{BB962C8B-B14F-4D97-AF65-F5344CB8AC3E}">
        <p14:creationId xmlns:p14="http://schemas.microsoft.com/office/powerpoint/2010/main" val="771495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b="1" dirty="0">
                <a:latin typeface="+mn-lt"/>
              </a:rPr>
              <a:t>Case Conference</a:t>
            </a:r>
            <a:br>
              <a:rPr lang="en-US" sz="7200" b="1" dirty="0"/>
            </a:br>
            <a:endParaRPr lang="en-US" sz="7200" b="1" dirty="0"/>
          </a:p>
        </p:txBody>
      </p:sp>
    </p:spTree>
    <p:extLst>
      <p:ext uri="{BB962C8B-B14F-4D97-AF65-F5344CB8AC3E}">
        <p14:creationId xmlns:p14="http://schemas.microsoft.com/office/powerpoint/2010/main" val="1743931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Case Conferencing</a:t>
            </a:r>
          </a:p>
        </p:txBody>
      </p:sp>
      <p:sp>
        <p:nvSpPr>
          <p:cNvPr id="3" name="Content Placeholder 2"/>
          <p:cNvSpPr>
            <a:spLocks noGrp="1"/>
          </p:cNvSpPr>
          <p:nvPr>
            <p:ph idx="1"/>
          </p:nvPr>
        </p:nvSpPr>
        <p:spPr/>
        <p:txBody>
          <a:bodyPr>
            <a:normAutofit/>
          </a:bodyPr>
          <a:lstStyle/>
          <a:p>
            <a:endParaRPr lang="en-US" dirty="0"/>
          </a:p>
          <a:p>
            <a:r>
              <a:rPr lang="en-US" dirty="0"/>
              <a:t>To ensure </a:t>
            </a:r>
            <a:r>
              <a:rPr lang="en-US" b="1" dirty="0"/>
              <a:t>holistic, integrated assistance </a:t>
            </a:r>
            <a:r>
              <a:rPr lang="en-US" dirty="0"/>
              <a:t>across providers/teams for all Veterans receiving HCN services;</a:t>
            </a:r>
          </a:p>
          <a:p>
            <a:r>
              <a:rPr lang="en-US" dirty="0"/>
              <a:t>To </a:t>
            </a:r>
            <a:r>
              <a:rPr lang="en-US" b="1" dirty="0"/>
              <a:t>review health related progress and barriers </a:t>
            </a:r>
            <a:r>
              <a:rPr lang="en-US" dirty="0"/>
              <a:t>related to each Veteran’s housing goals;</a:t>
            </a:r>
          </a:p>
          <a:p>
            <a:r>
              <a:rPr lang="en-US" dirty="0"/>
              <a:t>To </a:t>
            </a:r>
            <a:r>
              <a:rPr lang="en-US" b="1" dirty="0"/>
              <a:t>identify and track systemic barriers </a:t>
            </a:r>
            <a:r>
              <a:rPr lang="en-US" dirty="0"/>
              <a:t>and </a:t>
            </a:r>
            <a:r>
              <a:rPr lang="en-US" b="1" dirty="0"/>
              <a:t>strategize solutions </a:t>
            </a:r>
            <a:r>
              <a:rPr lang="en-US" dirty="0"/>
              <a:t>across multiple providers;</a:t>
            </a:r>
          </a:p>
          <a:p>
            <a:r>
              <a:rPr lang="en-US" dirty="0"/>
              <a:t>To </a:t>
            </a:r>
            <a:r>
              <a:rPr lang="en-US" b="1" dirty="0"/>
              <a:t>clarify roles </a:t>
            </a:r>
            <a:r>
              <a:rPr lang="en-US" dirty="0"/>
              <a:t>and responsibilities and </a:t>
            </a:r>
            <a:r>
              <a:rPr lang="en-US" b="1" dirty="0"/>
              <a:t>reduce duplication </a:t>
            </a:r>
            <a:r>
              <a:rPr lang="en-US" dirty="0"/>
              <a:t>of services</a:t>
            </a:r>
            <a:r>
              <a:rPr lang="en-US" b="1" dirty="0"/>
              <a:t>.</a:t>
            </a:r>
            <a:endParaRPr lang="en-US" dirty="0"/>
          </a:p>
          <a:p>
            <a:endParaRPr lang="en-US" dirty="0"/>
          </a:p>
        </p:txBody>
      </p:sp>
    </p:spTree>
    <p:extLst>
      <p:ext uri="{BB962C8B-B14F-4D97-AF65-F5344CB8AC3E}">
        <p14:creationId xmlns:p14="http://schemas.microsoft.com/office/powerpoint/2010/main" val="2125277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Case Conferencing – Client Level</a:t>
            </a:r>
          </a:p>
        </p:txBody>
      </p:sp>
      <p:sp>
        <p:nvSpPr>
          <p:cNvPr id="3" name="Content Placeholder 2"/>
          <p:cNvSpPr>
            <a:spLocks noGrp="1"/>
          </p:cNvSpPr>
          <p:nvPr>
            <p:ph idx="1"/>
          </p:nvPr>
        </p:nvSpPr>
        <p:spPr>
          <a:xfrm>
            <a:off x="838199" y="1345631"/>
            <a:ext cx="10772955" cy="5267673"/>
          </a:xfrm>
        </p:spPr>
        <p:txBody>
          <a:bodyPr>
            <a:normAutofit/>
          </a:bodyPr>
          <a:lstStyle/>
          <a:p>
            <a:pPr marL="0" indent="0">
              <a:buNone/>
            </a:pPr>
            <a:endParaRPr lang="en-US" dirty="0"/>
          </a:p>
          <a:p>
            <a:r>
              <a:rPr lang="en-US" b="1" dirty="0"/>
              <a:t>Current Status: </a:t>
            </a:r>
            <a:r>
              <a:rPr lang="en-US" dirty="0"/>
              <a:t>For example, changes or no changes since last meeting.</a:t>
            </a:r>
          </a:p>
          <a:p>
            <a:r>
              <a:rPr lang="en-US" b="1" dirty="0"/>
              <a:t>Veteran Needs : </a:t>
            </a:r>
            <a:r>
              <a:rPr lang="en-US" dirty="0"/>
              <a:t>Veteran’s needs or preferences for supports and health care planning</a:t>
            </a:r>
          </a:p>
          <a:p>
            <a:r>
              <a:rPr lang="en-US" b="1" dirty="0"/>
              <a:t>Critical Health Barriers: </a:t>
            </a:r>
            <a:r>
              <a:rPr lang="en-US" dirty="0"/>
              <a:t>Review and problem-solve any identified barriers.</a:t>
            </a:r>
          </a:p>
          <a:p>
            <a:r>
              <a:rPr lang="en-US" b="1" dirty="0"/>
              <a:t>Safety Concerns: </a:t>
            </a:r>
            <a:r>
              <a:rPr lang="en-US" dirty="0"/>
              <a:t>Address any and all safety/urgent health  concerns with concrete plans as needed.</a:t>
            </a:r>
          </a:p>
          <a:p>
            <a:r>
              <a:rPr lang="en-US" b="1" dirty="0"/>
              <a:t>Vaccination</a:t>
            </a:r>
            <a:r>
              <a:rPr lang="en-US" dirty="0"/>
              <a:t> Efforts and coordination needs.</a:t>
            </a:r>
          </a:p>
          <a:p>
            <a:r>
              <a:rPr lang="en-US" b="1" dirty="0"/>
              <a:t>Next Steps: </a:t>
            </a:r>
            <a:r>
              <a:rPr lang="en-US" dirty="0"/>
              <a:t>What followup steps need to be completed before the next meeting?</a:t>
            </a:r>
          </a:p>
        </p:txBody>
      </p:sp>
    </p:spTree>
    <p:extLst>
      <p:ext uri="{BB962C8B-B14F-4D97-AF65-F5344CB8AC3E}">
        <p14:creationId xmlns:p14="http://schemas.microsoft.com/office/powerpoint/2010/main" val="2304520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Coordination – Key Partners</a:t>
            </a:r>
          </a:p>
        </p:txBody>
      </p:sp>
      <p:sp>
        <p:nvSpPr>
          <p:cNvPr id="3" name="Content Placeholder 2"/>
          <p:cNvSpPr>
            <a:spLocks noGrp="1"/>
          </p:cNvSpPr>
          <p:nvPr>
            <p:ph idx="1"/>
          </p:nvPr>
        </p:nvSpPr>
        <p:spPr>
          <a:xfrm>
            <a:off x="838200" y="1690688"/>
            <a:ext cx="10515600" cy="5267673"/>
          </a:xfrm>
        </p:spPr>
        <p:txBody>
          <a:bodyPr>
            <a:normAutofit fontScale="92500" lnSpcReduction="20000"/>
          </a:bodyPr>
          <a:lstStyle/>
          <a:p>
            <a:pPr marL="0" indent="0">
              <a:buNone/>
            </a:pPr>
            <a:r>
              <a:rPr lang="en-US" b="0" i="0" u="none" strike="noStrike" baseline="0" dirty="0">
                <a:solidFill>
                  <a:srgbClr val="000000"/>
                </a:solidFill>
                <a:latin typeface="Calibri" panose="020F0502020204030204" pitchFamily="34" charset="0"/>
              </a:rPr>
              <a:t>In order to use finite Case Conferencing time to facilitate actual housing outcomes for Veterans, you must have the right people participating to support the collective brainstorming and work to reach that goal. The following people/roles </a:t>
            </a:r>
            <a:r>
              <a:rPr lang="en-US" dirty="0">
                <a:solidFill>
                  <a:srgbClr val="000000"/>
                </a:solidFill>
                <a:latin typeface="Calibri" panose="020F0502020204030204" pitchFamily="34" charset="0"/>
              </a:rPr>
              <a:t>should </a:t>
            </a:r>
            <a:r>
              <a:rPr lang="en-US" b="0" i="0" u="none" strike="noStrike" baseline="0" dirty="0">
                <a:solidFill>
                  <a:srgbClr val="000000"/>
                </a:solidFill>
                <a:latin typeface="Calibri" panose="020F0502020204030204" pitchFamily="34" charset="0"/>
              </a:rPr>
              <a:t>be considered for active participation in the Case Conferencing/Coordination Process: </a:t>
            </a:r>
          </a:p>
          <a:p>
            <a:pPr marL="0" indent="0">
              <a:buNone/>
            </a:pPr>
            <a:r>
              <a:rPr lang="en-US" b="0" i="0" u="none" strike="noStrike" baseline="0" dirty="0">
                <a:solidFill>
                  <a:srgbClr val="000000"/>
                </a:solidFill>
                <a:latin typeface="Calibri" panose="020F0502020204030204" pitchFamily="34" charset="0"/>
              </a:rPr>
              <a:t>	• SSVF Case Manager</a:t>
            </a:r>
            <a:r>
              <a:rPr lang="en-US" dirty="0">
                <a:solidFill>
                  <a:srgbClr val="000000"/>
                </a:solidFill>
                <a:latin typeface="Calibri" panose="020F0502020204030204" pitchFamily="34" charset="0"/>
              </a:rPr>
              <a:t>s</a:t>
            </a:r>
            <a:endParaRPr lang="en-US" b="0" i="0" u="none" strike="noStrike" baseline="0" dirty="0">
              <a:solidFill>
                <a:srgbClr val="000000"/>
              </a:solidFill>
              <a:latin typeface="Calibri" panose="020F0502020204030204" pitchFamily="34" charset="0"/>
            </a:endParaRPr>
          </a:p>
          <a:p>
            <a:pPr marL="0" indent="0">
              <a:buNone/>
            </a:pPr>
            <a:r>
              <a:rPr lang="en-US" b="0" i="0" u="none" strike="noStrike" baseline="0" dirty="0">
                <a:solidFill>
                  <a:srgbClr val="000000"/>
                </a:solidFill>
                <a:latin typeface="Calibri" panose="020F0502020204030204" pitchFamily="34" charset="0"/>
              </a:rPr>
              <a:t>	• SSVF Housing Navigators </a:t>
            </a:r>
          </a:p>
          <a:p>
            <a:pPr marL="0" indent="0">
              <a:buNone/>
            </a:pPr>
            <a:r>
              <a:rPr lang="en-US" b="0" i="0" u="none" strike="noStrike" baseline="0" dirty="0">
                <a:solidFill>
                  <a:srgbClr val="000000"/>
                </a:solidFill>
                <a:latin typeface="Calibri" panose="020F0502020204030204" pitchFamily="34" charset="0"/>
              </a:rPr>
              <a:t>	• HUD-VASH Case Manager</a:t>
            </a:r>
            <a:r>
              <a:rPr lang="en-US" dirty="0">
                <a:solidFill>
                  <a:srgbClr val="000000"/>
                </a:solidFill>
                <a:latin typeface="Calibri" panose="020F0502020204030204" pitchFamily="34" charset="0"/>
              </a:rPr>
              <a:t>s</a:t>
            </a:r>
            <a:endParaRPr lang="en-US" b="0" i="0" u="none" strike="noStrike" baseline="0" dirty="0">
              <a:solidFill>
                <a:srgbClr val="000000"/>
              </a:solidFill>
              <a:latin typeface="Calibri" panose="020F0502020204030204" pitchFamily="34" charset="0"/>
            </a:endParaRPr>
          </a:p>
          <a:p>
            <a:pPr marL="0" indent="0">
              <a:buNone/>
            </a:pPr>
            <a:r>
              <a:rPr lang="en-US" b="0" i="0" u="none" strike="noStrike" baseline="0" dirty="0">
                <a:solidFill>
                  <a:srgbClr val="000000"/>
                </a:solidFill>
                <a:latin typeface="Calibri" panose="020F0502020204030204" pitchFamily="34" charset="0"/>
              </a:rPr>
              <a:t>	• GPD Case Manager</a:t>
            </a:r>
            <a:r>
              <a:rPr lang="en-US" dirty="0">
                <a:solidFill>
                  <a:srgbClr val="000000"/>
                </a:solidFill>
                <a:latin typeface="Calibri" panose="020F0502020204030204" pitchFamily="34" charset="0"/>
              </a:rPr>
              <a:t>s</a:t>
            </a:r>
            <a:endParaRPr lang="en-US" b="0" i="0" u="none" strike="noStrike" baseline="0" dirty="0">
              <a:solidFill>
                <a:srgbClr val="000000"/>
              </a:solidFill>
              <a:latin typeface="Calibri" panose="020F0502020204030204" pitchFamily="34" charset="0"/>
            </a:endParaRPr>
          </a:p>
          <a:p>
            <a:pPr marL="0" indent="0">
              <a:buNone/>
            </a:pPr>
            <a:r>
              <a:rPr lang="en-US" b="0" i="0" u="none" strike="noStrike" baseline="0" dirty="0">
                <a:solidFill>
                  <a:srgbClr val="000000"/>
                </a:solidFill>
                <a:latin typeface="Calibri" panose="020F0502020204030204" pitchFamily="34" charset="0"/>
              </a:rPr>
              <a:t>	• VA Coordinated Entry Specialists </a:t>
            </a:r>
          </a:p>
          <a:p>
            <a:pPr marL="0" indent="0">
              <a:buNone/>
            </a:pPr>
            <a:r>
              <a:rPr lang="en-US" b="0" i="0" u="none" strike="noStrike" baseline="0" dirty="0">
                <a:solidFill>
                  <a:srgbClr val="000000"/>
                </a:solidFill>
                <a:latin typeface="Calibri" panose="020F0502020204030204" pitchFamily="34" charset="0"/>
              </a:rPr>
              <a:t>	• SSVF Health Care Navigators</a:t>
            </a:r>
          </a:p>
          <a:p>
            <a:pPr marL="0" indent="0">
              <a:buNone/>
            </a:pPr>
            <a:r>
              <a:rPr lang="en-US" b="0" i="0" u="none" strike="noStrike" baseline="0" dirty="0">
                <a:solidFill>
                  <a:srgbClr val="000000"/>
                </a:solidFill>
                <a:latin typeface="Calibri" panose="020F0502020204030204" pitchFamily="34" charset="0"/>
              </a:rPr>
              <a:t>	• Veterans with Lived Expertise and/or Vets Center</a:t>
            </a:r>
          </a:p>
          <a:p>
            <a:pPr marL="0" indent="0">
              <a:buNone/>
            </a:pPr>
            <a:r>
              <a:rPr lang="en-US" b="0" i="0" u="none" strike="noStrike" baseline="0" dirty="0">
                <a:solidFill>
                  <a:srgbClr val="000000"/>
                </a:solidFill>
                <a:latin typeface="Calibri" panose="020F0502020204030204" pitchFamily="34" charset="0"/>
              </a:rPr>
              <a:t>	• Community Advocacy Groups</a:t>
            </a:r>
          </a:p>
          <a:p>
            <a:pPr marL="0" indent="0">
              <a:buNone/>
            </a:pPr>
            <a:r>
              <a:rPr lang="en-US" b="0" i="0" u="none" strike="noStrike" baseline="0" dirty="0">
                <a:solidFill>
                  <a:srgbClr val="000000"/>
                </a:solidFill>
                <a:latin typeface="Calibri" panose="020F0502020204030204" pitchFamily="34" charset="0"/>
              </a:rPr>
              <a:t>	• Local CoC and Coordinated Entry Specialists</a:t>
            </a:r>
          </a:p>
          <a:p>
            <a:pPr marL="0" indent="0">
              <a:buNone/>
            </a:pPr>
            <a:endParaRPr lang="en-US" b="0" i="0" u="none" strike="noStrike" baseline="0" dirty="0">
              <a:solidFill>
                <a:srgbClr val="000000"/>
              </a:solidFill>
              <a:latin typeface="Calibri" panose="020F0502020204030204" pitchFamily="34" charset="0"/>
            </a:endParaRPr>
          </a:p>
          <a:p>
            <a:pPr marL="0" indent="0">
              <a:buNone/>
            </a:pPr>
            <a:endParaRPr lang="en-US" b="0" i="0" u="none" strike="noStrike" baseline="0" dirty="0">
              <a:solidFill>
                <a:srgbClr val="000000"/>
              </a:solidFill>
              <a:latin typeface="Calibri" panose="020F0502020204030204" pitchFamily="34" charset="0"/>
            </a:endParaRPr>
          </a:p>
          <a:p>
            <a:pPr marL="0" indent="0">
              <a:buNone/>
            </a:pPr>
            <a:endParaRPr lang="en-US" b="0" i="0" u="none" strike="noStrike" baseline="0" dirty="0">
              <a:solidFill>
                <a:srgbClr val="000000"/>
              </a:solidFill>
              <a:latin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833661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Coordination –System Level</a:t>
            </a:r>
          </a:p>
        </p:txBody>
      </p:sp>
      <p:sp>
        <p:nvSpPr>
          <p:cNvPr id="3" name="Content Placeholder 2"/>
          <p:cNvSpPr>
            <a:spLocks noGrp="1"/>
          </p:cNvSpPr>
          <p:nvPr>
            <p:ph idx="1"/>
          </p:nvPr>
        </p:nvSpPr>
        <p:spPr>
          <a:xfrm>
            <a:off x="838200" y="1690688"/>
            <a:ext cx="10515600" cy="5267673"/>
          </a:xfrm>
        </p:spPr>
        <p:txBody>
          <a:bodyPr>
            <a:normAutofit/>
          </a:bodyPr>
          <a:lstStyle/>
          <a:p>
            <a:pPr marL="0" indent="0">
              <a:buNone/>
            </a:pPr>
            <a:endParaRPr lang="en-US" dirty="0"/>
          </a:p>
          <a:p>
            <a:r>
              <a:rPr lang="en-US" b="1" dirty="0"/>
              <a:t>Understand: </a:t>
            </a:r>
            <a:r>
              <a:rPr lang="en-US" dirty="0"/>
              <a:t>Foster a deep understanding of  each others’ programs and staff roles.</a:t>
            </a:r>
          </a:p>
          <a:p>
            <a:pPr marL="0" indent="0">
              <a:buNone/>
            </a:pPr>
            <a:endParaRPr lang="en-US" dirty="0"/>
          </a:p>
          <a:p>
            <a:r>
              <a:rPr lang="en-US" b="1" dirty="0"/>
              <a:t>Communicate:  </a:t>
            </a:r>
            <a:r>
              <a:rPr lang="en-US" dirty="0"/>
              <a:t>Share (in a respectful way) when you see opportunities for improvement. </a:t>
            </a:r>
          </a:p>
          <a:p>
            <a:pPr marL="0" indent="0">
              <a:buNone/>
            </a:pPr>
            <a:endParaRPr lang="en-US" dirty="0"/>
          </a:p>
          <a:p>
            <a:pPr marL="0" indent="0">
              <a:buNone/>
            </a:pPr>
            <a:r>
              <a:rPr lang="en-US" b="1" dirty="0"/>
              <a:t>   Review:  </a:t>
            </a:r>
            <a:r>
              <a:rPr lang="en-US" dirty="0"/>
              <a:t>Take notes and track data.  Engage in frequent reviews. </a:t>
            </a:r>
          </a:p>
        </p:txBody>
      </p:sp>
    </p:spTree>
    <p:extLst>
      <p:ext uri="{BB962C8B-B14F-4D97-AF65-F5344CB8AC3E}">
        <p14:creationId xmlns:p14="http://schemas.microsoft.com/office/powerpoint/2010/main" val="2374685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b="1" dirty="0">
                <a:latin typeface="+mn-lt"/>
              </a:rPr>
              <a:t>Tracking and Coordination Tools</a:t>
            </a:r>
            <a:br>
              <a:rPr lang="en-US" sz="7200" b="1" dirty="0"/>
            </a:br>
            <a:endParaRPr lang="en-US" sz="7200" b="1" dirty="0"/>
          </a:p>
        </p:txBody>
      </p:sp>
    </p:spTree>
    <p:extLst>
      <p:ext uri="{BB962C8B-B14F-4D97-AF65-F5344CB8AC3E}">
        <p14:creationId xmlns:p14="http://schemas.microsoft.com/office/powerpoint/2010/main" val="1026945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Tracking Tool Considerations</a:t>
            </a:r>
          </a:p>
        </p:txBody>
      </p:sp>
      <p:sp>
        <p:nvSpPr>
          <p:cNvPr id="3" name="Content Placeholder 2"/>
          <p:cNvSpPr>
            <a:spLocks noGrp="1"/>
          </p:cNvSpPr>
          <p:nvPr>
            <p:ph idx="1"/>
          </p:nvPr>
        </p:nvSpPr>
        <p:spPr>
          <a:xfrm>
            <a:off x="838200" y="1375458"/>
            <a:ext cx="10515600" cy="5222289"/>
          </a:xfrm>
        </p:spPr>
        <p:txBody>
          <a:bodyPr>
            <a:normAutofit fontScale="92500" lnSpcReduction="10000"/>
          </a:bodyPr>
          <a:lstStyle/>
          <a:p>
            <a:pPr marL="0" indent="0">
              <a:buNone/>
            </a:pPr>
            <a:endParaRPr lang="en-US" sz="3000" dirty="0"/>
          </a:p>
          <a:p>
            <a:r>
              <a:rPr lang="en-US" sz="3000" b="1" dirty="0"/>
              <a:t>Keep it simple</a:t>
            </a:r>
          </a:p>
          <a:p>
            <a:pPr lvl="1"/>
            <a:r>
              <a:rPr lang="en-US" sz="3000" dirty="0"/>
              <a:t>Are there existing reports or tools that can be used “as is” or adapted for your purposes- instead of creating something new?</a:t>
            </a:r>
          </a:p>
          <a:p>
            <a:pPr lvl="1"/>
            <a:r>
              <a:rPr lang="en-US" sz="3000" dirty="0"/>
              <a:t>What is the least amount of information that you need to accomplish your task?</a:t>
            </a:r>
          </a:p>
          <a:p>
            <a:r>
              <a:rPr lang="en-US" sz="3000" b="1" dirty="0"/>
              <a:t>Keep it synced</a:t>
            </a:r>
          </a:p>
          <a:p>
            <a:pPr lvl="1"/>
            <a:r>
              <a:rPr lang="en-US" sz="3000" dirty="0"/>
              <a:t>What is your plan to keep the information updated and relevant?</a:t>
            </a:r>
          </a:p>
          <a:p>
            <a:r>
              <a:rPr lang="en-US" sz="3000" b="1" dirty="0"/>
              <a:t>Keep it safe</a:t>
            </a:r>
          </a:p>
          <a:p>
            <a:pPr lvl="1"/>
            <a:r>
              <a:rPr lang="en-US" sz="3000" dirty="0"/>
              <a:t>How are you minimizing the amount of PHI used/shared? E.g. HMIS ID versus name?</a:t>
            </a:r>
          </a:p>
          <a:p>
            <a:pPr lvl="1"/>
            <a:r>
              <a:rPr lang="en-US" sz="3000" dirty="0"/>
              <a:t>How are you keeping the data safe and secure?</a:t>
            </a:r>
          </a:p>
          <a:p>
            <a:pPr lvl="1"/>
            <a:endParaRPr lang="en-US" dirty="0"/>
          </a:p>
          <a:p>
            <a:endParaRPr lang="en-US" dirty="0"/>
          </a:p>
        </p:txBody>
      </p:sp>
    </p:spTree>
    <p:extLst>
      <p:ext uri="{BB962C8B-B14F-4D97-AF65-F5344CB8AC3E}">
        <p14:creationId xmlns:p14="http://schemas.microsoft.com/office/powerpoint/2010/main" val="34843764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525174"/>
            <a:ext cx="10515600" cy="1091753"/>
          </a:xfrm>
          <a:solidFill>
            <a:schemeClr val="accent1">
              <a:lumMod val="20000"/>
              <a:lumOff val="80000"/>
            </a:schemeClr>
          </a:solidFill>
        </p:spPr>
        <p:txBody>
          <a:bodyPr anchor="ctr">
            <a:noAutofit/>
          </a:bodyPr>
          <a:lstStyle/>
          <a:p>
            <a:r>
              <a:rPr lang="en-US" sz="2800" b="1" dirty="0">
                <a:latin typeface="+mn-lt"/>
              </a:rPr>
              <a:t>Sample Tracking Form – EHA Version</a:t>
            </a:r>
          </a:p>
        </p:txBody>
      </p:sp>
      <p:pic>
        <p:nvPicPr>
          <p:cNvPr id="6" name="Picture 5">
            <a:extLst>
              <a:ext uri="{FF2B5EF4-FFF2-40B4-BE49-F238E27FC236}">
                <a16:creationId xmlns:a16="http://schemas.microsoft.com/office/drawing/2014/main" id="{EFD3EB01-5675-4437-8091-54F61841734A}"/>
              </a:ext>
            </a:extLst>
          </p:cNvPr>
          <p:cNvPicPr>
            <a:picLocks noChangeAspect="1"/>
          </p:cNvPicPr>
          <p:nvPr/>
        </p:nvPicPr>
        <p:blipFill>
          <a:blip r:embed="rId3"/>
          <a:stretch>
            <a:fillRect/>
          </a:stretch>
        </p:blipFill>
        <p:spPr>
          <a:xfrm>
            <a:off x="831850" y="1616927"/>
            <a:ext cx="10528300" cy="4950560"/>
          </a:xfrm>
          <a:prstGeom prst="rect">
            <a:avLst/>
          </a:prstGeom>
        </p:spPr>
      </p:pic>
    </p:spTree>
    <p:extLst>
      <p:ext uri="{BB962C8B-B14F-4D97-AF65-F5344CB8AC3E}">
        <p14:creationId xmlns:p14="http://schemas.microsoft.com/office/powerpoint/2010/main" val="4208821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sz="6700" b="1" dirty="0">
                <a:latin typeface="+mn-lt"/>
              </a:rPr>
              <a:t>Survey: What are some of the questions that you have about privacy and confidentiality?</a:t>
            </a:r>
            <a:endParaRPr lang="en-US" sz="7200" b="1" dirty="0"/>
          </a:p>
        </p:txBody>
      </p:sp>
    </p:spTree>
    <p:extLst>
      <p:ext uri="{BB962C8B-B14F-4D97-AF65-F5344CB8AC3E}">
        <p14:creationId xmlns:p14="http://schemas.microsoft.com/office/powerpoint/2010/main" val="1835350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b="1" dirty="0">
                <a:latin typeface="+mn-lt"/>
              </a:rPr>
              <a:t>Approaching role with Equity</a:t>
            </a:r>
            <a:br>
              <a:rPr lang="en-US" sz="7200" b="1" dirty="0"/>
            </a:br>
            <a:endParaRPr lang="en-US" sz="7200" b="1" dirty="0"/>
          </a:p>
        </p:txBody>
      </p:sp>
    </p:spTree>
    <p:extLst>
      <p:ext uri="{BB962C8B-B14F-4D97-AF65-F5344CB8AC3E}">
        <p14:creationId xmlns:p14="http://schemas.microsoft.com/office/powerpoint/2010/main" val="1591493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CFD550A-2ABC-4AA5-A222-254CD50406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1135" y="94866"/>
            <a:ext cx="9164695" cy="6210847"/>
          </a:xfrm>
          <a:prstGeom prst="rect">
            <a:avLst/>
          </a:prstGeom>
        </p:spPr>
      </p:pic>
    </p:spTree>
    <p:extLst>
      <p:ext uri="{BB962C8B-B14F-4D97-AF65-F5344CB8AC3E}">
        <p14:creationId xmlns:p14="http://schemas.microsoft.com/office/powerpoint/2010/main" val="2777428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525174"/>
            <a:ext cx="10515600" cy="1091753"/>
          </a:xfrm>
          <a:solidFill>
            <a:schemeClr val="accent1">
              <a:lumMod val="20000"/>
              <a:lumOff val="80000"/>
            </a:schemeClr>
          </a:solidFill>
        </p:spPr>
        <p:txBody>
          <a:bodyPr anchor="ctr">
            <a:noAutofit/>
          </a:bodyPr>
          <a:lstStyle/>
          <a:p>
            <a:r>
              <a:rPr lang="en-US" sz="4000" b="1" dirty="0">
                <a:latin typeface="+mn-lt"/>
              </a:rPr>
              <a:t>Resources for Review </a:t>
            </a:r>
          </a:p>
        </p:txBody>
      </p:sp>
      <p:sp>
        <p:nvSpPr>
          <p:cNvPr id="5" name="Content Placeholder 2">
            <a:extLst>
              <a:ext uri="{FF2B5EF4-FFF2-40B4-BE49-F238E27FC236}">
                <a16:creationId xmlns:a16="http://schemas.microsoft.com/office/drawing/2014/main" id="{772844DF-9F04-46D4-85B1-87971AF1980C}"/>
              </a:ext>
            </a:extLst>
          </p:cNvPr>
          <p:cNvSpPr txBox="1">
            <a:spLocks/>
          </p:cNvSpPr>
          <p:nvPr/>
        </p:nvSpPr>
        <p:spPr>
          <a:xfrm>
            <a:off x="838200" y="1690688"/>
            <a:ext cx="10515600" cy="5267673"/>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endParaRPr lang="en-US" sz="2600" dirty="0">
              <a:solidFill>
                <a:schemeClr val="tx1"/>
              </a:solidFill>
            </a:endParaRPr>
          </a:p>
          <a:p>
            <a:r>
              <a:rPr lang="en-US" sz="2600" dirty="0">
                <a:solidFill>
                  <a:schemeClr val="tx1"/>
                </a:solidFill>
              </a:rPr>
              <a:t>SSVF Race Equity Webinar: Centering Race Equity through Data</a:t>
            </a:r>
          </a:p>
          <a:p>
            <a:r>
              <a:rPr lang="en-US" sz="2600" u="sng" dirty="0">
                <a:solidFill>
                  <a:srgbClr val="0563C1"/>
                </a:solidFill>
                <a:effectLst/>
                <a:ea typeface="Calibri" panose="020F0502020204030204" pitchFamily="34" charset="0"/>
                <a:cs typeface="Times New Roman" panose="02020603050405020304" pitchFamily="18" charset="0"/>
                <a:hlinkClick r:id="rId3"/>
              </a:rPr>
              <a:t>https://youtu.be/JEaaX7EJb0E</a:t>
            </a:r>
            <a:endParaRPr lang="en-US" sz="2600" u="sng" dirty="0">
              <a:solidFill>
                <a:srgbClr val="0563C1"/>
              </a:solidFill>
              <a:effectLst/>
              <a:ea typeface="Calibri" panose="020F0502020204030204" pitchFamily="34" charset="0"/>
              <a:cs typeface="Times New Roman" panose="02020603050405020304" pitchFamily="18" charset="0"/>
            </a:endParaRPr>
          </a:p>
          <a:p>
            <a:endParaRPr lang="en-US" sz="2600" dirty="0">
              <a:solidFill>
                <a:schemeClr val="tx1"/>
              </a:solidFill>
            </a:endParaRPr>
          </a:p>
          <a:p>
            <a:r>
              <a:rPr lang="en-US" sz="2600" dirty="0">
                <a:solidFill>
                  <a:schemeClr val="tx1"/>
                </a:solidFill>
              </a:rPr>
              <a:t>SSVF Race Equity Webinar: Race Equity and Inclusion Efforts in SSVF Programs </a:t>
            </a:r>
            <a:r>
              <a:rPr lang="en-US" sz="2600" u="sng" dirty="0">
                <a:solidFill>
                  <a:srgbClr val="0563C1"/>
                </a:solidFill>
                <a:effectLst/>
                <a:ea typeface="Calibri" panose="020F0502020204030204" pitchFamily="34" charset="0"/>
                <a:cs typeface="Times New Roman" panose="02020603050405020304" pitchFamily="18" charset="0"/>
                <a:hlinkClick r:id="rId4"/>
              </a:rPr>
              <a:t>https://youtu.be/JytwiubZEFo</a:t>
            </a:r>
            <a:endParaRPr lang="en-US" sz="2600" u="sng" dirty="0">
              <a:solidFill>
                <a:srgbClr val="0563C1"/>
              </a:solidFill>
              <a:effectLst/>
              <a:ea typeface="Calibri" panose="020F0502020204030204" pitchFamily="34" charset="0"/>
              <a:cs typeface="Times New Roman" panose="02020603050405020304" pitchFamily="18" charset="0"/>
            </a:endParaRPr>
          </a:p>
          <a:p>
            <a:endParaRPr lang="en-US" sz="2600" dirty="0">
              <a:solidFill>
                <a:schemeClr val="tx1"/>
              </a:solidFill>
            </a:endParaRPr>
          </a:p>
          <a:p>
            <a:r>
              <a:rPr lang="en-US" sz="2600" dirty="0">
                <a:solidFill>
                  <a:schemeClr val="tx1"/>
                </a:solidFill>
              </a:rPr>
              <a:t>SSVF Case Conferencing Overview (distributed)</a:t>
            </a:r>
          </a:p>
          <a:p>
            <a:endParaRPr lang="en-US" sz="2600" dirty="0">
              <a:solidFill>
                <a:schemeClr val="tx1"/>
              </a:solidFill>
            </a:endParaRPr>
          </a:p>
          <a:p>
            <a:r>
              <a:rPr lang="en-US" sz="2600" dirty="0">
                <a:solidFill>
                  <a:schemeClr val="tx1"/>
                </a:solidFill>
              </a:rPr>
              <a:t>SSVF sample EHA and vaccination trackers (distributed)</a:t>
            </a:r>
          </a:p>
          <a:p>
            <a:endParaRPr lang="en-US" sz="2600" dirty="0">
              <a:solidFill>
                <a:schemeClr val="tx1"/>
              </a:solidFill>
            </a:endParaRPr>
          </a:p>
          <a:p>
            <a:r>
              <a:rPr lang="en-US" sz="2600" dirty="0">
                <a:solidFill>
                  <a:schemeClr val="tx1"/>
                </a:solidFill>
              </a:rPr>
              <a:t>Health Disparities and Medicare </a:t>
            </a:r>
            <a:r>
              <a:rPr lang="en-US" sz="2600" u="sng" dirty="0">
                <a:solidFill>
                  <a:srgbClr val="0563C1"/>
                </a:solidFill>
                <a:effectLst/>
                <a:ea typeface="Calibri" panose="020F0502020204030204" pitchFamily="34" charset="0"/>
                <a:hlinkClick r:id="rId5"/>
              </a:rPr>
              <a:t>https://www.kff.org/medicare/report/racial-and-ethnic-health-inequities-and-medicare/</a:t>
            </a:r>
            <a:r>
              <a:rPr lang="en-US" sz="2600" dirty="0">
                <a:effectLst/>
                <a:ea typeface="Calibri" panose="020F0502020204030204" pitchFamily="34" charset="0"/>
              </a:rPr>
              <a:t> </a:t>
            </a:r>
          </a:p>
          <a:p>
            <a:endParaRPr lang="en-US" dirty="0">
              <a:solidFill>
                <a:schemeClr val="tx1"/>
              </a:solidFill>
            </a:endParaRPr>
          </a:p>
        </p:txBody>
      </p:sp>
    </p:spTree>
    <p:extLst>
      <p:ext uri="{BB962C8B-B14F-4D97-AF65-F5344CB8AC3E}">
        <p14:creationId xmlns:p14="http://schemas.microsoft.com/office/powerpoint/2010/main" val="4266903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Equity Considerations</a:t>
            </a:r>
          </a:p>
        </p:txBody>
      </p:sp>
      <p:sp>
        <p:nvSpPr>
          <p:cNvPr id="3" name="Content Placeholder 2"/>
          <p:cNvSpPr>
            <a:spLocks noGrp="1"/>
          </p:cNvSpPr>
          <p:nvPr>
            <p:ph idx="1"/>
          </p:nvPr>
        </p:nvSpPr>
        <p:spPr>
          <a:xfrm>
            <a:off x="838200" y="1427591"/>
            <a:ext cx="10515600" cy="5065283"/>
          </a:xfrm>
        </p:spPr>
        <p:txBody>
          <a:bodyPr>
            <a:normAutofit fontScale="92500" lnSpcReduction="10000"/>
          </a:bodyPr>
          <a:lstStyle/>
          <a:p>
            <a:endParaRPr lang="en-US" dirty="0"/>
          </a:p>
          <a:p>
            <a:r>
              <a:rPr lang="en-US" dirty="0"/>
              <a:t>What are the demographics of your agency clientele?</a:t>
            </a:r>
          </a:p>
          <a:p>
            <a:r>
              <a:rPr lang="en-US" dirty="0"/>
              <a:t>Does your caseload match the demographics of your agency clientele?</a:t>
            </a:r>
          </a:p>
          <a:p>
            <a:pPr lvl="1"/>
            <a:r>
              <a:rPr lang="en-US" dirty="0"/>
              <a:t>If not, why?</a:t>
            </a:r>
          </a:p>
          <a:p>
            <a:pPr lvl="1"/>
            <a:r>
              <a:rPr lang="en-US" dirty="0"/>
              <a:t>Is there action or further review needed? </a:t>
            </a:r>
          </a:p>
          <a:p>
            <a:r>
              <a:rPr lang="en-US" dirty="0"/>
              <a:t>Are you seeing disparities or service gaps?</a:t>
            </a:r>
          </a:p>
          <a:p>
            <a:pPr lvl="1"/>
            <a:r>
              <a:rPr lang="en-US" dirty="0"/>
              <a:t>With referrals? </a:t>
            </a:r>
          </a:p>
          <a:p>
            <a:pPr lvl="1"/>
            <a:r>
              <a:rPr lang="en-US" dirty="0"/>
              <a:t>With services offered?  Or services received?</a:t>
            </a:r>
          </a:p>
          <a:p>
            <a:pPr lvl="1"/>
            <a:r>
              <a:rPr lang="en-US" dirty="0"/>
              <a:t>With vaccinations?</a:t>
            </a:r>
          </a:p>
          <a:p>
            <a:pPr lvl="1"/>
            <a:r>
              <a:rPr lang="en-US" dirty="0"/>
              <a:t>With dis-enrollments?</a:t>
            </a:r>
          </a:p>
          <a:p>
            <a:pPr lvl="1"/>
            <a:r>
              <a:rPr lang="en-US" dirty="0"/>
              <a:t>Who are you partnering with to review/address any disparities noted?</a:t>
            </a:r>
          </a:p>
          <a:p>
            <a:pPr lvl="2"/>
            <a:r>
              <a:rPr lang="en-US" dirty="0"/>
              <a:t>Veterans with lived expertise?</a:t>
            </a:r>
          </a:p>
          <a:p>
            <a:pPr lvl="2"/>
            <a:r>
              <a:rPr lang="en-US" dirty="0"/>
              <a:t>Meaningful partnerships with community advocacy groups?</a:t>
            </a:r>
          </a:p>
          <a:p>
            <a:pPr marL="457200" lvl="1" indent="0">
              <a:buNone/>
            </a:pPr>
            <a:r>
              <a:rPr kumimoji="0" lang="en-US" sz="2400" b="1" i="0" u="none" strike="noStrike" kern="1200" cap="none" spc="0" normalizeH="0" baseline="0" noProof="0" dirty="0">
                <a:ln>
                  <a:noFill/>
                </a:ln>
                <a:solidFill>
                  <a:sysClr val="windowText" lastClr="000000"/>
                </a:solidFill>
                <a:effectLst/>
                <a:uLnTx/>
                <a:uFillTx/>
                <a:ea typeface="+mn-ea"/>
                <a:cs typeface="Arial" panose="020B0604020202020204" pitchFamily="34" charset="0"/>
              </a:rPr>
              <a:t>Always ask….What could be the driver for any difference noted?</a:t>
            </a:r>
          </a:p>
          <a:p>
            <a:pPr marL="457200" lvl="1" indent="0">
              <a:buNone/>
            </a:pPr>
            <a:endParaRPr kumimoji="0" lang="en-US" sz="2400" b="1" i="0" u="none" strike="noStrike" kern="1200" cap="none" spc="0" normalizeH="0" baseline="0" noProof="0" dirty="0">
              <a:ln>
                <a:noFill/>
              </a:ln>
              <a:solidFill>
                <a:sysClr val="windowText" lastClr="000000"/>
              </a:solidFill>
              <a:effectLst/>
              <a:uLnTx/>
              <a:uFillTx/>
              <a:ea typeface="+mn-ea"/>
              <a:cs typeface="Arial" panose="020B0604020202020204" pitchFamily="34" charset="0"/>
            </a:endParaRPr>
          </a:p>
          <a:p>
            <a:pPr lvl="1"/>
            <a:endParaRPr lang="en-US" dirty="0"/>
          </a:p>
          <a:p>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1643203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b="1" dirty="0">
                <a:latin typeface="+mn-lt"/>
              </a:rPr>
              <a:t>Vaccine Coordination</a:t>
            </a:r>
            <a:br>
              <a:rPr lang="en-US" sz="7200" b="1" dirty="0"/>
            </a:br>
            <a:endParaRPr lang="en-US" sz="7200" b="1" dirty="0"/>
          </a:p>
        </p:txBody>
      </p:sp>
    </p:spTree>
    <p:extLst>
      <p:ext uri="{BB962C8B-B14F-4D97-AF65-F5344CB8AC3E}">
        <p14:creationId xmlns:p14="http://schemas.microsoft.com/office/powerpoint/2010/main" val="3951033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Vaccine Coordination - VAMC</a:t>
            </a:r>
          </a:p>
        </p:txBody>
      </p:sp>
      <p:sp>
        <p:nvSpPr>
          <p:cNvPr id="3" name="Content Placeholder 2">
            <a:extLst>
              <a:ext uri="{FF2B5EF4-FFF2-40B4-BE49-F238E27FC236}">
                <a16:creationId xmlns:a16="http://schemas.microsoft.com/office/drawing/2014/main" id="{3C986D63-89DA-4D0E-99CE-D18C7D100EA9}"/>
              </a:ext>
            </a:extLst>
          </p:cNvPr>
          <p:cNvSpPr>
            <a:spLocks noGrp="1"/>
          </p:cNvSpPr>
          <p:nvPr>
            <p:ph idx="1"/>
          </p:nvPr>
        </p:nvSpPr>
        <p:spPr/>
        <p:txBody>
          <a:bodyPr/>
          <a:lstStyle/>
          <a:p>
            <a:r>
              <a:rPr lang="en-US" dirty="0">
                <a:solidFill>
                  <a:schemeClr val="tx1"/>
                </a:solidFill>
              </a:rPr>
              <a:t>Contact Homeless Program Manager at local VAMC as soon as possible.</a:t>
            </a:r>
          </a:p>
          <a:p>
            <a:endParaRPr lang="en-US" dirty="0">
              <a:solidFill>
                <a:schemeClr val="tx1"/>
              </a:solidFill>
            </a:endParaRPr>
          </a:p>
          <a:p>
            <a:r>
              <a:rPr lang="en-US" dirty="0">
                <a:solidFill>
                  <a:schemeClr val="tx1"/>
                </a:solidFill>
              </a:rPr>
              <a:t> All Veterans enrolled in SSVF, whether they are currently homeless or housed, are considered homeless under the VHA’s vaccine plan.</a:t>
            </a:r>
          </a:p>
          <a:p>
            <a:endParaRPr lang="en-US" dirty="0">
              <a:solidFill>
                <a:schemeClr val="tx1"/>
              </a:solidFill>
            </a:endParaRPr>
          </a:p>
          <a:p>
            <a:r>
              <a:rPr lang="en-US" dirty="0">
                <a:solidFill>
                  <a:schemeClr val="tx1"/>
                </a:solidFill>
              </a:rPr>
              <a:t>Veterans will probably need to go to the VAMC for vaccination – grantee should facilitate transportation through grantees, VAMC or partner resources</a:t>
            </a:r>
            <a:r>
              <a:rPr lang="en-US" sz="1400" dirty="0">
                <a:solidFill>
                  <a:schemeClr val="tx1"/>
                </a:solidFill>
              </a:rPr>
              <a:t>.</a:t>
            </a:r>
            <a:endParaRPr lang="en-US" dirty="0">
              <a:solidFill>
                <a:schemeClr val="tx1"/>
              </a:solidFill>
            </a:endParaRPr>
          </a:p>
          <a:p>
            <a:endParaRPr lang="en-US" dirty="0"/>
          </a:p>
        </p:txBody>
      </p:sp>
    </p:spTree>
    <p:extLst>
      <p:ext uri="{BB962C8B-B14F-4D97-AF65-F5344CB8AC3E}">
        <p14:creationId xmlns:p14="http://schemas.microsoft.com/office/powerpoint/2010/main" val="1081237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latin typeface="+mn-lt"/>
              </a:rPr>
              <a:t>Vaccine Coordination – non-VAMC</a:t>
            </a:r>
          </a:p>
        </p:txBody>
      </p:sp>
      <p:sp>
        <p:nvSpPr>
          <p:cNvPr id="3" name="Content Placeholder 2">
            <a:extLst>
              <a:ext uri="{FF2B5EF4-FFF2-40B4-BE49-F238E27FC236}">
                <a16:creationId xmlns:a16="http://schemas.microsoft.com/office/drawing/2014/main" id="{3C986D63-89DA-4D0E-99CE-D18C7D100EA9}"/>
              </a:ext>
            </a:extLst>
          </p:cNvPr>
          <p:cNvSpPr>
            <a:spLocks noGrp="1"/>
          </p:cNvSpPr>
          <p:nvPr>
            <p:ph idx="1"/>
          </p:nvPr>
        </p:nvSpPr>
        <p:spPr/>
        <p:txBody>
          <a:bodyPr/>
          <a:lstStyle/>
          <a:p>
            <a:r>
              <a:rPr lang="en-US" sz="2800" dirty="0">
                <a:solidFill>
                  <a:schemeClr val="tx1"/>
                </a:solidFill>
                <a:latin typeface="+mn-lt"/>
                <a:ea typeface="Calibri" panose="020F0502020204030204" pitchFamily="34" charset="0"/>
                <a:cs typeface="Calibri" panose="020F0502020204030204" pitchFamily="34" charset="0"/>
              </a:rPr>
              <a:t>Contact local CoC to determine if they are planning for vaccine distribution for people experiencing homelessness and program staff.</a:t>
            </a:r>
          </a:p>
          <a:p>
            <a:endParaRPr lang="en-US" dirty="0">
              <a:solidFill>
                <a:schemeClr val="tx1"/>
              </a:solidFill>
              <a:latin typeface="+mn-lt"/>
              <a:ea typeface="Calibri" panose="020F0502020204030204" pitchFamily="34" charset="0"/>
              <a:cs typeface="Times New Roman" panose="02020603050405020304" pitchFamily="18" charset="0"/>
            </a:endParaRPr>
          </a:p>
          <a:p>
            <a:r>
              <a:rPr lang="en-US" sz="2800" dirty="0">
                <a:solidFill>
                  <a:schemeClr val="tx1"/>
                </a:solidFill>
                <a:latin typeface="+mn-lt"/>
                <a:ea typeface="Calibri" panose="020F0502020204030204" pitchFamily="34" charset="0"/>
                <a:cs typeface="Calibri" panose="020F0502020204030204" pitchFamily="34" charset="0"/>
              </a:rPr>
              <a:t>If CoC is not working on a vaccine distribution plan, then contact local public health department </a:t>
            </a:r>
          </a:p>
          <a:p>
            <a:endParaRPr lang="en-US" sz="2800" dirty="0">
              <a:solidFill>
                <a:schemeClr val="tx1"/>
              </a:solidFill>
              <a:latin typeface="+mn-lt"/>
              <a:ea typeface="Calibri" panose="020F0502020204030204" pitchFamily="34" charset="0"/>
              <a:cs typeface="Calibri" panose="020F0502020204030204" pitchFamily="34" charset="0"/>
            </a:endParaRPr>
          </a:p>
          <a:p>
            <a:r>
              <a:rPr lang="en-US" dirty="0">
                <a:solidFill>
                  <a:schemeClr val="tx1"/>
                </a:solidFill>
                <a:latin typeface="+mn-lt"/>
                <a:ea typeface="Calibri" panose="020F0502020204030204" pitchFamily="34" charset="0"/>
                <a:cs typeface="Calibri" panose="020F0502020204030204" pitchFamily="34" charset="0"/>
              </a:rPr>
              <a:t>Follow-up on community process to include SSVF program in vaccine distribution to homeless programs. Stay up to date on changes in vaccine plan for community.</a:t>
            </a:r>
            <a:endParaRPr lang="en-US" dirty="0">
              <a:solidFill>
                <a:schemeClr val="tx1"/>
              </a:solidFill>
              <a:latin typeface="+mn-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86873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51295" y="1323832"/>
            <a:ext cx="9144000" cy="4360905"/>
          </a:xfrm>
          <a:solidFill>
            <a:schemeClr val="accent1">
              <a:lumMod val="20000"/>
              <a:lumOff val="80000"/>
            </a:schemeClr>
          </a:solidFill>
        </p:spPr>
        <p:txBody>
          <a:bodyPr anchor="ctr">
            <a:normAutofit/>
          </a:bodyPr>
          <a:lstStyle/>
          <a:p>
            <a:r>
              <a:rPr lang="en-US" b="1" dirty="0">
                <a:latin typeface="+mn-lt"/>
              </a:rPr>
              <a:t>Vaccination Tracking</a:t>
            </a:r>
            <a:br>
              <a:rPr lang="en-US" sz="7200" b="1" dirty="0"/>
            </a:br>
            <a:endParaRPr lang="en-US" sz="7200" b="1" dirty="0"/>
          </a:p>
        </p:txBody>
      </p:sp>
    </p:spTree>
    <p:extLst>
      <p:ext uri="{BB962C8B-B14F-4D97-AF65-F5344CB8AC3E}">
        <p14:creationId xmlns:p14="http://schemas.microsoft.com/office/powerpoint/2010/main" val="3700285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nchor="ctr">
            <a:noAutofit/>
          </a:bodyPr>
          <a:lstStyle/>
          <a:p>
            <a:r>
              <a:rPr lang="en-US" sz="2800" b="1" dirty="0">
                <a:solidFill>
                  <a:srgbClr val="FF0000"/>
                </a:solidFill>
                <a:latin typeface="+mn-lt"/>
              </a:rPr>
              <a:t>NEW: </a:t>
            </a:r>
            <a:r>
              <a:rPr lang="en-US" sz="2800" b="1" dirty="0">
                <a:latin typeface="+mn-lt"/>
              </a:rPr>
              <a:t>Vaccination Tracking Request</a:t>
            </a:r>
          </a:p>
        </p:txBody>
      </p:sp>
      <p:sp>
        <p:nvSpPr>
          <p:cNvPr id="5" name="Content Placeholder 2">
            <a:extLst>
              <a:ext uri="{FF2B5EF4-FFF2-40B4-BE49-F238E27FC236}">
                <a16:creationId xmlns:a16="http://schemas.microsoft.com/office/drawing/2014/main" id="{6F5A7244-F3E7-4C49-9CFA-DED7C5B1AB5B}"/>
              </a:ext>
            </a:extLst>
          </p:cNvPr>
          <p:cNvSpPr txBox="1">
            <a:spLocks/>
          </p:cNvSpPr>
          <p:nvPr/>
        </p:nvSpPr>
        <p:spPr>
          <a:xfrm>
            <a:off x="606005" y="1690688"/>
            <a:ext cx="10979989" cy="503237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ea typeface="Calibri" panose="020F0502020204030204" pitchFamily="34" charset="0"/>
                <a:cs typeface="Calibri" panose="020F0502020204030204" pitchFamily="34" charset="0"/>
              </a:rPr>
              <a:t>The SSVF Program Office would like HCNs to begin tracking vaccination efforts for Veterans enrolled in the program</a:t>
            </a:r>
          </a:p>
          <a:p>
            <a:r>
              <a:rPr lang="en-US" dirty="0">
                <a:ea typeface="Calibri" panose="020F0502020204030204" pitchFamily="34" charset="0"/>
                <a:cs typeface="Calibri" panose="020F0502020204030204" pitchFamily="34" charset="0"/>
              </a:rPr>
              <a:t>Depending on program size, may need non-HCN SSVF staff to assist</a:t>
            </a:r>
          </a:p>
          <a:p>
            <a:r>
              <a:rPr lang="en-US" dirty="0">
                <a:ea typeface="Calibri" panose="020F0502020204030204" pitchFamily="34" charset="0"/>
                <a:cs typeface="Calibri" panose="020F0502020204030204" pitchFamily="34" charset="0"/>
              </a:rPr>
              <a:t>Tracking can be integrated into an existing tool or be done separately</a:t>
            </a:r>
          </a:p>
          <a:p>
            <a:r>
              <a:rPr lang="en-US" dirty="0">
                <a:ea typeface="Calibri" panose="020F0502020204030204" pitchFamily="34" charset="0"/>
                <a:cs typeface="Calibri" panose="020F0502020204030204" pitchFamily="34" charset="0"/>
              </a:rPr>
              <a:t>Tracking tools </a:t>
            </a:r>
            <a:r>
              <a:rPr lang="en-US" u="sng" dirty="0">
                <a:ea typeface="Calibri" panose="020F0502020204030204" pitchFamily="34" charset="0"/>
                <a:cs typeface="Calibri" panose="020F0502020204030204" pitchFamily="34" charset="0"/>
              </a:rPr>
              <a:t>must be kept confidential and secure</a:t>
            </a:r>
            <a:r>
              <a:rPr lang="en-US" dirty="0">
                <a:ea typeface="Calibri" panose="020F0502020204030204" pitchFamily="34" charset="0"/>
                <a:cs typeface="Calibri" panose="020F0502020204030204" pitchFamily="34" charset="0"/>
              </a:rPr>
              <a:t> within the SSVF organization. Tools should include, at a minimum:</a:t>
            </a:r>
          </a:p>
          <a:p>
            <a:pPr lvl="1"/>
            <a:r>
              <a:rPr lang="en-US" dirty="0">
                <a:ea typeface="Calibri" panose="020F0502020204030204" pitchFamily="34" charset="0"/>
                <a:cs typeface="Calibri" panose="020F0502020204030204" pitchFamily="34" charset="0"/>
              </a:rPr>
              <a:t>Veteran name or HMIS identifier (preferred for security)</a:t>
            </a:r>
          </a:p>
          <a:p>
            <a:pPr lvl="1"/>
            <a:r>
              <a:rPr lang="en-US" dirty="0">
                <a:ea typeface="Calibri" panose="020F0502020204030204" pitchFamily="34" charset="0"/>
                <a:cs typeface="Calibri" panose="020F0502020204030204" pitchFamily="34" charset="0"/>
              </a:rPr>
              <a:t>Date of Vaccination offer(s)</a:t>
            </a:r>
          </a:p>
          <a:p>
            <a:pPr lvl="1"/>
            <a:r>
              <a:rPr lang="en-US" dirty="0">
                <a:ea typeface="Calibri" panose="020F0502020204030204" pitchFamily="34" charset="0"/>
                <a:cs typeface="Calibri" panose="020F0502020204030204" pitchFamily="34" charset="0"/>
              </a:rPr>
              <a:t>1</a:t>
            </a:r>
            <a:r>
              <a:rPr lang="en-US" baseline="30000" dirty="0">
                <a:ea typeface="Calibri" panose="020F0502020204030204" pitchFamily="34" charset="0"/>
                <a:cs typeface="Calibri" panose="020F0502020204030204" pitchFamily="34" charset="0"/>
              </a:rPr>
              <a:t>st</a:t>
            </a:r>
            <a:r>
              <a:rPr lang="en-US" dirty="0">
                <a:ea typeface="Calibri" panose="020F0502020204030204" pitchFamily="34" charset="0"/>
                <a:cs typeface="Calibri" panose="020F0502020204030204" pitchFamily="34" charset="0"/>
              </a:rPr>
              <a:t> vaccination shot</a:t>
            </a:r>
          </a:p>
          <a:p>
            <a:pPr lvl="1"/>
            <a:r>
              <a:rPr lang="en-US" dirty="0">
                <a:ea typeface="Calibri" panose="020F0502020204030204" pitchFamily="34" charset="0"/>
                <a:cs typeface="Calibri" panose="020F0502020204030204" pitchFamily="34" charset="0"/>
              </a:rPr>
              <a:t>2</a:t>
            </a:r>
            <a:r>
              <a:rPr lang="en-US" baseline="30000" dirty="0">
                <a:ea typeface="Calibri" panose="020F0502020204030204" pitchFamily="34" charset="0"/>
                <a:cs typeface="Calibri" panose="020F0502020204030204" pitchFamily="34" charset="0"/>
              </a:rPr>
              <a:t>nd</a:t>
            </a:r>
            <a:r>
              <a:rPr lang="en-US" dirty="0">
                <a:ea typeface="Calibri" panose="020F0502020204030204" pitchFamily="34" charset="0"/>
                <a:cs typeface="Calibri" panose="020F0502020204030204" pitchFamily="34" charset="0"/>
              </a:rPr>
              <a:t> vaccination shot, if applicable</a:t>
            </a:r>
          </a:p>
          <a:p>
            <a:r>
              <a:rPr lang="en-US" dirty="0">
                <a:ea typeface="Calibri" panose="020F0502020204030204" pitchFamily="34" charset="0"/>
                <a:cs typeface="Calibri" panose="020F0502020204030204" pitchFamily="34" charset="0"/>
              </a:rPr>
              <a:t>Priority is on most vulnerable Veterans but ALL Veterans served by SSVF should have vaccination support and to extent possible, vaccination decisions/activities tracked</a:t>
            </a:r>
          </a:p>
          <a:p>
            <a:r>
              <a:rPr lang="en-US" dirty="0">
                <a:ea typeface="Calibri" panose="020F0502020204030204" pitchFamily="34" charset="0"/>
                <a:cs typeface="Calibri" panose="020F0502020204030204" pitchFamily="34" charset="0"/>
              </a:rPr>
              <a:t>Samples and guidance will be provided by the SSVF Program Office but tracking and vaccination support should start now.</a:t>
            </a:r>
            <a:endParaRPr lang="en-US"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5120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13603</TotalTime>
  <Words>2214</Words>
  <Application>Microsoft Office PowerPoint</Application>
  <PresentationFormat>Widescreen</PresentationFormat>
  <Paragraphs>219</Paragraphs>
  <Slides>31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Narrow</vt:lpstr>
      <vt:lpstr>Calibri</vt:lpstr>
      <vt:lpstr>Calibri Light</vt:lpstr>
      <vt:lpstr>Cambria</vt:lpstr>
      <vt:lpstr>Office Theme</vt:lpstr>
      <vt:lpstr>HUD-VASH SSVF  Health Care Navigator Community of Practice</vt:lpstr>
      <vt:lpstr>(RE)Introductions </vt:lpstr>
      <vt:lpstr>Approaching role with Equity </vt:lpstr>
      <vt:lpstr>Equity Considerations</vt:lpstr>
      <vt:lpstr>Vaccine Coordination </vt:lpstr>
      <vt:lpstr>Vaccine Coordination - VAMC</vt:lpstr>
      <vt:lpstr>Vaccine Coordination – non-VAMC</vt:lpstr>
      <vt:lpstr>Vaccination Tracking </vt:lpstr>
      <vt:lpstr>NEW: Vaccination Tracking Request</vt:lpstr>
      <vt:lpstr>Vaccination Considerations</vt:lpstr>
      <vt:lpstr>Internal Coordination </vt:lpstr>
      <vt:lpstr>Coordination with Housing Case Manager</vt:lpstr>
      <vt:lpstr>Coordination with Supervisor</vt:lpstr>
      <vt:lpstr>External Coordination </vt:lpstr>
      <vt:lpstr>NEW: VAMC Privacy Guidance</vt:lpstr>
      <vt:lpstr>Coordination with VAMC</vt:lpstr>
      <vt:lpstr>Coordination with VAMC</vt:lpstr>
      <vt:lpstr>Coordination with non-VAMC Systems </vt:lpstr>
      <vt:lpstr>Survey: What are your biggest concerns with coordination as an HCN? </vt:lpstr>
      <vt:lpstr>Case Conference and Coordination Tools </vt:lpstr>
      <vt:lpstr>Case Conference </vt:lpstr>
      <vt:lpstr>Case Conferencing</vt:lpstr>
      <vt:lpstr>Case Conferencing – Client Level</vt:lpstr>
      <vt:lpstr>Coordination – Key Partners</vt:lpstr>
      <vt:lpstr>Coordination –System Level</vt:lpstr>
      <vt:lpstr>Tracking and Coordination Tools </vt:lpstr>
      <vt:lpstr>Tracking Tool Considerations</vt:lpstr>
      <vt:lpstr>Sample Tracking Form – EHA Version</vt:lpstr>
      <vt:lpstr>Survey: What are some of the questions that you have about privacy and confidentiality?</vt:lpstr>
      <vt:lpstr>PowerPoint Presentation</vt:lpstr>
      <vt:lpstr>Resources for Review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Allen</dc:creator>
  <cp:lastModifiedBy>Catherine</cp:lastModifiedBy>
  <cp:revision>199</cp:revision>
  <dcterms:created xsi:type="dcterms:W3CDTF">2020-03-30T12:20:25Z</dcterms:created>
  <dcterms:modified xsi:type="dcterms:W3CDTF">2021-03-24T23:50:06Z</dcterms:modified>
</cp:coreProperties>
</file>