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Lst>
  <p:notesMasterIdLst>
    <p:notesMasterId r:id="rId60"/>
  </p:notesMasterIdLst>
  <p:handoutMasterIdLst>
    <p:handoutMasterId r:id="rId61"/>
  </p:handoutMasterIdLst>
  <p:sldIdLst>
    <p:sldId id="256" r:id="rId5"/>
    <p:sldId id="264" r:id="rId6"/>
    <p:sldId id="294" r:id="rId7"/>
    <p:sldId id="375" r:id="rId8"/>
    <p:sldId id="376" r:id="rId9"/>
    <p:sldId id="377" r:id="rId10"/>
    <p:sldId id="378" r:id="rId11"/>
    <p:sldId id="379" r:id="rId12"/>
    <p:sldId id="380" r:id="rId13"/>
    <p:sldId id="381" r:id="rId14"/>
    <p:sldId id="383" r:id="rId15"/>
    <p:sldId id="384" r:id="rId16"/>
    <p:sldId id="385" r:id="rId17"/>
    <p:sldId id="386" r:id="rId18"/>
    <p:sldId id="388" r:id="rId19"/>
    <p:sldId id="389" r:id="rId20"/>
    <p:sldId id="390" r:id="rId21"/>
    <p:sldId id="391" r:id="rId22"/>
    <p:sldId id="392" r:id="rId23"/>
    <p:sldId id="394" r:id="rId24"/>
    <p:sldId id="395" r:id="rId25"/>
    <p:sldId id="396" r:id="rId26"/>
    <p:sldId id="397" r:id="rId27"/>
    <p:sldId id="398" r:id="rId28"/>
    <p:sldId id="399" r:id="rId29"/>
    <p:sldId id="336" r:id="rId30"/>
    <p:sldId id="308" r:id="rId31"/>
    <p:sldId id="342" r:id="rId32"/>
    <p:sldId id="371" r:id="rId33"/>
    <p:sldId id="367" r:id="rId34"/>
    <p:sldId id="341" r:id="rId35"/>
    <p:sldId id="343" r:id="rId36"/>
    <p:sldId id="344" r:id="rId37"/>
    <p:sldId id="346" r:id="rId38"/>
    <p:sldId id="369" r:id="rId39"/>
    <p:sldId id="349" r:id="rId40"/>
    <p:sldId id="350" r:id="rId41"/>
    <p:sldId id="370" r:id="rId42"/>
    <p:sldId id="351" r:id="rId43"/>
    <p:sldId id="373" r:id="rId44"/>
    <p:sldId id="317" r:id="rId45"/>
    <p:sldId id="355" r:id="rId46"/>
    <p:sldId id="372" r:id="rId47"/>
    <p:sldId id="356" r:id="rId48"/>
    <p:sldId id="358" r:id="rId49"/>
    <p:sldId id="359" r:id="rId50"/>
    <p:sldId id="354" r:id="rId51"/>
    <p:sldId id="363" r:id="rId52"/>
    <p:sldId id="362" r:id="rId53"/>
    <p:sldId id="330" r:id="rId54"/>
    <p:sldId id="364" r:id="rId55"/>
    <p:sldId id="352" r:id="rId56"/>
    <p:sldId id="327" r:id="rId57"/>
    <p:sldId id="328" r:id="rId58"/>
    <p:sldId id="326" r:id="rId5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0">
          <p15:clr>
            <a:srgbClr val="A4A3A4"/>
          </p15:clr>
        </p15:guide>
        <p15:guide id="2" pos="3840">
          <p15:clr>
            <a:srgbClr val="A4A3A4"/>
          </p15:clr>
        </p15:guide>
      </p15:sldGuideLst>
    </p:ext>
    <p:ext uri="{2D200454-40CA-4A62-9FC3-DE9A4176ACB9}">
      <p15:notesGuideLst xmlns:p15="http://schemas.microsoft.com/office/powerpoint/2012/main">
        <p15:guide id="1" orient="horz" pos="2237">
          <p15:clr>
            <a:srgbClr val="A4A3A4"/>
          </p15:clr>
        </p15:guide>
        <p15:guide id="2" pos="2957">
          <p15:clr>
            <a:srgbClr val="A4A3A4"/>
          </p15:clr>
        </p15:guide>
        <p15:guide id="3" orient="horz" pos="2957">
          <p15:clr>
            <a:srgbClr val="A4A3A4"/>
          </p15:clr>
        </p15:guide>
        <p15:guide id="4"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oyce MacAlpine" initials="JM" lastIdx="3" clrIdx="6">
    <p:extLst>
      <p:ext uri="{19B8F6BF-5375-455C-9EA6-DF929625EA0E}">
        <p15:presenceInfo xmlns:p15="http://schemas.microsoft.com/office/powerpoint/2012/main" userId="S-1-5-21-4161449151-3199555679-2224323722-43347" providerId="AD"/>
      </p:ext>
    </p:extLst>
  </p:cmAuthor>
  <p:cmAuthor id="1" name="Jim Yates" initials="JY" lastIdx="4" clrIdx="0"/>
  <p:cmAuthor id="2" name="Tara Reed" initials="TR" lastIdx="24" clrIdx="1"/>
  <p:cmAuthor id="3" name="Douglas Tetrault" initials="DT" lastIdx="12" clrIdx="2"/>
  <p:cmAuthor id="4" name="Richard Reed" initials="RR" lastIdx="1" clrIdx="3"/>
  <p:cmAuthor id="5" name="Richard Reed" initials="RR [2]" lastIdx="3" clrIdx="4"/>
  <p:cmAuthor id="6" name="Tara Reed" initials="TR [2]" lastIdx="8"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296" autoAdjust="0"/>
    <p:restoredTop sz="86379" autoAdjust="0"/>
  </p:normalViewPr>
  <p:slideViewPr>
    <p:cSldViewPr snapToGrid="0">
      <p:cViewPr varScale="1">
        <p:scale>
          <a:sx n="66" d="100"/>
          <a:sy n="66" d="100"/>
        </p:scale>
        <p:origin x="44" y="80"/>
      </p:cViewPr>
      <p:guideLst>
        <p:guide orient="horz" pos="215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02"/>
    </p:cViewPr>
  </p:sorterViewPr>
  <p:notesViewPr>
    <p:cSldViewPr snapToGrid="0">
      <p:cViewPr varScale="1">
        <p:scale>
          <a:sx n="95" d="100"/>
          <a:sy n="95" d="100"/>
        </p:scale>
        <p:origin x="1716" y="72"/>
      </p:cViewPr>
      <p:guideLst>
        <p:guide orient="horz" pos="2237"/>
        <p:guide pos="2957"/>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087FE0-B1B1-4604-B9A1-4FF221388C6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200FEF3D-C76A-4550-99B8-F3CF20AA5B3D}">
      <dgm:prSet phldrT="[Text]"/>
      <dgm:spPr/>
      <dgm:t>
        <a:bodyPr/>
        <a:lstStyle/>
        <a:p>
          <a:r>
            <a:rPr lang="en-US" dirty="0"/>
            <a:t>National Groups</a:t>
          </a:r>
        </a:p>
      </dgm:t>
    </dgm:pt>
    <dgm:pt modelId="{F78E5019-40DE-4EC5-A8F1-8B40B99E35B4}" type="parTrans" cxnId="{86DCCAB9-0F26-4023-AE18-3CAA5EB4125A}">
      <dgm:prSet/>
      <dgm:spPr/>
      <dgm:t>
        <a:bodyPr/>
        <a:lstStyle/>
        <a:p>
          <a:endParaRPr lang="en-US"/>
        </a:p>
      </dgm:t>
    </dgm:pt>
    <dgm:pt modelId="{091C8860-24B8-467A-BF8D-B1B4359A1C68}" type="sibTrans" cxnId="{86DCCAB9-0F26-4023-AE18-3CAA5EB4125A}">
      <dgm:prSet/>
      <dgm:spPr/>
      <dgm:t>
        <a:bodyPr/>
        <a:lstStyle/>
        <a:p>
          <a:endParaRPr lang="en-US"/>
        </a:p>
      </dgm:t>
    </dgm:pt>
    <dgm:pt modelId="{DA05DD01-14A4-439A-8B72-DC313F9926AE}">
      <dgm:prSet phldrT="[Text]"/>
      <dgm:spPr/>
      <dgm:t>
        <a:bodyPr/>
        <a:lstStyle/>
        <a:p>
          <a:r>
            <a:rPr lang="en-US" dirty="0"/>
            <a:t>National Health Care for the Homeless Council</a:t>
          </a:r>
        </a:p>
      </dgm:t>
    </dgm:pt>
    <dgm:pt modelId="{BAF040FD-2231-4C8E-BAE9-2CDF6DD355F2}" type="parTrans" cxnId="{37FCE922-A946-45C9-9BDC-C4028124D19D}">
      <dgm:prSet/>
      <dgm:spPr/>
      <dgm:t>
        <a:bodyPr/>
        <a:lstStyle/>
        <a:p>
          <a:endParaRPr lang="en-US"/>
        </a:p>
      </dgm:t>
    </dgm:pt>
    <dgm:pt modelId="{480E1988-2093-4356-8C41-41094ADF88BD}" type="sibTrans" cxnId="{37FCE922-A946-45C9-9BDC-C4028124D19D}">
      <dgm:prSet/>
      <dgm:spPr/>
      <dgm:t>
        <a:bodyPr/>
        <a:lstStyle/>
        <a:p>
          <a:endParaRPr lang="en-US"/>
        </a:p>
      </dgm:t>
    </dgm:pt>
    <dgm:pt modelId="{5653765A-5E68-4653-9846-0DAD4F7287F3}">
      <dgm:prSet phldrT="[Text]"/>
      <dgm:spPr/>
      <dgm:t>
        <a:bodyPr/>
        <a:lstStyle/>
        <a:p>
          <a:r>
            <a:rPr lang="en-US" dirty="0"/>
            <a:t>National Coalition for Homeless Veterans</a:t>
          </a:r>
        </a:p>
      </dgm:t>
    </dgm:pt>
    <dgm:pt modelId="{DEEB412E-6BED-40A5-B484-07F7DADD9ECB}" type="parTrans" cxnId="{8E21FE69-FB17-4FF5-8AB0-FDC5A83C27BC}">
      <dgm:prSet/>
      <dgm:spPr/>
      <dgm:t>
        <a:bodyPr/>
        <a:lstStyle/>
        <a:p>
          <a:endParaRPr lang="en-US"/>
        </a:p>
      </dgm:t>
    </dgm:pt>
    <dgm:pt modelId="{0C16BABE-944B-4E5B-8EBE-EE15AA27ED4A}" type="sibTrans" cxnId="{8E21FE69-FB17-4FF5-8AB0-FDC5A83C27BC}">
      <dgm:prSet/>
      <dgm:spPr/>
      <dgm:t>
        <a:bodyPr/>
        <a:lstStyle/>
        <a:p>
          <a:endParaRPr lang="en-US"/>
        </a:p>
      </dgm:t>
    </dgm:pt>
    <dgm:pt modelId="{0510B253-6967-4F63-9E99-FD4796EB21D3}">
      <dgm:prSet phldrT="[Text]"/>
      <dgm:spPr/>
      <dgm:t>
        <a:bodyPr/>
        <a:lstStyle/>
        <a:p>
          <a:r>
            <a:rPr lang="en-US" dirty="0"/>
            <a:t>Churches, community centers</a:t>
          </a:r>
        </a:p>
      </dgm:t>
    </dgm:pt>
    <dgm:pt modelId="{4F6A21DA-EF41-447B-AE42-82EBD841C588}" type="parTrans" cxnId="{DB87A6BC-2A9B-42DA-9845-8C43E4C1E4D5}">
      <dgm:prSet/>
      <dgm:spPr/>
      <dgm:t>
        <a:bodyPr/>
        <a:lstStyle/>
        <a:p>
          <a:endParaRPr lang="en-US"/>
        </a:p>
      </dgm:t>
    </dgm:pt>
    <dgm:pt modelId="{C726A6BD-1310-4B98-8343-DB753AC0800D}" type="sibTrans" cxnId="{DB87A6BC-2A9B-42DA-9845-8C43E4C1E4D5}">
      <dgm:prSet/>
      <dgm:spPr/>
      <dgm:t>
        <a:bodyPr/>
        <a:lstStyle/>
        <a:p>
          <a:endParaRPr lang="en-US"/>
        </a:p>
      </dgm:t>
    </dgm:pt>
    <dgm:pt modelId="{C703F401-C763-475B-868F-611E6EDF0A85}">
      <dgm:prSet phldrT="[Text]"/>
      <dgm:spPr/>
      <dgm:t>
        <a:bodyPr/>
        <a:lstStyle/>
        <a:p>
          <a:r>
            <a:rPr lang="en-US" dirty="0"/>
            <a:t>Churches and community Centers</a:t>
          </a:r>
        </a:p>
      </dgm:t>
    </dgm:pt>
    <dgm:pt modelId="{F53FDEF8-B580-4977-B69D-D7AD91A851E4}" type="parTrans" cxnId="{DAC6FE4D-6515-49B9-97D7-775046B64E82}">
      <dgm:prSet/>
      <dgm:spPr/>
      <dgm:t>
        <a:bodyPr/>
        <a:lstStyle/>
        <a:p>
          <a:endParaRPr lang="en-US"/>
        </a:p>
      </dgm:t>
    </dgm:pt>
    <dgm:pt modelId="{FAACE4A1-FBAA-44E7-A8EE-F157EF8B0A9C}" type="sibTrans" cxnId="{DAC6FE4D-6515-49B9-97D7-775046B64E82}">
      <dgm:prSet/>
      <dgm:spPr/>
      <dgm:t>
        <a:bodyPr/>
        <a:lstStyle/>
        <a:p>
          <a:endParaRPr lang="en-US"/>
        </a:p>
      </dgm:t>
    </dgm:pt>
    <dgm:pt modelId="{B8CF3769-8BE6-460A-A595-35F73164CFDA}">
      <dgm:prSet phldrT="[Text]"/>
      <dgm:spPr/>
      <dgm:t>
        <a:bodyPr/>
        <a:lstStyle/>
        <a:p>
          <a:r>
            <a:rPr lang="en-US" dirty="0"/>
            <a:t>Salvation Army, Catholic Charities</a:t>
          </a:r>
        </a:p>
      </dgm:t>
    </dgm:pt>
    <dgm:pt modelId="{B1F633B0-4832-4C76-A1E9-FA627AA0F0C9}" type="parTrans" cxnId="{C5FFF646-2752-43EA-ABE2-33096FCB1614}">
      <dgm:prSet/>
      <dgm:spPr/>
      <dgm:t>
        <a:bodyPr/>
        <a:lstStyle/>
        <a:p>
          <a:endParaRPr lang="en-US"/>
        </a:p>
      </dgm:t>
    </dgm:pt>
    <dgm:pt modelId="{43B389F9-77C9-4FA6-98B7-DF2D832BBDAF}" type="sibTrans" cxnId="{C5FFF646-2752-43EA-ABE2-33096FCB1614}">
      <dgm:prSet/>
      <dgm:spPr/>
      <dgm:t>
        <a:bodyPr/>
        <a:lstStyle/>
        <a:p>
          <a:endParaRPr lang="en-US"/>
        </a:p>
      </dgm:t>
    </dgm:pt>
    <dgm:pt modelId="{DBFCFAFC-654D-4805-AAB6-C8C78B40B1E6}" type="pres">
      <dgm:prSet presAssocID="{E4087FE0-B1B1-4604-B9A1-4FF221388C6B}" presName="Name0" presStyleCnt="0">
        <dgm:presLayoutVars>
          <dgm:chMax/>
          <dgm:chPref/>
          <dgm:dir/>
          <dgm:animLvl val="lvl"/>
        </dgm:presLayoutVars>
      </dgm:prSet>
      <dgm:spPr/>
    </dgm:pt>
    <dgm:pt modelId="{555E592A-42A4-4C15-81AB-715DF4C800AE}" type="pres">
      <dgm:prSet presAssocID="{200FEF3D-C76A-4550-99B8-F3CF20AA5B3D}" presName="composite" presStyleCnt="0"/>
      <dgm:spPr/>
    </dgm:pt>
    <dgm:pt modelId="{5E2A6E5B-3AA1-4874-B7F6-921D5AD4F2D5}" type="pres">
      <dgm:prSet presAssocID="{200FEF3D-C76A-4550-99B8-F3CF20AA5B3D}" presName="Parent1" presStyleLbl="node1" presStyleIdx="0" presStyleCnt="6">
        <dgm:presLayoutVars>
          <dgm:chMax val="1"/>
          <dgm:chPref val="1"/>
          <dgm:bulletEnabled val="1"/>
        </dgm:presLayoutVars>
      </dgm:prSet>
      <dgm:spPr/>
    </dgm:pt>
    <dgm:pt modelId="{9D514CE9-F63A-4CFA-B843-E94CC4333341}" type="pres">
      <dgm:prSet presAssocID="{200FEF3D-C76A-4550-99B8-F3CF20AA5B3D}" presName="Childtext1" presStyleLbl="revTx" presStyleIdx="0" presStyleCnt="3">
        <dgm:presLayoutVars>
          <dgm:chMax val="0"/>
          <dgm:chPref val="0"/>
          <dgm:bulletEnabled val="1"/>
        </dgm:presLayoutVars>
      </dgm:prSet>
      <dgm:spPr/>
    </dgm:pt>
    <dgm:pt modelId="{2FFF8288-158C-44BA-9214-BF2E22DFDF6F}" type="pres">
      <dgm:prSet presAssocID="{200FEF3D-C76A-4550-99B8-F3CF20AA5B3D}" presName="BalanceSpacing" presStyleCnt="0"/>
      <dgm:spPr/>
    </dgm:pt>
    <dgm:pt modelId="{49A7433D-0019-4E00-BE47-FE2CF48C3F2E}" type="pres">
      <dgm:prSet presAssocID="{200FEF3D-C76A-4550-99B8-F3CF20AA5B3D}" presName="BalanceSpacing1" presStyleCnt="0"/>
      <dgm:spPr/>
    </dgm:pt>
    <dgm:pt modelId="{261F8968-6788-47C1-A82F-B7E98785892B}" type="pres">
      <dgm:prSet presAssocID="{091C8860-24B8-467A-BF8D-B1B4359A1C68}" presName="Accent1Text" presStyleLbl="node1" presStyleIdx="1" presStyleCnt="6"/>
      <dgm:spPr/>
    </dgm:pt>
    <dgm:pt modelId="{CDA6CF65-AAF0-4E88-87A8-F66895F02A17}" type="pres">
      <dgm:prSet presAssocID="{091C8860-24B8-467A-BF8D-B1B4359A1C68}" presName="spaceBetweenRectangles" presStyleCnt="0"/>
      <dgm:spPr/>
    </dgm:pt>
    <dgm:pt modelId="{E72FE553-D543-4DF4-8FAE-06247F703CC1}" type="pres">
      <dgm:prSet presAssocID="{5653765A-5E68-4653-9846-0DAD4F7287F3}" presName="composite" presStyleCnt="0"/>
      <dgm:spPr/>
    </dgm:pt>
    <dgm:pt modelId="{0464F1B3-B43F-46D5-ABC4-0BF89E0A519D}" type="pres">
      <dgm:prSet presAssocID="{5653765A-5E68-4653-9846-0DAD4F7287F3}" presName="Parent1" presStyleLbl="node1" presStyleIdx="2" presStyleCnt="6">
        <dgm:presLayoutVars>
          <dgm:chMax val="1"/>
          <dgm:chPref val="1"/>
          <dgm:bulletEnabled val="1"/>
        </dgm:presLayoutVars>
      </dgm:prSet>
      <dgm:spPr/>
    </dgm:pt>
    <dgm:pt modelId="{D8EFB011-43DE-4135-9840-4301F1248C54}" type="pres">
      <dgm:prSet presAssocID="{5653765A-5E68-4653-9846-0DAD4F7287F3}" presName="Childtext1" presStyleLbl="revTx" presStyleIdx="1" presStyleCnt="3">
        <dgm:presLayoutVars>
          <dgm:chMax val="0"/>
          <dgm:chPref val="0"/>
          <dgm:bulletEnabled val="1"/>
        </dgm:presLayoutVars>
      </dgm:prSet>
      <dgm:spPr/>
    </dgm:pt>
    <dgm:pt modelId="{9EA33012-EDCF-4A46-BC57-E87F37AD4508}" type="pres">
      <dgm:prSet presAssocID="{5653765A-5E68-4653-9846-0DAD4F7287F3}" presName="BalanceSpacing" presStyleCnt="0"/>
      <dgm:spPr/>
    </dgm:pt>
    <dgm:pt modelId="{F81D2D87-49A4-4D4E-B1CA-589B15CC213F}" type="pres">
      <dgm:prSet presAssocID="{5653765A-5E68-4653-9846-0DAD4F7287F3}" presName="BalanceSpacing1" presStyleCnt="0"/>
      <dgm:spPr/>
    </dgm:pt>
    <dgm:pt modelId="{186BE5BA-6D29-4F74-B47B-0FAC4F41E409}" type="pres">
      <dgm:prSet presAssocID="{0C16BABE-944B-4E5B-8EBE-EE15AA27ED4A}" presName="Accent1Text" presStyleLbl="node1" presStyleIdx="3" presStyleCnt="6"/>
      <dgm:spPr/>
    </dgm:pt>
    <dgm:pt modelId="{BFBBD2C5-16FC-431A-B359-5F1593E92F22}" type="pres">
      <dgm:prSet presAssocID="{0C16BABE-944B-4E5B-8EBE-EE15AA27ED4A}" presName="spaceBetweenRectangles" presStyleCnt="0"/>
      <dgm:spPr/>
    </dgm:pt>
    <dgm:pt modelId="{9AF4FA2D-F2D5-4FEF-B2F0-8D4E8FD709CB}" type="pres">
      <dgm:prSet presAssocID="{C703F401-C763-475B-868F-611E6EDF0A85}" presName="composite" presStyleCnt="0"/>
      <dgm:spPr/>
    </dgm:pt>
    <dgm:pt modelId="{A73E3F3F-919E-4128-A054-ED6A897151C8}" type="pres">
      <dgm:prSet presAssocID="{C703F401-C763-475B-868F-611E6EDF0A85}" presName="Parent1" presStyleLbl="node1" presStyleIdx="4" presStyleCnt="6">
        <dgm:presLayoutVars>
          <dgm:chMax val="1"/>
          <dgm:chPref val="1"/>
          <dgm:bulletEnabled val="1"/>
        </dgm:presLayoutVars>
      </dgm:prSet>
      <dgm:spPr/>
    </dgm:pt>
    <dgm:pt modelId="{028C8847-ACC6-410D-97A2-C373291D20F8}" type="pres">
      <dgm:prSet presAssocID="{C703F401-C763-475B-868F-611E6EDF0A85}" presName="Childtext1" presStyleLbl="revTx" presStyleIdx="2" presStyleCnt="3">
        <dgm:presLayoutVars>
          <dgm:chMax val="0"/>
          <dgm:chPref val="0"/>
          <dgm:bulletEnabled val="1"/>
        </dgm:presLayoutVars>
      </dgm:prSet>
      <dgm:spPr/>
    </dgm:pt>
    <dgm:pt modelId="{DF0DD4FB-A396-485A-83CE-E1151A4A8C9F}" type="pres">
      <dgm:prSet presAssocID="{C703F401-C763-475B-868F-611E6EDF0A85}" presName="BalanceSpacing" presStyleCnt="0"/>
      <dgm:spPr/>
    </dgm:pt>
    <dgm:pt modelId="{0249C95B-E774-4163-B3D5-18AEACEDDA40}" type="pres">
      <dgm:prSet presAssocID="{C703F401-C763-475B-868F-611E6EDF0A85}" presName="BalanceSpacing1" presStyleCnt="0"/>
      <dgm:spPr/>
    </dgm:pt>
    <dgm:pt modelId="{A5234381-D813-461A-99E7-6F61F27CC36D}" type="pres">
      <dgm:prSet presAssocID="{FAACE4A1-FBAA-44E7-A8EE-F157EF8B0A9C}" presName="Accent1Text" presStyleLbl="node1" presStyleIdx="5" presStyleCnt="6"/>
      <dgm:spPr/>
    </dgm:pt>
  </dgm:ptLst>
  <dgm:cxnLst>
    <dgm:cxn modelId="{E4A2141F-C4E8-4605-82D6-FC304C139D13}" type="presOf" srcId="{5653765A-5E68-4653-9846-0DAD4F7287F3}" destId="{0464F1B3-B43F-46D5-ABC4-0BF89E0A519D}" srcOrd="0" destOrd="0" presId="urn:microsoft.com/office/officeart/2008/layout/AlternatingHexagons"/>
    <dgm:cxn modelId="{45A8AD20-CC8D-42CB-8085-9B5332397DB9}" type="presOf" srcId="{FAACE4A1-FBAA-44E7-A8EE-F157EF8B0A9C}" destId="{A5234381-D813-461A-99E7-6F61F27CC36D}" srcOrd="0" destOrd="0" presId="urn:microsoft.com/office/officeart/2008/layout/AlternatingHexagons"/>
    <dgm:cxn modelId="{37FCE922-A946-45C9-9BDC-C4028124D19D}" srcId="{200FEF3D-C76A-4550-99B8-F3CF20AA5B3D}" destId="{DA05DD01-14A4-439A-8B72-DC313F9926AE}" srcOrd="0" destOrd="0" parTransId="{BAF040FD-2231-4C8E-BAE9-2CDF6DD355F2}" sibTransId="{480E1988-2093-4356-8C41-41094ADF88BD}"/>
    <dgm:cxn modelId="{64537029-7180-452D-BD40-7C8D1E5CC431}" type="presOf" srcId="{200FEF3D-C76A-4550-99B8-F3CF20AA5B3D}" destId="{5E2A6E5B-3AA1-4874-B7F6-921D5AD4F2D5}" srcOrd="0" destOrd="0" presId="urn:microsoft.com/office/officeart/2008/layout/AlternatingHexagons"/>
    <dgm:cxn modelId="{6616442A-E370-4FF0-8981-920F407FFF14}" type="presOf" srcId="{091C8860-24B8-467A-BF8D-B1B4359A1C68}" destId="{261F8968-6788-47C1-A82F-B7E98785892B}" srcOrd="0" destOrd="0" presId="urn:microsoft.com/office/officeart/2008/layout/AlternatingHexagons"/>
    <dgm:cxn modelId="{DCA3A032-06BA-4A85-A377-634ED910F0E1}" type="presOf" srcId="{C703F401-C763-475B-868F-611E6EDF0A85}" destId="{A73E3F3F-919E-4128-A054-ED6A897151C8}" srcOrd="0" destOrd="0" presId="urn:microsoft.com/office/officeart/2008/layout/AlternatingHexagons"/>
    <dgm:cxn modelId="{C5FFF646-2752-43EA-ABE2-33096FCB1614}" srcId="{C703F401-C763-475B-868F-611E6EDF0A85}" destId="{B8CF3769-8BE6-460A-A595-35F73164CFDA}" srcOrd="0" destOrd="0" parTransId="{B1F633B0-4832-4C76-A1E9-FA627AA0F0C9}" sibTransId="{43B389F9-77C9-4FA6-98B7-DF2D832BBDAF}"/>
    <dgm:cxn modelId="{8E21FE69-FB17-4FF5-8AB0-FDC5A83C27BC}" srcId="{E4087FE0-B1B1-4604-B9A1-4FF221388C6B}" destId="{5653765A-5E68-4653-9846-0DAD4F7287F3}" srcOrd="1" destOrd="0" parTransId="{DEEB412E-6BED-40A5-B484-07F7DADD9ECB}" sibTransId="{0C16BABE-944B-4E5B-8EBE-EE15AA27ED4A}"/>
    <dgm:cxn modelId="{DAC6FE4D-6515-49B9-97D7-775046B64E82}" srcId="{E4087FE0-B1B1-4604-B9A1-4FF221388C6B}" destId="{C703F401-C763-475B-868F-611E6EDF0A85}" srcOrd="2" destOrd="0" parTransId="{F53FDEF8-B580-4977-B69D-D7AD91A851E4}" sibTransId="{FAACE4A1-FBAA-44E7-A8EE-F157EF8B0A9C}"/>
    <dgm:cxn modelId="{9EF88095-8479-4E33-86EB-E7CA3FBE33F9}" type="presOf" srcId="{0510B253-6967-4F63-9E99-FD4796EB21D3}" destId="{D8EFB011-43DE-4135-9840-4301F1248C54}" srcOrd="0" destOrd="0" presId="urn:microsoft.com/office/officeart/2008/layout/AlternatingHexagons"/>
    <dgm:cxn modelId="{4B2DF49A-35C9-404D-A56F-BCA8CE9688D3}" type="presOf" srcId="{DA05DD01-14A4-439A-8B72-DC313F9926AE}" destId="{9D514CE9-F63A-4CFA-B843-E94CC4333341}" srcOrd="0" destOrd="0" presId="urn:microsoft.com/office/officeart/2008/layout/AlternatingHexagons"/>
    <dgm:cxn modelId="{4BED3FB0-C7A9-4EC5-AFD6-424507C83C00}" type="presOf" srcId="{0C16BABE-944B-4E5B-8EBE-EE15AA27ED4A}" destId="{186BE5BA-6D29-4F74-B47B-0FAC4F41E409}" srcOrd="0" destOrd="0" presId="urn:microsoft.com/office/officeart/2008/layout/AlternatingHexagons"/>
    <dgm:cxn modelId="{F18939B6-C5F9-42B7-8823-B0DA768E73E3}" type="presOf" srcId="{E4087FE0-B1B1-4604-B9A1-4FF221388C6B}" destId="{DBFCFAFC-654D-4805-AAB6-C8C78B40B1E6}" srcOrd="0" destOrd="0" presId="urn:microsoft.com/office/officeart/2008/layout/AlternatingHexagons"/>
    <dgm:cxn modelId="{86DCCAB9-0F26-4023-AE18-3CAA5EB4125A}" srcId="{E4087FE0-B1B1-4604-B9A1-4FF221388C6B}" destId="{200FEF3D-C76A-4550-99B8-F3CF20AA5B3D}" srcOrd="0" destOrd="0" parTransId="{F78E5019-40DE-4EC5-A8F1-8B40B99E35B4}" sibTransId="{091C8860-24B8-467A-BF8D-B1B4359A1C68}"/>
    <dgm:cxn modelId="{DB87A6BC-2A9B-42DA-9845-8C43E4C1E4D5}" srcId="{5653765A-5E68-4653-9846-0DAD4F7287F3}" destId="{0510B253-6967-4F63-9E99-FD4796EB21D3}" srcOrd="0" destOrd="0" parTransId="{4F6A21DA-EF41-447B-AE42-82EBD841C588}" sibTransId="{C726A6BD-1310-4B98-8343-DB753AC0800D}"/>
    <dgm:cxn modelId="{119E65C6-C4B7-4763-A6AC-9866BFF45EB9}" type="presOf" srcId="{B8CF3769-8BE6-460A-A595-35F73164CFDA}" destId="{028C8847-ACC6-410D-97A2-C373291D20F8}" srcOrd="0" destOrd="0" presId="urn:microsoft.com/office/officeart/2008/layout/AlternatingHexagons"/>
    <dgm:cxn modelId="{7424E97A-7D94-4B94-9D2B-BECE5AA3D793}" type="presParOf" srcId="{DBFCFAFC-654D-4805-AAB6-C8C78B40B1E6}" destId="{555E592A-42A4-4C15-81AB-715DF4C800AE}" srcOrd="0" destOrd="0" presId="urn:microsoft.com/office/officeart/2008/layout/AlternatingHexagons"/>
    <dgm:cxn modelId="{A52C5144-EB91-4F19-A545-7CFDD7EDE4B7}" type="presParOf" srcId="{555E592A-42A4-4C15-81AB-715DF4C800AE}" destId="{5E2A6E5B-3AA1-4874-B7F6-921D5AD4F2D5}" srcOrd="0" destOrd="0" presId="urn:microsoft.com/office/officeart/2008/layout/AlternatingHexagons"/>
    <dgm:cxn modelId="{C8EAFB5E-9AAF-4FE6-BC5F-887F2F58E792}" type="presParOf" srcId="{555E592A-42A4-4C15-81AB-715DF4C800AE}" destId="{9D514CE9-F63A-4CFA-B843-E94CC4333341}" srcOrd="1" destOrd="0" presId="urn:microsoft.com/office/officeart/2008/layout/AlternatingHexagons"/>
    <dgm:cxn modelId="{DADF417E-54A0-459F-A6C4-B807C29AF769}" type="presParOf" srcId="{555E592A-42A4-4C15-81AB-715DF4C800AE}" destId="{2FFF8288-158C-44BA-9214-BF2E22DFDF6F}" srcOrd="2" destOrd="0" presId="urn:microsoft.com/office/officeart/2008/layout/AlternatingHexagons"/>
    <dgm:cxn modelId="{031B26FD-E6B5-4DEC-BABF-DE85A74C1E25}" type="presParOf" srcId="{555E592A-42A4-4C15-81AB-715DF4C800AE}" destId="{49A7433D-0019-4E00-BE47-FE2CF48C3F2E}" srcOrd="3" destOrd="0" presId="urn:microsoft.com/office/officeart/2008/layout/AlternatingHexagons"/>
    <dgm:cxn modelId="{EF23780B-975F-4753-AD73-F8F3F368A1F4}" type="presParOf" srcId="{555E592A-42A4-4C15-81AB-715DF4C800AE}" destId="{261F8968-6788-47C1-A82F-B7E98785892B}" srcOrd="4" destOrd="0" presId="urn:microsoft.com/office/officeart/2008/layout/AlternatingHexagons"/>
    <dgm:cxn modelId="{DA57E7EB-B61A-4E2B-B233-3483D4D3E965}" type="presParOf" srcId="{DBFCFAFC-654D-4805-AAB6-C8C78B40B1E6}" destId="{CDA6CF65-AAF0-4E88-87A8-F66895F02A17}" srcOrd="1" destOrd="0" presId="urn:microsoft.com/office/officeart/2008/layout/AlternatingHexagons"/>
    <dgm:cxn modelId="{FBB1E46B-E595-4B09-9ECC-4E6BACF6C441}" type="presParOf" srcId="{DBFCFAFC-654D-4805-AAB6-C8C78B40B1E6}" destId="{E72FE553-D543-4DF4-8FAE-06247F703CC1}" srcOrd="2" destOrd="0" presId="urn:microsoft.com/office/officeart/2008/layout/AlternatingHexagons"/>
    <dgm:cxn modelId="{AB8EAD5F-7111-4752-ADAF-27A18D6A08AB}" type="presParOf" srcId="{E72FE553-D543-4DF4-8FAE-06247F703CC1}" destId="{0464F1B3-B43F-46D5-ABC4-0BF89E0A519D}" srcOrd="0" destOrd="0" presId="urn:microsoft.com/office/officeart/2008/layout/AlternatingHexagons"/>
    <dgm:cxn modelId="{5214D0D9-CE44-4E0C-AD4F-7E6590DBE5E8}" type="presParOf" srcId="{E72FE553-D543-4DF4-8FAE-06247F703CC1}" destId="{D8EFB011-43DE-4135-9840-4301F1248C54}" srcOrd="1" destOrd="0" presId="urn:microsoft.com/office/officeart/2008/layout/AlternatingHexagons"/>
    <dgm:cxn modelId="{E30CAA96-577D-40C9-8665-6F4BF4981E83}" type="presParOf" srcId="{E72FE553-D543-4DF4-8FAE-06247F703CC1}" destId="{9EA33012-EDCF-4A46-BC57-E87F37AD4508}" srcOrd="2" destOrd="0" presId="urn:microsoft.com/office/officeart/2008/layout/AlternatingHexagons"/>
    <dgm:cxn modelId="{D6F78A19-2F4E-48E2-8EE5-A89E814C953F}" type="presParOf" srcId="{E72FE553-D543-4DF4-8FAE-06247F703CC1}" destId="{F81D2D87-49A4-4D4E-B1CA-589B15CC213F}" srcOrd="3" destOrd="0" presId="urn:microsoft.com/office/officeart/2008/layout/AlternatingHexagons"/>
    <dgm:cxn modelId="{D68450B1-42F0-474F-876E-188C971150C4}" type="presParOf" srcId="{E72FE553-D543-4DF4-8FAE-06247F703CC1}" destId="{186BE5BA-6D29-4F74-B47B-0FAC4F41E409}" srcOrd="4" destOrd="0" presId="urn:microsoft.com/office/officeart/2008/layout/AlternatingHexagons"/>
    <dgm:cxn modelId="{39A59131-F888-4A81-A8EE-486D58890553}" type="presParOf" srcId="{DBFCFAFC-654D-4805-AAB6-C8C78B40B1E6}" destId="{BFBBD2C5-16FC-431A-B359-5F1593E92F22}" srcOrd="3" destOrd="0" presId="urn:microsoft.com/office/officeart/2008/layout/AlternatingHexagons"/>
    <dgm:cxn modelId="{4F446824-F48F-452D-BDCC-0E2F1C7D30CF}" type="presParOf" srcId="{DBFCFAFC-654D-4805-AAB6-C8C78B40B1E6}" destId="{9AF4FA2D-F2D5-4FEF-B2F0-8D4E8FD709CB}" srcOrd="4" destOrd="0" presId="urn:microsoft.com/office/officeart/2008/layout/AlternatingHexagons"/>
    <dgm:cxn modelId="{B051D19E-EBBA-47DA-8783-0D436697451F}" type="presParOf" srcId="{9AF4FA2D-F2D5-4FEF-B2F0-8D4E8FD709CB}" destId="{A73E3F3F-919E-4128-A054-ED6A897151C8}" srcOrd="0" destOrd="0" presId="urn:microsoft.com/office/officeart/2008/layout/AlternatingHexagons"/>
    <dgm:cxn modelId="{66B13ED4-0FB7-4797-95B6-1C1E46635EB5}" type="presParOf" srcId="{9AF4FA2D-F2D5-4FEF-B2F0-8D4E8FD709CB}" destId="{028C8847-ACC6-410D-97A2-C373291D20F8}" srcOrd="1" destOrd="0" presId="urn:microsoft.com/office/officeart/2008/layout/AlternatingHexagons"/>
    <dgm:cxn modelId="{184C9252-DA68-46A8-BF7F-EF767B4514B2}" type="presParOf" srcId="{9AF4FA2D-F2D5-4FEF-B2F0-8D4E8FD709CB}" destId="{DF0DD4FB-A396-485A-83CE-E1151A4A8C9F}" srcOrd="2" destOrd="0" presId="urn:microsoft.com/office/officeart/2008/layout/AlternatingHexagons"/>
    <dgm:cxn modelId="{9EE69FDD-D97B-4573-9232-AFE4359E6677}" type="presParOf" srcId="{9AF4FA2D-F2D5-4FEF-B2F0-8D4E8FD709CB}" destId="{0249C95B-E774-4163-B3D5-18AEACEDDA40}" srcOrd="3" destOrd="0" presId="urn:microsoft.com/office/officeart/2008/layout/AlternatingHexagons"/>
    <dgm:cxn modelId="{80DC8B27-58A7-46B0-96EC-57B525805086}" type="presParOf" srcId="{9AF4FA2D-F2D5-4FEF-B2F0-8D4E8FD709CB}" destId="{A5234381-D813-461A-99E7-6F61F27CC36D}"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A6E5B-3AA1-4874-B7F6-921D5AD4F2D5}">
      <dsp:nvSpPr>
        <dsp:cNvPr id="0" name=""/>
        <dsp:cNvSpPr/>
      </dsp:nvSpPr>
      <dsp:spPr>
        <a:xfrm rot="5400000">
          <a:off x="4810718" y="106588"/>
          <a:ext cx="1611684" cy="140216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National Groups</a:t>
          </a:r>
        </a:p>
      </dsp:txBody>
      <dsp:txXfrm rot="-5400000">
        <a:off x="5133981" y="252983"/>
        <a:ext cx="965157" cy="1109376"/>
      </dsp:txXfrm>
    </dsp:sp>
    <dsp:sp modelId="{9D514CE9-F63A-4CFA-B843-E94CC4333341}">
      <dsp:nvSpPr>
        <dsp:cNvPr id="0" name=""/>
        <dsp:cNvSpPr/>
      </dsp:nvSpPr>
      <dsp:spPr>
        <a:xfrm>
          <a:off x="6360192" y="324165"/>
          <a:ext cx="1798639" cy="967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National Health Care for the Homeless Council</a:t>
          </a:r>
        </a:p>
      </dsp:txBody>
      <dsp:txXfrm>
        <a:off x="6360192" y="324165"/>
        <a:ext cx="1798639" cy="967010"/>
      </dsp:txXfrm>
    </dsp:sp>
    <dsp:sp modelId="{261F8968-6788-47C1-A82F-B7E98785892B}">
      <dsp:nvSpPr>
        <dsp:cNvPr id="0" name=""/>
        <dsp:cNvSpPr/>
      </dsp:nvSpPr>
      <dsp:spPr>
        <a:xfrm rot="5400000">
          <a:off x="3296379" y="106588"/>
          <a:ext cx="1611684" cy="140216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619642" y="252983"/>
        <a:ext cx="965157" cy="1109376"/>
      </dsp:txXfrm>
    </dsp:sp>
    <dsp:sp modelId="{0464F1B3-B43F-46D5-ABC4-0BF89E0A519D}">
      <dsp:nvSpPr>
        <dsp:cNvPr id="0" name=""/>
        <dsp:cNvSpPr/>
      </dsp:nvSpPr>
      <dsp:spPr>
        <a:xfrm rot="5400000">
          <a:off x="4050648" y="1474586"/>
          <a:ext cx="1611684" cy="140216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National Coalition for Homeless Veterans</a:t>
          </a:r>
        </a:p>
      </dsp:txBody>
      <dsp:txXfrm rot="-5400000">
        <a:off x="4373911" y="1620981"/>
        <a:ext cx="965157" cy="1109376"/>
      </dsp:txXfrm>
    </dsp:sp>
    <dsp:sp modelId="{D8EFB011-43DE-4135-9840-4301F1248C54}">
      <dsp:nvSpPr>
        <dsp:cNvPr id="0" name=""/>
        <dsp:cNvSpPr/>
      </dsp:nvSpPr>
      <dsp:spPr>
        <a:xfrm>
          <a:off x="2356767" y="1692163"/>
          <a:ext cx="1740619" cy="967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en-US" sz="1400" kern="1200" dirty="0"/>
            <a:t>Churches, community centers</a:t>
          </a:r>
        </a:p>
      </dsp:txBody>
      <dsp:txXfrm>
        <a:off x="2356767" y="1692163"/>
        <a:ext cx="1740619" cy="967010"/>
      </dsp:txXfrm>
    </dsp:sp>
    <dsp:sp modelId="{186BE5BA-6D29-4F74-B47B-0FAC4F41E409}">
      <dsp:nvSpPr>
        <dsp:cNvPr id="0" name=""/>
        <dsp:cNvSpPr/>
      </dsp:nvSpPr>
      <dsp:spPr>
        <a:xfrm rot="5400000">
          <a:off x="5564987" y="1474586"/>
          <a:ext cx="1611684" cy="140216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5888250" y="1620981"/>
        <a:ext cx="965157" cy="1109376"/>
      </dsp:txXfrm>
    </dsp:sp>
    <dsp:sp modelId="{A73E3F3F-919E-4128-A054-ED6A897151C8}">
      <dsp:nvSpPr>
        <dsp:cNvPr id="0" name=""/>
        <dsp:cNvSpPr/>
      </dsp:nvSpPr>
      <dsp:spPr>
        <a:xfrm rot="5400000">
          <a:off x="4810718" y="2842584"/>
          <a:ext cx="1611684" cy="140216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Churches and community Centers</a:t>
          </a:r>
        </a:p>
      </dsp:txBody>
      <dsp:txXfrm rot="-5400000">
        <a:off x="5133981" y="2988979"/>
        <a:ext cx="965157" cy="1109376"/>
      </dsp:txXfrm>
    </dsp:sp>
    <dsp:sp modelId="{028C8847-ACC6-410D-97A2-C373291D20F8}">
      <dsp:nvSpPr>
        <dsp:cNvPr id="0" name=""/>
        <dsp:cNvSpPr/>
      </dsp:nvSpPr>
      <dsp:spPr>
        <a:xfrm>
          <a:off x="6360192" y="3060161"/>
          <a:ext cx="1798639" cy="967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Salvation Army, Catholic Charities</a:t>
          </a:r>
        </a:p>
      </dsp:txBody>
      <dsp:txXfrm>
        <a:off x="6360192" y="3060161"/>
        <a:ext cx="1798639" cy="967010"/>
      </dsp:txXfrm>
    </dsp:sp>
    <dsp:sp modelId="{A5234381-D813-461A-99E7-6F61F27CC36D}">
      <dsp:nvSpPr>
        <dsp:cNvPr id="0" name=""/>
        <dsp:cNvSpPr/>
      </dsp:nvSpPr>
      <dsp:spPr>
        <a:xfrm rot="5400000">
          <a:off x="3296379" y="2842584"/>
          <a:ext cx="1611684" cy="140216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619642" y="2988979"/>
        <a:ext cx="965157" cy="110937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69424"/>
          </a:xfrm>
          <a:prstGeom prst="rect">
            <a:avLst/>
          </a:prstGeom>
        </p:spPr>
        <p:txBody>
          <a:bodyPr vert="horz" lIns="94229" tIns="47114" rIns="94229" bIns="47114" rtlCol="0"/>
          <a:lstStyle>
            <a:lvl1pPr algn="r">
              <a:defRPr sz="1200"/>
            </a:lvl1pPr>
          </a:lstStyle>
          <a:p>
            <a:fld id="{3A75EE36-57AD-43FE-84E2-76865F950813}" type="datetimeFigureOut">
              <a:rPr lang="en-US" smtClean="0"/>
              <a:t>2/11/2021</a:t>
            </a:fld>
            <a:endParaRPr lang="en-US"/>
          </a:p>
        </p:txBody>
      </p:sp>
      <p:sp>
        <p:nvSpPr>
          <p:cNvPr id="4" name="Footer Placeholder 3"/>
          <p:cNvSpPr>
            <a:spLocks noGrp="1"/>
          </p:cNvSpPr>
          <p:nvPr>
            <p:ph type="ftr" sz="quarter" idx="2"/>
          </p:nvPr>
        </p:nvSpPr>
        <p:spPr>
          <a:xfrm>
            <a:off x="1"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29" tIns="47114" rIns="94229" bIns="47114" rtlCol="0" anchor="b"/>
          <a:lstStyle>
            <a:lvl1pPr algn="r">
              <a:defRPr sz="1200"/>
            </a:lvl1pPr>
          </a:lstStyle>
          <a:p>
            <a:fld id="{81F1C4DC-0697-4D86-904F-C1FD6D6061D6}" type="slidenum">
              <a:rPr lang="en-US" smtClean="0"/>
              <a:t>‹#›</a:t>
            </a:fld>
            <a:endParaRPr lang="en-US"/>
          </a:p>
        </p:txBody>
      </p:sp>
    </p:spTree>
    <p:extLst>
      <p:ext uri="{BB962C8B-B14F-4D97-AF65-F5344CB8AC3E}">
        <p14:creationId xmlns:p14="http://schemas.microsoft.com/office/powerpoint/2010/main" val="332741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3" y="3"/>
            <a:ext cx="3077739" cy="471054"/>
          </a:xfrm>
          <a:prstGeom prst="rect">
            <a:avLst/>
          </a:prstGeom>
        </p:spPr>
        <p:txBody>
          <a:bodyPr vert="horz" lIns="94229" tIns="47114" rIns="94229" bIns="47114" rtlCol="0"/>
          <a:lstStyle>
            <a:lvl1pPr algn="r">
              <a:defRPr sz="1200"/>
            </a:lvl1pPr>
          </a:lstStyle>
          <a:p>
            <a:fld id="{5504D83D-7356-433E-87A3-806F7F6F61CC}" type="datetimeFigureOut">
              <a:rPr lang="en-US" smtClean="0"/>
              <a:t>2/11/2021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71053"/>
          </a:xfrm>
          <a:prstGeom prst="rect">
            <a:avLst/>
          </a:prstGeom>
        </p:spPr>
        <p:txBody>
          <a:bodyPr vert="horz" lIns="94229" tIns="47114" rIns="94229" bIns="47114" rtlCol="0" anchor="b"/>
          <a:lstStyle>
            <a:lvl1pPr algn="r">
              <a:defRPr sz="1200"/>
            </a:lvl1pPr>
          </a:lstStyle>
          <a:p>
            <a:fld id="{B2B39B4A-A971-494D-92AC-A209BE7BC2F6}" type="slidenum">
              <a:rPr lang="en-US" smtClean="0"/>
              <a:t>‹#›</a:t>
            </a:fld>
            <a:endParaRPr lang="en-US"/>
          </a:p>
        </p:txBody>
      </p:sp>
    </p:spTree>
    <p:extLst>
      <p:ext uri="{BB962C8B-B14F-4D97-AF65-F5344CB8AC3E}">
        <p14:creationId xmlns:p14="http://schemas.microsoft.com/office/powerpoint/2010/main" val="3675462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39B4A-A971-494D-92AC-A209BE7BC2F6}" type="slidenum">
              <a:rPr lang="en-US" smtClean="0"/>
              <a:t>1</a:t>
            </a:fld>
            <a:endParaRPr lang="en-US"/>
          </a:p>
        </p:txBody>
      </p:sp>
    </p:spTree>
    <p:extLst>
      <p:ext uri="{BB962C8B-B14F-4D97-AF65-F5344CB8AC3E}">
        <p14:creationId xmlns:p14="http://schemas.microsoft.com/office/powerpoint/2010/main" val="2431453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2B39B4A-A971-494D-92AC-A209BE7BC2F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230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1B0D1095-9D7D-4D6B-9734-60EF6BE9281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157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B39B4A-A971-494D-92AC-A209BE7BC2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07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D1095-9D7D-4D6B-9734-60EF6BE928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926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39B4A-A971-494D-92AC-A209BE7BC2F6}" type="slidenum">
              <a:rPr lang="en-US" smtClean="0"/>
              <a:t>21</a:t>
            </a:fld>
            <a:endParaRPr lang="en-US"/>
          </a:p>
        </p:txBody>
      </p:sp>
    </p:spTree>
    <p:extLst>
      <p:ext uri="{BB962C8B-B14F-4D97-AF65-F5344CB8AC3E}">
        <p14:creationId xmlns:p14="http://schemas.microsoft.com/office/powerpoint/2010/main" val="3950781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39B4A-A971-494D-92AC-A209BE7BC2F6}" type="slidenum">
              <a:rPr lang="en-US" smtClean="0"/>
              <a:t>26</a:t>
            </a:fld>
            <a:endParaRPr lang="en-US"/>
          </a:p>
        </p:txBody>
      </p:sp>
    </p:spTree>
    <p:extLst>
      <p:ext uri="{BB962C8B-B14F-4D97-AF65-F5344CB8AC3E}">
        <p14:creationId xmlns:p14="http://schemas.microsoft.com/office/powerpoint/2010/main" val="3229200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39B4A-A971-494D-92AC-A209BE7BC2F6}" type="slidenum">
              <a:rPr lang="en-US" smtClean="0"/>
              <a:t>27</a:t>
            </a:fld>
            <a:endParaRPr lang="en-US"/>
          </a:p>
        </p:txBody>
      </p:sp>
    </p:spTree>
    <p:extLst>
      <p:ext uri="{BB962C8B-B14F-4D97-AF65-F5344CB8AC3E}">
        <p14:creationId xmlns:p14="http://schemas.microsoft.com/office/powerpoint/2010/main" val="169140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39B4A-A971-494D-92AC-A209BE7BC2F6}" type="slidenum">
              <a:rPr lang="en-US" smtClean="0"/>
              <a:t>31</a:t>
            </a:fld>
            <a:endParaRPr lang="en-US"/>
          </a:p>
        </p:txBody>
      </p:sp>
    </p:spTree>
    <p:extLst>
      <p:ext uri="{BB962C8B-B14F-4D97-AF65-F5344CB8AC3E}">
        <p14:creationId xmlns:p14="http://schemas.microsoft.com/office/powerpoint/2010/main" val="3780275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39B4A-A971-494D-92AC-A209BE7BC2F6}" type="slidenum">
              <a:rPr lang="en-US" smtClean="0"/>
              <a:t>32</a:t>
            </a:fld>
            <a:endParaRPr lang="en-US"/>
          </a:p>
        </p:txBody>
      </p:sp>
    </p:spTree>
    <p:extLst>
      <p:ext uri="{BB962C8B-B14F-4D97-AF65-F5344CB8AC3E}">
        <p14:creationId xmlns:p14="http://schemas.microsoft.com/office/powerpoint/2010/main" val="169140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39B4A-A971-494D-92AC-A209BE7BC2F6}" type="slidenum">
              <a:rPr lang="en-US" smtClean="0"/>
              <a:t>36</a:t>
            </a:fld>
            <a:endParaRPr lang="en-US"/>
          </a:p>
        </p:txBody>
      </p:sp>
    </p:spTree>
    <p:extLst>
      <p:ext uri="{BB962C8B-B14F-4D97-AF65-F5344CB8AC3E}">
        <p14:creationId xmlns:p14="http://schemas.microsoft.com/office/powerpoint/2010/main" val="169140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39B4A-A971-494D-92AC-A209BE7BC2F6}" type="slidenum">
              <a:rPr lang="en-US" smtClean="0"/>
              <a:t>2</a:t>
            </a:fld>
            <a:endParaRPr lang="en-US"/>
          </a:p>
        </p:txBody>
      </p:sp>
    </p:spTree>
    <p:extLst>
      <p:ext uri="{BB962C8B-B14F-4D97-AF65-F5344CB8AC3E}">
        <p14:creationId xmlns:p14="http://schemas.microsoft.com/office/powerpoint/2010/main" val="3835509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39B4A-A971-494D-92AC-A209BE7BC2F6}" type="slidenum">
              <a:rPr lang="en-US" smtClean="0"/>
              <a:t>37</a:t>
            </a:fld>
            <a:endParaRPr lang="en-US"/>
          </a:p>
        </p:txBody>
      </p:sp>
    </p:spTree>
    <p:extLst>
      <p:ext uri="{BB962C8B-B14F-4D97-AF65-F5344CB8AC3E}">
        <p14:creationId xmlns:p14="http://schemas.microsoft.com/office/powerpoint/2010/main" val="139857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39B4A-A971-494D-92AC-A209BE7BC2F6}" type="slidenum">
              <a:rPr lang="en-US" smtClean="0"/>
              <a:t>38</a:t>
            </a:fld>
            <a:endParaRPr lang="en-US"/>
          </a:p>
        </p:txBody>
      </p:sp>
    </p:spTree>
    <p:extLst>
      <p:ext uri="{BB962C8B-B14F-4D97-AF65-F5344CB8AC3E}">
        <p14:creationId xmlns:p14="http://schemas.microsoft.com/office/powerpoint/2010/main" val="139857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39B4A-A971-494D-92AC-A209BE7BC2F6}" type="slidenum">
              <a:rPr lang="en-US" smtClean="0"/>
              <a:t>39</a:t>
            </a:fld>
            <a:endParaRPr lang="en-US"/>
          </a:p>
        </p:txBody>
      </p:sp>
    </p:spTree>
    <p:extLst>
      <p:ext uri="{BB962C8B-B14F-4D97-AF65-F5344CB8AC3E}">
        <p14:creationId xmlns:p14="http://schemas.microsoft.com/office/powerpoint/2010/main" val="1629110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39B4A-A971-494D-92AC-A209BE7BC2F6}" type="slidenum">
              <a:rPr lang="en-US" smtClean="0"/>
              <a:t>41</a:t>
            </a:fld>
            <a:endParaRPr lang="en-US"/>
          </a:p>
        </p:txBody>
      </p:sp>
    </p:spTree>
    <p:extLst>
      <p:ext uri="{BB962C8B-B14F-4D97-AF65-F5344CB8AC3E}">
        <p14:creationId xmlns:p14="http://schemas.microsoft.com/office/powerpoint/2010/main" val="293010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39B4A-A971-494D-92AC-A209BE7BC2F6}" type="slidenum">
              <a:rPr lang="en-US" smtClean="0"/>
              <a:t>42</a:t>
            </a:fld>
            <a:endParaRPr lang="en-US"/>
          </a:p>
        </p:txBody>
      </p:sp>
    </p:spTree>
    <p:extLst>
      <p:ext uri="{BB962C8B-B14F-4D97-AF65-F5344CB8AC3E}">
        <p14:creationId xmlns:p14="http://schemas.microsoft.com/office/powerpoint/2010/main" val="3848555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39B4A-A971-494D-92AC-A209BE7BC2F6}" type="slidenum">
              <a:rPr lang="en-US" smtClean="0"/>
              <a:t>43</a:t>
            </a:fld>
            <a:endParaRPr lang="en-US"/>
          </a:p>
        </p:txBody>
      </p:sp>
    </p:spTree>
    <p:extLst>
      <p:ext uri="{BB962C8B-B14F-4D97-AF65-F5344CB8AC3E}">
        <p14:creationId xmlns:p14="http://schemas.microsoft.com/office/powerpoint/2010/main" val="3848555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39B4A-A971-494D-92AC-A209BE7BC2F6}" type="slidenum">
              <a:rPr lang="en-US" smtClean="0"/>
              <a:t>45</a:t>
            </a:fld>
            <a:endParaRPr lang="en-US"/>
          </a:p>
        </p:txBody>
      </p:sp>
    </p:spTree>
    <p:extLst>
      <p:ext uri="{BB962C8B-B14F-4D97-AF65-F5344CB8AC3E}">
        <p14:creationId xmlns:p14="http://schemas.microsoft.com/office/powerpoint/2010/main" val="2774277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39B4A-A971-494D-92AC-A209BE7BC2F6}" type="slidenum">
              <a:rPr lang="en-US" smtClean="0"/>
              <a:t>46</a:t>
            </a:fld>
            <a:endParaRPr lang="en-US"/>
          </a:p>
        </p:txBody>
      </p:sp>
    </p:spTree>
    <p:extLst>
      <p:ext uri="{BB962C8B-B14F-4D97-AF65-F5344CB8AC3E}">
        <p14:creationId xmlns:p14="http://schemas.microsoft.com/office/powerpoint/2010/main" val="2675722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B2B39B4A-A971-494D-92AC-A209BE7BC2F6}" type="slidenum">
              <a:rPr lang="en-US" smtClean="0"/>
              <a:t>48</a:t>
            </a:fld>
            <a:endParaRPr lang="en-US"/>
          </a:p>
        </p:txBody>
      </p:sp>
    </p:spTree>
    <p:extLst>
      <p:ext uri="{BB962C8B-B14F-4D97-AF65-F5344CB8AC3E}">
        <p14:creationId xmlns:p14="http://schemas.microsoft.com/office/powerpoint/2010/main" val="3180875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39B4A-A971-494D-92AC-A209BE7BC2F6}" type="slidenum">
              <a:rPr lang="en-US" smtClean="0"/>
              <a:t>49</a:t>
            </a:fld>
            <a:endParaRPr lang="en-US"/>
          </a:p>
        </p:txBody>
      </p:sp>
    </p:spTree>
    <p:extLst>
      <p:ext uri="{BB962C8B-B14F-4D97-AF65-F5344CB8AC3E}">
        <p14:creationId xmlns:p14="http://schemas.microsoft.com/office/powerpoint/2010/main" val="1426279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39B4A-A971-494D-92AC-A209BE7BC2F6}" type="slidenum">
              <a:rPr lang="en-US" smtClean="0"/>
              <a:t>3</a:t>
            </a:fld>
            <a:endParaRPr lang="en-US"/>
          </a:p>
        </p:txBody>
      </p:sp>
    </p:spTree>
    <p:extLst>
      <p:ext uri="{BB962C8B-B14F-4D97-AF65-F5344CB8AC3E}">
        <p14:creationId xmlns:p14="http://schemas.microsoft.com/office/powerpoint/2010/main" val="3870331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39B4A-A971-494D-92AC-A209BE7BC2F6}" type="slidenum">
              <a:rPr lang="en-US" smtClean="0"/>
              <a:t>50</a:t>
            </a:fld>
            <a:endParaRPr lang="en-US"/>
          </a:p>
        </p:txBody>
      </p:sp>
    </p:spTree>
    <p:extLst>
      <p:ext uri="{BB962C8B-B14F-4D97-AF65-F5344CB8AC3E}">
        <p14:creationId xmlns:p14="http://schemas.microsoft.com/office/powerpoint/2010/main" val="974040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39B4A-A971-494D-92AC-A209BE7BC2F6}" type="slidenum">
              <a:rPr lang="en-US" smtClean="0"/>
              <a:t>51</a:t>
            </a:fld>
            <a:endParaRPr lang="en-US"/>
          </a:p>
        </p:txBody>
      </p:sp>
    </p:spTree>
    <p:extLst>
      <p:ext uri="{BB962C8B-B14F-4D97-AF65-F5344CB8AC3E}">
        <p14:creationId xmlns:p14="http://schemas.microsoft.com/office/powerpoint/2010/main" val="2064965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39B4A-A971-494D-92AC-A209BE7BC2F6}" type="slidenum">
              <a:rPr lang="en-US" smtClean="0"/>
              <a:t>53</a:t>
            </a:fld>
            <a:endParaRPr lang="en-US"/>
          </a:p>
        </p:txBody>
      </p:sp>
    </p:spTree>
    <p:extLst>
      <p:ext uri="{BB962C8B-B14F-4D97-AF65-F5344CB8AC3E}">
        <p14:creationId xmlns:p14="http://schemas.microsoft.com/office/powerpoint/2010/main" val="601473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39B4A-A971-494D-92AC-A209BE7BC2F6}" type="slidenum">
              <a:rPr lang="en-US" smtClean="0"/>
              <a:t>54</a:t>
            </a:fld>
            <a:endParaRPr lang="en-US"/>
          </a:p>
        </p:txBody>
      </p:sp>
    </p:spTree>
    <p:extLst>
      <p:ext uri="{BB962C8B-B14F-4D97-AF65-F5344CB8AC3E}">
        <p14:creationId xmlns:p14="http://schemas.microsoft.com/office/powerpoint/2010/main" val="5163616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1B0D1095-9D7D-4D6B-9734-60EF6BE9281E}" type="slidenum">
              <a:rPr lang="en-US">
                <a:solidFill>
                  <a:prstClr val="black"/>
                </a:solidFill>
                <a:latin typeface="Calibri" panose="020F0502020204030204"/>
              </a:rPr>
              <a:pPr defTabSz="942289">
                <a:defRPr/>
              </a:pPr>
              <a:t>55</a:t>
            </a:fld>
            <a:endParaRPr lang="en-US">
              <a:solidFill>
                <a:prstClr val="black"/>
              </a:solidFill>
              <a:latin typeface="Calibri" panose="020F0502020204030204"/>
            </a:endParaRPr>
          </a:p>
        </p:txBody>
      </p:sp>
    </p:spTree>
    <p:extLst>
      <p:ext uri="{BB962C8B-B14F-4D97-AF65-F5344CB8AC3E}">
        <p14:creationId xmlns:p14="http://schemas.microsoft.com/office/powerpoint/2010/main" val="3626406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B39B4A-A971-494D-92AC-A209BE7BC2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0786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D1095-9D7D-4D6B-9734-60EF6BE928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0626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5F5B08-80B4-4F32-B44F-CAB6409A1D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7773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5F5B08-80B4-4F32-B44F-CAB6409A1D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7137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5F5B08-80B4-4F32-B44F-CAB6409A1D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264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5F5B08-80B4-4F32-B44F-CAB6409A1D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066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331E040-59D5-41CA-91C8-E54BA89D4D88}"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93C2-53C7-4003-BDB2-CF8D70349913}" type="slidenum">
              <a:rPr lang="en-US" smtClean="0"/>
              <a:t>‹#›</a:t>
            </a:fld>
            <a:endParaRPr lang="en-US"/>
          </a:p>
        </p:txBody>
      </p:sp>
    </p:spTree>
    <p:extLst>
      <p:ext uri="{BB962C8B-B14F-4D97-AF65-F5344CB8AC3E}">
        <p14:creationId xmlns:p14="http://schemas.microsoft.com/office/powerpoint/2010/main" val="1004238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31E040-59D5-41CA-91C8-E54BA89D4D88}"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93C2-53C7-4003-BDB2-CF8D70349913}" type="slidenum">
              <a:rPr lang="en-US" smtClean="0"/>
              <a:t>‹#›</a:t>
            </a:fld>
            <a:endParaRPr lang="en-US"/>
          </a:p>
        </p:txBody>
      </p:sp>
    </p:spTree>
    <p:extLst>
      <p:ext uri="{BB962C8B-B14F-4D97-AF65-F5344CB8AC3E}">
        <p14:creationId xmlns:p14="http://schemas.microsoft.com/office/powerpoint/2010/main" val="2373571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31E040-59D5-41CA-91C8-E54BA89D4D88}"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93C2-53C7-4003-BDB2-CF8D70349913}" type="slidenum">
              <a:rPr lang="en-US" smtClean="0"/>
              <a:t>‹#›</a:t>
            </a:fld>
            <a:endParaRPr lang="en-US"/>
          </a:p>
        </p:txBody>
      </p:sp>
    </p:spTree>
    <p:extLst>
      <p:ext uri="{BB962C8B-B14F-4D97-AF65-F5344CB8AC3E}">
        <p14:creationId xmlns:p14="http://schemas.microsoft.com/office/powerpoint/2010/main" val="2614732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dirty="0"/>
              <a:t>Click to edit Master title style</a:t>
            </a:r>
          </a:p>
        </p:txBody>
      </p:sp>
      <p:sp>
        <p:nvSpPr>
          <p:cNvPr id="6" name="Content Placeholder 2"/>
          <p:cNvSpPr>
            <a:spLocks noGrp="1"/>
          </p:cNvSpPr>
          <p:nvPr>
            <p:ph idx="1"/>
          </p:nvPr>
        </p:nvSpPr>
        <p:spPr>
          <a:xfrm>
            <a:off x="1320800" y="1143000"/>
            <a:ext cx="10261600" cy="5181600"/>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8"/>
          <p:cNvSpPr>
            <a:spLocks noGrp="1"/>
          </p:cNvSpPr>
          <p:nvPr>
            <p:ph type="dt" sz="half" idx="10"/>
          </p:nvPr>
        </p:nvSpPr>
        <p:spPr/>
        <p:txBody>
          <a:bodyPr/>
          <a:lstStyle>
            <a:lvl1pPr>
              <a:defRPr/>
            </a:lvl1pPr>
          </a:lstStyle>
          <a:p>
            <a:pPr>
              <a:defRPr/>
            </a:pPr>
            <a:r>
              <a:rPr lang="en-US" dirty="0"/>
              <a:t>August 2020</a:t>
            </a:r>
          </a:p>
        </p:txBody>
      </p:sp>
      <p:sp>
        <p:nvSpPr>
          <p:cNvPr id="5" name="Footer Placeholder 9"/>
          <p:cNvSpPr>
            <a:spLocks noGrp="1"/>
          </p:cNvSpPr>
          <p:nvPr>
            <p:ph type="ftr" sz="quarter" idx="11"/>
          </p:nvPr>
        </p:nvSpPr>
        <p:spPr/>
        <p:txBody>
          <a:bodyPr/>
          <a:lstStyle>
            <a:lvl1pPr>
              <a:defRPr/>
            </a:lvl1pPr>
          </a:lstStyle>
          <a:p>
            <a:pPr>
              <a:defRPr/>
            </a:pPr>
            <a:r>
              <a:rPr lang="en-US" dirty="0"/>
              <a:t>HUD-VASH and SSVF</a:t>
            </a:r>
          </a:p>
        </p:txBody>
      </p:sp>
      <p:sp>
        <p:nvSpPr>
          <p:cNvPr id="7" name="Slide Number Placeholder 10"/>
          <p:cNvSpPr>
            <a:spLocks noGrp="1"/>
          </p:cNvSpPr>
          <p:nvPr>
            <p:ph type="sldNum" sz="quarter" idx="12"/>
          </p:nvPr>
        </p:nvSpPr>
        <p:spPr/>
        <p:txBody>
          <a:bodyPr/>
          <a:lstStyle>
            <a:lvl1pPr>
              <a:defRPr/>
            </a:lvl1pPr>
          </a:lstStyle>
          <a:p>
            <a:fld id="{A829F25A-84D3-4F9E-BD6A-3ADD05BBF9F6}" type="slidenum">
              <a:rPr lang="en-US" altLang="en-US"/>
              <a:pPr/>
              <a:t>‹#›</a:t>
            </a:fld>
            <a:endParaRPr lang="en-US" altLang="en-US" dirty="0"/>
          </a:p>
        </p:txBody>
      </p:sp>
    </p:spTree>
    <p:extLst>
      <p:ext uri="{BB962C8B-B14F-4D97-AF65-F5344CB8AC3E}">
        <p14:creationId xmlns:p14="http://schemas.microsoft.com/office/powerpoint/2010/main" val="3675743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BEFD8E-257E-4572-9B53-4C220B6AB8DC}"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3E854-8841-443F-8EAF-5877DCC547F6}" type="slidenum">
              <a:rPr lang="en-US" smtClean="0"/>
              <a:t>‹#›</a:t>
            </a:fld>
            <a:endParaRPr lang="en-US"/>
          </a:p>
        </p:txBody>
      </p:sp>
    </p:spTree>
    <p:extLst>
      <p:ext uri="{BB962C8B-B14F-4D97-AF65-F5344CB8AC3E}">
        <p14:creationId xmlns:p14="http://schemas.microsoft.com/office/powerpoint/2010/main" val="1232836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EFD8E-257E-4572-9B53-4C220B6AB8DC}"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3E854-8841-443F-8EAF-5877DCC547F6}" type="slidenum">
              <a:rPr lang="en-US" smtClean="0"/>
              <a:t>‹#›</a:t>
            </a:fld>
            <a:endParaRPr lang="en-US"/>
          </a:p>
        </p:txBody>
      </p:sp>
    </p:spTree>
    <p:extLst>
      <p:ext uri="{BB962C8B-B14F-4D97-AF65-F5344CB8AC3E}">
        <p14:creationId xmlns:p14="http://schemas.microsoft.com/office/powerpoint/2010/main" val="2252706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BEFD8E-257E-4572-9B53-4C220B6AB8DC}"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3E854-8841-443F-8EAF-5877DCC547F6}" type="slidenum">
              <a:rPr lang="en-US" smtClean="0"/>
              <a:t>‹#›</a:t>
            </a:fld>
            <a:endParaRPr lang="en-US"/>
          </a:p>
        </p:txBody>
      </p:sp>
    </p:spTree>
    <p:extLst>
      <p:ext uri="{BB962C8B-B14F-4D97-AF65-F5344CB8AC3E}">
        <p14:creationId xmlns:p14="http://schemas.microsoft.com/office/powerpoint/2010/main" val="2757950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BEFD8E-257E-4572-9B53-4C220B6AB8DC}"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3E854-8841-443F-8EAF-5877DCC547F6}" type="slidenum">
              <a:rPr lang="en-US" smtClean="0"/>
              <a:t>‹#›</a:t>
            </a:fld>
            <a:endParaRPr lang="en-US"/>
          </a:p>
        </p:txBody>
      </p:sp>
    </p:spTree>
    <p:extLst>
      <p:ext uri="{BB962C8B-B14F-4D97-AF65-F5344CB8AC3E}">
        <p14:creationId xmlns:p14="http://schemas.microsoft.com/office/powerpoint/2010/main" val="3867220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BEFD8E-257E-4572-9B53-4C220B6AB8DC}" type="datetimeFigureOut">
              <a:rPr lang="en-US" smtClean="0"/>
              <a:t>2/11/2021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3E854-8841-443F-8EAF-5877DCC547F6}" type="slidenum">
              <a:rPr lang="en-US" smtClean="0"/>
              <a:t>‹#›</a:t>
            </a:fld>
            <a:endParaRPr lang="en-US"/>
          </a:p>
        </p:txBody>
      </p:sp>
    </p:spTree>
    <p:extLst>
      <p:ext uri="{BB962C8B-B14F-4D97-AF65-F5344CB8AC3E}">
        <p14:creationId xmlns:p14="http://schemas.microsoft.com/office/powerpoint/2010/main" val="3362190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BEFD8E-257E-4572-9B53-4C220B6AB8DC}" type="datetimeFigureOut">
              <a:rPr lang="en-US" smtClean="0"/>
              <a:t>2/11/2021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3E854-8841-443F-8EAF-5877DCC547F6}" type="slidenum">
              <a:rPr lang="en-US" smtClean="0"/>
              <a:t>‹#›</a:t>
            </a:fld>
            <a:endParaRPr lang="en-US"/>
          </a:p>
        </p:txBody>
      </p:sp>
    </p:spTree>
    <p:extLst>
      <p:ext uri="{BB962C8B-B14F-4D97-AF65-F5344CB8AC3E}">
        <p14:creationId xmlns:p14="http://schemas.microsoft.com/office/powerpoint/2010/main" val="3739701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BEFD8E-257E-4572-9B53-4C220B6AB8DC}" type="datetimeFigureOut">
              <a:rPr lang="en-US" smtClean="0"/>
              <a:t>2/11/2021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3E854-8841-443F-8EAF-5877DCC547F6}" type="slidenum">
              <a:rPr lang="en-US" smtClean="0"/>
              <a:t>‹#›</a:t>
            </a:fld>
            <a:endParaRPr lang="en-US"/>
          </a:p>
        </p:txBody>
      </p:sp>
    </p:spTree>
    <p:extLst>
      <p:ext uri="{BB962C8B-B14F-4D97-AF65-F5344CB8AC3E}">
        <p14:creationId xmlns:p14="http://schemas.microsoft.com/office/powerpoint/2010/main" val="2688211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31E040-59D5-41CA-91C8-E54BA89D4D88}"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93C2-53C7-4003-BDB2-CF8D70349913}" type="slidenum">
              <a:rPr lang="en-US" smtClean="0"/>
              <a:t>‹#›</a:t>
            </a:fld>
            <a:endParaRPr lang="en-US"/>
          </a:p>
        </p:txBody>
      </p:sp>
    </p:spTree>
    <p:extLst>
      <p:ext uri="{BB962C8B-B14F-4D97-AF65-F5344CB8AC3E}">
        <p14:creationId xmlns:p14="http://schemas.microsoft.com/office/powerpoint/2010/main" val="2455819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BEFD8E-257E-4572-9B53-4C220B6AB8DC}"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3E854-8841-443F-8EAF-5877DCC547F6}" type="slidenum">
              <a:rPr lang="en-US" smtClean="0"/>
              <a:t>‹#›</a:t>
            </a:fld>
            <a:endParaRPr lang="en-US"/>
          </a:p>
        </p:txBody>
      </p:sp>
    </p:spTree>
    <p:extLst>
      <p:ext uri="{BB962C8B-B14F-4D97-AF65-F5344CB8AC3E}">
        <p14:creationId xmlns:p14="http://schemas.microsoft.com/office/powerpoint/2010/main" val="2577669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BEFD8E-257E-4572-9B53-4C220B6AB8DC}"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3E854-8841-443F-8EAF-5877DCC547F6}" type="slidenum">
              <a:rPr lang="en-US" smtClean="0"/>
              <a:t>‹#›</a:t>
            </a:fld>
            <a:endParaRPr lang="en-US"/>
          </a:p>
        </p:txBody>
      </p:sp>
    </p:spTree>
    <p:extLst>
      <p:ext uri="{BB962C8B-B14F-4D97-AF65-F5344CB8AC3E}">
        <p14:creationId xmlns:p14="http://schemas.microsoft.com/office/powerpoint/2010/main" val="1622071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EFD8E-257E-4572-9B53-4C220B6AB8DC}"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3E854-8841-443F-8EAF-5877DCC547F6}" type="slidenum">
              <a:rPr lang="en-US" smtClean="0"/>
              <a:t>‹#›</a:t>
            </a:fld>
            <a:endParaRPr lang="en-US"/>
          </a:p>
        </p:txBody>
      </p:sp>
    </p:spTree>
    <p:extLst>
      <p:ext uri="{BB962C8B-B14F-4D97-AF65-F5344CB8AC3E}">
        <p14:creationId xmlns:p14="http://schemas.microsoft.com/office/powerpoint/2010/main" val="1135190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EFD8E-257E-4572-9B53-4C220B6AB8DC}"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3E854-8841-443F-8EAF-5877DCC547F6}" type="slidenum">
              <a:rPr lang="en-US" smtClean="0"/>
              <a:t>‹#›</a:t>
            </a:fld>
            <a:endParaRPr lang="en-US"/>
          </a:p>
        </p:txBody>
      </p:sp>
    </p:spTree>
    <p:extLst>
      <p:ext uri="{BB962C8B-B14F-4D97-AF65-F5344CB8AC3E}">
        <p14:creationId xmlns:p14="http://schemas.microsoft.com/office/powerpoint/2010/main" val="816684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661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254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639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210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996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40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31E040-59D5-41CA-91C8-E54BA89D4D88}"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93C2-53C7-4003-BDB2-CF8D70349913}" type="slidenum">
              <a:rPr lang="en-US" smtClean="0"/>
              <a:t>‹#›</a:t>
            </a:fld>
            <a:endParaRPr lang="en-US"/>
          </a:p>
        </p:txBody>
      </p:sp>
    </p:spTree>
    <p:extLst>
      <p:ext uri="{BB962C8B-B14F-4D97-AF65-F5344CB8AC3E}">
        <p14:creationId xmlns:p14="http://schemas.microsoft.com/office/powerpoint/2010/main" val="9881840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1740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5206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9403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5706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1367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413069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048922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421985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216405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28440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31E040-59D5-41CA-91C8-E54BA89D4D88}"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393C2-53C7-4003-BDB2-CF8D70349913}" type="slidenum">
              <a:rPr lang="en-US" smtClean="0"/>
              <a:t>‹#›</a:t>
            </a:fld>
            <a:endParaRPr lang="en-US"/>
          </a:p>
        </p:txBody>
      </p:sp>
    </p:spTree>
    <p:extLst>
      <p:ext uri="{BB962C8B-B14F-4D97-AF65-F5344CB8AC3E}">
        <p14:creationId xmlns:p14="http://schemas.microsoft.com/office/powerpoint/2010/main" val="19256283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417378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55473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26698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713084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922809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640452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861959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242944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092845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47408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31E040-59D5-41CA-91C8-E54BA89D4D88}" type="datetimeFigureOut">
              <a:rPr lang="en-US" smtClean="0"/>
              <a:t>2/11/2021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1393C2-53C7-4003-BDB2-CF8D70349913}" type="slidenum">
              <a:rPr lang="en-US" smtClean="0"/>
              <a:t>‹#›</a:t>
            </a:fld>
            <a:endParaRPr lang="en-US"/>
          </a:p>
        </p:txBody>
      </p:sp>
    </p:spTree>
    <p:extLst>
      <p:ext uri="{BB962C8B-B14F-4D97-AF65-F5344CB8AC3E}">
        <p14:creationId xmlns:p14="http://schemas.microsoft.com/office/powerpoint/2010/main" val="34421910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91172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31E040-59D5-41CA-91C8-E54BA89D4D88}" type="datetimeFigureOut">
              <a:rPr lang="en-US" smtClean="0"/>
              <a:t>2/11/2021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1393C2-53C7-4003-BDB2-CF8D70349913}" type="slidenum">
              <a:rPr lang="en-US" smtClean="0"/>
              <a:t>‹#›</a:t>
            </a:fld>
            <a:endParaRPr lang="en-US"/>
          </a:p>
        </p:txBody>
      </p:sp>
    </p:spTree>
    <p:extLst>
      <p:ext uri="{BB962C8B-B14F-4D97-AF65-F5344CB8AC3E}">
        <p14:creationId xmlns:p14="http://schemas.microsoft.com/office/powerpoint/2010/main" val="4256805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31E040-59D5-41CA-91C8-E54BA89D4D88}" type="datetimeFigureOut">
              <a:rPr lang="en-US" smtClean="0"/>
              <a:t>2/11/2021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393C2-53C7-4003-BDB2-CF8D70349913}" type="slidenum">
              <a:rPr lang="en-US" smtClean="0"/>
              <a:t>‹#›</a:t>
            </a:fld>
            <a:endParaRPr lang="en-US"/>
          </a:p>
        </p:txBody>
      </p:sp>
    </p:spTree>
    <p:extLst>
      <p:ext uri="{BB962C8B-B14F-4D97-AF65-F5344CB8AC3E}">
        <p14:creationId xmlns:p14="http://schemas.microsoft.com/office/powerpoint/2010/main" val="731432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31E040-59D5-41CA-91C8-E54BA89D4D88}"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393C2-53C7-4003-BDB2-CF8D70349913}" type="slidenum">
              <a:rPr lang="en-US" smtClean="0"/>
              <a:t>‹#›</a:t>
            </a:fld>
            <a:endParaRPr lang="en-US"/>
          </a:p>
        </p:txBody>
      </p:sp>
    </p:spTree>
    <p:extLst>
      <p:ext uri="{BB962C8B-B14F-4D97-AF65-F5344CB8AC3E}">
        <p14:creationId xmlns:p14="http://schemas.microsoft.com/office/powerpoint/2010/main" val="2306973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31E040-59D5-41CA-91C8-E54BA89D4D88}"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393C2-53C7-4003-BDB2-CF8D70349913}" type="slidenum">
              <a:rPr lang="en-US" smtClean="0"/>
              <a:t>‹#›</a:t>
            </a:fld>
            <a:endParaRPr lang="en-US"/>
          </a:p>
        </p:txBody>
      </p:sp>
    </p:spTree>
    <p:extLst>
      <p:ext uri="{BB962C8B-B14F-4D97-AF65-F5344CB8AC3E}">
        <p14:creationId xmlns:p14="http://schemas.microsoft.com/office/powerpoint/2010/main" val="21342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1E040-59D5-41CA-91C8-E54BA89D4D88}" type="datetimeFigureOut">
              <a:rPr lang="en-US" smtClean="0"/>
              <a:t>2/11/2021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393C2-53C7-4003-BDB2-CF8D70349913}" type="slidenum">
              <a:rPr lang="en-US" smtClean="0"/>
              <a:t>‹#›</a:t>
            </a:fld>
            <a:endParaRPr lang="en-US"/>
          </a:p>
        </p:txBody>
      </p:sp>
    </p:spTree>
    <p:extLst>
      <p:ext uri="{BB962C8B-B14F-4D97-AF65-F5344CB8AC3E}">
        <p14:creationId xmlns:p14="http://schemas.microsoft.com/office/powerpoint/2010/main" val="3732690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BEFD8E-257E-4572-9B53-4C220B6AB8DC}" type="datetimeFigureOut">
              <a:rPr lang="en-US" smtClean="0"/>
              <a:t>2/11/2021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3E854-8841-443F-8EAF-5877DCC547F6}" type="slidenum">
              <a:rPr lang="en-US" smtClean="0"/>
              <a:t>‹#›</a:t>
            </a:fld>
            <a:endParaRPr lang="en-US"/>
          </a:p>
        </p:txBody>
      </p:sp>
    </p:spTree>
    <p:extLst>
      <p:ext uri="{BB962C8B-B14F-4D97-AF65-F5344CB8AC3E}">
        <p14:creationId xmlns:p14="http://schemas.microsoft.com/office/powerpoint/2010/main" val="33949212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54410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2/11/2021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6714653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3065" y="341194"/>
            <a:ext cx="10089735" cy="1203449"/>
          </a:xfrm>
          <a:solidFill>
            <a:schemeClr val="accent1">
              <a:lumMod val="20000"/>
              <a:lumOff val="80000"/>
            </a:schemeClr>
          </a:solidFill>
        </p:spPr>
        <p:txBody>
          <a:bodyPr>
            <a:noAutofit/>
          </a:bodyPr>
          <a:lstStyle/>
          <a:p>
            <a:r>
              <a:rPr lang="en-US" sz="4400" b="1">
                <a:latin typeface="Arial Narrow" panose="020B0606020202030204" pitchFamily="34" charset="0"/>
              </a:rPr>
              <a:t>SSVF Health Care Navigator</a:t>
            </a:r>
            <a:br>
              <a:rPr lang="en-US" sz="4400" b="1" dirty="0">
                <a:latin typeface="Arial Narrow" panose="020B0606020202030204" pitchFamily="34" charset="0"/>
              </a:rPr>
            </a:br>
            <a:r>
              <a:rPr lang="en-US" sz="4400" b="1" dirty="0">
                <a:latin typeface="Arial Narrow" panose="020B0606020202030204" pitchFamily="34" charset="0"/>
              </a:rPr>
              <a:t>Community of Practice</a:t>
            </a:r>
          </a:p>
        </p:txBody>
      </p:sp>
      <p:sp>
        <p:nvSpPr>
          <p:cNvPr id="3" name="Subtitle 2"/>
          <p:cNvSpPr>
            <a:spLocks noGrp="1"/>
          </p:cNvSpPr>
          <p:nvPr>
            <p:ph type="subTitle" idx="1"/>
          </p:nvPr>
        </p:nvSpPr>
        <p:spPr>
          <a:xfrm>
            <a:off x="1371600" y="1686599"/>
            <a:ext cx="9144000" cy="747771"/>
          </a:xfrm>
        </p:spPr>
        <p:txBody>
          <a:bodyPr>
            <a:normAutofit/>
          </a:bodyPr>
          <a:lstStyle/>
          <a:p>
            <a:r>
              <a:rPr lang="en-US" sz="4500" b="1" dirty="0">
                <a:latin typeface="Arial Narrow" panose="020B0606020202030204" pitchFamily="34" charset="0"/>
              </a:rPr>
              <a:t>Session #3</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2434370"/>
            <a:ext cx="10058400" cy="4029078"/>
          </a:xfrm>
          <a:prstGeom prst="rect">
            <a:avLst/>
          </a:prstGeom>
        </p:spPr>
      </p:pic>
    </p:spTree>
    <p:extLst>
      <p:ext uri="{BB962C8B-B14F-4D97-AF65-F5344CB8AC3E}">
        <p14:creationId xmlns:p14="http://schemas.microsoft.com/office/powerpoint/2010/main" val="1070185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0B182-70A0-4F3E-895B-FAACFBA689FC}"/>
              </a:ext>
            </a:extLst>
          </p:cNvPr>
          <p:cNvSpPr>
            <a:spLocks noGrp="1"/>
          </p:cNvSpPr>
          <p:nvPr>
            <p:ph type="title"/>
          </p:nvPr>
        </p:nvSpPr>
        <p:spPr/>
        <p:txBody>
          <a:bodyPr/>
          <a:lstStyle/>
          <a:p>
            <a:r>
              <a:rPr lang="en-US" dirty="0"/>
              <a:t>Social Determinants of Health</a:t>
            </a:r>
          </a:p>
        </p:txBody>
      </p:sp>
      <p:pic>
        <p:nvPicPr>
          <p:cNvPr id="7" name="Picture 6" descr="Table&#10;&#10;Description automatically generated">
            <a:extLst>
              <a:ext uri="{FF2B5EF4-FFF2-40B4-BE49-F238E27FC236}">
                <a16:creationId xmlns:a16="http://schemas.microsoft.com/office/drawing/2014/main" id="{CAD884F6-ABC5-4E31-895B-3CD410D72F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78" y="406790"/>
            <a:ext cx="10650421" cy="6858000"/>
          </a:xfrm>
          <a:prstGeom prst="rect">
            <a:avLst/>
          </a:prstGeom>
        </p:spPr>
      </p:pic>
    </p:spTree>
    <p:extLst>
      <p:ext uri="{BB962C8B-B14F-4D97-AF65-F5344CB8AC3E}">
        <p14:creationId xmlns:p14="http://schemas.microsoft.com/office/powerpoint/2010/main" val="173591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sz="3200" b="1" i="1" dirty="0">
                <a:latin typeface="Arial Narrow" panose="020B0606020202030204" pitchFamily="34" charset="0"/>
              </a:rPr>
              <a:t>Health Care Navigators Community of Practice </a:t>
            </a:r>
          </a:p>
          <a:p>
            <a:r>
              <a:rPr lang="en-US" sz="3200" b="1" i="1" dirty="0">
                <a:latin typeface="Arial Narrow" panose="020B0606020202030204" pitchFamily="34" charset="0"/>
              </a:rPr>
              <a:t>Assignment #2</a:t>
            </a:r>
          </a:p>
          <a:p>
            <a:endParaRPr lang="en-US" dirty="0"/>
          </a:p>
        </p:txBody>
      </p:sp>
      <p:sp>
        <p:nvSpPr>
          <p:cNvPr id="6" name="Title 1"/>
          <p:cNvSpPr>
            <a:spLocks noGrp="1"/>
          </p:cNvSpPr>
          <p:nvPr>
            <p:ph type="ctrTitle"/>
          </p:nvPr>
        </p:nvSpPr>
        <p:spPr>
          <a:xfrm>
            <a:off x="1524000" y="1122363"/>
            <a:ext cx="9144000" cy="1189322"/>
          </a:xfrm>
          <a:solidFill>
            <a:schemeClr val="bg1"/>
          </a:solidFill>
          <a:ln w="38100">
            <a:solidFill>
              <a:schemeClr val="tx1"/>
            </a:solidFill>
          </a:ln>
        </p:spPr>
        <p:txBody>
          <a:bodyPr>
            <a:normAutofit fontScale="90000"/>
          </a:bodyPr>
          <a:lstStyle/>
          <a:p>
            <a:r>
              <a:rPr lang="en-US" sz="4500" b="1" dirty="0">
                <a:latin typeface="Franklin Gothic Demi" panose="020B0703020102020204" pitchFamily="34" charset="0"/>
              </a:rPr>
              <a:t>Louverta, Danielle (Catholic Community Services Seattle, WA) </a:t>
            </a:r>
          </a:p>
        </p:txBody>
      </p:sp>
    </p:spTree>
    <p:extLst>
      <p:ext uri="{BB962C8B-B14F-4D97-AF65-F5344CB8AC3E}">
        <p14:creationId xmlns:p14="http://schemas.microsoft.com/office/powerpoint/2010/main" val="1274058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03" y="197976"/>
            <a:ext cx="11946194" cy="844243"/>
          </a:xfrm>
          <a:solidFill>
            <a:schemeClr val="bg1">
              <a:lumMod val="95000"/>
            </a:schemeClr>
          </a:solidFill>
        </p:spPr>
        <p:txBody>
          <a:bodyPr>
            <a:noAutofit/>
          </a:bodyPr>
          <a:lstStyle/>
          <a:p>
            <a:r>
              <a:rPr lang="en-US" sz="6000" b="1" dirty="0">
                <a:latin typeface="Arial Narrow" panose="020B0606020202030204" pitchFamily="34" charset="0"/>
              </a:rPr>
              <a:t>Prioritization Decisions</a:t>
            </a:r>
          </a:p>
        </p:txBody>
      </p:sp>
      <p:sp>
        <p:nvSpPr>
          <p:cNvPr id="3" name="Content Placeholder 2"/>
          <p:cNvSpPr>
            <a:spLocks noGrp="1"/>
          </p:cNvSpPr>
          <p:nvPr>
            <p:ph idx="1"/>
          </p:nvPr>
        </p:nvSpPr>
        <p:spPr>
          <a:xfrm>
            <a:off x="122903" y="1161946"/>
            <a:ext cx="11850329" cy="5498078"/>
          </a:xfrm>
        </p:spPr>
        <p:txBody>
          <a:bodyPr>
            <a:normAutofit/>
          </a:bodyPr>
          <a:lstStyle/>
          <a:p>
            <a:pPr marL="457200" lvl="1" indent="0">
              <a:buNone/>
            </a:pPr>
            <a:endParaRPr lang="en-US" sz="3200" dirty="0">
              <a:latin typeface="Arial Narrow" panose="020B0606020202030204" pitchFamily="34" charset="0"/>
              <a:cs typeface="Arial" panose="020B0604020202020204" pitchFamily="34" charset="0"/>
            </a:endParaRPr>
          </a:p>
          <a:p>
            <a:pPr lvl="1"/>
            <a:r>
              <a:rPr lang="en-US" sz="3200" dirty="0">
                <a:latin typeface="Arial Narrow" panose="020B0606020202030204" pitchFamily="34" charset="0"/>
                <a:cs typeface="Arial" panose="020B0604020202020204" pitchFamily="34" charset="0"/>
              </a:rPr>
              <a:t>What is the anticipated caseload size? </a:t>
            </a:r>
          </a:p>
          <a:p>
            <a:pPr lvl="2"/>
            <a:r>
              <a:rPr lang="en-US" sz="2800" dirty="0">
                <a:latin typeface="Arial Narrow" panose="020B0606020202030204" pitchFamily="34" charset="0"/>
                <a:cs typeface="Arial" panose="020B0604020202020204" pitchFamily="34" charset="0"/>
              </a:rPr>
              <a:t>25 Louverta and 25 Danielle= </a:t>
            </a:r>
            <a:r>
              <a:rPr lang="en-US" sz="2800" b="1" dirty="0">
                <a:latin typeface="Arial Narrow" panose="020B0606020202030204" pitchFamily="34" charset="0"/>
                <a:cs typeface="Arial" panose="020B0604020202020204" pitchFamily="34" charset="0"/>
              </a:rPr>
              <a:t>50</a:t>
            </a:r>
          </a:p>
          <a:p>
            <a:pPr lvl="1"/>
            <a:r>
              <a:rPr lang="en-US" sz="3200" dirty="0">
                <a:latin typeface="Arial Narrow" panose="020B0606020202030204" pitchFamily="34" charset="0"/>
                <a:cs typeface="Arial" panose="020B0604020202020204" pitchFamily="34" charset="0"/>
              </a:rPr>
              <a:t>How will this prioritization plan be formally messaged to Veterans and partners?</a:t>
            </a:r>
          </a:p>
          <a:p>
            <a:pPr lvl="2"/>
            <a:r>
              <a:rPr lang="en-US" sz="2800" dirty="0">
                <a:latin typeface="Arial Narrow" panose="020B0606020202030204" pitchFamily="34" charset="0"/>
                <a:cs typeface="Arial" panose="020B0604020202020204" pitchFamily="34" charset="0"/>
              </a:rPr>
              <a:t> Connecting with the case managers, </a:t>
            </a:r>
            <a:r>
              <a:rPr lang="en-US" sz="2800" dirty="0">
                <a:latin typeface="Arial Narrow" panose="020B0606020202030204" pitchFamily="34" charset="0"/>
              </a:rPr>
              <a:t>Continuum of Care (</a:t>
            </a:r>
            <a:r>
              <a:rPr lang="en-US" sz="2800" dirty="0" err="1">
                <a:latin typeface="Arial Narrow" panose="020B0606020202030204" pitchFamily="34" charset="0"/>
              </a:rPr>
              <a:t>CoC</a:t>
            </a:r>
            <a:r>
              <a:rPr lang="en-US" sz="2800" dirty="0">
                <a:latin typeface="Arial Narrow" panose="020B0606020202030204" pitchFamily="34" charset="0"/>
              </a:rPr>
              <a:t>) partnership meetings, VA and community partnerships</a:t>
            </a:r>
            <a:endParaRPr lang="en-US" sz="2800" dirty="0">
              <a:latin typeface="Arial Narrow" panose="020B060602020203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03" y="6262688"/>
            <a:ext cx="816017" cy="485800"/>
          </a:xfrm>
          <a:prstGeom prst="rect">
            <a:avLst/>
          </a:prstGeom>
        </p:spPr>
      </p:pic>
    </p:spTree>
    <p:extLst>
      <p:ext uri="{BB962C8B-B14F-4D97-AF65-F5344CB8AC3E}">
        <p14:creationId xmlns:p14="http://schemas.microsoft.com/office/powerpoint/2010/main" val="3697272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2DA6D2-11A1-4512-B6D4-A8E702DCEDFC}"/>
              </a:ext>
            </a:extLst>
          </p:cNvPr>
          <p:cNvSpPr>
            <a:spLocks noGrp="1"/>
          </p:cNvSpPr>
          <p:nvPr>
            <p:ph idx="1"/>
          </p:nvPr>
        </p:nvSpPr>
        <p:spPr>
          <a:xfrm>
            <a:off x="838200" y="939506"/>
            <a:ext cx="10515600" cy="4351338"/>
          </a:xfrm>
        </p:spPr>
        <p:txBody>
          <a:bodyPr>
            <a:normAutofit lnSpcReduction="10000"/>
          </a:bodyPr>
          <a:lstStyle/>
          <a:p>
            <a:pPr lvl="1"/>
            <a:r>
              <a:rPr lang="en-US" sz="3200" dirty="0">
                <a:latin typeface="Arial Narrow" panose="020B0606020202030204" pitchFamily="34" charset="0"/>
                <a:cs typeface="Arial" panose="020B0604020202020204" pitchFamily="34" charset="0"/>
              </a:rPr>
              <a:t>What is the plan for prioritization of Veterans for Health Care Navigation Services, as needed?  Planning should address: how many are in hotels </a:t>
            </a:r>
            <a:endParaRPr lang="en-US" sz="2800" dirty="0">
              <a:latin typeface="Arial Narrow" panose="020B0606020202030204" pitchFamily="34" charset="0"/>
            </a:endParaRPr>
          </a:p>
          <a:p>
            <a:pPr marL="914400" lvl="2" indent="0">
              <a:buNone/>
            </a:pPr>
            <a:r>
              <a:rPr lang="en-US" sz="2800" dirty="0">
                <a:latin typeface="Arial Narrow" panose="020B0606020202030204" pitchFamily="34" charset="0"/>
              </a:rPr>
              <a:t>1. Vulnerable Veterans living in hotels </a:t>
            </a:r>
          </a:p>
          <a:p>
            <a:pPr marL="914400" lvl="2" indent="0">
              <a:buNone/>
            </a:pPr>
            <a:r>
              <a:rPr lang="en-US" sz="2800" dirty="0">
                <a:latin typeface="Arial Narrow" panose="020B0606020202030204" pitchFamily="34" charset="0"/>
              </a:rPr>
              <a:t>2. Veterans identified as having a complex illness and difficulty accessing care</a:t>
            </a:r>
          </a:p>
          <a:p>
            <a:pPr marL="914400" lvl="2" indent="0">
              <a:buNone/>
            </a:pPr>
            <a:r>
              <a:rPr lang="en-US" sz="2800" dirty="0">
                <a:latin typeface="Arial Narrow" panose="020B0606020202030204" pitchFamily="34" charset="0"/>
              </a:rPr>
              <a:t>3. Veterans identified as having mental health or substance use disorders</a:t>
            </a:r>
          </a:p>
          <a:p>
            <a:pPr marL="914400" lvl="2" indent="0">
              <a:buNone/>
            </a:pPr>
            <a:r>
              <a:rPr lang="en-US" sz="2800" dirty="0">
                <a:latin typeface="Arial Narrow" panose="020B0606020202030204" pitchFamily="34" charset="0"/>
              </a:rPr>
              <a:t>4. Veterans who are not already enrolled in health care</a:t>
            </a:r>
          </a:p>
          <a:p>
            <a:pPr marL="914400" lvl="2" indent="0">
              <a:buNone/>
            </a:pPr>
            <a:r>
              <a:rPr lang="en-US" sz="2800" dirty="0">
                <a:latin typeface="Arial Narrow" panose="020B0606020202030204" pitchFamily="34" charset="0"/>
              </a:rPr>
              <a:t>5. Veteran requesting HCN services who otherwise may not have apparent health care navigation needs</a:t>
            </a:r>
            <a:endParaRPr lang="en-US" sz="3200" dirty="0">
              <a:latin typeface="Arial Narrow" panose="020B0606020202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542967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289A88-5FE5-436D-9F79-774B8D5FBAE1}"/>
              </a:ext>
            </a:extLst>
          </p:cNvPr>
          <p:cNvSpPr>
            <a:spLocks noGrp="1"/>
          </p:cNvSpPr>
          <p:nvPr>
            <p:ph idx="1"/>
          </p:nvPr>
        </p:nvSpPr>
        <p:spPr>
          <a:xfrm>
            <a:off x="715651" y="656702"/>
            <a:ext cx="10515600" cy="4351338"/>
          </a:xfrm>
        </p:spPr>
        <p:txBody>
          <a:bodyPr/>
          <a:lstStyle/>
          <a:p>
            <a:pPr lvl="1"/>
            <a:r>
              <a:rPr lang="en-US" sz="3200" dirty="0">
                <a:latin typeface="Arial Narrow" panose="020B0606020202030204" pitchFamily="34" charset="0"/>
                <a:cs typeface="Arial" panose="020B0604020202020204" pitchFamily="34" charset="0"/>
              </a:rPr>
              <a:t>How will this prioritization plan be formally messaged to Veterans and partners? </a:t>
            </a:r>
          </a:p>
          <a:p>
            <a:pPr lvl="2"/>
            <a:r>
              <a:rPr lang="en-US" sz="2800" dirty="0">
                <a:latin typeface="Arial Narrow" panose="020B0606020202030204" pitchFamily="34" charset="0"/>
                <a:cs typeface="Arial" panose="020B0604020202020204" pitchFamily="34" charset="0"/>
              </a:rPr>
              <a:t>Connecting with the case managers, </a:t>
            </a:r>
            <a:r>
              <a:rPr lang="en-US" sz="2800" dirty="0">
                <a:latin typeface="Arial Narrow" panose="020B0606020202030204" pitchFamily="34" charset="0"/>
              </a:rPr>
              <a:t>Continuum of Care (</a:t>
            </a:r>
            <a:r>
              <a:rPr lang="en-US" sz="2800" dirty="0" err="1">
                <a:latin typeface="Arial Narrow" panose="020B0606020202030204" pitchFamily="34" charset="0"/>
              </a:rPr>
              <a:t>CoC</a:t>
            </a:r>
            <a:r>
              <a:rPr lang="en-US" sz="2800" dirty="0">
                <a:latin typeface="Arial Narrow" panose="020B0606020202030204" pitchFamily="34" charset="0"/>
              </a:rPr>
              <a:t>) partnership meetings, VA and community partnerships</a:t>
            </a:r>
            <a:endParaRPr lang="en-US" sz="2800" dirty="0">
              <a:latin typeface="Arial Narrow" panose="020B0606020202030204" pitchFamily="34" charset="0"/>
              <a:cs typeface="Arial" panose="020B0604020202020204" pitchFamily="34" charset="0"/>
            </a:endParaRPr>
          </a:p>
          <a:p>
            <a:pPr lvl="1"/>
            <a:r>
              <a:rPr lang="en-US" sz="3200" dirty="0">
                <a:latin typeface="Arial Narrow" panose="020B0606020202030204" pitchFamily="34" charset="0"/>
                <a:cs typeface="Arial" panose="020B0604020202020204" pitchFamily="34" charset="0"/>
              </a:rPr>
              <a:t>What additional resources can be pulled in for supports? </a:t>
            </a:r>
          </a:p>
          <a:p>
            <a:pPr lvl="2"/>
            <a:r>
              <a:rPr lang="en-US" sz="2800" dirty="0">
                <a:latin typeface="Arial Narrow" panose="020B0606020202030204" pitchFamily="34" charset="0"/>
                <a:cs typeface="Arial" panose="020B0604020202020204" pitchFamily="34" charset="0"/>
              </a:rPr>
              <a:t>H-PACT Team (provider, nurses, social worker) </a:t>
            </a:r>
          </a:p>
          <a:p>
            <a:pPr lvl="2"/>
            <a:r>
              <a:rPr lang="en-US" sz="2800" dirty="0">
                <a:latin typeface="Arial Narrow" panose="020B0606020202030204" pitchFamily="34" charset="0"/>
                <a:cs typeface="Arial" panose="020B0604020202020204" pitchFamily="34" charset="0"/>
              </a:rPr>
              <a:t>Community resources</a:t>
            </a:r>
            <a:endParaRPr lang="en-US" dirty="0"/>
          </a:p>
        </p:txBody>
      </p:sp>
    </p:spTree>
    <p:extLst>
      <p:ext uri="{BB962C8B-B14F-4D97-AF65-F5344CB8AC3E}">
        <p14:creationId xmlns:p14="http://schemas.microsoft.com/office/powerpoint/2010/main" val="3286246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sz="3200" b="1" i="1" dirty="0">
                <a:latin typeface="Arial Narrow" panose="020B0606020202030204" pitchFamily="34" charset="0"/>
              </a:rPr>
              <a:t>Health Care Navigators Community of Practice </a:t>
            </a:r>
          </a:p>
          <a:p>
            <a:r>
              <a:rPr lang="en-US" sz="3200" b="1" i="1" dirty="0">
                <a:latin typeface="Arial Narrow" panose="020B0606020202030204" pitchFamily="34" charset="0"/>
              </a:rPr>
              <a:t>Assignment #2</a:t>
            </a:r>
          </a:p>
          <a:p>
            <a:endParaRPr lang="en-US" dirty="0"/>
          </a:p>
        </p:txBody>
      </p:sp>
      <p:sp>
        <p:nvSpPr>
          <p:cNvPr id="6" name="Title 1"/>
          <p:cNvSpPr>
            <a:spLocks noGrp="1"/>
          </p:cNvSpPr>
          <p:nvPr>
            <p:ph type="ctrTitle"/>
          </p:nvPr>
        </p:nvSpPr>
        <p:spPr>
          <a:xfrm>
            <a:off x="1524000" y="1122363"/>
            <a:ext cx="9144000" cy="1189322"/>
          </a:xfrm>
          <a:solidFill>
            <a:schemeClr val="bg1"/>
          </a:solidFill>
          <a:ln w="38100">
            <a:solidFill>
              <a:schemeClr val="tx1"/>
            </a:solidFill>
          </a:ln>
        </p:spPr>
        <p:txBody>
          <a:bodyPr>
            <a:normAutofit fontScale="90000"/>
          </a:bodyPr>
          <a:lstStyle/>
          <a:p>
            <a:r>
              <a:rPr lang="en-US" sz="4500" b="1" dirty="0">
                <a:latin typeface="Franklin Gothic Demi" panose="020B0703020102020204" pitchFamily="34" charset="0"/>
              </a:rPr>
              <a:t>Kerri J. Reyes </a:t>
            </a:r>
            <a:br>
              <a:rPr lang="en-US" sz="4500" b="1" dirty="0">
                <a:latin typeface="Franklin Gothic Demi" panose="020B0703020102020204" pitchFamily="34" charset="0"/>
              </a:rPr>
            </a:br>
            <a:r>
              <a:rPr lang="en-US" sz="4500" b="1" dirty="0">
                <a:latin typeface="Franklin Gothic Demi" panose="020B0703020102020204" pitchFamily="34" charset="0"/>
              </a:rPr>
              <a:t>U.S. Vets Houston</a:t>
            </a:r>
          </a:p>
        </p:txBody>
      </p:sp>
    </p:spTree>
    <p:extLst>
      <p:ext uri="{BB962C8B-B14F-4D97-AF65-F5344CB8AC3E}">
        <p14:creationId xmlns:p14="http://schemas.microsoft.com/office/powerpoint/2010/main" val="283373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03" y="197976"/>
            <a:ext cx="11946194" cy="844243"/>
          </a:xfrm>
          <a:solidFill>
            <a:schemeClr val="bg1">
              <a:lumMod val="95000"/>
            </a:schemeClr>
          </a:solidFill>
        </p:spPr>
        <p:txBody>
          <a:bodyPr>
            <a:noAutofit/>
          </a:bodyPr>
          <a:lstStyle/>
          <a:p>
            <a:r>
              <a:rPr lang="en-US" sz="6000" b="1" dirty="0">
                <a:latin typeface="Arial Narrow" panose="020B0606020202030204" pitchFamily="34" charset="0"/>
              </a:rPr>
              <a:t>Prioritization Decisions</a:t>
            </a:r>
          </a:p>
        </p:txBody>
      </p:sp>
      <p:sp>
        <p:nvSpPr>
          <p:cNvPr id="3" name="Content Placeholder 2"/>
          <p:cNvSpPr>
            <a:spLocks noGrp="1"/>
          </p:cNvSpPr>
          <p:nvPr>
            <p:ph idx="1"/>
          </p:nvPr>
        </p:nvSpPr>
        <p:spPr>
          <a:xfrm>
            <a:off x="122903" y="1161946"/>
            <a:ext cx="11850329" cy="5498078"/>
          </a:xfrm>
        </p:spPr>
        <p:txBody>
          <a:bodyPr>
            <a:normAutofit/>
          </a:bodyPr>
          <a:lstStyle/>
          <a:p>
            <a:pPr marL="457200" lvl="1" indent="0">
              <a:buNone/>
            </a:pPr>
            <a:endParaRPr lang="en-US" sz="3200" dirty="0">
              <a:latin typeface="Arial Narrow" panose="020B0606020202030204" pitchFamily="34" charset="0"/>
              <a:cs typeface="Arial" panose="020B0604020202020204" pitchFamily="34" charset="0"/>
            </a:endParaRPr>
          </a:p>
          <a:p>
            <a:pPr marL="457200" lvl="1" indent="0" algn="ctr">
              <a:buNone/>
            </a:pPr>
            <a:r>
              <a:rPr lang="en-US" sz="3200" b="1" u="sng" dirty="0">
                <a:latin typeface="Arial Narrow" panose="020B0606020202030204" pitchFamily="34" charset="0"/>
                <a:cs typeface="Arial" panose="020B0604020202020204" pitchFamily="34" charset="0"/>
              </a:rPr>
              <a:t>What is the anticipated caseload size?</a:t>
            </a:r>
          </a:p>
          <a:p>
            <a:pPr marL="457200" lvl="1" indent="0" algn="ctr">
              <a:buNone/>
            </a:pPr>
            <a:endParaRPr lang="en-US" sz="3200" b="1" u="sng" dirty="0">
              <a:latin typeface="Arial Narrow" panose="020B0606020202030204" pitchFamily="34" charset="0"/>
              <a:cs typeface="Arial" panose="020B0604020202020204" pitchFamily="34" charset="0"/>
            </a:endParaRPr>
          </a:p>
          <a:p>
            <a:pPr lvl="2"/>
            <a:r>
              <a:rPr lang="en-US" sz="2800" dirty="0">
                <a:latin typeface="Arial Narrow" panose="020B0606020202030204" pitchFamily="34" charset="0"/>
                <a:cs typeface="Arial" panose="020B0604020202020204" pitchFamily="34" charset="0"/>
              </a:rPr>
              <a:t>Ideally, a 30-35 veteran caseload seems it would be manageable, based on historical information around SSVF Case </a:t>
            </a:r>
            <a:r>
              <a:rPr lang="en-US" sz="2800" dirty="0" err="1">
                <a:latin typeface="Arial Narrow" panose="020B0606020202030204" pitchFamily="34" charset="0"/>
                <a:cs typeface="Arial" panose="020B0604020202020204" pitchFamily="34" charset="0"/>
              </a:rPr>
              <a:t>Mgmt</a:t>
            </a:r>
            <a:r>
              <a:rPr lang="en-US" sz="2800" dirty="0">
                <a:latin typeface="Arial Narrow" panose="020B0606020202030204" pitchFamily="34" charset="0"/>
                <a:cs typeface="Arial" panose="020B0604020202020204" pitchFamily="34" charset="0"/>
              </a:rPr>
              <a:t> workload. </a:t>
            </a:r>
          </a:p>
          <a:p>
            <a:pPr marL="914400" lvl="2" indent="0">
              <a:buNone/>
            </a:pPr>
            <a:endParaRPr lang="en-US" sz="2800" dirty="0">
              <a:latin typeface="Arial Narrow" panose="020B0606020202030204" pitchFamily="34" charset="0"/>
              <a:cs typeface="Arial" panose="020B0604020202020204" pitchFamily="34" charset="0"/>
            </a:endParaRPr>
          </a:p>
          <a:p>
            <a:pPr lvl="2"/>
            <a:r>
              <a:rPr lang="en-US" sz="2800" dirty="0">
                <a:latin typeface="Arial Narrow" panose="020B0606020202030204" pitchFamily="34" charset="0"/>
                <a:cs typeface="Arial" panose="020B0604020202020204" pitchFamily="34" charset="0"/>
              </a:rPr>
              <a:t>This will be reevaluated periodically and as needed.</a:t>
            </a:r>
          </a:p>
          <a:p>
            <a:pPr lvl="2"/>
            <a:endParaRPr lang="en-US" sz="2800" dirty="0">
              <a:latin typeface="Arial Narrow" panose="020B0606020202030204" pitchFamily="34" charset="0"/>
              <a:cs typeface="Arial" panose="020B0604020202020204" pitchFamily="34" charset="0"/>
            </a:endParaRPr>
          </a:p>
          <a:p>
            <a:pPr lvl="2"/>
            <a:r>
              <a:rPr lang="en-US" sz="2800" dirty="0">
                <a:latin typeface="Arial Narrow" panose="020B0606020202030204" pitchFamily="34" charset="0"/>
                <a:cs typeface="Arial" panose="020B0604020202020204" pitchFamily="34" charset="0"/>
              </a:rPr>
              <a:t>The time needed to case manage each veteran’s needs, based on their level of need, will be better understood as the role develops. </a:t>
            </a:r>
          </a:p>
          <a:p>
            <a:pPr marL="914400" lvl="2" indent="0">
              <a:buNone/>
            </a:pPr>
            <a:endParaRPr lang="en-US" sz="2800" dirty="0">
              <a:latin typeface="Arial Narrow" panose="020B060602020203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03" y="6262688"/>
            <a:ext cx="816017" cy="485800"/>
          </a:xfrm>
          <a:prstGeom prst="rect">
            <a:avLst/>
          </a:prstGeom>
        </p:spPr>
      </p:pic>
    </p:spTree>
    <p:extLst>
      <p:ext uri="{BB962C8B-B14F-4D97-AF65-F5344CB8AC3E}">
        <p14:creationId xmlns:p14="http://schemas.microsoft.com/office/powerpoint/2010/main" val="3209694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25A3F-DF00-4AB9-9210-55329D3F6A05}"/>
              </a:ext>
            </a:extLst>
          </p:cNvPr>
          <p:cNvSpPr>
            <a:spLocks noGrp="1"/>
          </p:cNvSpPr>
          <p:nvPr>
            <p:ph type="title"/>
          </p:nvPr>
        </p:nvSpPr>
        <p:spPr/>
        <p:txBody>
          <a:bodyPr>
            <a:normAutofit fontScale="90000"/>
          </a:bodyPr>
          <a:lstStyle/>
          <a:p>
            <a:pPr algn="ctr"/>
            <a:r>
              <a:rPr lang="en-US" b="1" u="sng" dirty="0"/>
              <a:t>What is the plan for prioritization of Veterans for Health Care Navigation Services, as needed?</a:t>
            </a:r>
          </a:p>
        </p:txBody>
      </p:sp>
      <p:sp>
        <p:nvSpPr>
          <p:cNvPr id="3" name="Content Placeholder 2">
            <a:extLst>
              <a:ext uri="{FF2B5EF4-FFF2-40B4-BE49-F238E27FC236}">
                <a16:creationId xmlns:a16="http://schemas.microsoft.com/office/drawing/2014/main" id="{CE4180E9-B829-49FB-AE83-99E331F21302}"/>
              </a:ext>
            </a:extLst>
          </p:cNvPr>
          <p:cNvSpPr>
            <a:spLocks noGrp="1"/>
          </p:cNvSpPr>
          <p:nvPr>
            <p:ph idx="1"/>
          </p:nvPr>
        </p:nvSpPr>
        <p:spPr>
          <a:xfrm>
            <a:off x="838200" y="1825624"/>
            <a:ext cx="10515600" cy="4939159"/>
          </a:xfrm>
        </p:spPr>
        <p:txBody>
          <a:bodyPr>
            <a:normAutofit fontScale="70000" lnSpcReduction="20000"/>
          </a:bodyPr>
          <a:lstStyle/>
          <a:p>
            <a:endParaRPr lang="en-US" dirty="0"/>
          </a:p>
          <a:p>
            <a:pPr marL="0" indent="0" algn="ctr">
              <a:buNone/>
            </a:pPr>
            <a:r>
              <a:rPr lang="en-US" b="1" u="sng" dirty="0"/>
              <a:t>HCN Priority Populations:</a:t>
            </a:r>
          </a:p>
          <a:p>
            <a:pPr marL="0" indent="0">
              <a:buNone/>
            </a:pPr>
            <a:r>
              <a:rPr lang="en-US" dirty="0"/>
              <a:t>HCN </a:t>
            </a:r>
            <a:r>
              <a:rPr lang="en-US" b="1" dirty="0"/>
              <a:t>primary </a:t>
            </a:r>
            <a:r>
              <a:rPr lang="en-US" dirty="0"/>
              <a:t>priority populations will include veterans and/or family members who are: </a:t>
            </a:r>
          </a:p>
          <a:p>
            <a:pPr marL="0" indent="0">
              <a:buNone/>
            </a:pPr>
            <a:r>
              <a:rPr lang="en-US" dirty="0"/>
              <a:t>•	Not already enrolled in health care insurance/funding</a:t>
            </a:r>
          </a:p>
          <a:p>
            <a:pPr marL="0" indent="0">
              <a:buNone/>
            </a:pPr>
            <a:r>
              <a:rPr lang="en-US" dirty="0"/>
              <a:t>•	Literally homeless (All RRH cases, living in hotels) </a:t>
            </a:r>
          </a:p>
          <a:p>
            <a:pPr marL="0" indent="0">
              <a:buNone/>
            </a:pPr>
            <a:r>
              <a:rPr lang="en-US" dirty="0"/>
              <a:t>•	Identified as having a complex and/or chronic illness </a:t>
            </a:r>
          </a:p>
          <a:p>
            <a:pPr marL="0" indent="0">
              <a:buNone/>
            </a:pPr>
            <a:r>
              <a:rPr lang="en-US" dirty="0"/>
              <a:t>•	Experiencing difficulty accessing care</a:t>
            </a:r>
          </a:p>
          <a:p>
            <a:pPr marL="0" indent="0">
              <a:buNone/>
            </a:pPr>
            <a:r>
              <a:rPr lang="en-US" dirty="0"/>
              <a:t>HCN</a:t>
            </a:r>
            <a:r>
              <a:rPr lang="en-US" b="1" dirty="0"/>
              <a:t> secondary </a:t>
            </a:r>
            <a:r>
              <a:rPr lang="en-US" dirty="0"/>
              <a:t>priority populations will include veterans and/or family members who are:</a:t>
            </a:r>
          </a:p>
          <a:p>
            <a:pPr marL="0" indent="0">
              <a:buNone/>
            </a:pPr>
            <a:r>
              <a:rPr lang="en-US" dirty="0"/>
              <a:t>•	Identified as having mental health AND/OR substance use disorders (Already housed).</a:t>
            </a:r>
          </a:p>
          <a:p>
            <a:pPr marL="0" indent="0">
              <a:buNone/>
            </a:pPr>
            <a:r>
              <a:rPr lang="en-US" dirty="0"/>
              <a:t>HCN </a:t>
            </a:r>
            <a:r>
              <a:rPr lang="en-US" b="1" dirty="0"/>
              <a:t>tertiary</a:t>
            </a:r>
            <a:r>
              <a:rPr lang="en-US" dirty="0"/>
              <a:t> priority populations (which will be evaluated on a case by case basis) will include veterans and/or family members whom are:</a:t>
            </a:r>
          </a:p>
          <a:p>
            <a:pPr marL="0" indent="0">
              <a:buNone/>
            </a:pPr>
            <a:r>
              <a:rPr lang="en-US" dirty="0"/>
              <a:t>•	Requesting HCN services who otherwise may not have apparent health care navigation   	needs.</a:t>
            </a:r>
          </a:p>
          <a:p>
            <a:pPr marL="0" indent="0">
              <a:buNone/>
            </a:pPr>
            <a:r>
              <a:rPr lang="en-US" dirty="0"/>
              <a:t>•	HUDVASH Homeless Prevention Veterans/families (Already enrolled at VHA,  current 	HUDVASH case manager assignment).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69114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93645-EDF3-46B3-B378-7B8639BDE770}"/>
              </a:ext>
            </a:extLst>
          </p:cNvPr>
          <p:cNvSpPr>
            <a:spLocks noGrp="1"/>
          </p:cNvSpPr>
          <p:nvPr>
            <p:ph type="title"/>
          </p:nvPr>
        </p:nvSpPr>
        <p:spPr/>
        <p:txBody>
          <a:bodyPr>
            <a:normAutofit fontScale="90000"/>
          </a:bodyPr>
          <a:lstStyle/>
          <a:p>
            <a:pPr algn="ctr"/>
            <a:br>
              <a:rPr lang="en-US" b="1" dirty="0"/>
            </a:br>
            <a:r>
              <a:rPr lang="en-US" b="1" u="sng" dirty="0"/>
              <a:t>How will this prioritization plan be formally messaged to Veterans and partners?</a:t>
            </a:r>
            <a:br>
              <a:rPr lang="en-US" b="1" dirty="0"/>
            </a:br>
            <a:endParaRPr lang="en-US" b="1" dirty="0"/>
          </a:p>
        </p:txBody>
      </p:sp>
      <p:sp>
        <p:nvSpPr>
          <p:cNvPr id="3" name="Content Placeholder 2">
            <a:extLst>
              <a:ext uri="{FF2B5EF4-FFF2-40B4-BE49-F238E27FC236}">
                <a16:creationId xmlns:a16="http://schemas.microsoft.com/office/drawing/2014/main" id="{B7BBFD02-EF43-4F8F-9E75-820C22F2CC7B}"/>
              </a:ext>
            </a:extLst>
          </p:cNvPr>
          <p:cNvSpPr>
            <a:spLocks noGrp="1"/>
          </p:cNvSpPr>
          <p:nvPr>
            <p:ph idx="1"/>
          </p:nvPr>
        </p:nvSpPr>
        <p:spPr/>
        <p:txBody>
          <a:bodyPr/>
          <a:lstStyle/>
          <a:p>
            <a:pPr marL="0" indent="0">
              <a:buNone/>
            </a:pPr>
            <a:r>
              <a:rPr lang="en-US" i="1" dirty="0"/>
              <a:t>Our prioritization plan will be messaged in the following ways:</a:t>
            </a:r>
          </a:p>
          <a:p>
            <a:pPr marL="0" indent="0">
              <a:buNone/>
            </a:pPr>
            <a:endParaRPr lang="en-US" dirty="0"/>
          </a:p>
          <a:p>
            <a:r>
              <a:rPr lang="en-US" dirty="0"/>
              <a:t>We are drafting a Healthcare Navigation Section to be added into the SSVF Welcome Packet and provided to all new enrollees. This drafted section will include HCN services to be offered and the priority populations/plan detailed in the previous slide.</a:t>
            </a:r>
          </a:p>
          <a:p>
            <a:pPr marL="0" indent="0">
              <a:buNone/>
            </a:pPr>
            <a:endParaRPr lang="en-US" dirty="0"/>
          </a:p>
          <a:p>
            <a:r>
              <a:rPr lang="en-US" dirty="0"/>
              <a:t>We are also drafting HCN specific informational flyers and pamphlets to be disseminated as needed, which will include prioritization plans. </a:t>
            </a:r>
          </a:p>
        </p:txBody>
      </p:sp>
    </p:spTree>
    <p:extLst>
      <p:ext uri="{BB962C8B-B14F-4D97-AF65-F5344CB8AC3E}">
        <p14:creationId xmlns:p14="http://schemas.microsoft.com/office/powerpoint/2010/main" val="4118120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711DF-ABC0-4FD8-ADCC-E784871F8BA0}"/>
              </a:ext>
            </a:extLst>
          </p:cNvPr>
          <p:cNvSpPr>
            <a:spLocks noGrp="1"/>
          </p:cNvSpPr>
          <p:nvPr>
            <p:ph type="title"/>
          </p:nvPr>
        </p:nvSpPr>
        <p:spPr/>
        <p:txBody>
          <a:bodyPr>
            <a:normAutofit/>
          </a:bodyPr>
          <a:lstStyle/>
          <a:p>
            <a:pPr algn="ctr"/>
            <a:r>
              <a:rPr lang="en-US" b="1" u="sng" dirty="0"/>
              <a:t>What additional resources can be pulled in for supports?</a:t>
            </a:r>
          </a:p>
        </p:txBody>
      </p:sp>
      <p:sp>
        <p:nvSpPr>
          <p:cNvPr id="3" name="Content Placeholder 2">
            <a:extLst>
              <a:ext uri="{FF2B5EF4-FFF2-40B4-BE49-F238E27FC236}">
                <a16:creationId xmlns:a16="http://schemas.microsoft.com/office/drawing/2014/main" id="{59D9E511-9667-4B9B-90D6-6FE077F674A6}"/>
              </a:ext>
            </a:extLst>
          </p:cNvPr>
          <p:cNvSpPr>
            <a:spLocks noGrp="1"/>
          </p:cNvSpPr>
          <p:nvPr>
            <p:ph idx="1"/>
          </p:nvPr>
        </p:nvSpPr>
        <p:spPr/>
        <p:txBody>
          <a:bodyPr/>
          <a:lstStyle/>
          <a:p>
            <a:r>
              <a:rPr lang="en-US" dirty="0"/>
              <a:t>HUDVASH Case Managers (Local VAMC)</a:t>
            </a:r>
          </a:p>
          <a:p>
            <a:r>
              <a:rPr lang="en-US" dirty="0"/>
              <a:t>Primary SSVF Case Managers (SSVF)</a:t>
            </a:r>
          </a:p>
          <a:p>
            <a:r>
              <a:rPr lang="en-US" dirty="0"/>
              <a:t>Peer Supports / Patient Advocates (Local VAMC)</a:t>
            </a:r>
          </a:p>
          <a:p>
            <a:r>
              <a:rPr lang="en-US" dirty="0"/>
              <a:t>Healthcare for Homeless Programs (Local VAMC)</a:t>
            </a:r>
          </a:p>
          <a:p>
            <a:r>
              <a:rPr lang="en-US" dirty="0"/>
              <a:t>Coordinated Entry Specialist (Local VAMC) </a:t>
            </a:r>
          </a:p>
        </p:txBody>
      </p:sp>
    </p:spTree>
    <p:extLst>
      <p:ext uri="{BB962C8B-B14F-4D97-AF65-F5344CB8AC3E}">
        <p14:creationId xmlns:p14="http://schemas.microsoft.com/office/powerpoint/2010/main" val="2071502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811" y="108751"/>
            <a:ext cx="11826668" cy="1325563"/>
          </a:xfrm>
          <a:solidFill>
            <a:schemeClr val="accent1">
              <a:lumMod val="20000"/>
              <a:lumOff val="80000"/>
            </a:schemeClr>
          </a:solidFill>
        </p:spPr>
        <p:txBody>
          <a:bodyPr>
            <a:normAutofit/>
          </a:bodyPr>
          <a:lstStyle/>
          <a:p>
            <a:r>
              <a:rPr lang="en-US" sz="6000" b="1" dirty="0">
                <a:latin typeface="Arial Narrow" panose="020B0606020202030204" pitchFamily="34" charset="0"/>
              </a:rPr>
              <a:t>(RE)Introductions </a:t>
            </a:r>
          </a:p>
        </p:txBody>
      </p:sp>
      <p:sp>
        <p:nvSpPr>
          <p:cNvPr id="3" name="Content Placeholder 2"/>
          <p:cNvSpPr>
            <a:spLocks noGrp="1"/>
          </p:cNvSpPr>
          <p:nvPr>
            <p:ph idx="1"/>
          </p:nvPr>
        </p:nvSpPr>
        <p:spPr>
          <a:xfrm>
            <a:off x="838200" y="1825625"/>
            <a:ext cx="6434271" cy="4351338"/>
          </a:xfrm>
        </p:spPr>
        <p:txBody>
          <a:bodyPr>
            <a:normAutofit/>
          </a:bodyPr>
          <a:lstStyle/>
          <a:p>
            <a:pPr marL="0" indent="0">
              <a:buNone/>
            </a:pPr>
            <a:r>
              <a:rPr lang="en-US" sz="3200" b="1" u="sng" dirty="0">
                <a:latin typeface="Arial Narrow" panose="020B0606020202030204" pitchFamily="34" charset="0"/>
              </a:rPr>
              <a:t>Who is here today? </a:t>
            </a:r>
          </a:p>
          <a:p>
            <a:pPr lvl="1"/>
            <a:r>
              <a:rPr lang="en-US" sz="3200" dirty="0">
                <a:latin typeface="Arial Narrow" panose="020B0606020202030204" pitchFamily="34" charset="0"/>
              </a:rPr>
              <a:t>Name / Organization / Job</a:t>
            </a:r>
          </a:p>
          <a:p>
            <a:pPr lvl="1"/>
            <a:endParaRPr lang="en-US" sz="3200" dirty="0">
              <a:latin typeface="Arial Narrow" panose="020B0606020202030204" pitchFamily="34" charset="0"/>
            </a:endParaRPr>
          </a:p>
          <a:p>
            <a:pPr lvl="1"/>
            <a:r>
              <a:rPr lang="en-US" sz="3200" dirty="0">
                <a:latin typeface="Arial Narrow" panose="020B0606020202030204" pitchFamily="34" charset="0"/>
              </a:rPr>
              <a:t>State/Catchment area</a:t>
            </a:r>
          </a:p>
          <a:p>
            <a:pPr marL="457200" lvl="1" indent="0">
              <a:buNone/>
            </a:pPr>
            <a:endParaRPr lang="en-US" sz="3200" dirty="0">
              <a:latin typeface="Arial Narrow" panose="020B0606020202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9839" y="2068259"/>
            <a:ext cx="4242816" cy="4108704"/>
          </a:xfrm>
          <a:prstGeom prst="rect">
            <a:avLst/>
          </a:prstGeom>
        </p:spPr>
      </p:pic>
    </p:spTree>
    <p:extLst>
      <p:ext uri="{BB962C8B-B14F-4D97-AF65-F5344CB8AC3E}">
        <p14:creationId xmlns:p14="http://schemas.microsoft.com/office/powerpoint/2010/main" val="3849099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501" y="2514598"/>
            <a:ext cx="8915399" cy="2262781"/>
          </a:xfrm>
        </p:spPr>
        <p:txBody>
          <a:bodyPr>
            <a:normAutofit fontScale="90000"/>
          </a:bodyPr>
          <a:lstStyle/>
          <a:p>
            <a:r>
              <a:rPr lang="en-US" dirty="0"/>
              <a:t>HCN Prioritization Decisions Process</a:t>
            </a:r>
            <a:br>
              <a:rPr lang="en-US" dirty="0"/>
            </a:br>
            <a:r>
              <a:rPr lang="en-US" dirty="0"/>
              <a:t>	</a:t>
            </a:r>
          </a:p>
        </p:txBody>
      </p:sp>
      <p:sp>
        <p:nvSpPr>
          <p:cNvPr id="3" name="Subtitle 2"/>
          <p:cNvSpPr>
            <a:spLocks noGrp="1"/>
          </p:cNvSpPr>
          <p:nvPr>
            <p:ph type="subTitle" idx="1"/>
          </p:nvPr>
        </p:nvSpPr>
        <p:spPr/>
        <p:txBody>
          <a:bodyPr/>
          <a:lstStyle/>
          <a:p>
            <a:r>
              <a:rPr lang="en-US" dirty="0"/>
              <a:t>	Julie Nash, Health Care Navigator</a:t>
            </a:r>
          </a:p>
          <a:p>
            <a:endParaRPr lang="en-US" dirty="0"/>
          </a:p>
        </p:txBody>
      </p:sp>
      <p:pic>
        <p:nvPicPr>
          <p:cNvPr id="5" name="Picture 4" descr="http://weconnect.bakerripley.org/mandd/Documents/BR_Logo_Name_Orange.png">
            <a:extLst>
              <a:ext uri="{FF2B5EF4-FFF2-40B4-BE49-F238E27FC236}">
                <a16:creationId xmlns:a16="http://schemas.microsoft.com/office/drawing/2014/main" id="{456BB168-98A4-4397-87D8-AC68B606ECF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5287" y="6281509"/>
            <a:ext cx="1924685" cy="419735"/>
          </a:xfrm>
          <a:prstGeom prst="rect">
            <a:avLst/>
          </a:prstGeom>
          <a:noFill/>
        </p:spPr>
      </p:pic>
    </p:spTree>
    <p:extLst>
      <p:ext uri="{BB962C8B-B14F-4D97-AF65-F5344CB8AC3E}">
        <p14:creationId xmlns:p14="http://schemas.microsoft.com/office/powerpoint/2010/main" val="52609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Caseload Size</a:t>
            </a:r>
          </a:p>
        </p:txBody>
      </p:sp>
      <p:sp>
        <p:nvSpPr>
          <p:cNvPr id="3" name="Content Placeholder 2"/>
          <p:cNvSpPr>
            <a:spLocks noGrp="1"/>
          </p:cNvSpPr>
          <p:nvPr>
            <p:ph idx="1"/>
          </p:nvPr>
        </p:nvSpPr>
        <p:spPr/>
        <p:txBody>
          <a:bodyPr/>
          <a:lstStyle/>
          <a:p>
            <a:r>
              <a:rPr lang="en-US" dirty="0"/>
              <a:t>Health Care Navigator anticipate of having a case load of at 25-50 cases.</a:t>
            </a:r>
          </a:p>
          <a:p>
            <a:endParaRPr lang="en-US" dirty="0"/>
          </a:p>
        </p:txBody>
      </p:sp>
      <p:pic>
        <p:nvPicPr>
          <p:cNvPr id="4" name="Picture 3" descr="http://weconnect.bakerripley.org/mandd/Documents/BR_Logo_Name_Orange.png">
            <a:extLst>
              <a:ext uri="{FF2B5EF4-FFF2-40B4-BE49-F238E27FC236}">
                <a16:creationId xmlns:a16="http://schemas.microsoft.com/office/drawing/2014/main" id="{456BB168-98A4-4397-87D8-AC68B606ECF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7649" y="6139822"/>
            <a:ext cx="1924685" cy="419735"/>
          </a:xfrm>
          <a:prstGeom prst="rect">
            <a:avLst/>
          </a:prstGeom>
          <a:noFill/>
        </p:spPr>
      </p:pic>
    </p:spTree>
    <p:extLst>
      <p:ext uri="{BB962C8B-B14F-4D97-AF65-F5344CB8AC3E}">
        <p14:creationId xmlns:p14="http://schemas.microsoft.com/office/powerpoint/2010/main" val="447104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Prioritizing Cases </a:t>
            </a:r>
          </a:p>
        </p:txBody>
      </p:sp>
      <p:sp>
        <p:nvSpPr>
          <p:cNvPr id="3" name="Content Placeholder 2"/>
          <p:cNvSpPr>
            <a:spLocks noGrp="1"/>
          </p:cNvSpPr>
          <p:nvPr>
            <p:ph idx="1"/>
          </p:nvPr>
        </p:nvSpPr>
        <p:spPr/>
        <p:txBody>
          <a:bodyPr>
            <a:normAutofit/>
          </a:bodyPr>
          <a:lstStyle/>
          <a:p>
            <a:endParaRPr lang="en-US" dirty="0"/>
          </a:p>
          <a:p>
            <a:r>
              <a:rPr lang="en-US" dirty="0"/>
              <a:t>Prioritize the intensity and urgency of navigation services based on health urgency and complexity.</a:t>
            </a:r>
          </a:p>
          <a:p>
            <a:r>
              <a:rPr lang="en-US" dirty="0"/>
              <a:t>Identifying Veterans and families that are not already enrolled in health care.</a:t>
            </a:r>
          </a:p>
          <a:p>
            <a:r>
              <a:rPr lang="en-US" dirty="0"/>
              <a:t>Identifying Veterans and families having complex illness and difficulty accessing care.</a:t>
            </a:r>
          </a:p>
          <a:p>
            <a:r>
              <a:rPr lang="en-US" dirty="0"/>
              <a:t>Identifying Veterans and families having mental health or substance use disorders. </a:t>
            </a:r>
          </a:p>
          <a:p>
            <a:pPr marL="0" indent="0">
              <a:buNone/>
            </a:pPr>
            <a:r>
              <a:rPr lang="en-US" dirty="0"/>
              <a:t>These Veterans and families would be priority over Veterans and families requesting services who may have minor health care needs.</a:t>
            </a:r>
          </a:p>
        </p:txBody>
      </p:sp>
      <p:pic>
        <p:nvPicPr>
          <p:cNvPr id="4" name="Picture 3" descr="http://weconnect.bakerripley.org/mandd/Documents/BR_Logo_Name_Orange.png">
            <a:extLst>
              <a:ext uri="{FF2B5EF4-FFF2-40B4-BE49-F238E27FC236}">
                <a16:creationId xmlns:a16="http://schemas.microsoft.com/office/drawing/2014/main" id="{456BB168-98A4-4397-87D8-AC68B606ECF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7431" y="6367773"/>
            <a:ext cx="1924685" cy="419735"/>
          </a:xfrm>
          <a:prstGeom prst="rect">
            <a:avLst/>
          </a:prstGeom>
          <a:noFill/>
        </p:spPr>
      </p:pic>
    </p:spTree>
    <p:extLst>
      <p:ext uri="{BB962C8B-B14F-4D97-AF65-F5344CB8AC3E}">
        <p14:creationId xmlns:p14="http://schemas.microsoft.com/office/powerpoint/2010/main" val="3375473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Care Navigator Communication Style		</a:t>
            </a:r>
          </a:p>
        </p:txBody>
      </p:sp>
      <p:sp>
        <p:nvSpPr>
          <p:cNvPr id="3" name="Content Placeholder 2"/>
          <p:cNvSpPr>
            <a:spLocks noGrp="1"/>
          </p:cNvSpPr>
          <p:nvPr>
            <p:ph idx="1"/>
          </p:nvPr>
        </p:nvSpPr>
        <p:spPr/>
        <p:txBody>
          <a:bodyPr/>
          <a:lstStyle/>
          <a:p>
            <a:r>
              <a:rPr lang="en-US" dirty="0"/>
              <a:t>Health Care Navigator goal is to build trust demonstrating respect and empathy with the Veterans and families.</a:t>
            </a:r>
          </a:p>
          <a:p>
            <a:r>
              <a:rPr lang="en-US" dirty="0"/>
              <a:t>Communicate with SSVF case manager to coordinate services with Veteran.</a:t>
            </a:r>
          </a:p>
          <a:p>
            <a:r>
              <a:rPr lang="en-US" dirty="0"/>
              <a:t>Communicate with VHA or other health settings with the Veterans and, with permission, on behalf of the Veteran.</a:t>
            </a:r>
          </a:p>
          <a:p>
            <a:r>
              <a:rPr lang="en-US" dirty="0"/>
              <a:t>Communicate with the clinical team in order to support the Veteran in understanding the reason and next steps of their care plan.</a:t>
            </a:r>
          </a:p>
          <a:p>
            <a:r>
              <a:rPr lang="en-US" dirty="0"/>
              <a:t>Communicating with Veterans and health care teams about appointments and conduct reminder calls to the Veteran for upcoming health services.</a:t>
            </a:r>
          </a:p>
        </p:txBody>
      </p:sp>
      <p:pic>
        <p:nvPicPr>
          <p:cNvPr id="4" name="Picture 3" descr="http://weconnect.bakerripley.org/mandd/Documents/BR_Logo_Name_Orange.png">
            <a:extLst>
              <a:ext uri="{FF2B5EF4-FFF2-40B4-BE49-F238E27FC236}">
                <a16:creationId xmlns:a16="http://schemas.microsoft.com/office/drawing/2014/main" id="{456BB168-98A4-4397-87D8-AC68B606ECF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6661" y="6221125"/>
            <a:ext cx="1924685" cy="419735"/>
          </a:xfrm>
          <a:prstGeom prst="rect">
            <a:avLst/>
          </a:prstGeom>
          <a:noFill/>
        </p:spPr>
      </p:pic>
    </p:spTree>
    <p:extLst>
      <p:ext uri="{BB962C8B-B14F-4D97-AF65-F5344CB8AC3E}">
        <p14:creationId xmlns:p14="http://schemas.microsoft.com/office/powerpoint/2010/main" val="765386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Care Navigator Communication </a:t>
            </a:r>
          </a:p>
        </p:txBody>
      </p:sp>
      <p:sp>
        <p:nvSpPr>
          <p:cNvPr id="3" name="Content Placeholder 2"/>
          <p:cNvSpPr>
            <a:spLocks noGrp="1"/>
          </p:cNvSpPr>
          <p:nvPr>
            <p:ph idx="1"/>
          </p:nvPr>
        </p:nvSpPr>
        <p:spPr/>
        <p:txBody>
          <a:bodyPr/>
          <a:lstStyle/>
          <a:p>
            <a:r>
              <a:rPr lang="en-US" dirty="0"/>
              <a:t>Communicating with Veterans and health care teams about appointments and conduct reminder calls to the Veteran for upcoming health services.</a:t>
            </a:r>
          </a:p>
          <a:p>
            <a:r>
              <a:rPr lang="en-US" dirty="0"/>
              <a:t>When possible and with permission, communicate with the family/care givers and provide support to the Veteran and care givers.</a:t>
            </a:r>
          </a:p>
          <a:p>
            <a:pPr marL="0" indent="0">
              <a:buNone/>
            </a:pPr>
            <a:endParaRPr lang="en-US" dirty="0"/>
          </a:p>
        </p:txBody>
      </p:sp>
      <p:pic>
        <p:nvPicPr>
          <p:cNvPr id="4" name="Picture 3" descr="http://weconnect.bakerripley.org/mandd/Documents/BR_Logo_Name_Orange.png">
            <a:extLst>
              <a:ext uri="{FF2B5EF4-FFF2-40B4-BE49-F238E27FC236}">
                <a16:creationId xmlns:a16="http://schemas.microsoft.com/office/drawing/2014/main" id="{456BB168-98A4-4397-87D8-AC68B606ECF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3528" y="6139822"/>
            <a:ext cx="1924685" cy="419735"/>
          </a:xfrm>
          <a:prstGeom prst="rect">
            <a:avLst/>
          </a:prstGeom>
          <a:noFill/>
        </p:spPr>
      </p:pic>
    </p:spTree>
    <p:extLst>
      <p:ext uri="{BB962C8B-B14F-4D97-AF65-F5344CB8AC3E}">
        <p14:creationId xmlns:p14="http://schemas.microsoft.com/office/powerpoint/2010/main" val="351878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 to Provide Supports</a:t>
            </a:r>
          </a:p>
        </p:txBody>
      </p:sp>
      <p:sp>
        <p:nvSpPr>
          <p:cNvPr id="3" name="Content Placeholder 2"/>
          <p:cNvSpPr>
            <a:spLocks noGrp="1"/>
          </p:cNvSpPr>
          <p:nvPr>
            <p:ph idx="1"/>
          </p:nvPr>
        </p:nvSpPr>
        <p:spPr/>
        <p:txBody>
          <a:bodyPr/>
          <a:lstStyle/>
          <a:p>
            <a:pPr marL="0" indent="0">
              <a:buNone/>
            </a:pPr>
            <a:endParaRPr lang="en-US" dirty="0"/>
          </a:p>
          <a:p>
            <a:r>
              <a:rPr lang="en-US" dirty="0"/>
              <a:t>Provide education or create linkages for Veterans and families to learn about wellness related topics.</a:t>
            </a:r>
          </a:p>
          <a:p>
            <a:r>
              <a:rPr lang="en-US" dirty="0"/>
              <a:t> Match health materials and modality to the health literacy level and cultural needs of the Veteran. Educational materials may cover health topics such as smoking cessation, diabetes management, exercise and COVID-19 risk and safety guidelines.</a:t>
            </a:r>
          </a:p>
          <a:p>
            <a:r>
              <a:rPr lang="en-US" dirty="0"/>
              <a:t>Connect the Veteran to support groups or other programs at the VA or in the community to support their health goals.</a:t>
            </a:r>
          </a:p>
        </p:txBody>
      </p:sp>
      <p:pic>
        <p:nvPicPr>
          <p:cNvPr id="5" name="Picture 4" descr="http://weconnect.bakerripley.org/mandd/Documents/BR_Logo_Name_Orange.png">
            <a:extLst>
              <a:ext uri="{FF2B5EF4-FFF2-40B4-BE49-F238E27FC236}">
                <a16:creationId xmlns:a16="http://schemas.microsoft.com/office/drawing/2014/main" id="{456BB168-98A4-4397-87D8-AC68B606ECF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7649" y="6333268"/>
            <a:ext cx="1924685" cy="419735"/>
          </a:xfrm>
          <a:prstGeom prst="rect">
            <a:avLst/>
          </a:prstGeom>
          <a:noFill/>
        </p:spPr>
      </p:pic>
    </p:spTree>
    <p:extLst>
      <p:ext uri="{BB962C8B-B14F-4D97-AF65-F5344CB8AC3E}">
        <p14:creationId xmlns:p14="http://schemas.microsoft.com/office/powerpoint/2010/main" val="3213293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1">
              <a:lumMod val="20000"/>
              <a:lumOff val="80000"/>
            </a:schemeClr>
          </a:solidFill>
        </p:spPr>
        <p:txBody>
          <a:bodyPr anchor="ctr">
            <a:normAutofit/>
          </a:bodyPr>
          <a:lstStyle/>
          <a:p>
            <a:r>
              <a:rPr lang="en-US" b="1" dirty="0">
                <a:latin typeface="Arial Narrow" panose="020B0606020202030204" pitchFamily="34" charset="0"/>
              </a:rPr>
              <a:t>Round Robin: Assignment #2 Lessons Learned</a:t>
            </a:r>
          </a:p>
        </p:txBody>
      </p:sp>
      <p:sp>
        <p:nvSpPr>
          <p:cNvPr id="5" name="Content Placeholder 4"/>
          <p:cNvSpPr>
            <a:spLocks noGrp="1"/>
          </p:cNvSpPr>
          <p:nvPr>
            <p:ph idx="1"/>
          </p:nvPr>
        </p:nvSpPr>
        <p:spPr/>
        <p:txBody>
          <a:bodyPr>
            <a:normAutofit fontScale="85000" lnSpcReduction="10000"/>
          </a:bodyPr>
          <a:lstStyle/>
          <a:p>
            <a:pPr lvl="1"/>
            <a:r>
              <a:rPr lang="en-US" sz="3200" dirty="0">
                <a:latin typeface="Arial Narrow" panose="020B0606020202030204" pitchFamily="34" charset="0"/>
                <a:cs typeface="Arial" panose="020B0604020202020204" pitchFamily="34" charset="0"/>
              </a:rPr>
              <a:t>What is the anticipated caseload size?</a:t>
            </a:r>
          </a:p>
          <a:p>
            <a:pPr lvl="1"/>
            <a:r>
              <a:rPr lang="en-US" sz="3200" dirty="0">
                <a:latin typeface="Arial Narrow" panose="020B0606020202030204" pitchFamily="34" charset="0"/>
                <a:cs typeface="Arial" panose="020B0604020202020204" pitchFamily="34" charset="0"/>
              </a:rPr>
              <a:t>What is the plan for prioritization of Veterans for Health Care Navigation Services, as needed?  Planning should address:</a:t>
            </a:r>
          </a:p>
          <a:p>
            <a:pPr marL="1371600" lvl="2" indent="-457200"/>
            <a:r>
              <a:rPr lang="en-US" sz="2800" dirty="0">
                <a:latin typeface="Arial Narrow" panose="020B0606020202030204" pitchFamily="34" charset="0"/>
              </a:rPr>
              <a:t>Veterans who are not already enrolled in health care</a:t>
            </a:r>
          </a:p>
          <a:p>
            <a:pPr marL="1371600" lvl="2" indent="-457200"/>
            <a:r>
              <a:rPr lang="en-US" sz="2800" dirty="0">
                <a:latin typeface="Arial Narrow" panose="020B0606020202030204" pitchFamily="34" charset="0"/>
              </a:rPr>
              <a:t>Veterans identified as having a complex illness and difficulty accessing care</a:t>
            </a:r>
          </a:p>
          <a:p>
            <a:pPr marL="1371600" lvl="2" indent="-457200"/>
            <a:r>
              <a:rPr lang="en-US" sz="2800" dirty="0">
                <a:latin typeface="Arial Narrow" panose="020B0606020202030204" pitchFamily="34" charset="0"/>
              </a:rPr>
              <a:t>Veterans identified as having mental health or substance use disorders</a:t>
            </a:r>
          </a:p>
          <a:p>
            <a:pPr marL="1371600" lvl="2" indent="-457200"/>
            <a:r>
              <a:rPr lang="en-US" sz="2800" dirty="0">
                <a:latin typeface="Arial Narrow" panose="020B0606020202030204" pitchFamily="34" charset="0"/>
              </a:rPr>
              <a:t>Vulnerable Veterans living in hotels </a:t>
            </a:r>
          </a:p>
          <a:p>
            <a:pPr marL="1371600" lvl="2" indent="-457200"/>
            <a:r>
              <a:rPr lang="en-US" sz="2800" dirty="0">
                <a:latin typeface="Arial Narrow" panose="020B0606020202030204" pitchFamily="34" charset="0"/>
              </a:rPr>
              <a:t>Veteran requesting HCN services who otherwise may not have apparent health care navigation needs</a:t>
            </a:r>
            <a:endParaRPr lang="en-US" sz="2800" dirty="0">
              <a:latin typeface="Arial Narrow" panose="020B0606020202030204" pitchFamily="34" charset="0"/>
              <a:cs typeface="Arial" panose="020B0604020202020204" pitchFamily="34" charset="0"/>
            </a:endParaRPr>
          </a:p>
          <a:p>
            <a:pPr lvl="1"/>
            <a:r>
              <a:rPr lang="en-US" sz="3200" dirty="0">
                <a:latin typeface="Arial Narrow" panose="020B0606020202030204" pitchFamily="34" charset="0"/>
                <a:cs typeface="Arial" panose="020B0604020202020204" pitchFamily="34" charset="0"/>
              </a:rPr>
              <a:t>How will this prioritization plan be formally messaged to Veterans and partners?</a:t>
            </a:r>
          </a:p>
          <a:p>
            <a:pPr lvl="1"/>
            <a:r>
              <a:rPr lang="en-US" sz="3200" dirty="0">
                <a:latin typeface="Arial Narrow" panose="020B0606020202030204" pitchFamily="34" charset="0"/>
                <a:cs typeface="Arial" panose="020B0604020202020204" pitchFamily="34" charset="0"/>
              </a:rPr>
              <a:t>What additional resources can be pulled in for supports?</a:t>
            </a:r>
          </a:p>
          <a:p>
            <a:pPr marL="0" indent="0" algn="ctr">
              <a:buNone/>
            </a:pPr>
            <a:endParaRPr lang="en-US" dirty="0">
              <a:latin typeface="Arial Narrow" panose="020B0606020202030204" pitchFamily="34" charset="0"/>
            </a:endParaRPr>
          </a:p>
        </p:txBody>
      </p:sp>
    </p:spTree>
    <p:extLst>
      <p:ext uri="{BB962C8B-B14F-4D97-AF65-F5344CB8AC3E}">
        <p14:creationId xmlns:p14="http://schemas.microsoft.com/office/powerpoint/2010/main" val="462171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51295" y="1323832"/>
            <a:ext cx="9144000" cy="4360905"/>
          </a:xfrm>
          <a:solidFill>
            <a:schemeClr val="accent1">
              <a:lumMod val="20000"/>
              <a:lumOff val="80000"/>
            </a:schemeClr>
          </a:solidFill>
        </p:spPr>
        <p:txBody>
          <a:bodyPr anchor="ctr">
            <a:normAutofit/>
          </a:bodyPr>
          <a:lstStyle/>
          <a:p>
            <a:r>
              <a:rPr lang="en-US" sz="6000" b="1" dirty="0">
                <a:latin typeface="Arial Narrow" panose="020B0606020202030204" pitchFamily="34" charset="0"/>
              </a:rPr>
              <a:t>HCN Role, Responsibilities, and Boundaries</a:t>
            </a:r>
            <a:br>
              <a:rPr lang="en-US" sz="6000" b="1" dirty="0">
                <a:latin typeface="Arial Narrow" panose="020B0606020202030204" pitchFamily="34" charset="0"/>
              </a:rPr>
            </a:br>
            <a:endParaRPr lang="en-US" sz="6000" b="1" dirty="0">
              <a:latin typeface="Arial Narrow" panose="020B0606020202030204" pitchFamily="34" charset="0"/>
            </a:endParaRPr>
          </a:p>
        </p:txBody>
      </p:sp>
    </p:spTree>
    <p:extLst>
      <p:ext uri="{BB962C8B-B14F-4D97-AF65-F5344CB8AC3E}">
        <p14:creationId xmlns:p14="http://schemas.microsoft.com/office/powerpoint/2010/main" val="2849505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b="1" dirty="0">
                <a:latin typeface="Arial Narrow" panose="020B0606020202030204" pitchFamily="34" charset="0"/>
              </a:rPr>
              <a:t>Reminder: Stay in Your Lane</a:t>
            </a:r>
            <a:endParaRPr lang="en-US" dirty="0">
              <a:latin typeface="Arial Narrow" panose="020B0606020202030204" pitchFamily="34" charset="0"/>
            </a:endParaRPr>
          </a:p>
        </p:txBody>
      </p:sp>
      <p:sp>
        <p:nvSpPr>
          <p:cNvPr id="3" name="Content Placeholder 2"/>
          <p:cNvSpPr>
            <a:spLocks noGrp="1"/>
          </p:cNvSpPr>
          <p:nvPr>
            <p:ph idx="1"/>
          </p:nvPr>
        </p:nvSpPr>
        <p:spPr/>
        <p:txBody>
          <a:bodyPr/>
          <a:lstStyle/>
          <a:p>
            <a:pPr marL="0" indent="0" algn="ctr">
              <a:buNone/>
            </a:pPr>
            <a:r>
              <a:rPr lang="en-US" b="1" dirty="0">
                <a:latin typeface="Arial Narrow" panose="020B0606020202030204" pitchFamily="34" charset="0"/>
              </a:rPr>
              <a:t>Health Care Navigator Functions</a:t>
            </a:r>
          </a:p>
          <a:p>
            <a:r>
              <a:rPr lang="en-US" dirty="0">
                <a:latin typeface="Arial Narrow" panose="020B0606020202030204" pitchFamily="34" charset="0"/>
              </a:rPr>
              <a:t>Communication</a:t>
            </a:r>
          </a:p>
          <a:p>
            <a:r>
              <a:rPr lang="en-US" dirty="0">
                <a:latin typeface="Arial Narrow" panose="020B0606020202030204" pitchFamily="34" charset="0"/>
              </a:rPr>
              <a:t>Facilitate Access to Care </a:t>
            </a:r>
          </a:p>
          <a:p>
            <a:r>
              <a:rPr lang="en-US" dirty="0">
                <a:latin typeface="Arial Narrow" panose="020B0606020202030204" pitchFamily="34" charset="0"/>
              </a:rPr>
              <a:t>Reduction of Barriers </a:t>
            </a:r>
          </a:p>
          <a:p>
            <a:r>
              <a:rPr lang="en-US" dirty="0">
                <a:latin typeface="Arial Narrow" panose="020B0606020202030204" pitchFamily="34" charset="0"/>
              </a:rPr>
              <a:t>Coordination of Care </a:t>
            </a:r>
          </a:p>
          <a:p>
            <a:r>
              <a:rPr lang="en-US" dirty="0">
                <a:latin typeface="Arial Narrow" panose="020B0606020202030204" pitchFamily="34" charset="0"/>
              </a:rPr>
              <a:t>Patient Education </a:t>
            </a:r>
          </a:p>
          <a:p>
            <a:r>
              <a:rPr lang="en-US" dirty="0">
                <a:latin typeface="Arial Narrow" panose="020B0606020202030204" pitchFamily="34" charset="0"/>
              </a:rPr>
              <a:t>Advocacy </a:t>
            </a:r>
          </a:p>
        </p:txBody>
      </p:sp>
    </p:spTree>
    <p:extLst>
      <p:ext uri="{BB962C8B-B14F-4D97-AF65-F5344CB8AC3E}">
        <p14:creationId xmlns:p14="http://schemas.microsoft.com/office/powerpoint/2010/main" val="965136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b="1" dirty="0">
                <a:latin typeface="Arial Narrow" panose="020B0606020202030204" pitchFamily="34" charset="0"/>
              </a:rPr>
              <a:t>Health Care Navigators help veterans with: </a:t>
            </a:r>
            <a:endParaRPr lang="en-US" dirty="0">
              <a:latin typeface="Arial Narrow" panose="020B0606020202030204" pitchFamily="34" charset="0"/>
            </a:endParaRPr>
          </a:p>
        </p:txBody>
      </p:sp>
      <p:sp>
        <p:nvSpPr>
          <p:cNvPr id="3" name="Content Placeholder 2"/>
          <p:cNvSpPr>
            <a:spLocks noGrp="1"/>
          </p:cNvSpPr>
          <p:nvPr>
            <p:ph idx="1"/>
          </p:nvPr>
        </p:nvSpPr>
        <p:spPr/>
        <p:txBody>
          <a:bodyPr>
            <a:normAutofit/>
          </a:bodyPr>
          <a:lstStyle/>
          <a:p>
            <a:pPr marL="0" indent="0">
              <a:buNone/>
            </a:pPr>
            <a:endParaRPr lang="en-US" dirty="0"/>
          </a:p>
          <a:p>
            <a:r>
              <a:rPr lang="en-US" dirty="0">
                <a:latin typeface="Arial Narrow" panose="020B0606020202030204" pitchFamily="34" charset="0"/>
              </a:rPr>
              <a:t>Gaining access to health care </a:t>
            </a:r>
          </a:p>
          <a:p>
            <a:endParaRPr lang="en-US" dirty="0">
              <a:latin typeface="Arial Narrow" panose="020B0606020202030204" pitchFamily="34" charset="0"/>
            </a:endParaRPr>
          </a:p>
          <a:p>
            <a:r>
              <a:rPr lang="en-US" dirty="0">
                <a:latin typeface="Arial Narrow" panose="020B0606020202030204" pitchFamily="34" charset="0"/>
              </a:rPr>
              <a:t>Supporting health care plans by identifying barriers to care </a:t>
            </a:r>
          </a:p>
          <a:p>
            <a:endParaRPr lang="en-US" dirty="0">
              <a:latin typeface="Arial Narrow" panose="020B0606020202030204" pitchFamily="34" charset="0"/>
            </a:endParaRPr>
          </a:p>
          <a:p>
            <a:r>
              <a:rPr lang="en-US" dirty="0">
                <a:latin typeface="Arial Narrow" panose="020B0606020202030204" pitchFamily="34" charset="0"/>
              </a:rPr>
              <a:t>Providing education on wellness related topics </a:t>
            </a:r>
          </a:p>
        </p:txBody>
      </p:sp>
    </p:spTree>
    <p:extLst>
      <p:ext uri="{BB962C8B-B14F-4D97-AF65-F5344CB8AC3E}">
        <p14:creationId xmlns:p14="http://schemas.microsoft.com/office/powerpoint/2010/main" val="1368947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51295" y="1323832"/>
            <a:ext cx="9144000" cy="4360905"/>
          </a:xfrm>
          <a:solidFill>
            <a:schemeClr val="accent1">
              <a:lumMod val="20000"/>
              <a:lumOff val="80000"/>
            </a:schemeClr>
          </a:solidFill>
        </p:spPr>
        <p:txBody>
          <a:bodyPr anchor="ctr">
            <a:normAutofit/>
          </a:bodyPr>
          <a:lstStyle/>
          <a:p>
            <a:r>
              <a:rPr lang="en-US" sz="7200" b="1" dirty="0">
                <a:latin typeface="Arial Narrow" panose="020B0606020202030204" pitchFamily="34" charset="0"/>
              </a:rPr>
              <a:t>Assignment #2</a:t>
            </a:r>
            <a:br>
              <a:rPr lang="en-US" sz="7200" b="1" dirty="0">
                <a:latin typeface="Arial Narrow" panose="020B0606020202030204" pitchFamily="34" charset="0"/>
              </a:rPr>
            </a:br>
            <a:endParaRPr lang="en-US" sz="7200" b="1" dirty="0">
              <a:latin typeface="Arial Narrow" panose="020B0606020202030204" pitchFamily="34" charset="0"/>
            </a:endParaRPr>
          </a:p>
        </p:txBody>
      </p:sp>
    </p:spTree>
    <p:extLst>
      <p:ext uri="{BB962C8B-B14F-4D97-AF65-F5344CB8AC3E}">
        <p14:creationId xmlns:p14="http://schemas.microsoft.com/office/powerpoint/2010/main" val="2539443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b="1" dirty="0">
                <a:latin typeface="Arial Narrow" panose="020B0606020202030204" pitchFamily="34" charset="0"/>
              </a:rPr>
              <a:t>Barriers to Care: Sometimes Hidden</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81362" y="1986756"/>
            <a:ext cx="5629275" cy="402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5768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solidFill>
            <a:schemeClr val="accent1">
              <a:lumMod val="20000"/>
              <a:lumOff val="80000"/>
            </a:schemeClr>
          </a:solidFill>
        </p:spPr>
        <p:txBody>
          <a:bodyPr/>
          <a:lstStyle/>
          <a:p>
            <a:r>
              <a:rPr lang="en-US" b="1" dirty="0">
                <a:latin typeface="Arial Narrow" panose="020B0606020202030204" pitchFamily="34" charset="0"/>
              </a:rPr>
              <a:t>Health Care Navigation Process – Diagram</a:t>
            </a:r>
          </a:p>
        </p:txBody>
      </p:sp>
      <p:sp>
        <p:nvSpPr>
          <p:cNvPr id="4" name="TextBox 3"/>
          <p:cNvSpPr txBox="1"/>
          <p:nvPr/>
        </p:nvSpPr>
        <p:spPr>
          <a:xfrm>
            <a:off x="9198591" y="5568287"/>
            <a:ext cx="2306472" cy="646331"/>
          </a:xfrm>
          <a:prstGeom prst="rect">
            <a:avLst/>
          </a:prstGeom>
          <a:noFill/>
        </p:spPr>
        <p:txBody>
          <a:bodyPr wrap="square" rtlCol="0">
            <a:spAutoFit/>
          </a:bodyPr>
          <a:lstStyle/>
          <a:p>
            <a:r>
              <a:rPr lang="en-US" sz="1200" i="1" u="sng" dirty="0"/>
              <a:t>Source</a:t>
            </a:r>
            <a:r>
              <a:rPr lang="en-US" sz="1200" i="1" dirty="0"/>
              <a:t>: Module  1: Role of the Health Care Navigator, Participant Manual - Page 25 </a:t>
            </a:r>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87240" y="1690688"/>
            <a:ext cx="7735712"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7928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51295" y="1323832"/>
            <a:ext cx="9144000" cy="4360905"/>
          </a:xfrm>
          <a:solidFill>
            <a:schemeClr val="accent1">
              <a:lumMod val="20000"/>
              <a:lumOff val="80000"/>
            </a:schemeClr>
          </a:solidFill>
        </p:spPr>
        <p:txBody>
          <a:bodyPr anchor="ctr">
            <a:normAutofit/>
          </a:bodyPr>
          <a:lstStyle/>
          <a:p>
            <a:r>
              <a:rPr lang="en-US" sz="6000" b="1" dirty="0">
                <a:latin typeface="Arial Narrow" panose="020B0606020202030204" pitchFamily="34" charset="0"/>
              </a:rPr>
              <a:t>Apply </a:t>
            </a:r>
            <a:r>
              <a:rPr lang="en-US" b="1" dirty="0">
                <a:latin typeface="Arial Narrow" panose="020B0606020202030204" pitchFamily="34" charset="0"/>
              </a:rPr>
              <a:t>a </a:t>
            </a:r>
            <a:r>
              <a:rPr lang="en-US" sz="6000" b="1" dirty="0">
                <a:latin typeface="Arial Narrow" panose="020B0606020202030204" pitchFamily="34" charset="0"/>
              </a:rPr>
              <a:t>Cultural Lens</a:t>
            </a:r>
            <a:br>
              <a:rPr lang="en-US" sz="6000" b="1" dirty="0">
                <a:latin typeface="Arial Narrow" panose="020B0606020202030204" pitchFamily="34" charset="0"/>
              </a:rPr>
            </a:br>
            <a:endParaRPr lang="en-US" sz="6000" b="1" dirty="0">
              <a:latin typeface="Arial Narrow" panose="020B0606020202030204" pitchFamily="34" charset="0"/>
            </a:endParaRPr>
          </a:p>
        </p:txBody>
      </p:sp>
    </p:spTree>
    <p:extLst>
      <p:ext uri="{BB962C8B-B14F-4D97-AF65-F5344CB8AC3E}">
        <p14:creationId xmlns:p14="http://schemas.microsoft.com/office/powerpoint/2010/main" val="612483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b="1" dirty="0">
                <a:latin typeface="Arial Narrow" panose="020B0606020202030204" pitchFamily="34" charset="0"/>
              </a:rPr>
              <a:t>Veteran Culture</a:t>
            </a:r>
          </a:p>
        </p:txBody>
      </p:sp>
      <p:sp>
        <p:nvSpPr>
          <p:cNvPr id="3" name="Content Placeholder 2"/>
          <p:cNvSpPr>
            <a:spLocks noGrp="1"/>
          </p:cNvSpPr>
          <p:nvPr>
            <p:ph idx="1"/>
          </p:nvPr>
        </p:nvSpPr>
        <p:spPr/>
        <p:txBody>
          <a:bodyPr>
            <a:normAutofit/>
          </a:bodyPr>
          <a:lstStyle/>
          <a:p>
            <a:r>
              <a:rPr lang="en-US" sz="2400" b="1" dirty="0">
                <a:latin typeface="Arial Narrow" panose="020B0606020202030204" pitchFamily="34" charset="0"/>
              </a:rPr>
              <a:t>Dominant (Military)</a:t>
            </a:r>
          </a:p>
          <a:p>
            <a:pPr marL="0" indent="0">
              <a:buNone/>
            </a:pPr>
            <a:r>
              <a:rPr lang="en-US" sz="2400" dirty="0">
                <a:latin typeface="Arial Narrow" panose="020B0606020202030204" pitchFamily="34" charset="0"/>
              </a:rPr>
              <a:t>All Veterans who successfully complete basic training internalize military culture. Survival depends on standards that reinforce military values over personal beliefs. Military service members walk the same, stand the same, and adopt the same patriotic belief system to become “one mind”.</a:t>
            </a:r>
          </a:p>
          <a:p>
            <a:pPr marL="0" indent="0">
              <a:buNone/>
            </a:pPr>
            <a:endParaRPr lang="en-US" sz="2400" dirty="0">
              <a:latin typeface="Arial Narrow" panose="020B0606020202030204" pitchFamily="34" charset="0"/>
            </a:endParaRPr>
          </a:p>
          <a:p>
            <a:r>
              <a:rPr lang="en-US" sz="2400" b="1" dirty="0">
                <a:latin typeface="Arial Narrow" panose="020B0606020202030204" pitchFamily="34" charset="0"/>
              </a:rPr>
              <a:t>Sub-Culture (racial, ethnic, religious, class, environmental, </a:t>
            </a:r>
            <a:r>
              <a:rPr lang="en-US" sz="2400" b="1" dirty="0" err="1">
                <a:latin typeface="Arial Narrow" panose="020B0606020202030204" pitchFamily="34" charset="0"/>
              </a:rPr>
              <a:t>etc</a:t>
            </a:r>
            <a:r>
              <a:rPr lang="en-US" sz="2400" b="1" dirty="0">
                <a:latin typeface="Arial Narrow" panose="020B0606020202030204" pitchFamily="34" charset="0"/>
              </a:rPr>
              <a:t>)</a:t>
            </a:r>
          </a:p>
          <a:p>
            <a:pPr marL="0" indent="0">
              <a:buNone/>
            </a:pPr>
            <a:r>
              <a:rPr lang="en-US" sz="2400" dirty="0">
                <a:latin typeface="Arial Narrow" panose="020B0606020202030204" pitchFamily="34" charset="0"/>
              </a:rPr>
              <a:t>Individual cultures &amp; beliefs are buried beneath military standards. The uniform covers everything. But once service members leave the military, Veterans face the same cultural challenges (racism, poverty-related discrimination, etc.) and are no longer protected by military roles that allow them to rise to their potential.</a:t>
            </a:r>
          </a:p>
        </p:txBody>
      </p:sp>
    </p:spTree>
    <p:extLst>
      <p:ext uri="{BB962C8B-B14F-4D97-AF65-F5344CB8AC3E}">
        <p14:creationId xmlns:p14="http://schemas.microsoft.com/office/powerpoint/2010/main" val="521625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b="1" dirty="0">
                <a:latin typeface="Arial Narrow" panose="020B0606020202030204" pitchFamily="34" charset="0"/>
              </a:rPr>
              <a:t>Military Service Core Values: Honor &amp; Integrity </a:t>
            </a:r>
          </a:p>
        </p:txBody>
      </p:sp>
      <p:sp>
        <p:nvSpPr>
          <p:cNvPr id="3" name="Content Placeholder 2"/>
          <p:cNvSpPr>
            <a:spLocks noGrp="1"/>
          </p:cNvSpPr>
          <p:nvPr>
            <p:ph idx="1"/>
          </p:nvPr>
        </p:nvSpPr>
        <p:spPr/>
        <p:txBody>
          <a:bodyPr>
            <a:noAutofit/>
          </a:bodyPr>
          <a:lstStyle/>
          <a:p>
            <a:pPr marL="0" indent="0">
              <a:buNone/>
            </a:pPr>
            <a:r>
              <a:rPr lang="en-US" sz="2400" dirty="0">
                <a:latin typeface="Arial Narrow" panose="020B0606020202030204" pitchFamily="34" charset="0"/>
              </a:rPr>
              <a:t>In addition, each service has its own specific values that are taught to new recruits from the beginning of their time in service. </a:t>
            </a:r>
          </a:p>
          <a:p>
            <a:pPr marL="0" indent="0">
              <a:buNone/>
            </a:pPr>
            <a:r>
              <a:rPr lang="en-US" sz="2400" dirty="0">
                <a:latin typeface="Arial Narrow" panose="020B0606020202030204" pitchFamily="34" charset="0"/>
              </a:rPr>
              <a:t>The </a:t>
            </a:r>
            <a:r>
              <a:rPr lang="en-US" sz="2400" b="1" dirty="0">
                <a:latin typeface="Arial Narrow" panose="020B0606020202030204" pitchFamily="34" charset="0"/>
              </a:rPr>
              <a:t>Army values </a:t>
            </a:r>
            <a:r>
              <a:rPr lang="en-US" sz="2400" dirty="0">
                <a:latin typeface="Arial Narrow" panose="020B0606020202030204" pitchFamily="34" charset="0"/>
              </a:rPr>
              <a:t>are: </a:t>
            </a:r>
          </a:p>
          <a:p>
            <a:r>
              <a:rPr lang="en-US" sz="2400" i="1" dirty="0">
                <a:latin typeface="Arial Narrow" panose="020B0606020202030204" pitchFamily="34" charset="0"/>
              </a:rPr>
              <a:t>Loyalty, Duty, Respect, Selfless Service, Honor, Integrity, and Personal Courage </a:t>
            </a:r>
            <a:endParaRPr lang="en-US" sz="2400" dirty="0">
              <a:latin typeface="Arial Narrow" panose="020B0606020202030204" pitchFamily="34" charset="0"/>
            </a:endParaRPr>
          </a:p>
          <a:p>
            <a:pPr marL="0" indent="0">
              <a:buNone/>
            </a:pPr>
            <a:r>
              <a:rPr lang="en-US" sz="2400" b="1" dirty="0">
                <a:latin typeface="Arial Narrow" panose="020B0606020202030204" pitchFamily="34" charset="0"/>
              </a:rPr>
              <a:t>Navy and Marine Corps values </a:t>
            </a:r>
            <a:r>
              <a:rPr lang="en-US" sz="2400" dirty="0">
                <a:latin typeface="Arial Narrow" panose="020B0606020202030204" pitchFamily="34" charset="0"/>
              </a:rPr>
              <a:t>are: </a:t>
            </a:r>
          </a:p>
          <a:p>
            <a:r>
              <a:rPr lang="en-US" sz="2400" i="1" dirty="0">
                <a:latin typeface="Arial Narrow" panose="020B0606020202030204" pitchFamily="34" charset="0"/>
              </a:rPr>
              <a:t>Honor, Courage, and Commitment </a:t>
            </a:r>
            <a:endParaRPr lang="en-US" sz="2400" dirty="0">
              <a:latin typeface="Arial Narrow" panose="020B0606020202030204" pitchFamily="34" charset="0"/>
            </a:endParaRPr>
          </a:p>
          <a:p>
            <a:pPr marL="0" indent="0">
              <a:buNone/>
            </a:pPr>
            <a:r>
              <a:rPr lang="en-US" sz="2400" b="1" dirty="0">
                <a:latin typeface="Arial Narrow" panose="020B0606020202030204" pitchFamily="34" charset="0"/>
              </a:rPr>
              <a:t>Air Force values </a:t>
            </a:r>
            <a:r>
              <a:rPr lang="en-US" sz="2400" dirty="0">
                <a:latin typeface="Arial Narrow" panose="020B0606020202030204" pitchFamily="34" charset="0"/>
              </a:rPr>
              <a:t>are: </a:t>
            </a:r>
          </a:p>
          <a:p>
            <a:r>
              <a:rPr lang="en-US" sz="2400" i="1" dirty="0">
                <a:latin typeface="Arial Narrow" panose="020B0606020202030204" pitchFamily="34" charset="0"/>
              </a:rPr>
              <a:t>Integrity First, Service Before Self, and Excellence in All We Do </a:t>
            </a:r>
            <a:endParaRPr lang="en-US" sz="2400" dirty="0">
              <a:latin typeface="Arial Narrow" panose="020B0606020202030204" pitchFamily="34" charset="0"/>
            </a:endParaRPr>
          </a:p>
          <a:p>
            <a:pPr marL="0" indent="0">
              <a:buNone/>
            </a:pPr>
            <a:r>
              <a:rPr lang="en-US" sz="2400" b="1" dirty="0">
                <a:latin typeface="Arial Narrow" panose="020B0606020202030204" pitchFamily="34" charset="0"/>
              </a:rPr>
              <a:t>Coast Guard values </a:t>
            </a:r>
            <a:r>
              <a:rPr lang="en-US" sz="2400" dirty="0">
                <a:latin typeface="Arial Narrow" panose="020B0606020202030204" pitchFamily="34" charset="0"/>
              </a:rPr>
              <a:t>are: </a:t>
            </a:r>
          </a:p>
          <a:p>
            <a:r>
              <a:rPr lang="en-US" sz="2400" i="1" dirty="0">
                <a:latin typeface="Arial Narrow" panose="020B0606020202030204" pitchFamily="34" charset="0"/>
              </a:rPr>
              <a:t>Honor, Respect, and Devotion to Duty </a:t>
            </a:r>
            <a:endParaRPr lang="en-US" sz="2400" dirty="0">
              <a:latin typeface="Arial Narrow" panose="020B0606020202030204" pitchFamily="34" charset="0"/>
            </a:endParaRPr>
          </a:p>
        </p:txBody>
      </p:sp>
      <p:sp>
        <p:nvSpPr>
          <p:cNvPr id="4" name="TextBox 3"/>
          <p:cNvSpPr txBox="1"/>
          <p:nvPr/>
        </p:nvSpPr>
        <p:spPr>
          <a:xfrm>
            <a:off x="7955698" y="5338763"/>
            <a:ext cx="3343701" cy="1107996"/>
          </a:xfrm>
          <a:prstGeom prst="rect">
            <a:avLst/>
          </a:prstGeom>
          <a:noFill/>
        </p:spPr>
        <p:txBody>
          <a:bodyPr wrap="square" rtlCol="0">
            <a:spAutoFit/>
          </a:bodyPr>
          <a:lstStyle/>
          <a:p>
            <a:r>
              <a:rPr lang="en-US" sz="1200" i="1" u="sng" dirty="0"/>
              <a:t>Source</a:t>
            </a:r>
            <a:r>
              <a:rPr lang="en-US" sz="1200" i="1" dirty="0"/>
              <a:t>: Understanding the Military: The Institution, the Culture, and the People – Page 9</a:t>
            </a:r>
          </a:p>
          <a:p>
            <a:r>
              <a:rPr lang="en-US" sz="1200" i="1" dirty="0"/>
              <a:t>(</a:t>
            </a:r>
            <a:r>
              <a:rPr lang="en-US" sz="1200" i="1" dirty="0" err="1"/>
              <a:t>military_white_paper_final</a:t>
            </a:r>
            <a:r>
              <a:rPr lang="en-US" sz="1200" i="1" dirty="0"/>
              <a:t>)</a:t>
            </a:r>
          </a:p>
          <a:p>
            <a:endParaRPr lang="en-US" sz="1200" i="1" dirty="0"/>
          </a:p>
          <a:p>
            <a:endParaRPr lang="en-US" dirty="0"/>
          </a:p>
        </p:txBody>
      </p:sp>
    </p:spTree>
    <p:extLst>
      <p:ext uri="{BB962C8B-B14F-4D97-AF65-F5344CB8AC3E}">
        <p14:creationId xmlns:p14="http://schemas.microsoft.com/office/powerpoint/2010/main" val="3204006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b="1" dirty="0">
                <a:latin typeface="Arial Narrow" panose="020B0606020202030204" pitchFamily="34" charset="0"/>
              </a:rPr>
              <a:t>Military Service Core Values: More than words</a:t>
            </a:r>
          </a:p>
        </p:txBody>
      </p:sp>
      <p:sp>
        <p:nvSpPr>
          <p:cNvPr id="3" name="Content Placeholder 2"/>
          <p:cNvSpPr>
            <a:spLocks noGrp="1"/>
          </p:cNvSpPr>
          <p:nvPr>
            <p:ph idx="1"/>
          </p:nvPr>
        </p:nvSpPr>
        <p:spPr/>
        <p:txBody>
          <a:bodyPr>
            <a:noAutofit/>
          </a:bodyPr>
          <a:lstStyle/>
          <a:p>
            <a:pPr marL="0" indent="0">
              <a:buNone/>
            </a:pPr>
            <a:endParaRPr lang="en-US" sz="3200" dirty="0"/>
          </a:p>
          <a:p>
            <a:pPr marL="0" indent="0">
              <a:buNone/>
            </a:pPr>
            <a:r>
              <a:rPr lang="en-US" sz="3200" dirty="0">
                <a:latin typeface="Arial Narrow" panose="020B0606020202030204" pitchFamily="34" charset="0"/>
              </a:rPr>
              <a:t>The values of each of the services are more than a list of terms that young recruits must learn and repeat on command; these values define how each service member lives his or her life, approaches every duty, and succeeds at every mission</a:t>
            </a:r>
          </a:p>
        </p:txBody>
      </p:sp>
      <p:sp>
        <p:nvSpPr>
          <p:cNvPr id="4" name="TextBox 3"/>
          <p:cNvSpPr txBox="1"/>
          <p:nvPr/>
        </p:nvSpPr>
        <p:spPr>
          <a:xfrm>
            <a:off x="7629099" y="4703763"/>
            <a:ext cx="3343701" cy="1107996"/>
          </a:xfrm>
          <a:prstGeom prst="rect">
            <a:avLst/>
          </a:prstGeom>
          <a:noFill/>
        </p:spPr>
        <p:txBody>
          <a:bodyPr wrap="square" rtlCol="0">
            <a:spAutoFit/>
          </a:bodyPr>
          <a:lstStyle/>
          <a:p>
            <a:r>
              <a:rPr lang="en-US" sz="1200" i="1" u="sng" dirty="0"/>
              <a:t>Source</a:t>
            </a:r>
            <a:r>
              <a:rPr lang="en-US" sz="1200" i="1" dirty="0"/>
              <a:t>: Understanding the Military: The Institution, the Culture, and the People – Page 9</a:t>
            </a:r>
          </a:p>
          <a:p>
            <a:r>
              <a:rPr lang="en-US" sz="1200" i="1" dirty="0"/>
              <a:t>(</a:t>
            </a:r>
            <a:r>
              <a:rPr lang="en-US" sz="1200" i="1" dirty="0" err="1"/>
              <a:t>military_white_paper_final</a:t>
            </a:r>
            <a:r>
              <a:rPr lang="en-US" sz="1200" i="1" dirty="0"/>
              <a:t>)</a:t>
            </a:r>
          </a:p>
          <a:p>
            <a:endParaRPr lang="en-US" sz="1200" i="1" dirty="0"/>
          </a:p>
          <a:p>
            <a:endParaRPr lang="en-US" dirty="0"/>
          </a:p>
        </p:txBody>
      </p:sp>
    </p:spTree>
    <p:extLst>
      <p:ext uri="{BB962C8B-B14F-4D97-AF65-F5344CB8AC3E}">
        <p14:creationId xmlns:p14="http://schemas.microsoft.com/office/powerpoint/2010/main" val="4132701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51295" y="1323832"/>
            <a:ext cx="9144000" cy="4360905"/>
          </a:xfrm>
          <a:solidFill>
            <a:schemeClr val="accent1">
              <a:lumMod val="20000"/>
              <a:lumOff val="80000"/>
            </a:schemeClr>
          </a:solidFill>
        </p:spPr>
        <p:txBody>
          <a:bodyPr anchor="ctr">
            <a:normAutofit fontScale="90000"/>
          </a:bodyPr>
          <a:lstStyle/>
          <a:p>
            <a:br>
              <a:rPr lang="en-US" b="1" dirty="0"/>
            </a:br>
            <a:r>
              <a:rPr lang="en-US" sz="6700" b="1" dirty="0">
                <a:latin typeface="Arial Narrow" panose="020B0606020202030204" pitchFamily="34" charset="0"/>
              </a:rPr>
              <a:t>Use military values</a:t>
            </a:r>
            <a:br>
              <a:rPr lang="en-US" sz="6700" b="1" dirty="0">
                <a:latin typeface="Arial Narrow" panose="020B0606020202030204" pitchFamily="34" charset="0"/>
              </a:rPr>
            </a:br>
            <a:r>
              <a:rPr lang="en-US" sz="6700" b="1" dirty="0">
                <a:latin typeface="Arial Narrow" panose="020B0606020202030204" pitchFamily="34" charset="0"/>
              </a:rPr>
              <a:t> to increase motivation within the engagement process</a:t>
            </a:r>
            <a:br>
              <a:rPr lang="en-US" dirty="0"/>
            </a:br>
            <a:br>
              <a:rPr lang="en-US" sz="6000" b="1" dirty="0">
                <a:latin typeface="Arial Narrow" panose="020B0606020202030204" pitchFamily="34" charset="0"/>
              </a:rPr>
            </a:br>
            <a:endParaRPr lang="en-US" sz="6000" b="1" dirty="0">
              <a:latin typeface="Arial Narrow" panose="020B0606020202030204" pitchFamily="34" charset="0"/>
            </a:endParaRPr>
          </a:p>
        </p:txBody>
      </p:sp>
    </p:spTree>
    <p:extLst>
      <p:ext uri="{BB962C8B-B14F-4D97-AF65-F5344CB8AC3E}">
        <p14:creationId xmlns:p14="http://schemas.microsoft.com/office/powerpoint/2010/main" val="3035273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b="1" dirty="0">
                <a:latin typeface="Arial Narrow" panose="020B0606020202030204" pitchFamily="34" charset="0"/>
              </a:rPr>
              <a:t>Military Values: Barrier to care?</a:t>
            </a:r>
          </a:p>
        </p:txBody>
      </p:sp>
      <p:sp>
        <p:nvSpPr>
          <p:cNvPr id="3" name="Content Placeholder 2"/>
          <p:cNvSpPr>
            <a:spLocks noGrp="1"/>
          </p:cNvSpPr>
          <p:nvPr>
            <p:ph idx="1"/>
          </p:nvPr>
        </p:nvSpPr>
        <p:spPr>
          <a:xfrm>
            <a:off x="838200" y="1694744"/>
            <a:ext cx="10515600" cy="4244452"/>
          </a:xfrm>
        </p:spPr>
        <p:txBody>
          <a:bodyPr>
            <a:noAutofit/>
          </a:bodyPr>
          <a:lstStyle/>
          <a:p>
            <a:pPr marL="0" indent="0">
              <a:buNone/>
            </a:pPr>
            <a:r>
              <a:rPr lang="en-US" sz="2400" dirty="0">
                <a:latin typeface="Arial Narrow" panose="020B0606020202030204" pitchFamily="34" charset="0"/>
              </a:rPr>
              <a:t>Active duty service members are often ostracized  for complaining about physical or mental health needs. Verbalizing suicidal ideation can result in removal from duty, and loss of military career.</a:t>
            </a:r>
          </a:p>
          <a:p>
            <a:pPr marL="0" indent="0">
              <a:buNone/>
            </a:pPr>
            <a:endParaRPr lang="en-US" sz="2400" dirty="0">
              <a:latin typeface="Arial Narrow" panose="020B0606020202030204" pitchFamily="34" charset="0"/>
            </a:endParaRPr>
          </a:p>
          <a:p>
            <a:pPr marL="0" indent="0">
              <a:buNone/>
            </a:pPr>
            <a:r>
              <a:rPr lang="en-US" sz="2400" dirty="0">
                <a:latin typeface="Arial Narrow" panose="020B0606020202030204" pitchFamily="34" charset="0"/>
              </a:rPr>
              <a:t>Internalized values can remain a barrier to willingness to accept help.  It can also be converted to a strength. Although some Veterans reject any association with their military experiences, culture, and values, they remain below the surface.</a:t>
            </a:r>
          </a:p>
          <a:p>
            <a:pPr marL="0" indent="0">
              <a:buNone/>
            </a:pPr>
            <a:endParaRPr lang="en-US" sz="2400" dirty="0">
              <a:latin typeface="Arial Narrow" panose="020B0606020202030204" pitchFamily="34" charset="0"/>
            </a:endParaRPr>
          </a:p>
          <a:p>
            <a:pPr marL="0" indent="0">
              <a:buNone/>
            </a:pPr>
            <a:r>
              <a:rPr lang="en-US" sz="2400" dirty="0">
                <a:latin typeface="Arial Narrow" panose="020B0606020202030204" pitchFamily="34" charset="0"/>
              </a:rPr>
              <a:t>By helping Veterans see their military values as a strength, Veterans can be motivated to seek the care they need without feeling like a “failure”.</a:t>
            </a:r>
          </a:p>
        </p:txBody>
      </p:sp>
    </p:spTree>
    <p:extLst>
      <p:ext uri="{BB962C8B-B14F-4D97-AF65-F5344CB8AC3E}">
        <p14:creationId xmlns:p14="http://schemas.microsoft.com/office/powerpoint/2010/main" val="1045577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b="1" dirty="0">
                <a:latin typeface="Arial Narrow" panose="020B0606020202030204" pitchFamily="34" charset="0"/>
              </a:rPr>
              <a:t>Using Military Values</a:t>
            </a:r>
          </a:p>
        </p:txBody>
      </p:sp>
      <p:sp>
        <p:nvSpPr>
          <p:cNvPr id="3" name="Content Placeholder 2"/>
          <p:cNvSpPr>
            <a:spLocks noGrp="1"/>
          </p:cNvSpPr>
          <p:nvPr>
            <p:ph idx="1"/>
          </p:nvPr>
        </p:nvSpPr>
        <p:spPr>
          <a:xfrm>
            <a:off x="838200" y="1237543"/>
            <a:ext cx="10515600" cy="4880623"/>
          </a:xfrm>
        </p:spPr>
        <p:txBody>
          <a:bodyPr>
            <a:noAutofit/>
          </a:bodyPr>
          <a:lstStyle/>
          <a:p>
            <a:endParaRPr lang="en-US" sz="2400" dirty="0">
              <a:latin typeface="Arial Narrow" panose="020B0606020202030204" pitchFamily="34" charset="0"/>
            </a:endParaRPr>
          </a:p>
          <a:p>
            <a:r>
              <a:rPr lang="en-US" sz="2000" b="1" dirty="0">
                <a:latin typeface="Arial Narrow" panose="020B0606020202030204" pitchFamily="34" charset="0"/>
              </a:rPr>
              <a:t>Loyalty </a:t>
            </a:r>
            <a:r>
              <a:rPr lang="en-US" sz="2000" dirty="0">
                <a:latin typeface="Arial Narrow" panose="020B0606020202030204" pitchFamily="34" charset="0"/>
              </a:rPr>
              <a:t>- Loyalty to themselves and their families can be a good motivator to enter and make progress in processes. </a:t>
            </a:r>
          </a:p>
          <a:p>
            <a:r>
              <a:rPr lang="en-US" sz="2000" b="1" dirty="0">
                <a:latin typeface="Arial Narrow" panose="020B0606020202030204" pitchFamily="34" charset="0"/>
              </a:rPr>
              <a:t>Respect </a:t>
            </a:r>
            <a:r>
              <a:rPr lang="en-US" sz="2000" dirty="0">
                <a:latin typeface="Arial Narrow" panose="020B0606020202030204" pitchFamily="34" charset="0"/>
              </a:rPr>
              <a:t>- Many of the symptoms of untreated combat stress and substance use disorders have sometimes led to behavior that the military would judge as disrespectful to the service member or Veteran, the Veteran household, and society as a whole. Working on these conditions and reducing their symptoms can be presented as a way to enhance respect. </a:t>
            </a:r>
          </a:p>
          <a:p>
            <a:r>
              <a:rPr lang="en-US" sz="2000" b="1" dirty="0">
                <a:latin typeface="Arial Narrow" panose="020B0606020202030204" pitchFamily="34" charset="0"/>
              </a:rPr>
              <a:t>Selfless service </a:t>
            </a:r>
            <a:r>
              <a:rPr lang="en-US" sz="2000" dirty="0">
                <a:latin typeface="Arial Narrow" panose="020B0606020202030204" pitchFamily="34" charset="0"/>
              </a:rPr>
              <a:t>- The symptoms of untreated disorders can sometimes impair people’s ability to be of service. Accepting help can be presented as a way to improve service members’ and Veterans’ ability to be of service. </a:t>
            </a:r>
          </a:p>
          <a:p>
            <a:r>
              <a:rPr lang="en-US" sz="2000" b="1" dirty="0">
                <a:latin typeface="Arial Narrow" panose="020B0606020202030204" pitchFamily="34" charset="0"/>
              </a:rPr>
              <a:t>Honor and integrity </a:t>
            </a:r>
            <a:r>
              <a:rPr lang="en-US" sz="2000" dirty="0">
                <a:latin typeface="Arial Narrow" panose="020B0606020202030204" pitchFamily="34" charset="0"/>
              </a:rPr>
              <a:t>- The symptoms of untreated disorders can sometimes  influence people to act in ways that the military would judge as dishonorable or dishonest. Making progress in overcoming these disorders can be presented as a way to strengthen one’s honor and integrity. </a:t>
            </a:r>
          </a:p>
        </p:txBody>
      </p:sp>
      <p:sp>
        <p:nvSpPr>
          <p:cNvPr id="4" name="TextBox 3"/>
          <p:cNvSpPr txBox="1"/>
          <p:nvPr/>
        </p:nvSpPr>
        <p:spPr>
          <a:xfrm>
            <a:off x="7465326" y="5527343"/>
            <a:ext cx="3766782" cy="1107996"/>
          </a:xfrm>
          <a:prstGeom prst="rect">
            <a:avLst/>
          </a:prstGeom>
          <a:noFill/>
        </p:spPr>
        <p:txBody>
          <a:bodyPr wrap="square" rtlCol="0">
            <a:spAutoFit/>
          </a:bodyPr>
          <a:lstStyle/>
          <a:p>
            <a:endParaRPr lang="en-US" sz="1200" i="1" u="sng" dirty="0"/>
          </a:p>
          <a:p>
            <a:r>
              <a:rPr lang="en-US" sz="1200" i="1" u="sng" dirty="0"/>
              <a:t>Source</a:t>
            </a:r>
            <a:r>
              <a:rPr lang="en-US" sz="1200" i="1" dirty="0"/>
              <a:t>: Understanding the Military: The Institution, the Culture, and the People – Page 31 (</a:t>
            </a:r>
            <a:r>
              <a:rPr lang="en-US" sz="1200" i="1" dirty="0" err="1"/>
              <a:t>military_white_paper_final</a:t>
            </a:r>
            <a:r>
              <a:rPr lang="en-US" sz="1200" i="1" dirty="0"/>
              <a:t>)</a:t>
            </a:r>
          </a:p>
          <a:p>
            <a:endParaRPr lang="en-US" dirty="0"/>
          </a:p>
        </p:txBody>
      </p:sp>
    </p:spTree>
    <p:extLst>
      <p:ext uri="{BB962C8B-B14F-4D97-AF65-F5344CB8AC3E}">
        <p14:creationId xmlns:p14="http://schemas.microsoft.com/office/powerpoint/2010/main" val="3352520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b="1" dirty="0">
                <a:latin typeface="Arial Narrow" panose="020B0606020202030204" pitchFamily="34" charset="0"/>
              </a:rPr>
              <a:t>Using Military Values (continued)</a:t>
            </a:r>
          </a:p>
        </p:txBody>
      </p:sp>
      <p:sp>
        <p:nvSpPr>
          <p:cNvPr id="3" name="Content Placeholder 2"/>
          <p:cNvSpPr>
            <a:spLocks noGrp="1"/>
          </p:cNvSpPr>
          <p:nvPr>
            <p:ph idx="1"/>
          </p:nvPr>
        </p:nvSpPr>
        <p:spPr>
          <a:xfrm>
            <a:off x="838200" y="1733267"/>
            <a:ext cx="10515600" cy="4428994"/>
          </a:xfrm>
        </p:spPr>
        <p:txBody>
          <a:bodyPr>
            <a:normAutofit fontScale="85000" lnSpcReduction="10000"/>
          </a:bodyPr>
          <a:lstStyle/>
          <a:p>
            <a:endParaRPr lang="en-US" sz="3800" dirty="0">
              <a:latin typeface="Arial Narrow" panose="020B0606020202030204" pitchFamily="34" charset="0"/>
            </a:endParaRPr>
          </a:p>
          <a:p>
            <a:r>
              <a:rPr lang="en-US" sz="3100" b="1" dirty="0">
                <a:latin typeface="Arial Narrow" panose="020B0606020202030204" pitchFamily="34" charset="0"/>
              </a:rPr>
              <a:t>Excellence and commitment </a:t>
            </a:r>
            <a:r>
              <a:rPr lang="en-US" sz="3100" dirty="0">
                <a:latin typeface="Arial Narrow" panose="020B0606020202030204" pitchFamily="34" charset="0"/>
              </a:rPr>
              <a:t>- People with a commitment to excellence can use that commitment to approach the work of stress management, growth, and healing. </a:t>
            </a:r>
          </a:p>
          <a:p>
            <a:endParaRPr lang="en-US" sz="3100" dirty="0">
              <a:latin typeface="Arial Narrow" panose="020B0606020202030204" pitchFamily="34" charset="0"/>
            </a:endParaRPr>
          </a:p>
          <a:p>
            <a:r>
              <a:rPr lang="en-US" sz="3100" b="1" dirty="0">
                <a:latin typeface="Arial Narrow" panose="020B0606020202030204" pitchFamily="34" charset="0"/>
              </a:rPr>
              <a:t>Personal courage </a:t>
            </a:r>
            <a:r>
              <a:rPr lang="en-US" sz="3100" dirty="0">
                <a:latin typeface="Arial Narrow" panose="020B0606020202030204" pitchFamily="34" charset="0"/>
              </a:rPr>
              <a:t>- The process of admitting, confronting, and learning to manage the effects of combat and operational stress requires great personal courage. Any step in this direction is a sign of courage. </a:t>
            </a:r>
          </a:p>
          <a:p>
            <a:endParaRPr lang="en-US" sz="3100" dirty="0">
              <a:latin typeface="Arial Narrow" panose="020B0606020202030204" pitchFamily="34" charset="0"/>
            </a:endParaRPr>
          </a:p>
          <a:p>
            <a:r>
              <a:rPr lang="en-US" sz="3100" b="1" dirty="0">
                <a:latin typeface="Arial Narrow" panose="020B0606020202030204" pitchFamily="34" charset="0"/>
              </a:rPr>
              <a:t>Devotion to duty </a:t>
            </a:r>
            <a:r>
              <a:rPr lang="en-US" sz="3100" dirty="0">
                <a:latin typeface="Arial Narrow" panose="020B0606020202030204" pitchFamily="34" charset="0"/>
              </a:rPr>
              <a:t>- Service members and Veterans function as individuals, family members, community members, and citizens. They have a duty to operate responsively and appropriately. </a:t>
            </a:r>
          </a:p>
          <a:p>
            <a:endParaRPr lang="en-US" dirty="0"/>
          </a:p>
        </p:txBody>
      </p:sp>
      <p:sp>
        <p:nvSpPr>
          <p:cNvPr id="4" name="TextBox 3"/>
          <p:cNvSpPr txBox="1"/>
          <p:nvPr/>
        </p:nvSpPr>
        <p:spPr>
          <a:xfrm>
            <a:off x="8010099" y="5934670"/>
            <a:ext cx="3343701" cy="923330"/>
          </a:xfrm>
          <a:prstGeom prst="rect">
            <a:avLst/>
          </a:prstGeom>
          <a:noFill/>
        </p:spPr>
        <p:txBody>
          <a:bodyPr wrap="square" rtlCol="0">
            <a:spAutoFit/>
          </a:bodyPr>
          <a:lstStyle/>
          <a:p>
            <a:r>
              <a:rPr lang="en-US" sz="1200" i="1" u="sng" dirty="0"/>
              <a:t>Source</a:t>
            </a:r>
            <a:r>
              <a:rPr lang="en-US" sz="1200" i="1" dirty="0"/>
              <a:t>: Understanding the Military: The Institution, the Culture, and the People – Page 31 (</a:t>
            </a:r>
            <a:r>
              <a:rPr lang="en-US" sz="1200" i="1" dirty="0" err="1"/>
              <a:t>military_white_paper_final</a:t>
            </a:r>
            <a:r>
              <a:rPr lang="en-US" sz="1200" i="1" dirty="0"/>
              <a:t>)</a:t>
            </a:r>
          </a:p>
          <a:p>
            <a:endParaRPr lang="en-US" dirty="0"/>
          </a:p>
        </p:txBody>
      </p:sp>
    </p:spTree>
    <p:extLst>
      <p:ext uri="{BB962C8B-B14F-4D97-AF65-F5344CB8AC3E}">
        <p14:creationId xmlns:p14="http://schemas.microsoft.com/office/powerpoint/2010/main" val="2777095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sz="3200" b="1" i="1" dirty="0">
                <a:latin typeface="Arial Narrow" panose="020B0606020202030204" pitchFamily="34" charset="0"/>
              </a:rPr>
              <a:t>Health Care Navigators Community of Practice </a:t>
            </a:r>
          </a:p>
          <a:p>
            <a:r>
              <a:rPr lang="en-US" sz="3200" b="1" i="1" dirty="0">
                <a:latin typeface="Arial Narrow" panose="020B0606020202030204" pitchFamily="34" charset="0"/>
              </a:rPr>
              <a:t>Assignment #2</a:t>
            </a:r>
          </a:p>
          <a:p>
            <a:endParaRPr lang="en-US" dirty="0"/>
          </a:p>
        </p:txBody>
      </p:sp>
      <p:sp>
        <p:nvSpPr>
          <p:cNvPr id="6" name="Title 1"/>
          <p:cNvSpPr>
            <a:spLocks noGrp="1"/>
          </p:cNvSpPr>
          <p:nvPr>
            <p:ph type="ctrTitle"/>
          </p:nvPr>
        </p:nvSpPr>
        <p:spPr>
          <a:xfrm>
            <a:off x="1524000" y="1122363"/>
            <a:ext cx="9144000" cy="1189322"/>
          </a:xfrm>
          <a:solidFill>
            <a:schemeClr val="bg1"/>
          </a:solidFill>
          <a:ln w="38100">
            <a:solidFill>
              <a:schemeClr val="tx1"/>
            </a:solidFill>
          </a:ln>
        </p:spPr>
        <p:txBody>
          <a:bodyPr>
            <a:normAutofit/>
          </a:bodyPr>
          <a:lstStyle/>
          <a:p>
            <a:r>
              <a:rPr lang="en-US" sz="4500" b="1" dirty="0">
                <a:latin typeface="Franklin Gothic Demi" panose="020B0703020102020204" pitchFamily="34" charset="0"/>
              </a:rPr>
              <a:t> Sara Urias</a:t>
            </a:r>
          </a:p>
        </p:txBody>
      </p:sp>
    </p:spTree>
    <p:extLst>
      <p:ext uri="{BB962C8B-B14F-4D97-AF65-F5344CB8AC3E}">
        <p14:creationId xmlns:p14="http://schemas.microsoft.com/office/powerpoint/2010/main" val="1816686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b="1" dirty="0">
                <a:latin typeface="Arial Narrow" panose="020B0606020202030204" pitchFamily="34" charset="0"/>
              </a:rPr>
              <a:t>Did you get it right?</a:t>
            </a:r>
          </a:p>
        </p:txBody>
      </p:sp>
      <p:sp>
        <p:nvSpPr>
          <p:cNvPr id="3" name="Content Placeholder 2"/>
          <p:cNvSpPr>
            <a:spLocks noGrp="1"/>
          </p:cNvSpPr>
          <p:nvPr>
            <p:ph idx="1"/>
          </p:nvPr>
        </p:nvSpPr>
        <p:spPr>
          <a:xfrm>
            <a:off x="838200" y="1733267"/>
            <a:ext cx="10515600" cy="4428994"/>
          </a:xfrm>
        </p:spPr>
        <p:txBody>
          <a:bodyPr>
            <a:normAutofit/>
          </a:bodyPr>
          <a:lstStyle/>
          <a:p>
            <a:pPr marL="0" indent="0" algn="ctr">
              <a:buNone/>
            </a:pPr>
            <a:r>
              <a:rPr lang="en-US" b="1" i="1" dirty="0">
                <a:latin typeface="Arial Narrow" panose="020B0606020202030204" pitchFamily="34" charset="0"/>
              </a:rPr>
              <a:t>How do you know?</a:t>
            </a:r>
          </a:p>
          <a:p>
            <a:r>
              <a:rPr lang="en-US" dirty="0">
                <a:latin typeface="Arial Narrow" panose="020B0606020202030204" pitchFamily="34" charset="0"/>
              </a:rPr>
              <a:t>Ask the Veteran you are serving</a:t>
            </a:r>
          </a:p>
          <a:p>
            <a:r>
              <a:rPr lang="en-US" dirty="0">
                <a:latin typeface="Arial Narrow" panose="020B0606020202030204" pitchFamily="34" charset="0"/>
              </a:rPr>
              <a:t>Conduct surveys with other Veterans</a:t>
            </a:r>
          </a:p>
          <a:p>
            <a:r>
              <a:rPr lang="en-US" dirty="0">
                <a:latin typeface="Arial Narrow" panose="020B0606020202030204" pitchFamily="34" charset="0"/>
              </a:rPr>
              <a:t>Look for other ways to get feedback from Veterans with “lived experience” to insure continuous improvement</a:t>
            </a:r>
          </a:p>
        </p:txBody>
      </p:sp>
    </p:spTree>
    <p:extLst>
      <p:ext uri="{BB962C8B-B14F-4D97-AF65-F5344CB8AC3E}">
        <p14:creationId xmlns:p14="http://schemas.microsoft.com/office/powerpoint/2010/main" val="3562697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51295" y="1323832"/>
            <a:ext cx="9144000" cy="4360905"/>
          </a:xfrm>
          <a:solidFill>
            <a:schemeClr val="accent1">
              <a:lumMod val="20000"/>
              <a:lumOff val="80000"/>
            </a:schemeClr>
          </a:solidFill>
        </p:spPr>
        <p:txBody>
          <a:bodyPr anchor="ctr">
            <a:normAutofit fontScale="90000"/>
          </a:bodyPr>
          <a:lstStyle/>
          <a:p>
            <a:r>
              <a:rPr lang="en-US" b="1" dirty="0">
                <a:latin typeface="Arial Narrow" panose="020B0606020202030204" pitchFamily="34" charset="0"/>
              </a:rPr>
              <a:t>Case Scenarios:</a:t>
            </a:r>
            <a:br>
              <a:rPr lang="en-US" b="1" dirty="0">
                <a:latin typeface="Arial Narrow" panose="020B0606020202030204" pitchFamily="34" charset="0"/>
              </a:rPr>
            </a:br>
            <a:r>
              <a:rPr lang="en-US" b="1" dirty="0">
                <a:latin typeface="Arial Narrow" panose="020B0606020202030204" pitchFamily="34" charset="0"/>
              </a:rPr>
              <a:t>Apply process flow, prioritization, and coordination plan to Veteran scenarios</a:t>
            </a:r>
            <a:br>
              <a:rPr lang="en-US" sz="7200" b="1" dirty="0">
                <a:latin typeface="Arial Narrow" panose="020B0606020202030204" pitchFamily="34" charset="0"/>
              </a:rPr>
            </a:br>
            <a:endParaRPr lang="en-US" sz="7200" b="1" dirty="0">
              <a:latin typeface="Arial Narrow" panose="020B0606020202030204" pitchFamily="34" charset="0"/>
            </a:endParaRPr>
          </a:p>
        </p:txBody>
      </p:sp>
    </p:spTree>
    <p:extLst>
      <p:ext uri="{BB962C8B-B14F-4D97-AF65-F5344CB8AC3E}">
        <p14:creationId xmlns:p14="http://schemas.microsoft.com/office/powerpoint/2010/main" val="24339677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b="1" dirty="0">
                <a:latin typeface="Arial Narrow" panose="020B0606020202030204" pitchFamily="34" charset="0"/>
              </a:rPr>
              <a:t>Case Scenarios</a:t>
            </a:r>
          </a:p>
        </p:txBody>
      </p:sp>
      <p:sp>
        <p:nvSpPr>
          <p:cNvPr id="3" name="Content Placeholder 2"/>
          <p:cNvSpPr>
            <a:spLocks noGrp="1"/>
          </p:cNvSpPr>
          <p:nvPr>
            <p:ph idx="1"/>
          </p:nvPr>
        </p:nvSpPr>
        <p:spPr>
          <a:xfrm>
            <a:off x="838200" y="1733267"/>
            <a:ext cx="10515600" cy="4495255"/>
          </a:xfrm>
        </p:spPr>
        <p:txBody>
          <a:bodyPr>
            <a:normAutofit/>
          </a:bodyPr>
          <a:lstStyle/>
          <a:p>
            <a:pPr marL="0" indent="0">
              <a:buNone/>
            </a:pPr>
            <a:r>
              <a:rPr lang="en-US" sz="2400" dirty="0">
                <a:latin typeface="Arial Narrow" panose="020B0606020202030204" pitchFamily="34" charset="0"/>
              </a:rPr>
              <a:t>The following case scenarios are an opportunity to apply your process flow, prioritization and coordination plan based on Veteran responses to the screening questions:</a:t>
            </a:r>
          </a:p>
          <a:p>
            <a:pPr marL="0" indent="0">
              <a:buNone/>
            </a:pPr>
            <a:endParaRPr lang="en-US" sz="2400" dirty="0">
              <a:latin typeface="Arial Narrow" panose="020B0606020202030204" pitchFamily="34" charset="0"/>
            </a:endParaRPr>
          </a:p>
          <a:p>
            <a:pPr marL="0" indent="0">
              <a:buNone/>
            </a:pPr>
            <a:r>
              <a:rPr lang="en-US" sz="2400" dirty="0">
                <a:latin typeface="Arial Narrow" panose="020B0606020202030204" pitchFamily="34" charset="0"/>
              </a:rPr>
              <a:t>Do you have any questions or concerns that you need help in addressing at this time?</a:t>
            </a:r>
          </a:p>
          <a:p>
            <a:pPr marL="0" indent="0">
              <a:buNone/>
            </a:pPr>
            <a:endParaRPr lang="en-US" sz="2400" dirty="0">
              <a:latin typeface="Arial Narrow" panose="020B0606020202030204" pitchFamily="34" charset="0"/>
            </a:endParaRPr>
          </a:p>
          <a:p>
            <a:pPr marL="0" indent="0">
              <a:buNone/>
            </a:pPr>
            <a:r>
              <a:rPr lang="en-US" sz="2400" dirty="0">
                <a:latin typeface="Arial Narrow" panose="020B0606020202030204" pitchFamily="34" charset="0"/>
              </a:rPr>
              <a:t>Do you have health goals for yourself that you need support in addressing?</a:t>
            </a:r>
          </a:p>
        </p:txBody>
      </p:sp>
    </p:spTree>
    <p:extLst>
      <p:ext uri="{BB962C8B-B14F-4D97-AF65-F5344CB8AC3E}">
        <p14:creationId xmlns:p14="http://schemas.microsoft.com/office/powerpoint/2010/main" val="12913531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b="1" dirty="0">
                <a:latin typeface="Arial Narrow" panose="020B0606020202030204" pitchFamily="34" charset="0"/>
              </a:rPr>
              <a:t>Case Scenario #1: Mya</a:t>
            </a:r>
          </a:p>
        </p:txBody>
      </p:sp>
      <p:sp>
        <p:nvSpPr>
          <p:cNvPr id="3" name="Content Placeholder 2"/>
          <p:cNvSpPr>
            <a:spLocks noGrp="1"/>
          </p:cNvSpPr>
          <p:nvPr>
            <p:ph idx="1"/>
          </p:nvPr>
        </p:nvSpPr>
        <p:spPr>
          <a:xfrm>
            <a:off x="838200" y="1733267"/>
            <a:ext cx="10515600" cy="4495255"/>
          </a:xfrm>
        </p:spPr>
        <p:txBody>
          <a:bodyPr>
            <a:normAutofit/>
          </a:bodyPr>
          <a:lstStyle/>
          <a:p>
            <a:endParaRPr lang="en-US" sz="2400" dirty="0">
              <a:latin typeface="Arial Narrow" panose="020B0606020202030204" pitchFamily="34" charset="0"/>
            </a:endParaRPr>
          </a:p>
          <a:p>
            <a:r>
              <a:rPr lang="en-US" sz="2400" dirty="0">
                <a:latin typeface="Arial Narrow" panose="020B0606020202030204" pitchFamily="34" charset="0"/>
              </a:rPr>
              <a:t>Mya is a fifty two year old Veteran. She has two children ages sixteen and fifteen years old.  </a:t>
            </a:r>
          </a:p>
          <a:p>
            <a:r>
              <a:rPr lang="en-US" sz="2400" dirty="0">
                <a:latin typeface="Arial Narrow" panose="020B0606020202030204" pitchFamily="34" charset="0"/>
              </a:rPr>
              <a:t>After the recent death of her mother, which resulted in the foreclosure of their home, Mya and her kids were staying at a local shelter. </a:t>
            </a:r>
          </a:p>
          <a:p>
            <a:r>
              <a:rPr lang="en-US" sz="2400" dirty="0">
                <a:latin typeface="Arial Narrow" panose="020B0606020202030204" pitchFamily="34" charset="0"/>
              </a:rPr>
              <a:t> While at the shelter, Mya was connected to and enrolled in the SSVF program in April 2020.  </a:t>
            </a:r>
          </a:p>
          <a:p>
            <a:r>
              <a:rPr lang="en-US" sz="2400" dirty="0">
                <a:latin typeface="Arial Narrow" panose="020B0606020202030204" pitchFamily="34" charset="0"/>
              </a:rPr>
              <a:t>Due to the COVID 19 pandemic and related concerns about her health as Mya has diabetes and sickle cell anemia, her family was immediately supported in moving into a motel with Emergency Housing Assistance. </a:t>
            </a:r>
            <a:br>
              <a:rPr lang="en-US" dirty="0">
                <a:latin typeface="Arial Narrow" panose="020B0606020202030204" pitchFamily="34" charset="0"/>
              </a:rPr>
            </a:br>
            <a:endParaRPr lang="en-US" dirty="0"/>
          </a:p>
        </p:txBody>
      </p:sp>
    </p:spTree>
    <p:extLst>
      <p:ext uri="{BB962C8B-B14F-4D97-AF65-F5344CB8AC3E}">
        <p14:creationId xmlns:p14="http://schemas.microsoft.com/office/powerpoint/2010/main" val="3770910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b="1" dirty="0">
                <a:latin typeface="Arial Narrow" panose="020B0606020202030204" pitchFamily="34" charset="0"/>
              </a:rPr>
              <a:t>Case Scenario #1: Mya (continued)</a:t>
            </a:r>
            <a:endParaRPr lang="en-US" dirty="0"/>
          </a:p>
        </p:txBody>
      </p:sp>
      <p:sp>
        <p:nvSpPr>
          <p:cNvPr id="3" name="Content Placeholder 2"/>
          <p:cNvSpPr>
            <a:spLocks noGrp="1"/>
          </p:cNvSpPr>
          <p:nvPr>
            <p:ph idx="1"/>
          </p:nvPr>
        </p:nvSpPr>
        <p:spPr>
          <a:xfrm>
            <a:off x="838200" y="1825625"/>
            <a:ext cx="10515600" cy="4614931"/>
          </a:xfrm>
        </p:spPr>
        <p:txBody>
          <a:bodyPr>
            <a:normAutofit/>
          </a:bodyPr>
          <a:lstStyle/>
          <a:p>
            <a:r>
              <a:rPr lang="en-US" sz="2400" dirty="0">
                <a:latin typeface="Arial Narrow" panose="020B0606020202030204" pitchFamily="34" charset="0"/>
              </a:rPr>
              <a:t>Since her enrollment Mya has repeatedly expressed a desire to find a permanent place to live with her kids.    </a:t>
            </a:r>
          </a:p>
          <a:p>
            <a:r>
              <a:rPr lang="en-US" sz="2400" dirty="0">
                <a:latin typeface="Arial Narrow" panose="020B0606020202030204" pitchFamily="34" charset="0"/>
              </a:rPr>
              <a:t>However, her housing case manager, Monica, has scheduled several appointments with Mya to see units and almost all have had to be rescheduled due to her having significantly low blood sugar due to complications with controlling her diabetes.  </a:t>
            </a:r>
          </a:p>
          <a:p>
            <a:r>
              <a:rPr lang="en-US" sz="2400" dirty="0">
                <a:latin typeface="Arial Narrow" panose="020B0606020202030204" pitchFamily="34" charset="0"/>
              </a:rPr>
              <a:t>Mya has indicated that she does not have an identified doctor at this time and normally handles concerns with her blood sugar by going directly to the ER or Urgent Care.  She realizes that sometimes her health is a barrier to her goal of permanent housing, but she only wants to focus on housing at this time.</a:t>
            </a:r>
            <a:endParaRPr lang="en-US" sz="2400" dirty="0"/>
          </a:p>
        </p:txBody>
      </p:sp>
    </p:spTree>
    <p:extLst>
      <p:ext uri="{BB962C8B-B14F-4D97-AF65-F5344CB8AC3E}">
        <p14:creationId xmlns:p14="http://schemas.microsoft.com/office/powerpoint/2010/main" val="12508113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b="1" dirty="0">
                <a:latin typeface="Arial Narrow" panose="020B0606020202030204" pitchFamily="34" charset="0"/>
              </a:rPr>
              <a:t>Considerations for </a:t>
            </a:r>
            <a:r>
              <a:rPr lang="en-US" sz="4400" b="1" kern="1200" dirty="0">
                <a:solidFill>
                  <a:schemeClr val="tx1"/>
                </a:solidFill>
                <a:effectLst/>
                <a:latin typeface="Arial Narrow" panose="020B0606020202030204" pitchFamily="34" charset="0"/>
              </a:rPr>
              <a:t>#1: Mya </a:t>
            </a:r>
            <a:endParaRPr lang="en-US" dirty="0">
              <a:latin typeface="Arial Narrow" panose="020B0606020202030204" pitchFamily="34" charset="0"/>
            </a:endParaRPr>
          </a:p>
        </p:txBody>
      </p:sp>
      <p:sp>
        <p:nvSpPr>
          <p:cNvPr id="3" name="Content Placeholder 2"/>
          <p:cNvSpPr>
            <a:spLocks noGrp="1"/>
          </p:cNvSpPr>
          <p:nvPr>
            <p:ph idx="1"/>
          </p:nvPr>
        </p:nvSpPr>
        <p:spPr>
          <a:xfrm>
            <a:off x="838200" y="1825626"/>
            <a:ext cx="10515600" cy="4151104"/>
          </a:xfrm>
        </p:spPr>
        <p:txBody>
          <a:bodyPr>
            <a:normAutofit/>
          </a:bodyPr>
          <a:lstStyle/>
          <a:p>
            <a:pPr marL="0" indent="0">
              <a:buNone/>
            </a:pPr>
            <a:r>
              <a:rPr lang="en-US" sz="2400" dirty="0">
                <a:latin typeface="Arial Narrow" panose="020B0606020202030204" pitchFamily="34" charset="0"/>
              </a:rPr>
              <a:t>Prompt 1:</a:t>
            </a:r>
          </a:p>
          <a:p>
            <a:pPr marL="0" indent="0">
              <a:buNone/>
            </a:pPr>
            <a:r>
              <a:rPr lang="en-US" sz="2400" dirty="0">
                <a:latin typeface="Arial Narrow" panose="020B0606020202030204" pitchFamily="34" charset="0"/>
              </a:rPr>
              <a:t>How would you address her concerns and broach the subject of using the HCN services through your agency?  How would you present this is a service that could be beneficial for her?</a:t>
            </a:r>
          </a:p>
          <a:p>
            <a:pPr marL="0" indent="0">
              <a:buNone/>
            </a:pPr>
            <a:r>
              <a:rPr lang="en-US" sz="2400" dirty="0">
                <a:latin typeface="Arial Narrow" panose="020B0606020202030204" pitchFamily="34" charset="0"/>
              </a:rPr>
              <a:t>Prompt 2:</a:t>
            </a:r>
          </a:p>
          <a:p>
            <a:pPr marL="0" indent="0">
              <a:buNone/>
            </a:pPr>
            <a:r>
              <a:rPr lang="en-US" sz="2400" dirty="0">
                <a:latin typeface="Arial Narrow" panose="020B0606020202030204" pitchFamily="34" charset="0"/>
              </a:rPr>
              <a:t>Your initial conversation with Mya was successful and she has agreed to meet with you as the HCN while continuing to work with Monica as her housing case manager.  How do you describe the differences between your role as HCN and Monica’s role as housing case manager?</a:t>
            </a:r>
          </a:p>
          <a:p>
            <a:endParaRPr lang="en-US" dirty="0"/>
          </a:p>
        </p:txBody>
      </p:sp>
    </p:spTree>
    <p:extLst>
      <p:ext uri="{BB962C8B-B14F-4D97-AF65-F5344CB8AC3E}">
        <p14:creationId xmlns:p14="http://schemas.microsoft.com/office/powerpoint/2010/main" val="1231866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marL="0" marR="0" indent="0" algn="l" defTabSz="914400" rtl="0" eaLnBrk="1" fontAlgn="auto" latinLnBrk="0" hangingPunct="1">
              <a:lnSpc>
                <a:spcPct val="90000"/>
              </a:lnSpc>
              <a:spcBef>
                <a:spcPct val="0"/>
              </a:spcBef>
              <a:spcAft>
                <a:spcPts val="0"/>
              </a:spcAft>
              <a:buClrTx/>
              <a:buSzTx/>
              <a:buFontTx/>
              <a:buNone/>
              <a:tabLst/>
              <a:defRPr/>
            </a:pPr>
            <a:r>
              <a:rPr lang="en-US" b="1" dirty="0">
                <a:latin typeface="Arial Narrow" panose="020B0606020202030204" pitchFamily="34" charset="0"/>
              </a:rPr>
              <a:t>Additional Considerations for #1: Mya</a:t>
            </a:r>
            <a:endParaRPr lang="en-US" dirty="0">
              <a:effectLst/>
              <a:latin typeface="Arial Narrow" panose="020B0606020202030204" pitchFamily="34" charset="0"/>
            </a:endParaRPr>
          </a:p>
        </p:txBody>
      </p:sp>
      <p:sp>
        <p:nvSpPr>
          <p:cNvPr id="3" name="Content Placeholder 2"/>
          <p:cNvSpPr>
            <a:spLocks noGrp="1"/>
          </p:cNvSpPr>
          <p:nvPr>
            <p:ph idx="1"/>
          </p:nvPr>
        </p:nvSpPr>
        <p:spPr>
          <a:xfrm>
            <a:off x="838200" y="1825626"/>
            <a:ext cx="10515600" cy="4760704"/>
          </a:xfrm>
        </p:spPr>
        <p:txBody>
          <a:bodyPr>
            <a:normAutofit/>
          </a:bodyPr>
          <a:lstStyle/>
          <a:p>
            <a:pPr marL="0" indent="0">
              <a:buNone/>
            </a:pPr>
            <a:r>
              <a:rPr lang="en-US" sz="2400" dirty="0">
                <a:latin typeface="Arial Narrow" panose="020B0606020202030204" pitchFamily="34" charset="0"/>
              </a:rPr>
              <a:t>Prompt 3:</a:t>
            </a:r>
          </a:p>
          <a:p>
            <a:pPr marL="0" indent="0">
              <a:buNone/>
            </a:pPr>
            <a:r>
              <a:rPr lang="en-US" sz="2400" dirty="0">
                <a:latin typeface="Arial Narrow" panose="020B0606020202030204" pitchFamily="34" charset="0"/>
              </a:rPr>
              <a:t>Your agency is transitioning to having individuals and families who have been enrolled in EHA for over three months engage in cost sharing.  Mya has expressed concerns to you as her HCN about how best to budget for her stay at the motel and for housing.  Do you support her as her HCN or assist in connecting her with her case manager?</a:t>
            </a:r>
          </a:p>
          <a:p>
            <a:pPr marL="0" indent="0">
              <a:buNone/>
            </a:pPr>
            <a:r>
              <a:rPr lang="en-US" sz="2400" dirty="0">
                <a:latin typeface="Arial Narrow" panose="020B0606020202030204" pitchFamily="34" charset="0"/>
              </a:rPr>
              <a:t>Prompt 4:</a:t>
            </a:r>
          </a:p>
          <a:p>
            <a:pPr marL="0" indent="0">
              <a:buNone/>
            </a:pPr>
            <a:r>
              <a:rPr lang="en-US" sz="2400" dirty="0">
                <a:latin typeface="Arial Narrow" panose="020B0606020202030204" pitchFamily="34" charset="0"/>
              </a:rPr>
              <a:t>While meeting with Mya you notice that she isn’t selecting the best food options.  Her hotel room doesn’t have a refrigerator or storage so she often purchases fast food which could be impacting her diabetes and ability to budget. </a:t>
            </a:r>
          </a:p>
          <a:p>
            <a:pPr marL="0" indent="0">
              <a:buNone/>
            </a:pPr>
            <a:r>
              <a:rPr lang="en-US" sz="2400" dirty="0">
                <a:latin typeface="Arial Narrow" panose="020B0606020202030204" pitchFamily="34" charset="0"/>
              </a:rPr>
              <a:t>Prompt 5:</a:t>
            </a:r>
          </a:p>
          <a:p>
            <a:pPr marL="0" indent="0">
              <a:buNone/>
            </a:pPr>
            <a:r>
              <a:rPr lang="en-US" sz="2400" dirty="0">
                <a:latin typeface="Arial Narrow" panose="020B0606020202030204" pitchFamily="34" charset="0"/>
              </a:rPr>
              <a:t>As Health Care Navigation is a time limited intervention, what would you also want to work on with Mya to prepare for when HCN services are no longer available?</a:t>
            </a:r>
            <a:endParaRPr lang="en-US" sz="2400" dirty="0"/>
          </a:p>
        </p:txBody>
      </p:sp>
    </p:spTree>
    <p:extLst>
      <p:ext uri="{BB962C8B-B14F-4D97-AF65-F5344CB8AC3E}">
        <p14:creationId xmlns:p14="http://schemas.microsoft.com/office/powerpoint/2010/main" val="25375822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b="1" dirty="0">
                <a:latin typeface="Arial Narrow" panose="020B0606020202030204" pitchFamily="34" charset="0"/>
              </a:rPr>
              <a:t>Case Scenario #2</a:t>
            </a:r>
            <a:r>
              <a:rPr lang="en-US" sz="4400" b="1" kern="1200" dirty="0">
                <a:solidFill>
                  <a:schemeClr val="tx1"/>
                </a:solidFill>
                <a:effectLst/>
                <a:latin typeface="Arial Narrow" panose="020B0606020202030204" pitchFamily="34" charset="0"/>
              </a:rPr>
              <a:t>: Joe</a:t>
            </a:r>
            <a:endParaRPr lang="en-US" b="1" dirty="0">
              <a:latin typeface="Arial Narrow" panose="020B0606020202030204" pitchFamily="34" charset="0"/>
            </a:endParaRPr>
          </a:p>
        </p:txBody>
      </p:sp>
      <p:sp>
        <p:nvSpPr>
          <p:cNvPr id="3" name="Content Placeholder 2"/>
          <p:cNvSpPr>
            <a:spLocks noGrp="1"/>
          </p:cNvSpPr>
          <p:nvPr>
            <p:ph idx="1"/>
          </p:nvPr>
        </p:nvSpPr>
        <p:spPr>
          <a:xfrm>
            <a:off x="838200" y="1733267"/>
            <a:ext cx="10515600" cy="4601272"/>
          </a:xfrm>
        </p:spPr>
        <p:txBody>
          <a:bodyPr>
            <a:normAutofit/>
          </a:bodyPr>
          <a:lstStyle/>
          <a:p>
            <a:r>
              <a:rPr lang="en-US" sz="2400" dirty="0">
                <a:latin typeface="Arial Narrow" panose="020B0606020202030204" pitchFamily="34" charset="0"/>
              </a:rPr>
              <a:t>Joe is 35 year old Veteran who suffers from PTSD. He has been experiencing homelessness for nearly two years.  </a:t>
            </a:r>
          </a:p>
          <a:p>
            <a:r>
              <a:rPr lang="en-US" sz="2400" dirty="0">
                <a:latin typeface="Arial Narrow" panose="020B0606020202030204" pitchFamily="34" charset="0"/>
              </a:rPr>
              <a:t>During that time, he stayed in several encampments by the river, under a bridge, in a patch of woods. At first he stayed with others, but then he decided to camp solo. </a:t>
            </a:r>
          </a:p>
          <a:p>
            <a:r>
              <a:rPr lang="en-US" sz="2400" dirty="0">
                <a:latin typeface="Arial Narrow" panose="020B0606020202030204" pitchFamily="34" charset="0"/>
              </a:rPr>
              <a:t>He is very mistrustful, but after three visits with an SSVF staff who brought him food and a blanket, he was willing to discuss some of his health concerns. He is most concerned about losing most of the feeling in his fingers.  He thinks it may be due to the cold.  He smokes and drinks quite regularly because it “makes him feel less nervous.” </a:t>
            </a:r>
          </a:p>
          <a:p>
            <a:r>
              <a:rPr lang="en-US" sz="2400" dirty="0">
                <a:latin typeface="Arial Narrow" panose="020B0606020202030204" pitchFamily="34" charset="0"/>
              </a:rPr>
              <a:t>He saw a VAMC doctor once, but the next time he walked into the clinic, that doctor wasn’t there, so Joe left. He hasn’t been back since. </a:t>
            </a:r>
          </a:p>
          <a:p>
            <a:endParaRPr lang="en-US" dirty="0"/>
          </a:p>
        </p:txBody>
      </p:sp>
    </p:spTree>
    <p:extLst>
      <p:ext uri="{BB962C8B-B14F-4D97-AF65-F5344CB8AC3E}">
        <p14:creationId xmlns:p14="http://schemas.microsoft.com/office/powerpoint/2010/main" val="12913531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b="1" dirty="0">
                <a:latin typeface="Arial Narrow" panose="020B0606020202030204" pitchFamily="34" charset="0"/>
              </a:rPr>
              <a:t>Considerations for #2: Joe </a:t>
            </a:r>
            <a:endParaRPr lang="en-US" dirty="0">
              <a:latin typeface="Arial Narrow" panose="020B0606020202030204" pitchFamily="34" charset="0"/>
            </a:endParaRPr>
          </a:p>
        </p:txBody>
      </p:sp>
      <p:sp>
        <p:nvSpPr>
          <p:cNvPr id="3" name="Content Placeholder 2"/>
          <p:cNvSpPr>
            <a:spLocks noGrp="1"/>
          </p:cNvSpPr>
          <p:nvPr>
            <p:ph idx="1"/>
          </p:nvPr>
        </p:nvSpPr>
        <p:spPr>
          <a:xfrm>
            <a:off x="838200" y="1825625"/>
            <a:ext cx="10515600" cy="4001969"/>
          </a:xfrm>
        </p:spPr>
        <p:txBody>
          <a:bodyPr>
            <a:normAutofit/>
          </a:bodyPr>
          <a:lstStyle/>
          <a:p>
            <a:pPr marL="0" indent="0">
              <a:buNone/>
            </a:pPr>
            <a:r>
              <a:rPr lang="en-US" sz="2400" dirty="0">
                <a:latin typeface="Arial Narrow" panose="020B0606020202030204" pitchFamily="34" charset="0"/>
              </a:rPr>
              <a:t>Prompt 1:</a:t>
            </a:r>
          </a:p>
          <a:p>
            <a:pPr marL="0" indent="0">
              <a:buNone/>
            </a:pPr>
            <a:r>
              <a:rPr lang="en-US" sz="2400" dirty="0">
                <a:latin typeface="Arial Narrow" panose="020B0606020202030204" pitchFamily="34" charset="0"/>
              </a:rPr>
              <a:t>What are your first priorities for working with Joe?</a:t>
            </a:r>
          </a:p>
          <a:p>
            <a:pPr marL="0" indent="0">
              <a:buNone/>
            </a:pPr>
            <a:endParaRPr lang="en-US" sz="2400" dirty="0">
              <a:latin typeface="Arial Narrow" panose="020B0606020202030204" pitchFamily="34" charset="0"/>
            </a:endParaRPr>
          </a:p>
          <a:p>
            <a:pPr marL="0" indent="0">
              <a:buNone/>
            </a:pPr>
            <a:r>
              <a:rPr lang="en-US" sz="2400" dirty="0">
                <a:latin typeface="Arial Narrow" panose="020B0606020202030204" pitchFamily="34" charset="0"/>
              </a:rPr>
              <a:t>Prompt 2:</a:t>
            </a:r>
          </a:p>
          <a:p>
            <a:pPr marL="0" indent="0">
              <a:buNone/>
            </a:pPr>
            <a:r>
              <a:rPr lang="en-US" sz="2400" dirty="0">
                <a:latin typeface="Arial Narrow" panose="020B0606020202030204" pitchFamily="34" charset="0"/>
              </a:rPr>
              <a:t>The HCN is able to convince Joe to go to the VAMC emergency department and tells him the SSVF Housing Specialist will move him into a motel as soon as the VAMC checks things out. The VAMC ascertains that Joe is not having a stroke and sets up several additional tests over the next two days. Joe says he can’t go to the appointments as “it’s too hard.” What might you explore with Joe ?</a:t>
            </a:r>
          </a:p>
          <a:p>
            <a:endParaRPr lang="en-US" dirty="0"/>
          </a:p>
        </p:txBody>
      </p:sp>
    </p:spTree>
    <p:extLst>
      <p:ext uri="{BB962C8B-B14F-4D97-AF65-F5344CB8AC3E}">
        <p14:creationId xmlns:p14="http://schemas.microsoft.com/office/powerpoint/2010/main" val="23514577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b="1" dirty="0">
                <a:latin typeface="Arial Narrow" panose="020B0606020202030204" pitchFamily="34" charset="0"/>
              </a:rPr>
              <a:t>Additional Considerations for </a:t>
            </a:r>
            <a:r>
              <a:rPr lang="en-US" sz="4400" b="1" kern="1200" dirty="0">
                <a:solidFill>
                  <a:schemeClr val="tx1"/>
                </a:solidFill>
                <a:effectLst/>
                <a:latin typeface="Arial Narrow" panose="020B0606020202030204" pitchFamily="34" charset="0"/>
              </a:rPr>
              <a:t>#2: Joe</a:t>
            </a:r>
            <a:endParaRPr lang="en-US" dirty="0">
              <a:latin typeface="Arial Narrow" panose="020B0606020202030204" pitchFamily="34" charset="0"/>
            </a:endParaRPr>
          </a:p>
        </p:txBody>
      </p:sp>
      <p:sp>
        <p:nvSpPr>
          <p:cNvPr id="3" name="Content Placeholder 2"/>
          <p:cNvSpPr>
            <a:spLocks noGrp="1"/>
          </p:cNvSpPr>
          <p:nvPr>
            <p:ph idx="1"/>
          </p:nvPr>
        </p:nvSpPr>
        <p:spPr>
          <a:xfrm>
            <a:off x="838200" y="1825624"/>
            <a:ext cx="10515600" cy="4760705"/>
          </a:xfrm>
        </p:spPr>
        <p:txBody>
          <a:bodyPr>
            <a:noAutofit/>
          </a:bodyPr>
          <a:lstStyle/>
          <a:p>
            <a:pPr marL="0" indent="0">
              <a:buNone/>
            </a:pPr>
            <a:r>
              <a:rPr lang="en-US" sz="2400" dirty="0">
                <a:latin typeface="Arial Narrow" panose="020B0606020202030204" pitchFamily="34" charset="0"/>
              </a:rPr>
              <a:t>Prompt 3:</a:t>
            </a:r>
          </a:p>
          <a:p>
            <a:r>
              <a:rPr lang="en-US" sz="2400" dirty="0">
                <a:latin typeface="Arial Narrow" panose="020B0606020202030204" pitchFamily="34" charset="0"/>
              </a:rPr>
              <a:t>Imaging suggests the numbness is due to pinched nerves due to arthritis.  The doctor prescribes medication and tells him if this gets worse, he may need surgery. The doctor also tells Joe that drinking might be one of the reasons for his numb fingers and that if so, it could get worse if he continues to drink. The Housing Specialist takes Joe to the motel. What assistance would the HCN provide at this point?</a:t>
            </a:r>
          </a:p>
          <a:p>
            <a:endParaRPr lang="en-US" sz="2400" dirty="0">
              <a:latin typeface="Arial Narrow" panose="020B0606020202030204" pitchFamily="34" charset="0"/>
            </a:endParaRPr>
          </a:p>
          <a:p>
            <a:pPr marL="0" indent="0">
              <a:buNone/>
            </a:pPr>
            <a:r>
              <a:rPr lang="en-US" sz="2400" dirty="0">
                <a:latin typeface="Arial Narrow" panose="020B0606020202030204" pitchFamily="34" charset="0"/>
              </a:rPr>
              <a:t>Prompt 4:</a:t>
            </a:r>
          </a:p>
          <a:p>
            <a:r>
              <a:rPr lang="en-US" sz="2400" dirty="0">
                <a:latin typeface="Arial Narrow" panose="020B0606020202030204" pitchFamily="34" charset="0"/>
              </a:rPr>
              <a:t>As Health Care Navigation is a time limited intervention, what would you also want to work on with Joe to prepare for when HCN services are no longer available?</a:t>
            </a:r>
          </a:p>
          <a:p>
            <a:pPr marL="0" indent="0">
              <a:buNone/>
            </a:pPr>
            <a:endParaRPr lang="en-US" sz="2400" dirty="0"/>
          </a:p>
        </p:txBody>
      </p:sp>
    </p:spTree>
    <p:extLst>
      <p:ext uri="{BB962C8B-B14F-4D97-AF65-F5344CB8AC3E}">
        <p14:creationId xmlns:p14="http://schemas.microsoft.com/office/powerpoint/2010/main" val="2351457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03" y="197976"/>
            <a:ext cx="11946194" cy="844243"/>
          </a:xfrm>
          <a:solidFill>
            <a:schemeClr val="bg1">
              <a:lumMod val="95000"/>
            </a:schemeClr>
          </a:solidFill>
        </p:spPr>
        <p:txBody>
          <a:bodyPr>
            <a:noAutofit/>
          </a:bodyPr>
          <a:lstStyle/>
          <a:p>
            <a:r>
              <a:rPr lang="en-US" sz="6000" b="1" dirty="0">
                <a:latin typeface="Arial Narrow" panose="020B0606020202030204" pitchFamily="34" charset="0"/>
              </a:rPr>
              <a:t>Prioritization Decisions</a:t>
            </a:r>
          </a:p>
        </p:txBody>
      </p:sp>
      <p:sp>
        <p:nvSpPr>
          <p:cNvPr id="3" name="Content Placeholder 2"/>
          <p:cNvSpPr>
            <a:spLocks noGrp="1"/>
          </p:cNvSpPr>
          <p:nvPr>
            <p:ph idx="1"/>
          </p:nvPr>
        </p:nvSpPr>
        <p:spPr>
          <a:xfrm>
            <a:off x="122903" y="1161946"/>
            <a:ext cx="11850329" cy="5498078"/>
          </a:xfrm>
        </p:spPr>
        <p:txBody>
          <a:bodyPr>
            <a:normAutofit fontScale="92500" lnSpcReduction="10000"/>
          </a:bodyPr>
          <a:lstStyle/>
          <a:p>
            <a:pPr marL="457200" lvl="1" indent="0">
              <a:buNone/>
            </a:pPr>
            <a:endParaRPr lang="en-US" sz="3200" dirty="0">
              <a:latin typeface="Arial Narrow" panose="020B0606020202030204" pitchFamily="34" charset="0"/>
              <a:cs typeface="Arial" panose="020B0604020202020204" pitchFamily="34" charset="0"/>
            </a:endParaRPr>
          </a:p>
          <a:p>
            <a:pPr lvl="1"/>
            <a:r>
              <a:rPr lang="en-US" sz="3200" dirty="0">
                <a:latin typeface="Arial Narrow" panose="020B0606020202030204" pitchFamily="34" charset="0"/>
                <a:cs typeface="Arial" panose="020B0604020202020204" pitchFamily="34" charset="0"/>
              </a:rPr>
              <a:t>What is the anticipated caseload size?</a:t>
            </a:r>
          </a:p>
          <a:p>
            <a:pPr lvl="1"/>
            <a:r>
              <a:rPr lang="en-US" sz="3200" dirty="0">
                <a:latin typeface="Arial Narrow" panose="020B0606020202030204" pitchFamily="34" charset="0"/>
                <a:cs typeface="Arial" panose="020B0604020202020204" pitchFamily="34" charset="0"/>
              </a:rPr>
              <a:t>What is the plan for prioritization of Veterans for Health Care Navigation Services, as needed?  Planning should address:</a:t>
            </a:r>
          </a:p>
          <a:p>
            <a:pPr marL="1371600" lvl="2" indent="-457200"/>
            <a:r>
              <a:rPr lang="en-US" sz="2800" dirty="0">
                <a:latin typeface="Arial Narrow" panose="020B0606020202030204" pitchFamily="34" charset="0"/>
              </a:rPr>
              <a:t>Veterans who are not already enrolled in health care</a:t>
            </a:r>
          </a:p>
          <a:p>
            <a:pPr marL="1371600" lvl="2" indent="-457200"/>
            <a:r>
              <a:rPr lang="en-US" sz="2800" dirty="0">
                <a:latin typeface="Arial Narrow" panose="020B0606020202030204" pitchFamily="34" charset="0"/>
              </a:rPr>
              <a:t>Veterans identified as having a complex illness and difficulty accessing care</a:t>
            </a:r>
          </a:p>
          <a:p>
            <a:pPr marL="1371600" lvl="2" indent="-457200"/>
            <a:r>
              <a:rPr lang="en-US" sz="2800" dirty="0">
                <a:latin typeface="Arial Narrow" panose="020B0606020202030204" pitchFamily="34" charset="0"/>
              </a:rPr>
              <a:t>Veterans identified as having mental health or substance use disorders</a:t>
            </a:r>
          </a:p>
          <a:p>
            <a:pPr marL="1371600" lvl="2" indent="-457200"/>
            <a:r>
              <a:rPr lang="en-US" sz="2800" dirty="0">
                <a:latin typeface="Arial Narrow" panose="020B0606020202030204" pitchFamily="34" charset="0"/>
              </a:rPr>
              <a:t>Vulnerable Veterans living in hotels </a:t>
            </a:r>
          </a:p>
          <a:p>
            <a:pPr marL="1371600" lvl="2" indent="-457200"/>
            <a:r>
              <a:rPr lang="en-US" sz="2800" dirty="0">
                <a:latin typeface="Arial Narrow" panose="020B0606020202030204" pitchFamily="34" charset="0"/>
              </a:rPr>
              <a:t>Veteran requesting HCN services who otherwise may not have apparent health care navigation needs</a:t>
            </a:r>
            <a:endParaRPr lang="en-US" sz="3200" dirty="0">
              <a:latin typeface="Arial Narrow" panose="020B0606020202030204" pitchFamily="34" charset="0"/>
              <a:cs typeface="Arial" panose="020B0604020202020204" pitchFamily="34" charset="0"/>
            </a:endParaRPr>
          </a:p>
          <a:p>
            <a:pPr lvl="1"/>
            <a:r>
              <a:rPr lang="en-US" sz="3200" dirty="0">
                <a:latin typeface="Arial Narrow" panose="020B0606020202030204" pitchFamily="34" charset="0"/>
                <a:cs typeface="Arial" panose="020B0604020202020204" pitchFamily="34" charset="0"/>
              </a:rPr>
              <a:t>How will this prioritization plan be formally messaged to Veterans and partners?</a:t>
            </a:r>
          </a:p>
          <a:p>
            <a:pPr lvl="1"/>
            <a:r>
              <a:rPr lang="en-US" sz="3200" dirty="0">
                <a:latin typeface="Arial Narrow" panose="020B0606020202030204" pitchFamily="34" charset="0"/>
                <a:cs typeface="Arial" panose="020B0604020202020204" pitchFamily="34" charset="0"/>
              </a:rPr>
              <a:t>What additional resources can be pulled in for supports?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03" y="6262688"/>
            <a:ext cx="816017" cy="485800"/>
          </a:xfrm>
          <a:prstGeom prst="rect">
            <a:avLst/>
          </a:prstGeom>
        </p:spPr>
      </p:pic>
    </p:spTree>
    <p:extLst>
      <p:ext uri="{BB962C8B-B14F-4D97-AF65-F5344CB8AC3E}">
        <p14:creationId xmlns:p14="http://schemas.microsoft.com/office/powerpoint/2010/main" val="24857040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BCA6-8478-4858-AD92-41D8563E7F29}"/>
              </a:ext>
            </a:extLst>
          </p:cNvPr>
          <p:cNvSpPr>
            <a:spLocks noGrp="1"/>
          </p:cNvSpPr>
          <p:nvPr>
            <p:ph type="title"/>
          </p:nvPr>
        </p:nvSpPr>
        <p:spPr/>
        <p:txBody>
          <a:bodyPr/>
          <a:lstStyle/>
          <a:p>
            <a:r>
              <a:rPr lang="en-US" dirty="0">
                <a:latin typeface="Arial Narrow" panose="020B0606020202030204" pitchFamily="34" charset="0"/>
              </a:rPr>
              <a:t>Discussion</a:t>
            </a:r>
          </a:p>
        </p:txBody>
      </p:sp>
      <p:sp>
        <p:nvSpPr>
          <p:cNvPr id="6" name="Slide Number Placeholder 5">
            <a:extLst>
              <a:ext uri="{FF2B5EF4-FFF2-40B4-BE49-F238E27FC236}">
                <a16:creationId xmlns:a16="http://schemas.microsoft.com/office/drawing/2014/main" id="{6A4AA2C0-A4CA-4E1F-8C35-568ED3F28BA5}"/>
              </a:ext>
            </a:extLst>
          </p:cNvPr>
          <p:cNvSpPr>
            <a:spLocks noGrp="1"/>
          </p:cNvSpPr>
          <p:nvPr>
            <p:ph type="sldNum" sz="quarter" idx="12"/>
          </p:nvPr>
        </p:nvSpPr>
        <p:spPr/>
        <p:txBody>
          <a:bodyPr/>
          <a:lstStyle/>
          <a:p>
            <a:fld id="{A829F25A-84D3-4F9E-BD6A-3ADD05BBF9F6}" type="slidenum">
              <a:rPr lang="en-US" altLang="en-US" smtClean="0">
                <a:solidFill>
                  <a:prstClr val="black">
                    <a:tint val="75000"/>
                  </a:prstClr>
                </a:solidFill>
              </a:rPr>
              <a:pPr/>
              <a:t>50</a:t>
            </a:fld>
            <a:endParaRPr lang="en-US" altLang="en-US" dirty="0">
              <a:solidFill>
                <a:prstClr val="black">
                  <a:tint val="75000"/>
                </a:prst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674" y="602922"/>
            <a:ext cx="8489729" cy="5753428"/>
          </a:xfrm>
          <a:prstGeom prst="rect">
            <a:avLst/>
          </a:prstGeom>
        </p:spPr>
      </p:pic>
    </p:spTree>
    <p:extLst>
      <p:ext uri="{BB962C8B-B14F-4D97-AF65-F5344CB8AC3E}">
        <p14:creationId xmlns:p14="http://schemas.microsoft.com/office/powerpoint/2010/main" val="36467482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b="1" dirty="0">
                <a:latin typeface="Arial Narrow" panose="020B0606020202030204" pitchFamily="34" charset="0"/>
              </a:rPr>
              <a:t>Between now and next session</a:t>
            </a:r>
            <a:endParaRPr lang="en-US" dirty="0"/>
          </a:p>
        </p:txBody>
      </p:sp>
      <p:sp>
        <p:nvSpPr>
          <p:cNvPr id="3" name="Content Placeholder 2"/>
          <p:cNvSpPr>
            <a:spLocks noGrp="1"/>
          </p:cNvSpPr>
          <p:nvPr>
            <p:ph idx="1"/>
          </p:nvPr>
        </p:nvSpPr>
        <p:spPr>
          <a:xfrm>
            <a:off x="838200" y="1825626"/>
            <a:ext cx="10515600" cy="3810900"/>
          </a:xfrm>
        </p:spPr>
        <p:txBody>
          <a:bodyPr>
            <a:normAutofit/>
          </a:bodyPr>
          <a:lstStyle/>
          <a:p>
            <a:pPr marL="0" indent="0">
              <a:buNone/>
            </a:pPr>
            <a:r>
              <a:rPr lang="en-US" dirty="0">
                <a:latin typeface="Arial Narrow" panose="020B0606020202030204" pitchFamily="34" charset="0"/>
              </a:rPr>
              <a:t>Apply the Health Care Navigation Process (see diagram on Slide 9) to the 2 case studies and create a proposed service plan for each Veteran.</a:t>
            </a:r>
          </a:p>
          <a:p>
            <a:endParaRPr lang="en-US" dirty="0">
              <a:solidFill>
                <a:schemeClr val="tx1">
                  <a:lumMod val="95000"/>
                  <a:lumOff val="5000"/>
                </a:schemeClr>
              </a:solidFill>
              <a:latin typeface="Arial Narrow" panose="020B0606020202030204" pitchFamily="34" charset="0"/>
            </a:endParaRPr>
          </a:p>
          <a:p>
            <a:pPr marL="0" indent="0">
              <a:buNone/>
            </a:pPr>
            <a:r>
              <a:rPr lang="en-US" dirty="0">
                <a:solidFill>
                  <a:schemeClr val="tx1">
                    <a:lumMod val="95000"/>
                    <a:lumOff val="5000"/>
                  </a:schemeClr>
                </a:solidFill>
                <a:latin typeface="Arial Narrow" panose="020B0606020202030204" pitchFamily="34" charset="0"/>
              </a:rPr>
              <a:t>Prepare slides and submit to TA facilitators by end of the day, February 19th.</a:t>
            </a:r>
          </a:p>
          <a:p>
            <a:pPr marL="0" indent="0">
              <a:buNone/>
            </a:pPr>
            <a:endParaRPr lang="en-US" dirty="0">
              <a:solidFill>
                <a:schemeClr val="tx1">
                  <a:lumMod val="95000"/>
                  <a:lumOff val="5000"/>
                </a:schemeClr>
              </a:solidFill>
              <a:latin typeface="Arial Narrow" panose="020B0606020202030204" pitchFamily="34" charset="0"/>
            </a:endParaRPr>
          </a:p>
          <a:p>
            <a:pPr marL="0" indent="0">
              <a:buNone/>
            </a:pPr>
            <a:r>
              <a:rPr lang="en-US" dirty="0">
                <a:solidFill>
                  <a:schemeClr val="tx1">
                    <a:lumMod val="95000"/>
                    <a:lumOff val="5000"/>
                  </a:schemeClr>
                </a:solidFill>
                <a:latin typeface="Arial Narrow" panose="020B0606020202030204" pitchFamily="34" charset="0"/>
              </a:rPr>
              <a:t>Please come prepared to discuss on February 24</a:t>
            </a:r>
            <a:r>
              <a:rPr lang="en-US" baseline="30000" dirty="0">
                <a:solidFill>
                  <a:schemeClr val="tx1">
                    <a:lumMod val="95000"/>
                    <a:lumOff val="5000"/>
                  </a:schemeClr>
                </a:solidFill>
                <a:latin typeface="Arial Narrow" panose="020B0606020202030204" pitchFamily="34" charset="0"/>
              </a:rPr>
              <a:t>th</a:t>
            </a:r>
            <a:r>
              <a:rPr lang="en-US" dirty="0">
                <a:solidFill>
                  <a:schemeClr val="tx1">
                    <a:lumMod val="95000"/>
                    <a:lumOff val="5000"/>
                  </a:schemeClr>
                </a:solidFill>
                <a:latin typeface="Arial Narrow" panose="020B0606020202030204" pitchFamily="34" charset="0"/>
              </a:rPr>
              <a:t> (next meeting date).</a:t>
            </a:r>
          </a:p>
        </p:txBody>
      </p:sp>
    </p:spTree>
    <p:extLst>
      <p:ext uri="{BB962C8B-B14F-4D97-AF65-F5344CB8AC3E}">
        <p14:creationId xmlns:p14="http://schemas.microsoft.com/office/powerpoint/2010/main" val="30705841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normAutofit/>
          </a:bodyPr>
          <a:lstStyle/>
          <a:p>
            <a:r>
              <a:rPr lang="en-US" b="1" dirty="0">
                <a:latin typeface="Arial Narrow" panose="020B0606020202030204" pitchFamily="34" charset="0"/>
              </a:rPr>
              <a:t>Reference Materials (in Session 2 homework)</a:t>
            </a:r>
          </a:p>
        </p:txBody>
      </p:sp>
      <p:sp>
        <p:nvSpPr>
          <p:cNvPr id="3" name="Content Placeholder 2"/>
          <p:cNvSpPr>
            <a:spLocks noGrp="1"/>
          </p:cNvSpPr>
          <p:nvPr>
            <p:ph idx="1"/>
          </p:nvPr>
        </p:nvSpPr>
        <p:spPr/>
        <p:txBody>
          <a:bodyPr/>
          <a:lstStyle/>
          <a:p>
            <a:endParaRPr lang="en-US" sz="2400" i="1" dirty="0">
              <a:latin typeface="Arial Narrow" panose="020B0606020202030204" pitchFamily="34" charset="0"/>
            </a:endParaRPr>
          </a:p>
          <a:p>
            <a:pPr marL="514350" indent="-514350">
              <a:buFont typeface="+mj-lt"/>
              <a:buAutoNum type="arabicPeriod"/>
            </a:pPr>
            <a:r>
              <a:rPr lang="en-US" sz="2400" dirty="0">
                <a:latin typeface="Arial Narrow" panose="020B0606020202030204" pitchFamily="34" charset="0"/>
              </a:rPr>
              <a:t>Participant Manual for Module 1: Role of the Health Care Navigator</a:t>
            </a:r>
          </a:p>
          <a:p>
            <a:pPr marL="514350" indent="-514350">
              <a:buFont typeface="+mj-lt"/>
              <a:buAutoNum type="arabicPeriod"/>
            </a:pPr>
            <a:endParaRPr lang="en-US" sz="2400" dirty="0">
              <a:latin typeface="Arial Narrow" panose="020B0606020202030204" pitchFamily="34" charset="0"/>
            </a:endParaRPr>
          </a:p>
          <a:p>
            <a:pPr marL="514350" indent="-514350">
              <a:buFont typeface="+mj-lt"/>
              <a:buAutoNum type="arabicPeriod"/>
            </a:pPr>
            <a:r>
              <a:rPr lang="en-US" sz="2400" dirty="0">
                <a:latin typeface="Arial Narrow" panose="020B0606020202030204" pitchFamily="34" charset="0"/>
              </a:rPr>
              <a:t>Understanding the Military: The Institution, the Culture, and the People </a:t>
            </a:r>
          </a:p>
          <a:p>
            <a:endParaRPr lang="en-US" dirty="0">
              <a:latin typeface="Arial Narrow" panose="020B0606020202030204" pitchFamily="34" charset="0"/>
            </a:endParaRPr>
          </a:p>
        </p:txBody>
      </p:sp>
    </p:spTree>
    <p:extLst>
      <p:ext uri="{BB962C8B-B14F-4D97-AF65-F5344CB8AC3E}">
        <p14:creationId xmlns:p14="http://schemas.microsoft.com/office/powerpoint/2010/main" val="5377907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9209" y="1943055"/>
            <a:ext cx="10950607" cy="4235676"/>
          </a:xfrm>
        </p:spPr>
        <p:txBody>
          <a:bodyPr>
            <a:normAutofit/>
          </a:bodyPr>
          <a:lstStyle/>
          <a:p>
            <a:r>
              <a:rPr lang="en-US" sz="6000" b="1" dirty="0">
                <a:latin typeface="Arial Narrow" panose="020B0606020202030204" pitchFamily="34" charset="0"/>
              </a:rPr>
              <a:t>Health Care Navigator Community of Practice </a:t>
            </a:r>
          </a:p>
          <a:p>
            <a:r>
              <a:rPr lang="en-US" sz="6000" b="1" dirty="0">
                <a:latin typeface="Arial Narrow" panose="020B0606020202030204" pitchFamily="34" charset="0"/>
              </a:rPr>
              <a:t>Assignment # 3</a:t>
            </a:r>
          </a:p>
        </p:txBody>
      </p:sp>
    </p:spTree>
    <p:extLst>
      <p:ext uri="{BB962C8B-B14F-4D97-AF65-F5344CB8AC3E}">
        <p14:creationId xmlns:p14="http://schemas.microsoft.com/office/powerpoint/2010/main" val="34559980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sz="3200" b="1" i="1" dirty="0">
                <a:latin typeface="Arial Narrow" panose="020B0606020202030204" pitchFamily="34" charset="0"/>
              </a:rPr>
              <a:t>Health Care Navigators Community of Practice </a:t>
            </a:r>
          </a:p>
          <a:p>
            <a:r>
              <a:rPr lang="en-US" sz="3200" b="1" i="1" dirty="0">
                <a:latin typeface="Arial Narrow" panose="020B0606020202030204" pitchFamily="34" charset="0"/>
              </a:rPr>
              <a:t>Assignment #3</a:t>
            </a:r>
          </a:p>
          <a:p>
            <a:endParaRPr lang="en-US" dirty="0">
              <a:latin typeface="Arial Narrow" panose="020B0606020202030204" pitchFamily="34" charset="0"/>
            </a:endParaRPr>
          </a:p>
        </p:txBody>
      </p:sp>
      <p:sp>
        <p:nvSpPr>
          <p:cNvPr id="6" name="Title 1"/>
          <p:cNvSpPr>
            <a:spLocks noGrp="1"/>
          </p:cNvSpPr>
          <p:nvPr>
            <p:ph type="ctrTitle"/>
          </p:nvPr>
        </p:nvSpPr>
        <p:spPr>
          <a:xfrm>
            <a:off x="1524000" y="1122363"/>
            <a:ext cx="9144000" cy="1189322"/>
          </a:xfrm>
          <a:solidFill>
            <a:schemeClr val="bg1"/>
          </a:solidFill>
          <a:ln w="38100">
            <a:solidFill>
              <a:schemeClr val="tx1"/>
            </a:solidFill>
          </a:ln>
        </p:spPr>
        <p:txBody>
          <a:bodyPr>
            <a:normAutofit/>
          </a:bodyPr>
          <a:lstStyle/>
          <a:p>
            <a:r>
              <a:rPr lang="en-US" sz="4500" b="1" dirty="0">
                <a:latin typeface="Arial Narrow" panose="020B0606020202030204" pitchFamily="34" charset="0"/>
              </a:rPr>
              <a:t>Homework Assignment</a:t>
            </a:r>
          </a:p>
        </p:txBody>
      </p:sp>
    </p:spTree>
    <p:extLst>
      <p:ext uri="{BB962C8B-B14F-4D97-AF65-F5344CB8AC3E}">
        <p14:creationId xmlns:p14="http://schemas.microsoft.com/office/powerpoint/2010/main" val="27500458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03" y="197976"/>
            <a:ext cx="11946194" cy="844243"/>
          </a:xfrm>
          <a:solidFill>
            <a:schemeClr val="bg1">
              <a:lumMod val="95000"/>
            </a:schemeClr>
          </a:solidFill>
        </p:spPr>
        <p:txBody>
          <a:bodyPr>
            <a:noAutofit/>
          </a:bodyPr>
          <a:lstStyle/>
          <a:p>
            <a:r>
              <a:rPr lang="en-US" sz="6000" b="1" dirty="0">
                <a:latin typeface="Arial Narrow" panose="020B0606020202030204" pitchFamily="34" charset="0"/>
              </a:rPr>
              <a:t>Plan for Case Scenario 1 &amp; 2</a:t>
            </a:r>
          </a:p>
        </p:txBody>
      </p:sp>
      <p:sp>
        <p:nvSpPr>
          <p:cNvPr id="3" name="Content Placeholder 2"/>
          <p:cNvSpPr>
            <a:spLocks noGrp="1"/>
          </p:cNvSpPr>
          <p:nvPr>
            <p:ph idx="1"/>
          </p:nvPr>
        </p:nvSpPr>
        <p:spPr>
          <a:xfrm>
            <a:off x="122903" y="1161946"/>
            <a:ext cx="11850329" cy="4624705"/>
          </a:xfrm>
        </p:spPr>
        <p:txBody>
          <a:bodyPr>
            <a:normAutofit/>
          </a:bodyPr>
          <a:lstStyle/>
          <a:p>
            <a:pPr marL="457200" lvl="1" indent="0">
              <a:buNone/>
            </a:pPr>
            <a:r>
              <a:rPr lang="en-US" dirty="0">
                <a:latin typeface="Arial Narrow" panose="020B0606020202030204" pitchFamily="34" charset="0"/>
              </a:rPr>
              <a:t>Apply the Health Care Navigation Process (see diagram on Slide 9) to the 2 case studies and create a proposed service plan for each Veteran that will:</a:t>
            </a:r>
          </a:p>
          <a:p>
            <a:pPr lvl="1"/>
            <a:r>
              <a:rPr lang="en-US" dirty="0">
                <a:latin typeface="Arial Narrow" panose="020B0606020202030204" pitchFamily="34" charset="0"/>
                <a:cs typeface="Arial" panose="020B0604020202020204" pitchFamily="34" charset="0"/>
              </a:rPr>
              <a:t>Assess physical and behavioral health needs</a:t>
            </a:r>
          </a:p>
          <a:p>
            <a:pPr lvl="1"/>
            <a:r>
              <a:rPr lang="en-US" dirty="0">
                <a:latin typeface="Arial Narrow" panose="020B0606020202030204" pitchFamily="34" charset="0"/>
                <a:cs typeface="Arial" panose="020B0604020202020204" pitchFamily="34" charset="0"/>
              </a:rPr>
              <a:t>Jointly determine what will meet the Veteran’s needs</a:t>
            </a:r>
          </a:p>
          <a:p>
            <a:pPr lvl="1"/>
            <a:r>
              <a:rPr lang="en-US" dirty="0">
                <a:latin typeface="Arial Narrow" panose="020B0606020202030204" pitchFamily="34" charset="0"/>
                <a:cs typeface="Arial" panose="020B0604020202020204" pitchFamily="34" charset="0"/>
              </a:rPr>
              <a:t>Minimize access to barriers</a:t>
            </a:r>
          </a:p>
          <a:p>
            <a:pPr lvl="1"/>
            <a:r>
              <a:rPr lang="en-US" dirty="0">
                <a:latin typeface="Arial Narrow" panose="020B0606020202030204" pitchFamily="34" charset="0"/>
                <a:cs typeface="Arial" panose="020B0604020202020204" pitchFamily="34" charset="0"/>
              </a:rPr>
              <a:t>Identify other tangible and intangible barriers to initiation of care</a:t>
            </a:r>
          </a:p>
          <a:p>
            <a:pPr lvl="1"/>
            <a:r>
              <a:rPr lang="en-US" dirty="0">
                <a:latin typeface="Arial Narrow" panose="020B0606020202030204" pitchFamily="34" charset="0"/>
                <a:cs typeface="Arial" panose="020B0604020202020204" pitchFamily="34" charset="0"/>
              </a:rPr>
              <a:t>Eliminate or reduce barriers</a:t>
            </a:r>
          </a:p>
          <a:p>
            <a:pPr lvl="1"/>
            <a:r>
              <a:rPr lang="en-US" dirty="0">
                <a:latin typeface="Arial Narrow" panose="020B0606020202030204" pitchFamily="34" charset="0"/>
                <a:cs typeface="Arial" panose="020B0604020202020204" pitchFamily="34" charset="0"/>
              </a:rPr>
              <a:t>Assess health care coverage and use</a:t>
            </a:r>
          </a:p>
        </p:txBody>
      </p:sp>
    </p:spTree>
    <p:extLst>
      <p:ext uri="{BB962C8B-B14F-4D97-AF65-F5344CB8AC3E}">
        <p14:creationId xmlns:p14="http://schemas.microsoft.com/office/powerpoint/2010/main" val="2635682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6923-6ED8-4E23-8CD8-00FC64FA2DC2}"/>
              </a:ext>
            </a:extLst>
          </p:cNvPr>
          <p:cNvSpPr>
            <a:spLocks noGrp="1"/>
          </p:cNvSpPr>
          <p:nvPr>
            <p:ph type="title"/>
          </p:nvPr>
        </p:nvSpPr>
        <p:spPr/>
        <p:txBody>
          <a:bodyPr/>
          <a:lstStyle/>
          <a:p>
            <a:r>
              <a:rPr lang="en-US"/>
              <a:t>Consider Barriers to Care</a:t>
            </a:r>
            <a:endParaRPr lang="en-US" dirty="0"/>
          </a:p>
        </p:txBody>
      </p:sp>
      <p:graphicFrame>
        <p:nvGraphicFramePr>
          <p:cNvPr id="7" name="Table 7">
            <a:extLst>
              <a:ext uri="{FF2B5EF4-FFF2-40B4-BE49-F238E27FC236}">
                <a16:creationId xmlns:a16="http://schemas.microsoft.com/office/drawing/2014/main" id="{013A193F-CD6B-4380-BC79-FAECA350EC1A}"/>
              </a:ext>
            </a:extLst>
          </p:cNvPr>
          <p:cNvGraphicFramePr>
            <a:graphicFrameLocks noGrp="1"/>
          </p:cNvGraphicFramePr>
          <p:nvPr/>
        </p:nvGraphicFramePr>
        <p:xfrm>
          <a:off x="2032000" y="1444486"/>
          <a:ext cx="8128000" cy="3239502"/>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113509923"/>
                    </a:ext>
                  </a:extLst>
                </a:gridCol>
                <a:gridCol w="4064000">
                  <a:extLst>
                    <a:ext uri="{9D8B030D-6E8A-4147-A177-3AD203B41FA5}">
                      <a16:colId xmlns:a16="http://schemas.microsoft.com/office/drawing/2014/main" val="455865289"/>
                    </a:ext>
                  </a:extLst>
                </a:gridCol>
              </a:tblGrid>
              <a:tr h="371346">
                <a:tc>
                  <a:txBody>
                    <a:bodyPr/>
                    <a:lstStyle/>
                    <a:p>
                      <a:r>
                        <a:rPr lang="en-US" dirty="0"/>
                        <a:t>Age</a:t>
                      </a:r>
                    </a:p>
                  </a:txBody>
                  <a:tcPr/>
                </a:tc>
                <a:tc>
                  <a:txBody>
                    <a:bodyPr/>
                    <a:lstStyle/>
                    <a:p>
                      <a:r>
                        <a:rPr lang="en-US" dirty="0"/>
                        <a:t>Lack of support systems</a:t>
                      </a:r>
                    </a:p>
                  </a:txBody>
                  <a:tcPr/>
                </a:tc>
                <a:extLst>
                  <a:ext uri="{0D108BD9-81ED-4DB2-BD59-A6C34878D82A}">
                    <a16:rowId xmlns:a16="http://schemas.microsoft.com/office/drawing/2014/main" val="1360794864"/>
                  </a:ext>
                </a:extLst>
              </a:tr>
              <a:tr h="371346">
                <a:tc>
                  <a:txBody>
                    <a:bodyPr/>
                    <a:lstStyle/>
                    <a:p>
                      <a:r>
                        <a:rPr lang="en-US" dirty="0"/>
                        <a:t>Anxiety/emotional state</a:t>
                      </a:r>
                    </a:p>
                  </a:txBody>
                  <a:tcPr/>
                </a:tc>
                <a:tc>
                  <a:txBody>
                    <a:bodyPr/>
                    <a:lstStyle/>
                    <a:p>
                      <a:r>
                        <a:rPr lang="en-US" dirty="0"/>
                        <a:t>Language and communication skills</a:t>
                      </a:r>
                    </a:p>
                  </a:txBody>
                  <a:tcPr/>
                </a:tc>
                <a:extLst>
                  <a:ext uri="{0D108BD9-81ED-4DB2-BD59-A6C34878D82A}">
                    <a16:rowId xmlns:a16="http://schemas.microsoft.com/office/drawing/2014/main" val="189822043"/>
                  </a:ext>
                </a:extLst>
              </a:tr>
              <a:tr h="371346">
                <a:tc>
                  <a:txBody>
                    <a:bodyPr/>
                    <a:lstStyle/>
                    <a:p>
                      <a:r>
                        <a:rPr lang="en-US" dirty="0"/>
                        <a:t>Body mass index</a:t>
                      </a:r>
                    </a:p>
                  </a:txBody>
                  <a:tcPr/>
                </a:tc>
                <a:tc>
                  <a:txBody>
                    <a:bodyPr/>
                    <a:lstStyle/>
                    <a:p>
                      <a:r>
                        <a:rPr lang="en-US" dirty="0"/>
                        <a:t>Limited Life Skill</a:t>
                      </a:r>
                    </a:p>
                  </a:txBody>
                  <a:tcPr/>
                </a:tc>
                <a:extLst>
                  <a:ext uri="{0D108BD9-81ED-4DB2-BD59-A6C34878D82A}">
                    <a16:rowId xmlns:a16="http://schemas.microsoft.com/office/drawing/2014/main" val="2838850767"/>
                  </a:ext>
                </a:extLst>
              </a:tr>
              <a:tr h="371346">
                <a:tc>
                  <a:txBody>
                    <a:bodyPr/>
                    <a:lstStyle/>
                    <a:p>
                      <a:r>
                        <a:rPr lang="en-US" dirty="0"/>
                        <a:t>Physical Mobility</a:t>
                      </a:r>
                    </a:p>
                  </a:txBody>
                  <a:tcPr/>
                </a:tc>
                <a:tc>
                  <a:txBody>
                    <a:bodyPr/>
                    <a:lstStyle/>
                    <a:p>
                      <a:r>
                        <a:rPr lang="en-US" dirty="0"/>
                        <a:t>Substance abuse</a:t>
                      </a:r>
                    </a:p>
                  </a:txBody>
                  <a:tcPr/>
                </a:tc>
                <a:extLst>
                  <a:ext uri="{0D108BD9-81ED-4DB2-BD59-A6C34878D82A}">
                    <a16:rowId xmlns:a16="http://schemas.microsoft.com/office/drawing/2014/main" val="903413997"/>
                  </a:ext>
                </a:extLst>
              </a:tr>
              <a:tr h="371346">
                <a:tc>
                  <a:txBody>
                    <a:bodyPr/>
                    <a:lstStyle/>
                    <a:p>
                      <a:r>
                        <a:rPr lang="en-US" dirty="0"/>
                        <a:t>Childcare</a:t>
                      </a:r>
                    </a:p>
                  </a:txBody>
                  <a:tcPr/>
                </a:tc>
                <a:tc>
                  <a:txBody>
                    <a:bodyPr/>
                    <a:lstStyle/>
                    <a:p>
                      <a:r>
                        <a:rPr lang="en-US" dirty="0"/>
                        <a:t>transportation</a:t>
                      </a:r>
                    </a:p>
                  </a:txBody>
                  <a:tcPr/>
                </a:tc>
                <a:extLst>
                  <a:ext uri="{0D108BD9-81ED-4DB2-BD59-A6C34878D82A}">
                    <a16:rowId xmlns:a16="http://schemas.microsoft.com/office/drawing/2014/main" val="3309093985"/>
                  </a:ext>
                </a:extLst>
              </a:tr>
              <a:tr h="371346">
                <a:tc>
                  <a:txBody>
                    <a:bodyPr/>
                    <a:lstStyle/>
                    <a:p>
                      <a:r>
                        <a:rPr lang="en-US" dirty="0"/>
                        <a:t>Lack of knowing how the VA health system works</a:t>
                      </a:r>
                    </a:p>
                  </a:txBody>
                  <a:tcPr/>
                </a:tc>
                <a:tc>
                  <a:txBody>
                    <a:bodyPr/>
                    <a:lstStyle/>
                    <a:p>
                      <a:r>
                        <a:rPr lang="en-US" dirty="0"/>
                        <a:t>Treatment at multiple facilities</a:t>
                      </a:r>
                    </a:p>
                  </a:txBody>
                  <a:tcPr/>
                </a:tc>
                <a:extLst>
                  <a:ext uri="{0D108BD9-81ED-4DB2-BD59-A6C34878D82A}">
                    <a16:rowId xmlns:a16="http://schemas.microsoft.com/office/drawing/2014/main" val="1738806714"/>
                  </a:ext>
                </a:extLst>
              </a:tr>
              <a:tr h="371346">
                <a:tc>
                  <a:txBody>
                    <a:bodyPr/>
                    <a:lstStyle/>
                    <a:p>
                      <a:r>
                        <a:rPr lang="en-US" dirty="0"/>
                        <a:t>Health literacy</a:t>
                      </a:r>
                    </a:p>
                  </a:txBody>
                  <a:tcPr/>
                </a:tc>
                <a:tc>
                  <a:txBody>
                    <a:bodyPr/>
                    <a:lstStyle/>
                    <a:p>
                      <a:r>
                        <a:rPr lang="en-US" dirty="0"/>
                        <a:t>Work/personal conflicts</a:t>
                      </a:r>
                    </a:p>
                  </a:txBody>
                  <a:tcPr/>
                </a:tc>
                <a:extLst>
                  <a:ext uri="{0D108BD9-81ED-4DB2-BD59-A6C34878D82A}">
                    <a16:rowId xmlns:a16="http://schemas.microsoft.com/office/drawing/2014/main" val="332853770"/>
                  </a:ext>
                </a:extLst>
              </a:tr>
              <a:tr h="371346">
                <a:tc>
                  <a:txBody>
                    <a:bodyPr/>
                    <a:lstStyle/>
                    <a:p>
                      <a:r>
                        <a:rPr lang="en-US" dirty="0"/>
                        <a:t>Frailty/ commodities</a:t>
                      </a:r>
                    </a:p>
                  </a:txBody>
                  <a:tcPr/>
                </a:tc>
                <a:tc>
                  <a:txBody>
                    <a:bodyPr/>
                    <a:lstStyle/>
                    <a:p>
                      <a:r>
                        <a:rPr lang="en-US" dirty="0"/>
                        <a:t>Health literacy</a:t>
                      </a:r>
                    </a:p>
                  </a:txBody>
                  <a:tcPr/>
                </a:tc>
                <a:extLst>
                  <a:ext uri="{0D108BD9-81ED-4DB2-BD59-A6C34878D82A}">
                    <a16:rowId xmlns:a16="http://schemas.microsoft.com/office/drawing/2014/main" val="818658114"/>
                  </a:ext>
                </a:extLst>
              </a:tr>
            </a:tbl>
          </a:graphicData>
        </a:graphic>
      </p:graphicFrame>
      <p:graphicFrame>
        <p:nvGraphicFramePr>
          <p:cNvPr id="11" name="Table 12">
            <a:extLst>
              <a:ext uri="{FF2B5EF4-FFF2-40B4-BE49-F238E27FC236}">
                <a16:creationId xmlns:a16="http://schemas.microsoft.com/office/drawing/2014/main" id="{D1E24318-297A-476A-9893-AA3B79969541}"/>
              </a:ext>
            </a:extLst>
          </p:cNvPr>
          <p:cNvGraphicFramePr>
            <a:graphicFrameLocks noGrp="1"/>
          </p:cNvGraphicFramePr>
          <p:nvPr/>
        </p:nvGraphicFramePr>
        <p:xfrm>
          <a:off x="2032000" y="4683988"/>
          <a:ext cx="8128000" cy="7416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941792611"/>
                    </a:ext>
                  </a:extLst>
                </a:gridCol>
                <a:gridCol w="4064000">
                  <a:extLst>
                    <a:ext uri="{9D8B030D-6E8A-4147-A177-3AD203B41FA5}">
                      <a16:colId xmlns:a16="http://schemas.microsoft.com/office/drawing/2014/main" val="3341527511"/>
                    </a:ext>
                  </a:extLst>
                </a:gridCol>
              </a:tblGrid>
              <a:tr h="370840">
                <a:tc>
                  <a:txBody>
                    <a:bodyPr/>
                    <a:lstStyle/>
                    <a:p>
                      <a:endParaRPr lang="en-US"/>
                    </a:p>
                  </a:txBody>
                  <a:tcPr/>
                </a:tc>
                <a:tc>
                  <a:txBody>
                    <a:bodyPr/>
                    <a:lstStyle/>
                    <a:p>
                      <a:endParaRPr lang="en-US"/>
                    </a:p>
                  </a:txBody>
                  <a:tcPr/>
                </a:tc>
                <a:extLst>
                  <a:ext uri="{0D108BD9-81ED-4DB2-BD59-A6C34878D82A}">
                    <a16:rowId xmlns:a16="http://schemas.microsoft.com/office/drawing/2014/main" val="3316213203"/>
                  </a:ext>
                </a:extLst>
              </a:tr>
              <a:tr h="370840">
                <a:tc>
                  <a:txBody>
                    <a:bodyPr/>
                    <a:lstStyle/>
                    <a:p>
                      <a:r>
                        <a:rPr lang="en-US" dirty="0"/>
                        <a:t>Pain</a:t>
                      </a:r>
                    </a:p>
                  </a:txBody>
                  <a:tcPr/>
                </a:tc>
                <a:tc>
                  <a:txBody>
                    <a:bodyPr/>
                    <a:lstStyle/>
                    <a:p>
                      <a:endParaRPr lang="en-US" dirty="0"/>
                    </a:p>
                  </a:txBody>
                  <a:tcPr/>
                </a:tc>
                <a:extLst>
                  <a:ext uri="{0D108BD9-81ED-4DB2-BD59-A6C34878D82A}">
                    <a16:rowId xmlns:a16="http://schemas.microsoft.com/office/drawing/2014/main" val="2730446089"/>
                  </a:ext>
                </a:extLst>
              </a:tr>
            </a:tbl>
          </a:graphicData>
        </a:graphic>
      </p:graphicFrame>
      <p:pic>
        <p:nvPicPr>
          <p:cNvPr id="13" name="Picture 12">
            <a:extLst>
              <a:ext uri="{FF2B5EF4-FFF2-40B4-BE49-F238E27FC236}">
                <a16:creationId xmlns:a16="http://schemas.microsoft.com/office/drawing/2014/main" id="{C808D224-16D9-4F2B-B3C8-43C94B9B8777}"/>
              </a:ext>
            </a:extLst>
          </p:cNvPr>
          <p:cNvPicPr>
            <a:picLocks noChangeAspect="1"/>
          </p:cNvPicPr>
          <p:nvPr/>
        </p:nvPicPr>
        <p:blipFill>
          <a:blip r:embed="rId3"/>
          <a:stretch>
            <a:fillRect/>
          </a:stretch>
        </p:blipFill>
        <p:spPr>
          <a:xfrm>
            <a:off x="837744" y="1252539"/>
            <a:ext cx="10516511" cy="4352921"/>
          </a:xfrm>
          <a:prstGeom prst="rect">
            <a:avLst/>
          </a:prstGeom>
        </p:spPr>
      </p:pic>
    </p:spTree>
    <p:extLst>
      <p:ext uri="{BB962C8B-B14F-4D97-AF65-F5344CB8AC3E}">
        <p14:creationId xmlns:p14="http://schemas.microsoft.com/office/powerpoint/2010/main" val="1646732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9AC429-BC9F-424F-A9DC-8C0A45C628D6}"/>
              </a:ext>
            </a:extLst>
          </p:cNvPr>
          <p:cNvSpPr>
            <a:spLocks noGrp="1"/>
          </p:cNvSpPr>
          <p:nvPr>
            <p:ph type="title"/>
          </p:nvPr>
        </p:nvSpPr>
        <p:spPr>
          <a:xfrm>
            <a:off x="966952" y="1204108"/>
            <a:ext cx="2669406" cy="1781175"/>
          </a:xfrm>
        </p:spPr>
        <p:txBody>
          <a:bodyPr>
            <a:normAutofit/>
          </a:bodyPr>
          <a:lstStyle/>
          <a:p>
            <a:r>
              <a:rPr lang="en-US" sz="3000" dirty="0">
                <a:solidFill>
                  <a:srgbClr val="FFFFFF"/>
                </a:solidFill>
              </a:rPr>
              <a:t>An idea for prioritization? Follow oncology nurses</a:t>
            </a:r>
          </a:p>
        </p:txBody>
      </p:sp>
      <p:sp>
        <p:nvSpPr>
          <p:cNvPr id="3" name="Content Placeholder 2">
            <a:extLst>
              <a:ext uri="{FF2B5EF4-FFF2-40B4-BE49-F238E27FC236}">
                <a16:creationId xmlns:a16="http://schemas.microsoft.com/office/drawing/2014/main" id="{89794255-EBF3-493A-9FC1-0E04BD4243DC}"/>
              </a:ext>
            </a:extLst>
          </p:cNvPr>
          <p:cNvSpPr>
            <a:spLocks noGrp="1"/>
          </p:cNvSpPr>
          <p:nvPr>
            <p:ph idx="1"/>
          </p:nvPr>
        </p:nvSpPr>
        <p:spPr>
          <a:xfrm>
            <a:off x="966951" y="3355130"/>
            <a:ext cx="2669407" cy="2427333"/>
          </a:xfrm>
        </p:spPr>
        <p:txBody>
          <a:bodyPr>
            <a:normAutofit/>
          </a:bodyPr>
          <a:lstStyle/>
          <a:p>
            <a:pPr marL="0" indent="0">
              <a:buNone/>
            </a:pPr>
            <a:endParaRPr lang="en-US" sz="1600"/>
          </a:p>
          <a:p>
            <a:r>
              <a:rPr lang="en-US" sz="1600"/>
              <a:t>determining patient acuity is the best way to identify optimal patient caseloads for navigators, </a:t>
            </a:r>
          </a:p>
          <a:p>
            <a:endParaRPr lang="en-US" sz="1600"/>
          </a:p>
        </p:txBody>
      </p:sp>
      <p:pic>
        <p:nvPicPr>
          <p:cNvPr id="5" name="Picture 4" descr="Table&#10;&#10;Description automatically generated">
            <a:extLst>
              <a:ext uri="{FF2B5EF4-FFF2-40B4-BE49-F238E27FC236}">
                <a16:creationId xmlns:a16="http://schemas.microsoft.com/office/drawing/2014/main" id="{B1B93068-E56F-4EE3-9A66-63D98C3FE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2102" y="1565111"/>
            <a:ext cx="6903723" cy="3604740"/>
          </a:xfrm>
          <a:prstGeom prst="rect">
            <a:avLst/>
          </a:prstGeom>
        </p:spPr>
      </p:pic>
    </p:spTree>
    <p:extLst>
      <p:ext uri="{BB962C8B-B14F-4D97-AF65-F5344CB8AC3E}">
        <p14:creationId xmlns:p14="http://schemas.microsoft.com/office/powerpoint/2010/main" val="1622775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89976-9A48-44DE-98FD-42BBAEE08D9F}"/>
              </a:ext>
            </a:extLst>
          </p:cNvPr>
          <p:cNvSpPr>
            <a:spLocks noGrp="1"/>
          </p:cNvSpPr>
          <p:nvPr>
            <p:ph type="title"/>
          </p:nvPr>
        </p:nvSpPr>
        <p:spPr/>
        <p:txBody>
          <a:bodyPr/>
          <a:lstStyle/>
          <a:p>
            <a:r>
              <a:rPr lang="en-US" dirty="0"/>
              <a:t>Anticipated Caseload Size	</a:t>
            </a:r>
          </a:p>
        </p:txBody>
      </p:sp>
      <p:sp>
        <p:nvSpPr>
          <p:cNvPr id="3" name="Content Placeholder 2">
            <a:extLst>
              <a:ext uri="{FF2B5EF4-FFF2-40B4-BE49-F238E27FC236}">
                <a16:creationId xmlns:a16="http://schemas.microsoft.com/office/drawing/2014/main" id="{ADEDEAC0-B9B4-4E5C-8571-484B07C5D6AD}"/>
              </a:ext>
            </a:extLst>
          </p:cNvPr>
          <p:cNvSpPr>
            <a:spLocks noGrp="1"/>
          </p:cNvSpPr>
          <p:nvPr>
            <p:ph idx="1"/>
          </p:nvPr>
        </p:nvSpPr>
        <p:spPr/>
        <p:txBody>
          <a:bodyPr/>
          <a:lstStyle/>
          <a:p>
            <a:r>
              <a:rPr lang="en-US" dirty="0"/>
              <a:t>Will depend on how many problems each client has. For example, I would want to have at max like 25 of clients who have complex illness(es), mental health issues, homelessness, and life stressors (divorce, death, anything life altering). </a:t>
            </a:r>
          </a:p>
        </p:txBody>
      </p:sp>
    </p:spTree>
    <p:extLst>
      <p:ext uri="{BB962C8B-B14F-4D97-AF65-F5344CB8AC3E}">
        <p14:creationId xmlns:p14="http://schemas.microsoft.com/office/powerpoint/2010/main" val="2613623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E66A-B6FE-4163-A6A5-4E9E8311A76F}"/>
              </a:ext>
            </a:extLst>
          </p:cNvPr>
          <p:cNvSpPr>
            <a:spLocks noGrp="1"/>
          </p:cNvSpPr>
          <p:nvPr>
            <p:ph type="title"/>
          </p:nvPr>
        </p:nvSpPr>
        <p:spPr/>
        <p:txBody>
          <a:bodyPr/>
          <a:lstStyle/>
          <a:p>
            <a:r>
              <a:rPr lang="en-US" dirty="0"/>
              <a:t>Additional Supportive Resources</a:t>
            </a:r>
          </a:p>
        </p:txBody>
      </p:sp>
      <p:graphicFrame>
        <p:nvGraphicFramePr>
          <p:cNvPr id="4" name="Content Placeholder 3">
            <a:extLst>
              <a:ext uri="{FF2B5EF4-FFF2-40B4-BE49-F238E27FC236}">
                <a16:creationId xmlns:a16="http://schemas.microsoft.com/office/drawing/2014/main" id="{64F32B04-E4CD-4DEC-8568-94134693DBB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3453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6672</TotalTime>
  <Words>3461</Words>
  <Application>Microsoft Office PowerPoint</Application>
  <PresentationFormat>Widescreen</PresentationFormat>
  <Paragraphs>322</Paragraphs>
  <Slides>55</Slides>
  <Notes>34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55</vt:i4>
      </vt:variant>
    </vt:vector>
  </HeadingPairs>
  <TitlesOfParts>
    <vt:vector size="67" baseType="lpstr">
      <vt:lpstr>Arial</vt:lpstr>
      <vt:lpstr>Arial Narrow</vt:lpstr>
      <vt:lpstr>Calibri</vt:lpstr>
      <vt:lpstr>Calibri Light</vt:lpstr>
      <vt:lpstr>Century Gothic</vt:lpstr>
      <vt:lpstr>Franklin Gothic Demi</vt:lpstr>
      <vt:lpstr>Georgia</vt:lpstr>
      <vt:lpstr>Wingdings 3</vt:lpstr>
      <vt:lpstr>Office Theme</vt:lpstr>
      <vt:lpstr>1_Office Theme</vt:lpstr>
      <vt:lpstr>2_Office Theme</vt:lpstr>
      <vt:lpstr>Wisp</vt:lpstr>
      <vt:lpstr>SSVF Health Care Navigator Community of Practice</vt:lpstr>
      <vt:lpstr>(RE)Introductions </vt:lpstr>
      <vt:lpstr>Assignment #2 </vt:lpstr>
      <vt:lpstr> Sara Urias</vt:lpstr>
      <vt:lpstr>Prioritization Decisions</vt:lpstr>
      <vt:lpstr>Consider Barriers to Care</vt:lpstr>
      <vt:lpstr>An idea for prioritization? Follow oncology nurses</vt:lpstr>
      <vt:lpstr>Anticipated Caseload Size </vt:lpstr>
      <vt:lpstr>Additional Supportive Resources</vt:lpstr>
      <vt:lpstr>Social Determinants of Health</vt:lpstr>
      <vt:lpstr>Louverta, Danielle (Catholic Community Services Seattle, WA) </vt:lpstr>
      <vt:lpstr>Prioritization Decisions</vt:lpstr>
      <vt:lpstr>PowerPoint Presentation</vt:lpstr>
      <vt:lpstr>PowerPoint Presentation</vt:lpstr>
      <vt:lpstr>Kerri J. Reyes  U.S. Vets Houston</vt:lpstr>
      <vt:lpstr>Prioritization Decisions</vt:lpstr>
      <vt:lpstr>What is the plan for prioritization of Veterans for Health Care Navigation Services, as needed?</vt:lpstr>
      <vt:lpstr> How will this prioritization plan be formally messaged to Veterans and partners? </vt:lpstr>
      <vt:lpstr>What additional resources can be pulled in for supports?</vt:lpstr>
      <vt:lpstr>HCN Prioritization Decisions Process  </vt:lpstr>
      <vt:lpstr>Caseload Size</vt:lpstr>
      <vt:lpstr>Prioritizing Cases </vt:lpstr>
      <vt:lpstr>Health Care Navigator Communication Style  </vt:lpstr>
      <vt:lpstr>Health Care Navigator Communication </vt:lpstr>
      <vt:lpstr>Additional Resources to Provide Supports</vt:lpstr>
      <vt:lpstr>Round Robin: Assignment #2 Lessons Learned</vt:lpstr>
      <vt:lpstr>HCN Role, Responsibilities, and Boundaries </vt:lpstr>
      <vt:lpstr>Reminder: Stay in Your Lane</vt:lpstr>
      <vt:lpstr>Health Care Navigators help veterans with: </vt:lpstr>
      <vt:lpstr>Barriers to Care: Sometimes Hidden</vt:lpstr>
      <vt:lpstr>Health Care Navigation Process – Diagram</vt:lpstr>
      <vt:lpstr>Apply a Cultural Lens </vt:lpstr>
      <vt:lpstr>Veteran Culture</vt:lpstr>
      <vt:lpstr>Military Service Core Values: Honor &amp; Integrity </vt:lpstr>
      <vt:lpstr>Military Service Core Values: More than words</vt:lpstr>
      <vt:lpstr> Use military values  to increase motivation within the engagement process  </vt:lpstr>
      <vt:lpstr>Military Values: Barrier to care?</vt:lpstr>
      <vt:lpstr>Using Military Values</vt:lpstr>
      <vt:lpstr>Using Military Values (continued)</vt:lpstr>
      <vt:lpstr>Did you get it right?</vt:lpstr>
      <vt:lpstr>Case Scenarios: Apply process flow, prioritization, and coordination plan to Veteran scenarios </vt:lpstr>
      <vt:lpstr>Case Scenarios</vt:lpstr>
      <vt:lpstr>Case Scenario #1: Mya</vt:lpstr>
      <vt:lpstr>Case Scenario #1: Mya (continued)</vt:lpstr>
      <vt:lpstr>Considerations for #1: Mya </vt:lpstr>
      <vt:lpstr>Additional Considerations for #1: Mya</vt:lpstr>
      <vt:lpstr>Case Scenario #2: Joe</vt:lpstr>
      <vt:lpstr>Considerations for #2: Joe </vt:lpstr>
      <vt:lpstr>Additional Considerations for #2: Joe</vt:lpstr>
      <vt:lpstr>Discussion</vt:lpstr>
      <vt:lpstr>Between now and next session</vt:lpstr>
      <vt:lpstr>Reference Materials (in Session 2 homework)</vt:lpstr>
      <vt:lpstr>PowerPoint Presentation</vt:lpstr>
      <vt:lpstr>Homework Assignment</vt:lpstr>
      <vt:lpstr>Plan for Case Scenario 1 &amp;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Allen</dc:creator>
  <cp:lastModifiedBy>Morrissett, Catherine 'Katie' A (VACO)</cp:lastModifiedBy>
  <cp:revision>204</cp:revision>
  <cp:lastPrinted>2021-02-02T13:12:12Z</cp:lastPrinted>
  <dcterms:created xsi:type="dcterms:W3CDTF">2020-03-30T12:20:25Z</dcterms:created>
  <dcterms:modified xsi:type="dcterms:W3CDTF">2021-02-11T19:59:25Z</dcterms:modified>
</cp:coreProperties>
</file>