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7" r:id="rId1"/>
  </p:sldMasterIdLst>
  <p:notesMasterIdLst>
    <p:notesMasterId r:id="rId9"/>
  </p:notesMasterIdLst>
  <p:handoutMasterIdLst>
    <p:handoutMasterId r:id="rId10"/>
  </p:handoutMasterIdLst>
  <p:sldIdLst>
    <p:sldId id="619" r:id="rId2"/>
    <p:sldId id="620" r:id="rId3"/>
    <p:sldId id="652" r:id="rId4"/>
    <p:sldId id="653" r:id="rId5"/>
    <p:sldId id="654" r:id="rId6"/>
    <p:sldId id="642" r:id="rId7"/>
    <p:sldId id="643" r:id="rId8"/>
  </p:sldIdLst>
  <p:sldSz cx="9144000" cy="6858000" type="screen4x3"/>
  <p:notesSz cx="6858000" cy="92154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ill, Lindsay L." initials="HL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50" autoAdjust="0"/>
    <p:restoredTop sz="95869" autoAdjust="0"/>
  </p:normalViewPr>
  <p:slideViewPr>
    <p:cSldViewPr>
      <p:cViewPr>
        <p:scale>
          <a:sx n="104" d="100"/>
          <a:sy n="104" d="100"/>
        </p:scale>
        <p:origin x="-120" y="120"/>
      </p:cViewPr>
      <p:guideLst>
        <p:guide orient="horz" pos="2160"/>
        <p:guide pos="2880"/>
      </p:guideLst>
    </p:cSldViewPr>
  </p:slideViewPr>
  <p:notesTextViewPr>
    <p:cViewPr>
      <p:scale>
        <a:sx n="100" d="100"/>
        <a:sy n="100" d="100"/>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077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0772"/>
          </a:xfrm>
          <a:prstGeom prst="rect">
            <a:avLst/>
          </a:prstGeom>
        </p:spPr>
        <p:txBody>
          <a:bodyPr vert="horz" lIns="91440" tIns="45720" rIns="91440" bIns="45720" rtlCol="0"/>
          <a:lstStyle>
            <a:lvl1pPr algn="r">
              <a:defRPr sz="1200"/>
            </a:lvl1pPr>
          </a:lstStyle>
          <a:p>
            <a:fld id="{C81D2B79-9EE6-4181-A1DD-0F7002B3005A}" type="datetimeFigureOut">
              <a:rPr lang="en-US" smtClean="0"/>
              <a:pPr/>
              <a:t>3/6/2015</a:t>
            </a:fld>
            <a:endParaRPr lang="en-US" dirty="0"/>
          </a:p>
        </p:txBody>
      </p:sp>
      <p:sp>
        <p:nvSpPr>
          <p:cNvPr id="4" name="Footer Placeholder 3"/>
          <p:cNvSpPr>
            <a:spLocks noGrp="1"/>
          </p:cNvSpPr>
          <p:nvPr>
            <p:ph type="ftr" sz="quarter" idx="2"/>
          </p:nvPr>
        </p:nvSpPr>
        <p:spPr>
          <a:xfrm>
            <a:off x="0" y="8753067"/>
            <a:ext cx="2971800" cy="460772"/>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753067"/>
            <a:ext cx="2971800" cy="460772"/>
          </a:xfrm>
          <a:prstGeom prst="rect">
            <a:avLst/>
          </a:prstGeom>
        </p:spPr>
        <p:txBody>
          <a:bodyPr vert="horz" lIns="91440" tIns="45720" rIns="91440" bIns="45720" rtlCol="0" anchor="b"/>
          <a:lstStyle>
            <a:lvl1pPr algn="r">
              <a:defRPr sz="1200"/>
            </a:lvl1pPr>
          </a:lstStyle>
          <a:p>
            <a:fld id="{E8E8AE29-94CA-404A-8D76-CEEAC3E5989B}" type="slidenum">
              <a:rPr lang="en-US" smtClean="0"/>
              <a:pPr/>
              <a:t>‹#›</a:t>
            </a:fld>
            <a:endParaRPr lang="en-US" dirty="0"/>
          </a:p>
        </p:txBody>
      </p:sp>
    </p:spTree>
    <p:extLst>
      <p:ext uri="{BB962C8B-B14F-4D97-AF65-F5344CB8AC3E}">
        <p14:creationId xmlns:p14="http://schemas.microsoft.com/office/powerpoint/2010/main" val="27567397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60772"/>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dirty="0"/>
          </a:p>
        </p:txBody>
      </p:sp>
      <p:sp>
        <p:nvSpPr>
          <p:cNvPr id="10243" name="Rectangle 3"/>
          <p:cNvSpPr>
            <a:spLocks noGrp="1" noChangeArrowheads="1"/>
          </p:cNvSpPr>
          <p:nvPr>
            <p:ph type="dt" idx="1"/>
          </p:nvPr>
        </p:nvSpPr>
        <p:spPr bwMode="auto">
          <a:xfrm>
            <a:off x="3884613" y="0"/>
            <a:ext cx="2971800" cy="460772"/>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dirty="0"/>
          </a:p>
        </p:txBody>
      </p:sp>
      <p:sp>
        <p:nvSpPr>
          <p:cNvPr id="72708" name="Rectangle 4"/>
          <p:cNvSpPr>
            <a:spLocks noGrp="1" noRot="1" noChangeAspect="1" noChangeArrowheads="1" noTextEdit="1"/>
          </p:cNvSpPr>
          <p:nvPr>
            <p:ph type="sldImg" idx="2"/>
          </p:nvPr>
        </p:nvSpPr>
        <p:spPr bwMode="auto">
          <a:xfrm>
            <a:off x="1125538" y="690563"/>
            <a:ext cx="4606925" cy="34559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p:cNvSpPr>
            <a:spLocks noGrp="1" noChangeArrowheads="1"/>
          </p:cNvSpPr>
          <p:nvPr>
            <p:ph type="body" sz="quarter" idx="3"/>
          </p:nvPr>
        </p:nvSpPr>
        <p:spPr bwMode="auto">
          <a:xfrm>
            <a:off x="685800" y="4377333"/>
            <a:ext cx="5486400" cy="4146947"/>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753067"/>
            <a:ext cx="2971800" cy="460772"/>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dirty="0"/>
          </a:p>
        </p:txBody>
      </p:sp>
      <p:sp>
        <p:nvSpPr>
          <p:cNvPr id="10247" name="Rectangle 7"/>
          <p:cNvSpPr>
            <a:spLocks noGrp="1" noChangeArrowheads="1"/>
          </p:cNvSpPr>
          <p:nvPr>
            <p:ph type="sldNum" sz="quarter" idx="5"/>
          </p:nvPr>
        </p:nvSpPr>
        <p:spPr bwMode="auto">
          <a:xfrm>
            <a:off x="3884613" y="8753067"/>
            <a:ext cx="2971800" cy="460772"/>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A185721B-1C89-494E-8CD5-4C15A7873B7C}" type="slidenum">
              <a:rPr lang="en-US"/>
              <a:pPr>
                <a:defRPr/>
              </a:pPr>
              <a:t>‹#›</a:t>
            </a:fld>
            <a:endParaRPr lang="en-US" dirty="0"/>
          </a:p>
        </p:txBody>
      </p:sp>
    </p:spTree>
    <p:extLst>
      <p:ext uri="{BB962C8B-B14F-4D97-AF65-F5344CB8AC3E}">
        <p14:creationId xmlns:p14="http://schemas.microsoft.com/office/powerpoint/2010/main" val="40461594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185721B-1C89-494E-8CD5-4C15A7873B7C}" type="slidenum">
              <a:rPr lang="en-US" smtClean="0"/>
              <a:pPr>
                <a:defRPr/>
              </a:pPr>
              <a:t>1</a:t>
            </a:fld>
            <a:endParaRPr lang="en-US" dirty="0"/>
          </a:p>
        </p:txBody>
      </p:sp>
    </p:spTree>
    <p:extLst>
      <p:ext uri="{BB962C8B-B14F-4D97-AF65-F5344CB8AC3E}">
        <p14:creationId xmlns:p14="http://schemas.microsoft.com/office/powerpoint/2010/main" val="25562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Needs updated</a:t>
            </a:r>
          </a:p>
        </p:txBody>
      </p:sp>
      <p:sp>
        <p:nvSpPr>
          <p:cNvPr id="75780" name="Slide Number Placeholder 3"/>
          <p:cNvSpPr>
            <a:spLocks noGrp="1"/>
          </p:cNvSpPr>
          <p:nvPr>
            <p:ph type="sldNum" sz="quarter" idx="5"/>
          </p:nvPr>
        </p:nvSpPr>
        <p:spPr>
          <a:ln>
            <a:miter lim="800000"/>
            <a:headEnd/>
            <a:tailEnd/>
          </a:ln>
        </p:spPr>
        <p:txBody>
          <a:bodyPr/>
          <a:lstStyle/>
          <a:p>
            <a:pPr>
              <a:defRPr/>
            </a:pPr>
            <a:fld id="{7396735A-0E3F-4845-AB2C-62908E882CBE}" type="slidenum">
              <a:rPr lang="en-US" smtClean="0"/>
              <a:pPr>
                <a:defRPr/>
              </a:pPr>
              <a:t>2</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Needs updated</a:t>
            </a:r>
          </a:p>
        </p:txBody>
      </p:sp>
      <p:sp>
        <p:nvSpPr>
          <p:cNvPr id="75780" name="Slide Number Placeholder 3"/>
          <p:cNvSpPr>
            <a:spLocks noGrp="1"/>
          </p:cNvSpPr>
          <p:nvPr>
            <p:ph type="sldNum" sz="quarter" idx="5"/>
          </p:nvPr>
        </p:nvSpPr>
        <p:spPr>
          <a:ln>
            <a:miter lim="800000"/>
            <a:headEnd/>
            <a:tailEnd/>
          </a:ln>
        </p:spPr>
        <p:txBody>
          <a:bodyPr/>
          <a:lstStyle/>
          <a:p>
            <a:pPr>
              <a:defRPr/>
            </a:pPr>
            <a:fld id="{7396735A-0E3F-4845-AB2C-62908E882CBE}" type="slidenum">
              <a:rPr lang="en-US" smtClean="0"/>
              <a:pPr>
                <a:defRPr/>
              </a:pPr>
              <a:t>3</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Needs updated</a:t>
            </a:r>
          </a:p>
        </p:txBody>
      </p:sp>
      <p:sp>
        <p:nvSpPr>
          <p:cNvPr id="75780" name="Slide Number Placeholder 3"/>
          <p:cNvSpPr>
            <a:spLocks noGrp="1"/>
          </p:cNvSpPr>
          <p:nvPr>
            <p:ph type="sldNum" sz="quarter" idx="5"/>
          </p:nvPr>
        </p:nvSpPr>
        <p:spPr>
          <a:ln>
            <a:miter lim="800000"/>
            <a:headEnd/>
            <a:tailEnd/>
          </a:ln>
        </p:spPr>
        <p:txBody>
          <a:bodyPr/>
          <a:lstStyle/>
          <a:p>
            <a:pPr>
              <a:defRPr/>
            </a:pPr>
            <a:fld id="{7396735A-0E3F-4845-AB2C-62908E882CBE}" type="slidenum">
              <a:rPr lang="en-US" smtClean="0"/>
              <a:pPr>
                <a:defRPr/>
              </a:pPr>
              <a:t>4</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Needs updated</a:t>
            </a:r>
          </a:p>
        </p:txBody>
      </p:sp>
      <p:sp>
        <p:nvSpPr>
          <p:cNvPr id="75780" name="Slide Number Placeholder 3"/>
          <p:cNvSpPr>
            <a:spLocks noGrp="1"/>
          </p:cNvSpPr>
          <p:nvPr>
            <p:ph type="sldNum" sz="quarter" idx="5"/>
          </p:nvPr>
        </p:nvSpPr>
        <p:spPr>
          <a:ln>
            <a:miter lim="800000"/>
            <a:headEnd/>
            <a:tailEnd/>
          </a:ln>
        </p:spPr>
        <p:txBody>
          <a:bodyPr/>
          <a:lstStyle/>
          <a:p>
            <a:pPr>
              <a:defRPr/>
            </a:pPr>
            <a:fld id="{7396735A-0E3F-4845-AB2C-62908E882CBE}" type="slidenum">
              <a:rPr lang="en-US" smtClean="0"/>
              <a:pPr>
                <a:defRPr/>
              </a:pPr>
              <a:t>5</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A185721B-1C89-494E-8CD5-4C15A7873B7C}" type="slidenum">
              <a:rPr lang="en-US" smtClean="0"/>
              <a:pPr>
                <a:defRPr/>
              </a:pPr>
              <a:t>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slideMaster" Target="../slideMasters/slideMaster1.xml"/><Relationship Id="rId1" Type="http://schemas.openxmlformats.org/officeDocument/2006/relationships/themeOverride" Target="../theme/themeOverride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bg>
      <p:bgRef idx="1001">
        <a:schemeClr val="bg2"/>
      </p:bgRef>
    </p:bg>
    <p:spTree>
      <p:nvGrpSpPr>
        <p:cNvPr id="1" name=""/>
        <p:cNvGrpSpPr/>
        <p:nvPr/>
      </p:nvGrpSpPr>
      <p:grpSpPr>
        <a:xfrm>
          <a:off x="0" y="0"/>
          <a:ext cx="0" cy="0"/>
          <a:chOff x="0" y="0"/>
          <a:chExt cx="0" cy="0"/>
        </a:xfrm>
      </p:grpSpPr>
      <p:sp>
        <p:nvSpPr>
          <p:cNvPr id="4" name="Rectangle 5"/>
          <p:cNvSpPr>
            <a:spLocks noChangeArrowheads="1"/>
          </p:cNvSpPr>
          <p:nvPr userDrawn="1"/>
        </p:nvSpPr>
        <p:spPr bwMode="auto">
          <a:xfrm>
            <a:off x="0" y="0"/>
            <a:ext cx="1600200" cy="6858000"/>
          </a:xfrm>
          <a:prstGeom prst="rect">
            <a:avLst/>
          </a:prstGeom>
          <a:solidFill>
            <a:srgbClr val="EAEAEA">
              <a:alpha val="6117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solidFill>
                <a:srgbClr val="FFFFFF"/>
              </a:solidFill>
            </a:endParaRPr>
          </a:p>
        </p:txBody>
      </p:sp>
      <p:pic>
        <p:nvPicPr>
          <p:cNvPr id="5" name="Picture 8"/>
          <p:cNvPicPr preferRelativeResize="0">
            <a:picLocks/>
          </p:cNvPicPr>
          <p:nvPr userDrawn="1"/>
        </p:nvPicPr>
        <p:blipFill>
          <a:blip r:embed="rId3" cstate="print">
            <a:extLst/>
          </a:blip>
          <a:stretch>
            <a:fillRect/>
          </a:stretch>
        </p:blipFill>
        <p:spPr>
          <a:xfrm>
            <a:off x="0" y="1127938"/>
            <a:ext cx="1600200" cy="1157720"/>
          </a:xfrm>
          <a:prstGeom prst="rect">
            <a:avLst/>
          </a:prstGeom>
          <a:ln>
            <a:noFill/>
          </a:ln>
          <a:effectLst>
            <a:softEdge rad="112500"/>
          </a:effectLst>
        </p:spPr>
      </p:pic>
      <p:pic>
        <p:nvPicPr>
          <p:cNvPr id="6" name="Picture 9"/>
          <p:cNvPicPr preferRelativeResize="0">
            <a:picLocks/>
          </p:cNvPicPr>
          <p:nvPr userDrawn="1"/>
        </p:nvPicPr>
        <p:blipFill>
          <a:blip r:embed="rId4" cstate="print">
            <a:extLst/>
          </a:blip>
          <a:stretch>
            <a:fillRect/>
          </a:stretch>
        </p:blipFill>
        <p:spPr>
          <a:xfrm>
            <a:off x="0" y="2293722"/>
            <a:ext cx="1600200" cy="1200150"/>
          </a:xfrm>
          <a:prstGeom prst="rect">
            <a:avLst/>
          </a:prstGeom>
          <a:ln>
            <a:noFill/>
          </a:ln>
          <a:effectLst>
            <a:softEdge rad="112500"/>
          </a:effectLst>
        </p:spPr>
      </p:pic>
      <p:pic>
        <p:nvPicPr>
          <p:cNvPr id="7" name="Picture 10"/>
          <p:cNvPicPr preferRelativeResize="0">
            <a:picLocks/>
          </p:cNvPicPr>
          <p:nvPr userDrawn="1"/>
        </p:nvPicPr>
        <p:blipFill>
          <a:blip r:embed="rId5" cstate="print">
            <a:extLst/>
          </a:blip>
          <a:stretch>
            <a:fillRect/>
          </a:stretch>
        </p:blipFill>
        <p:spPr>
          <a:xfrm>
            <a:off x="0" y="4576800"/>
            <a:ext cx="1600200" cy="2390423"/>
          </a:xfrm>
          <a:prstGeom prst="rect">
            <a:avLst/>
          </a:prstGeom>
          <a:ln>
            <a:noFill/>
          </a:ln>
          <a:effectLst>
            <a:softEdge rad="112500"/>
          </a:effectLst>
        </p:spPr>
      </p:pic>
      <p:pic>
        <p:nvPicPr>
          <p:cNvPr id="8" name="Picture 11"/>
          <p:cNvPicPr preferRelativeResize="0">
            <a:picLocks/>
          </p:cNvPicPr>
          <p:nvPr userDrawn="1"/>
        </p:nvPicPr>
        <p:blipFill>
          <a:blip r:embed="rId6" cstate="print">
            <a:extLst/>
          </a:blip>
          <a:stretch>
            <a:fillRect/>
          </a:stretch>
        </p:blipFill>
        <p:spPr>
          <a:xfrm>
            <a:off x="0" y="3501936"/>
            <a:ext cx="1600200" cy="1066800"/>
          </a:xfrm>
          <a:prstGeom prst="rect">
            <a:avLst/>
          </a:prstGeom>
          <a:ln>
            <a:noFill/>
          </a:ln>
          <a:effectLst>
            <a:softEdge rad="112500"/>
          </a:effectLst>
        </p:spPr>
      </p:pic>
      <p:pic>
        <p:nvPicPr>
          <p:cNvPr id="9" name="Picture 13"/>
          <p:cNvPicPr>
            <a:picLocks noChangeAspect="1"/>
          </p:cNvPicPr>
          <p:nvPr userDrawn="1"/>
        </p:nvPicPr>
        <p:blipFill>
          <a:blip r:embed="rId7" cstate="print">
            <a:extLst/>
          </a:blip>
          <a:stretch>
            <a:fillRect/>
          </a:stretch>
        </p:blipFill>
        <p:spPr>
          <a:xfrm>
            <a:off x="0" y="51816"/>
            <a:ext cx="1600200" cy="1068058"/>
          </a:xfrm>
          <a:prstGeom prst="rect">
            <a:avLst/>
          </a:prstGeom>
          <a:ln>
            <a:noFill/>
          </a:ln>
          <a:effectLst>
            <a:softEdge rad="112500"/>
          </a:effectLst>
        </p:spPr>
      </p:pic>
      <p:sp>
        <p:nvSpPr>
          <p:cNvPr id="2" name="Title 1"/>
          <p:cNvSpPr>
            <a:spLocks noGrp="1"/>
          </p:cNvSpPr>
          <p:nvPr>
            <p:ph type="ctrTitle"/>
          </p:nvPr>
        </p:nvSpPr>
        <p:spPr>
          <a:xfrm>
            <a:off x="2362200" y="1143000"/>
            <a:ext cx="6248400" cy="1470025"/>
          </a:xfrm>
        </p:spPr>
        <p:txBody>
          <a:bodyPr>
            <a:normAutofit/>
          </a:bodyPr>
          <a:lstStyle>
            <a:lvl1pPr>
              <a:defRPr sz="4000" b="1"/>
            </a:lvl1pPr>
          </a:lstStyle>
          <a:p>
            <a:r>
              <a:rPr lang="en-US" dirty="0" smtClean="0"/>
              <a:t>Click to edit Master title style</a:t>
            </a:r>
            <a:endParaRPr lang="en-US" dirty="0"/>
          </a:p>
        </p:txBody>
      </p:sp>
      <p:sp>
        <p:nvSpPr>
          <p:cNvPr id="3" name="Subtitle 2"/>
          <p:cNvSpPr>
            <a:spLocks noGrp="1"/>
          </p:cNvSpPr>
          <p:nvPr>
            <p:ph type="subTitle" idx="1"/>
          </p:nvPr>
        </p:nvSpPr>
        <p:spPr>
          <a:xfrm>
            <a:off x="2286000" y="3124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0" name="Date Placeholder 3"/>
          <p:cNvSpPr>
            <a:spLocks noGrp="1"/>
          </p:cNvSpPr>
          <p:nvPr>
            <p:ph type="dt" sz="half" idx="10"/>
          </p:nvPr>
        </p:nvSpPr>
        <p:spPr/>
        <p:txBody>
          <a:bodyPr/>
          <a:lstStyle>
            <a:lvl1pPr>
              <a:defRPr>
                <a:solidFill>
                  <a:prstClr val="white">
                    <a:tint val="75000"/>
                  </a:prstClr>
                </a:solidFill>
              </a:defRPr>
            </a:lvl1pPr>
          </a:lstStyle>
          <a:p>
            <a:pPr>
              <a:defRPr/>
            </a:pPr>
            <a:fld id="{D87CEDFC-FB0D-4DEE-8EE0-48B784684B31}" type="datetime1">
              <a:rPr lang="en-US" smtClean="0"/>
              <a:pPr>
                <a:defRPr/>
              </a:pPr>
              <a:t>3/6/2015</a:t>
            </a:fld>
            <a:endParaRPr lang="en-US" dirty="0"/>
          </a:p>
        </p:txBody>
      </p:sp>
      <p:sp>
        <p:nvSpPr>
          <p:cNvPr id="11" name="Footer Placeholder 4"/>
          <p:cNvSpPr>
            <a:spLocks noGrp="1"/>
          </p:cNvSpPr>
          <p:nvPr>
            <p:ph type="ftr" sz="quarter" idx="11"/>
          </p:nvPr>
        </p:nvSpPr>
        <p:spPr/>
        <p:txBody>
          <a:bodyPr/>
          <a:lstStyle>
            <a:lvl1pPr>
              <a:defRPr>
                <a:solidFill>
                  <a:prstClr val="white">
                    <a:tint val="75000"/>
                  </a:prstClr>
                </a:solidFill>
              </a:defRPr>
            </a:lvl1pPr>
          </a:lstStyle>
          <a:p>
            <a:pPr>
              <a:defRPr/>
            </a:pPr>
            <a:endParaRPr lang="en-US" dirty="0"/>
          </a:p>
        </p:txBody>
      </p:sp>
      <p:sp>
        <p:nvSpPr>
          <p:cNvPr id="12" name="Slide Number Placeholder 5"/>
          <p:cNvSpPr>
            <a:spLocks noGrp="1"/>
          </p:cNvSpPr>
          <p:nvPr>
            <p:ph type="sldNum" sz="quarter" idx="12"/>
          </p:nvPr>
        </p:nvSpPr>
        <p:spPr/>
        <p:txBody>
          <a:bodyPr/>
          <a:lstStyle>
            <a:lvl1pPr>
              <a:defRPr>
                <a:solidFill>
                  <a:prstClr val="white">
                    <a:tint val="75000"/>
                  </a:prstClr>
                </a:solidFill>
              </a:defRPr>
            </a:lvl1pPr>
          </a:lstStyle>
          <a:p>
            <a:pPr>
              <a:defRPr/>
            </a:pPr>
            <a:fld id="{B1829DB2-A366-4D2C-A67C-2D1105AF5D3F}" type="slidenum">
              <a:rPr lang="en-US"/>
              <a:pPr>
                <a:defRPr/>
              </a:pPr>
              <a:t>‹#›</a:t>
            </a:fld>
            <a:endParaRPr lang="en-US" dirty="0"/>
          </a:p>
        </p:txBody>
      </p:sp>
    </p:spTree>
    <p:extLst>
      <p:ext uri="{BB962C8B-B14F-4D97-AF65-F5344CB8AC3E}">
        <p14:creationId xmlns:p14="http://schemas.microsoft.com/office/powerpoint/2010/main" val="447497830"/>
      </p:ext>
    </p:extLst>
  </p:cSld>
  <p:clrMapOvr>
    <a:overrideClrMapping bg1="dk1" tx1="lt1" bg2="dk2" tx2="lt2" accent1="accent1" accent2="accent2" accent3="accent3" accent4="accent4" accent5="accent5" accent6="accent6" hlink="hlink" folHlink="folHlink"/>
  </p:clrMapOvr>
  <p:transition spd="slow"/>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A7E1138-27E0-4C05-B7AE-42F0EDF6C33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80111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F77B4E7-6735-47F3-A34B-99A6139A8DB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4856300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4BFFD1E-6FE2-4560-874E-661D4523D2F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2687761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767950A-3758-4C32-AD14-C3CE8CA92F7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971927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bg>
      <p:bgRef idx="1001">
        <a:schemeClr val="bg2"/>
      </p:bgRef>
    </p:bg>
    <p:spTree>
      <p:nvGrpSpPr>
        <p:cNvPr id="1" name=""/>
        <p:cNvGrpSpPr/>
        <p:nvPr/>
      </p:nvGrpSpPr>
      <p:grpSpPr>
        <a:xfrm>
          <a:off x="0" y="0"/>
          <a:ext cx="0" cy="0"/>
          <a:chOff x="0" y="0"/>
          <a:chExt cx="0" cy="0"/>
        </a:xfrm>
      </p:grpSpPr>
      <p:sp>
        <p:nvSpPr>
          <p:cNvPr id="4" name="Rectangle 8"/>
          <p:cNvSpPr>
            <a:spLocks noChangeArrowheads="1"/>
          </p:cNvSpPr>
          <p:nvPr userDrawn="1"/>
        </p:nvSpPr>
        <p:spPr bwMode="auto">
          <a:xfrm>
            <a:off x="476250" y="1428750"/>
            <a:ext cx="8242300" cy="61913"/>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solidFill>
                <a:srgbClr val="FFFFFF"/>
              </a:solidFill>
            </a:endParaRPr>
          </a:p>
        </p:txBody>
      </p:sp>
      <p:sp>
        <p:nvSpPr>
          <p:cNvPr id="5" name="Rectangle 9"/>
          <p:cNvSpPr>
            <a:spLocks noChangeArrowheads="1"/>
          </p:cNvSpPr>
          <p:nvPr userDrawn="1"/>
        </p:nvSpPr>
        <p:spPr bwMode="auto">
          <a:xfrm>
            <a:off x="476250" y="1492250"/>
            <a:ext cx="8242300" cy="619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solidFill>
                <a:srgbClr val="FFFFFF"/>
              </a:solidFill>
            </a:endParaRPr>
          </a:p>
        </p:txBody>
      </p:sp>
      <p:sp>
        <p:nvSpPr>
          <p:cNvPr id="2" name="Title 1"/>
          <p:cNvSpPr>
            <a:spLocks noGrp="1"/>
          </p:cNvSpPr>
          <p:nvPr>
            <p:ph type="title"/>
          </p:nvPr>
        </p:nvSpPr>
        <p:spPr/>
        <p:txBody>
          <a:bodyPr>
            <a:normAutofit/>
          </a:bodyPr>
          <a:lstStyle>
            <a:lvl1pPr>
              <a:defRPr sz="3600" b="1"/>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Date Placeholder 3"/>
          <p:cNvSpPr>
            <a:spLocks noGrp="1"/>
          </p:cNvSpPr>
          <p:nvPr>
            <p:ph type="dt" sz="half" idx="10"/>
          </p:nvPr>
        </p:nvSpPr>
        <p:spPr/>
        <p:txBody>
          <a:bodyPr/>
          <a:lstStyle>
            <a:lvl1pPr>
              <a:defRPr>
                <a:solidFill>
                  <a:prstClr val="white">
                    <a:tint val="75000"/>
                  </a:prstClr>
                </a:solidFill>
              </a:defRPr>
            </a:lvl1pPr>
          </a:lstStyle>
          <a:p>
            <a:pPr>
              <a:defRPr/>
            </a:pPr>
            <a:fld id="{0F50E955-48C5-4208-863C-256A2A3AAB19}" type="datetime1">
              <a:rPr lang="en-US" smtClean="0"/>
              <a:pPr>
                <a:defRPr/>
              </a:pPr>
              <a:t>3/6/2015</a:t>
            </a:fld>
            <a:endParaRPr lang="en-US" dirty="0"/>
          </a:p>
        </p:txBody>
      </p:sp>
      <p:sp>
        <p:nvSpPr>
          <p:cNvPr id="7" name="Footer Placeholder 4"/>
          <p:cNvSpPr>
            <a:spLocks noGrp="1"/>
          </p:cNvSpPr>
          <p:nvPr>
            <p:ph type="ftr" sz="quarter" idx="11"/>
          </p:nvPr>
        </p:nvSpPr>
        <p:spPr/>
        <p:txBody>
          <a:bodyPr/>
          <a:lstStyle>
            <a:lvl1pPr>
              <a:defRPr>
                <a:solidFill>
                  <a:prstClr val="white">
                    <a:tint val="75000"/>
                  </a:prstClr>
                </a:solidFill>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solidFill>
                  <a:prstClr val="white">
                    <a:tint val="75000"/>
                  </a:prstClr>
                </a:solidFill>
              </a:defRPr>
            </a:lvl1pPr>
          </a:lstStyle>
          <a:p>
            <a:pPr>
              <a:defRPr/>
            </a:pPr>
            <a:fld id="{ECEBA6F0-FA3A-4157-BE6E-8EB93C8D6666}" type="slidenum">
              <a:rPr lang="en-US"/>
              <a:pPr>
                <a:defRPr/>
              </a:pPr>
              <a:t>‹#›</a:t>
            </a:fld>
            <a:endParaRPr lang="en-US" dirty="0"/>
          </a:p>
        </p:txBody>
      </p:sp>
    </p:spTree>
    <p:extLst>
      <p:ext uri="{BB962C8B-B14F-4D97-AF65-F5344CB8AC3E}">
        <p14:creationId xmlns:p14="http://schemas.microsoft.com/office/powerpoint/2010/main" val="1648532699"/>
      </p:ext>
    </p:extLst>
  </p:cSld>
  <p:clrMapOvr>
    <a:overrideClrMapping bg1="dk1" tx1="lt1" bg2="dk2" tx2="lt2" accent1="accent1" accent2="accent2" accent3="accent3" accent4="accent4" accent5="accent5" accent6="accent6" hlink="hlink" folHlink="folHlink"/>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3023A26-928F-4919-AE91-0E61329E1BC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51415469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68B58F9-FBFD-4641-A59F-01F3D4BC749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40568527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933B005-EABD-45BE-9DD2-FE73F79015D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418321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904038C-5B27-4A18-BCE9-6A799C8EEF8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112055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DBEBC428-CBD9-4296-869F-24E561540E0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931410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C4DE071-3733-4C11-9138-462A175C7C7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649452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AC986F60-C4AA-456C-9C5F-B1E8D935C04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458503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24DCC798-1DB8-43F5-AD74-3F22E03D024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741751372"/>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 id="2147483809" r:id="rId12"/>
    <p:sldLayoutId id="2147483810" r:id="rId13"/>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bass4vets.org/" TargetMode="External"/><Relationship Id="rId2" Type="http://schemas.openxmlformats.org/officeDocument/2006/relationships/hyperlink" Target="http://statesidelegal.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ssvf@va.gov"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va.gov/HOMELESS/ssvfuniversity.as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828800" y="457201"/>
            <a:ext cx="7162800" cy="1447799"/>
          </a:xfrm>
        </p:spPr>
        <p:txBody>
          <a:bodyPr>
            <a:normAutofit/>
          </a:bodyPr>
          <a:lstStyle/>
          <a:p>
            <a:pPr eaLnBrk="1" hangingPunct="1">
              <a:defRPr/>
            </a:pPr>
            <a:r>
              <a:rPr lang="en-US" sz="2800" dirty="0" smtClean="0"/>
              <a:t>Supportive Services for Veteran Families (SSVF</a:t>
            </a:r>
            <a:r>
              <a:rPr lang="en-US" sz="2800" dirty="0" smtClean="0"/>
              <a:t>)</a:t>
            </a:r>
            <a:r>
              <a:rPr lang="en-US" sz="2800" dirty="0"/>
              <a:t> </a:t>
            </a:r>
            <a:r>
              <a:rPr lang="en-US" sz="2800" dirty="0" smtClean="0"/>
              <a:t>Program</a:t>
            </a:r>
            <a:endParaRPr lang="en-US" sz="2800" dirty="0" smtClean="0"/>
          </a:p>
        </p:txBody>
      </p:sp>
      <p:sp>
        <p:nvSpPr>
          <p:cNvPr id="2" name="Subtitle 1"/>
          <p:cNvSpPr>
            <a:spLocks noGrp="1"/>
          </p:cNvSpPr>
          <p:nvPr>
            <p:ph type="subTitle" idx="1"/>
          </p:nvPr>
        </p:nvSpPr>
        <p:spPr>
          <a:xfrm>
            <a:off x="1828800" y="2438400"/>
            <a:ext cx="7315200" cy="1600200"/>
          </a:xfrm>
        </p:spPr>
        <p:txBody>
          <a:bodyPr/>
          <a:lstStyle/>
          <a:p>
            <a:r>
              <a:rPr lang="en-US" sz="2800" dirty="0" smtClean="0"/>
              <a:t>Legal Services and the</a:t>
            </a:r>
          </a:p>
          <a:p>
            <a:r>
              <a:rPr lang="en-US" sz="2800" dirty="0" smtClean="0"/>
              <a:t>SSVF Program</a:t>
            </a:r>
            <a:endParaRPr lang="en-US" sz="2800" dirty="0"/>
          </a:p>
          <a:p>
            <a:pPr eaLnBrk="1" hangingPunct="1">
              <a:defRPr/>
            </a:pPr>
            <a:endParaRPr lang="en-US" sz="2800" dirty="0" smtClean="0"/>
          </a:p>
          <a:p>
            <a:pPr eaLnBrk="1" hangingPunct="1">
              <a:defRPr/>
            </a:pPr>
            <a:r>
              <a:rPr lang="en-US" sz="2800" dirty="0" smtClean="0"/>
              <a:t>March 10, </a:t>
            </a:r>
            <a:r>
              <a:rPr lang="en-US" sz="2800" dirty="0" smtClean="0"/>
              <a:t>2015</a:t>
            </a:r>
            <a:endParaRPr lang="en-US" sz="2800" dirty="0"/>
          </a:p>
        </p:txBody>
      </p:sp>
      <p:sp>
        <p:nvSpPr>
          <p:cNvPr id="4" name="Subtitle 1"/>
          <p:cNvSpPr txBox="1">
            <a:spLocks/>
          </p:cNvSpPr>
          <p:nvPr/>
        </p:nvSpPr>
        <p:spPr bwMode="auto">
          <a:xfrm>
            <a:off x="1905000" y="5257800"/>
            <a:ext cx="70104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None/>
            </a:pPr>
            <a:endParaRPr lang="en-US" sz="2000" dirty="0"/>
          </a:p>
          <a:p>
            <a:pPr>
              <a:buNone/>
            </a:pPr>
            <a:r>
              <a:rPr lang="en-US" sz="2000" b="1" dirty="0" smtClean="0">
                <a:solidFill>
                  <a:srgbClr val="FFFF99"/>
                </a:solidFill>
              </a:rPr>
              <a:t>  </a:t>
            </a:r>
            <a:endParaRPr lang="en-US" sz="2000" b="1" dirty="0" smtClean="0">
              <a:solidFill>
                <a:srgbClr val="FFFF00"/>
              </a:solidFill>
            </a:endParaRPr>
          </a:p>
        </p:txBody>
      </p:sp>
      <p:sp>
        <p:nvSpPr>
          <p:cNvPr id="6" name="Slide Number Placeholder 5"/>
          <p:cNvSpPr>
            <a:spLocks noGrp="1"/>
          </p:cNvSpPr>
          <p:nvPr>
            <p:ph type="sldNum" sz="quarter" idx="12"/>
          </p:nvPr>
        </p:nvSpPr>
        <p:spPr/>
        <p:txBody>
          <a:bodyPr/>
          <a:lstStyle/>
          <a:p>
            <a:pPr>
              <a:defRPr/>
            </a:pPr>
            <a:fld id="{B1829DB2-A366-4D2C-A67C-2D1105AF5D3F}" type="slidenum">
              <a:rPr lang="en-US" smtClean="0"/>
              <a:pPr>
                <a:defRPr/>
              </a:pPr>
              <a:t>1</a:t>
            </a:fld>
            <a:endParaRPr lang="en-US" dirty="0"/>
          </a:p>
        </p:txBody>
      </p:sp>
    </p:spTree>
    <p:extLst>
      <p:ext uri="{BB962C8B-B14F-4D97-AF65-F5344CB8AC3E}">
        <p14:creationId xmlns:p14="http://schemas.microsoft.com/office/powerpoint/2010/main" val="32900511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smtClean="0"/>
              <a:t>SSVF Overview</a:t>
            </a:r>
            <a:endParaRPr lang="en-US" dirty="0" smtClean="0"/>
          </a:p>
        </p:txBody>
      </p:sp>
      <p:sp>
        <p:nvSpPr>
          <p:cNvPr id="18435" name="Rectangle 3"/>
          <p:cNvSpPr>
            <a:spLocks noGrp="1" noChangeArrowheads="1"/>
          </p:cNvSpPr>
          <p:nvPr>
            <p:ph idx="1"/>
          </p:nvPr>
        </p:nvSpPr>
        <p:spPr>
          <a:xfrm>
            <a:off x="447674" y="1981200"/>
            <a:ext cx="8391525" cy="4262438"/>
          </a:xfrm>
        </p:spPr>
        <p:txBody>
          <a:bodyPr>
            <a:normAutofit/>
          </a:bodyPr>
          <a:lstStyle/>
          <a:p>
            <a:pPr eaLnBrk="1" hangingPunct="1">
              <a:defRPr/>
            </a:pPr>
            <a:r>
              <a:rPr lang="en-US" sz="2000" dirty="0" smtClean="0"/>
              <a:t>The SSVF Program was established by Section </a:t>
            </a:r>
            <a:r>
              <a:rPr lang="en-US" sz="2000" dirty="0"/>
              <a:t>604 of the Veterans' Mental Health and Other Care Improvements Act of 2008 </a:t>
            </a:r>
            <a:r>
              <a:rPr lang="en-US" sz="2000" dirty="0" smtClean="0"/>
              <a:t>(38 </a:t>
            </a:r>
            <a:r>
              <a:rPr lang="en-US" sz="2000" dirty="0"/>
              <a:t>U.S.C. 2044</a:t>
            </a:r>
            <a:r>
              <a:rPr lang="en-US" sz="2000" dirty="0" smtClean="0"/>
              <a:t>) </a:t>
            </a:r>
          </a:p>
          <a:p>
            <a:pPr eaLnBrk="1" hangingPunct="1">
              <a:defRPr/>
            </a:pPr>
            <a:r>
              <a:rPr lang="en-US" sz="2000" dirty="0" smtClean="0"/>
              <a:t>Part of VA’s Strategic Plan to End Homelessness by 2015</a:t>
            </a:r>
            <a:endParaRPr lang="en-US" sz="2000" dirty="0" smtClean="0"/>
          </a:p>
          <a:p>
            <a:pPr eaLnBrk="1" hangingPunct="1">
              <a:defRPr/>
            </a:pPr>
            <a:r>
              <a:rPr lang="en-US" sz="2000" dirty="0" smtClean="0"/>
              <a:t>Purpose is to provide grants to private non-profit organizations who will coordinate or provide supportive services to very low-income Veteran families who are residing in or transitioning to permanent housing</a:t>
            </a:r>
          </a:p>
          <a:p>
            <a:pPr eaLnBrk="1" hangingPunct="1">
              <a:defRPr/>
            </a:pPr>
            <a:r>
              <a:rPr lang="en-US" sz="2000" dirty="0" smtClean="0"/>
              <a:t>Eligible supportive services under the SSVF Program include case management, outreach, assistance in obtaining VA benefits, and assistance in obtaining and coordinating the provision of “other public benefits” including </a:t>
            </a:r>
            <a:r>
              <a:rPr lang="en-US" sz="2000" b="1" u="sng" dirty="0" smtClean="0"/>
              <a:t>legal services</a:t>
            </a:r>
            <a:r>
              <a:rPr lang="en-US" sz="2000" dirty="0" smtClean="0"/>
              <a:t>.</a:t>
            </a:r>
            <a:endParaRPr lang="en-US" sz="2000" b="1" u="sng" dirty="0" smtClean="0"/>
          </a:p>
        </p:txBody>
      </p:sp>
      <p:sp>
        <p:nvSpPr>
          <p:cNvPr id="4" name="Slide Number Placeholder 5"/>
          <p:cNvSpPr txBox="1">
            <a:spLocks noGrp="1"/>
          </p:cNvSpPr>
          <p:nvPr/>
        </p:nvSpPr>
        <p:spPr bwMode="auto">
          <a:xfrm>
            <a:off x="6553200" y="6243638"/>
            <a:ext cx="2133600" cy="457200"/>
          </a:xfrm>
          <a:prstGeom prst="rect">
            <a:avLst/>
          </a:prstGeom>
          <a:noFill/>
          <a:extLst/>
        </p:spPr>
        <p:txBody>
          <a:bodyPr anchor="b"/>
          <a:lstStyle/>
          <a:p>
            <a:pPr algn="r">
              <a:defRPr/>
            </a:pPr>
            <a:endParaRPr lang="en-US" sz="1200" dirty="0">
              <a:solidFill>
                <a:prstClr val="white">
                  <a:tint val="75000"/>
                </a:prstClr>
              </a:solidFill>
              <a:effectLst>
                <a:outerShdw blurRad="38100" dist="38100" dir="2700000" algn="tl">
                  <a:srgbClr val="000000"/>
                </a:outerShdw>
              </a:effectLst>
            </a:endParaRPr>
          </a:p>
        </p:txBody>
      </p:sp>
      <p:sp>
        <p:nvSpPr>
          <p:cNvPr id="8" name="Slide Number Placeholder 7"/>
          <p:cNvSpPr>
            <a:spLocks noGrp="1"/>
          </p:cNvSpPr>
          <p:nvPr>
            <p:ph type="sldNum" sz="quarter" idx="12"/>
          </p:nvPr>
        </p:nvSpPr>
        <p:spPr/>
        <p:txBody>
          <a:bodyPr/>
          <a:lstStyle/>
          <a:p>
            <a:pPr>
              <a:defRPr/>
            </a:pPr>
            <a:fld id="{ECEBA6F0-FA3A-4157-BE6E-8EB93C8D6666}" type="slidenum">
              <a:rPr lang="en-US" smtClean="0"/>
              <a:pPr>
                <a:defRPr/>
              </a:pPr>
              <a:t>2</a:t>
            </a:fld>
            <a:endParaRPr lang="en-US" dirty="0"/>
          </a:p>
        </p:txBody>
      </p:sp>
    </p:spTree>
    <p:extLst>
      <p:ext uri="{BB962C8B-B14F-4D97-AF65-F5344CB8AC3E}">
        <p14:creationId xmlns:p14="http://schemas.microsoft.com/office/powerpoint/2010/main" val="4269084955"/>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smtClean="0"/>
              <a:t>Legal Services and SSVF</a:t>
            </a:r>
            <a:endParaRPr lang="en-US" dirty="0" smtClean="0"/>
          </a:p>
        </p:txBody>
      </p:sp>
      <p:sp>
        <p:nvSpPr>
          <p:cNvPr id="18435" name="Rectangle 3"/>
          <p:cNvSpPr>
            <a:spLocks noGrp="1" noChangeArrowheads="1"/>
          </p:cNvSpPr>
          <p:nvPr>
            <p:ph idx="1"/>
          </p:nvPr>
        </p:nvSpPr>
        <p:spPr>
          <a:xfrm>
            <a:off x="447674" y="1981200"/>
            <a:ext cx="8391525" cy="4262438"/>
          </a:xfrm>
        </p:spPr>
        <p:txBody>
          <a:bodyPr>
            <a:normAutofit/>
          </a:bodyPr>
          <a:lstStyle/>
          <a:p>
            <a:pPr eaLnBrk="1" hangingPunct="1">
              <a:defRPr/>
            </a:pPr>
            <a:r>
              <a:rPr lang="en-US" sz="2000" dirty="0" smtClean="0"/>
              <a:t>4 of the top 10 unmet needs of homeless Veterans involve legal assistance: eviction/foreclosure prevention; child support issues; outstanding warrants/fines; and restoring a driver’s license (VA’s 2012 CHALENG report)</a:t>
            </a:r>
          </a:p>
          <a:p>
            <a:pPr eaLnBrk="1" hangingPunct="1">
              <a:defRPr/>
            </a:pPr>
            <a:endParaRPr lang="en-US" sz="2000" dirty="0" smtClean="0"/>
          </a:p>
          <a:p>
            <a:pPr eaLnBrk="1" hangingPunct="1">
              <a:defRPr/>
            </a:pPr>
            <a:r>
              <a:rPr lang="en-US" sz="2000" dirty="0" smtClean="0"/>
              <a:t>Legal services still being fine tuned as a service area under SSVF</a:t>
            </a:r>
          </a:p>
          <a:p>
            <a:pPr eaLnBrk="1" hangingPunct="1">
              <a:defRPr/>
            </a:pPr>
            <a:endParaRPr lang="en-US" sz="2000" dirty="0" smtClean="0"/>
          </a:p>
          <a:p>
            <a:pPr eaLnBrk="1" hangingPunct="1">
              <a:defRPr/>
            </a:pPr>
            <a:r>
              <a:rPr lang="en-US" sz="2000" dirty="0" smtClean="0"/>
              <a:t>Notice of Funding Availability (NOFA) and SSVF Regulations (38 CFR 62) recently updated to reflect the growing need for legal services</a:t>
            </a:r>
          </a:p>
          <a:p>
            <a:pPr eaLnBrk="1" hangingPunct="1">
              <a:defRPr/>
            </a:pPr>
            <a:endParaRPr lang="en-US" sz="2000" dirty="0" smtClean="0"/>
          </a:p>
          <a:p>
            <a:pPr eaLnBrk="1" hangingPunct="1">
              <a:defRPr/>
            </a:pPr>
            <a:endParaRPr lang="en-US" sz="2000" dirty="0" smtClean="0"/>
          </a:p>
        </p:txBody>
      </p:sp>
      <p:sp>
        <p:nvSpPr>
          <p:cNvPr id="4" name="Slide Number Placeholder 5"/>
          <p:cNvSpPr txBox="1">
            <a:spLocks noGrp="1"/>
          </p:cNvSpPr>
          <p:nvPr/>
        </p:nvSpPr>
        <p:spPr bwMode="auto">
          <a:xfrm>
            <a:off x="6553200" y="6243638"/>
            <a:ext cx="2133600" cy="457200"/>
          </a:xfrm>
          <a:prstGeom prst="rect">
            <a:avLst/>
          </a:prstGeom>
          <a:noFill/>
          <a:extLst/>
        </p:spPr>
        <p:txBody>
          <a:bodyPr anchor="b"/>
          <a:lstStyle/>
          <a:p>
            <a:pPr algn="r">
              <a:defRPr/>
            </a:pPr>
            <a:endParaRPr lang="en-US" sz="1200" dirty="0">
              <a:solidFill>
                <a:prstClr val="white">
                  <a:tint val="75000"/>
                </a:prstClr>
              </a:solidFill>
              <a:effectLst>
                <a:outerShdw blurRad="38100" dist="38100" dir="2700000" algn="tl">
                  <a:srgbClr val="000000"/>
                </a:outerShdw>
              </a:effectLst>
            </a:endParaRPr>
          </a:p>
        </p:txBody>
      </p:sp>
      <p:sp>
        <p:nvSpPr>
          <p:cNvPr id="8" name="Slide Number Placeholder 7"/>
          <p:cNvSpPr>
            <a:spLocks noGrp="1"/>
          </p:cNvSpPr>
          <p:nvPr>
            <p:ph type="sldNum" sz="quarter" idx="12"/>
          </p:nvPr>
        </p:nvSpPr>
        <p:spPr/>
        <p:txBody>
          <a:bodyPr/>
          <a:lstStyle/>
          <a:p>
            <a:pPr>
              <a:defRPr/>
            </a:pPr>
            <a:fld id="{ECEBA6F0-FA3A-4157-BE6E-8EB93C8D6666}" type="slidenum">
              <a:rPr lang="en-US" smtClean="0"/>
              <a:pPr>
                <a:defRPr/>
              </a:pPr>
              <a:t>3</a:t>
            </a:fld>
            <a:endParaRPr lang="en-US" dirty="0"/>
          </a:p>
        </p:txBody>
      </p:sp>
    </p:spTree>
    <p:extLst>
      <p:ext uri="{BB962C8B-B14F-4D97-AF65-F5344CB8AC3E}">
        <p14:creationId xmlns:p14="http://schemas.microsoft.com/office/powerpoint/2010/main" val="3345460549"/>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smtClean="0"/>
              <a:t>Eligible Legal Services</a:t>
            </a:r>
            <a:endParaRPr lang="en-US" dirty="0" smtClean="0"/>
          </a:p>
        </p:txBody>
      </p:sp>
      <p:sp>
        <p:nvSpPr>
          <p:cNvPr id="18435" name="Rectangle 3"/>
          <p:cNvSpPr>
            <a:spLocks noGrp="1" noChangeArrowheads="1"/>
          </p:cNvSpPr>
          <p:nvPr>
            <p:ph idx="1"/>
          </p:nvPr>
        </p:nvSpPr>
        <p:spPr>
          <a:xfrm>
            <a:off x="447674" y="1981200"/>
            <a:ext cx="8391525" cy="4262438"/>
          </a:xfrm>
        </p:spPr>
        <p:txBody>
          <a:bodyPr>
            <a:normAutofit/>
          </a:bodyPr>
          <a:lstStyle/>
          <a:p>
            <a:pPr eaLnBrk="1" hangingPunct="1">
              <a:defRPr/>
            </a:pPr>
            <a:r>
              <a:rPr lang="en-US" sz="2000" dirty="0"/>
              <a:t>Eligible legal services </a:t>
            </a:r>
            <a:endParaRPr lang="en-US" sz="2000" dirty="0" smtClean="0"/>
          </a:p>
          <a:p>
            <a:pPr lvl="1" eaLnBrk="1" hangingPunct="1">
              <a:defRPr/>
            </a:pPr>
            <a:r>
              <a:rPr lang="en-US" sz="2000" dirty="0" smtClean="0"/>
              <a:t>SSVF Grantees may assist </a:t>
            </a:r>
            <a:r>
              <a:rPr lang="en-US" sz="2000" dirty="0"/>
              <a:t>a participant with issues that interfere with the participant’s ability </a:t>
            </a:r>
            <a:r>
              <a:rPr lang="en-US" sz="2000" b="1" u="sng" dirty="0"/>
              <a:t>to obtain or retain permanent housing</a:t>
            </a:r>
            <a:r>
              <a:rPr lang="en-US" sz="2000" b="1" dirty="0"/>
              <a:t> </a:t>
            </a:r>
            <a:r>
              <a:rPr lang="en-US" sz="2000" dirty="0"/>
              <a:t>or supportive services (38 CFR </a:t>
            </a:r>
            <a:r>
              <a:rPr lang="en-US" sz="2000" dirty="0" smtClean="0"/>
              <a:t>62.33(g), effective </a:t>
            </a:r>
            <a:r>
              <a:rPr lang="en-US" sz="2000" dirty="0"/>
              <a:t>March 26, 2015</a:t>
            </a:r>
            <a:r>
              <a:rPr lang="en-US" sz="2000" dirty="0" smtClean="0"/>
              <a:t>)</a:t>
            </a:r>
          </a:p>
          <a:p>
            <a:pPr lvl="2" eaLnBrk="1" hangingPunct="1">
              <a:defRPr/>
            </a:pPr>
            <a:r>
              <a:rPr lang="en-US" dirty="0" smtClean="0"/>
              <a:t>Legal Issues include those that affect employability and financial security (lack of a driver’s license, VA benefits claim)</a:t>
            </a:r>
          </a:p>
          <a:p>
            <a:pPr marL="457200" lvl="1" indent="0" eaLnBrk="1" hangingPunct="1">
              <a:buNone/>
              <a:defRPr/>
            </a:pPr>
            <a:endParaRPr lang="en-US" sz="2000" dirty="0" smtClean="0"/>
          </a:p>
          <a:p>
            <a:pPr eaLnBrk="1" hangingPunct="1">
              <a:defRPr/>
            </a:pPr>
            <a:r>
              <a:rPr lang="en-US" sz="2000" dirty="0" smtClean="0"/>
              <a:t>Ineligible legal </a:t>
            </a:r>
            <a:r>
              <a:rPr lang="en-US" sz="2000" dirty="0"/>
              <a:t>services </a:t>
            </a:r>
          </a:p>
          <a:p>
            <a:pPr lvl="1" eaLnBrk="1" hangingPunct="1">
              <a:defRPr/>
            </a:pPr>
            <a:r>
              <a:rPr lang="en-US" sz="2000" dirty="0" smtClean="0"/>
              <a:t>Court adjudicated judgments or fines (38 CFR 62.38, effective March 26, 2015)</a:t>
            </a:r>
          </a:p>
          <a:p>
            <a:pPr lvl="1" eaLnBrk="1" hangingPunct="1">
              <a:defRPr/>
            </a:pPr>
            <a:r>
              <a:rPr lang="en-US" sz="2000" dirty="0" smtClean="0"/>
              <a:t>Discharge Upgrades</a:t>
            </a:r>
            <a:endParaRPr lang="en-US" sz="2000" dirty="0"/>
          </a:p>
          <a:p>
            <a:pPr lvl="1" eaLnBrk="1" hangingPunct="1">
              <a:defRPr/>
            </a:pPr>
            <a:endParaRPr lang="en-US" sz="2000" dirty="0" smtClean="0"/>
          </a:p>
        </p:txBody>
      </p:sp>
      <p:sp>
        <p:nvSpPr>
          <p:cNvPr id="4" name="Slide Number Placeholder 5"/>
          <p:cNvSpPr txBox="1">
            <a:spLocks noGrp="1"/>
          </p:cNvSpPr>
          <p:nvPr/>
        </p:nvSpPr>
        <p:spPr bwMode="auto">
          <a:xfrm>
            <a:off x="6553200" y="6243638"/>
            <a:ext cx="2133600" cy="457200"/>
          </a:xfrm>
          <a:prstGeom prst="rect">
            <a:avLst/>
          </a:prstGeom>
          <a:noFill/>
          <a:extLst/>
        </p:spPr>
        <p:txBody>
          <a:bodyPr anchor="b"/>
          <a:lstStyle/>
          <a:p>
            <a:pPr algn="r">
              <a:defRPr/>
            </a:pPr>
            <a:endParaRPr lang="en-US" sz="1200" dirty="0">
              <a:solidFill>
                <a:prstClr val="white">
                  <a:tint val="75000"/>
                </a:prstClr>
              </a:solidFill>
              <a:effectLst>
                <a:outerShdw blurRad="38100" dist="38100" dir="2700000" algn="tl">
                  <a:srgbClr val="000000"/>
                </a:outerShdw>
              </a:effectLst>
            </a:endParaRPr>
          </a:p>
        </p:txBody>
      </p:sp>
      <p:sp>
        <p:nvSpPr>
          <p:cNvPr id="8" name="Slide Number Placeholder 7"/>
          <p:cNvSpPr>
            <a:spLocks noGrp="1"/>
          </p:cNvSpPr>
          <p:nvPr>
            <p:ph type="sldNum" sz="quarter" idx="12"/>
          </p:nvPr>
        </p:nvSpPr>
        <p:spPr/>
        <p:txBody>
          <a:bodyPr/>
          <a:lstStyle/>
          <a:p>
            <a:pPr>
              <a:defRPr/>
            </a:pPr>
            <a:fld id="{ECEBA6F0-FA3A-4157-BE6E-8EB93C8D6666}" type="slidenum">
              <a:rPr lang="en-US" smtClean="0"/>
              <a:pPr>
                <a:defRPr/>
              </a:pPr>
              <a:t>4</a:t>
            </a:fld>
            <a:endParaRPr lang="en-US" dirty="0"/>
          </a:p>
        </p:txBody>
      </p:sp>
    </p:spTree>
    <p:extLst>
      <p:ext uri="{BB962C8B-B14F-4D97-AF65-F5344CB8AC3E}">
        <p14:creationId xmlns:p14="http://schemas.microsoft.com/office/powerpoint/2010/main" val="1663423012"/>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smtClean="0"/>
              <a:t>How to Provide SSVF Legal Services</a:t>
            </a:r>
            <a:endParaRPr lang="en-US" dirty="0" smtClean="0"/>
          </a:p>
        </p:txBody>
      </p:sp>
      <p:sp>
        <p:nvSpPr>
          <p:cNvPr id="18435" name="Rectangle 3"/>
          <p:cNvSpPr>
            <a:spLocks noGrp="1" noChangeArrowheads="1"/>
          </p:cNvSpPr>
          <p:nvPr>
            <p:ph idx="1"/>
          </p:nvPr>
        </p:nvSpPr>
        <p:spPr>
          <a:xfrm>
            <a:off x="447674" y="1981200"/>
            <a:ext cx="8391525" cy="4262438"/>
          </a:xfrm>
        </p:spPr>
        <p:txBody>
          <a:bodyPr>
            <a:normAutofit fontScale="85000" lnSpcReduction="20000"/>
          </a:bodyPr>
          <a:lstStyle/>
          <a:p>
            <a:pPr eaLnBrk="1" hangingPunct="1">
              <a:defRPr/>
            </a:pPr>
            <a:r>
              <a:rPr lang="en-US" sz="2000" dirty="0" smtClean="0"/>
              <a:t>SSVF Legal Services can be provided directly by the Grantee (38 CFR 62.33) or indirectly via referral.</a:t>
            </a:r>
          </a:p>
          <a:p>
            <a:pPr lvl="1" eaLnBrk="1" hangingPunct="1">
              <a:defRPr/>
            </a:pPr>
            <a:r>
              <a:rPr lang="en-US" sz="1600" dirty="0" smtClean="0"/>
              <a:t>In-house staff</a:t>
            </a:r>
          </a:p>
          <a:p>
            <a:pPr lvl="1" eaLnBrk="1" hangingPunct="1">
              <a:defRPr/>
            </a:pPr>
            <a:r>
              <a:rPr lang="en-US" sz="1600" dirty="0" smtClean="0"/>
              <a:t>Contract (flat fee/fee for service)</a:t>
            </a:r>
          </a:p>
          <a:p>
            <a:pPr lvl="1" eaLnBrk="1" hangingPunct="1">
              <a:defRPr/>
            </a:pPr>
            <a:r>
              <a:rPr lang="en-US" sz="1600" dirty="0" smtClean="0"/>
              <a:t>Referral</a:t>
            </a:r>
          </a:p>
          <a:p>
            <a:pPr marL="457200" lvl="1" indent="0" eaLnBrk="1" hangingPunct="1">
              <a:buNone/>
              <a:defRPr/>
            </a:pPr>
            <a:endParaRPr lang="en-US" sz="1600" dirty="0" smtClean="0"/>
          </a:p>
          <a:p>
            <a:pPr eaLnBrk="1" hangingPunct="1">
              <a:defRPr/>
            </a:pPr>
            <a:r>
              <a:rPr lang="en-US" sz="2000" dirty="0"/>
              <a:t>Remember that if referred out for legal services, Veterans may receive assistance with issues that are considered ineligible under SSVF.  This is ok as long as SSVF dollars are only used for services permissible under program regulation. </a:t>
            </a:r>
            <a:endParaRPr lang="en-US" sz="2000" dirty="0" smtClean="0"/>
          </a:p>
          <a:p>
            <a:pPr eaLnBrk="1" hangingPunct="1">
              <a:defRPr/>
            </a:pPr>
            <a:endParaRPr lang="en-US" sz="2000" dirty="0" smtClean="0"/>
          </a:p>
          <a:p>
            <a:pPr eaLnBrk="1" hangingPunct="1">
              <a:defRPr/>
            </a:pPr>
            <a:r>
              <a:rPr lang="en-US" sz="2000" dirty="0" smtClean="0"/>
              <a:t>Best Practices for SSVF Providers</a:t>
            </a:r>
          </a:p>
          <a:p>
            <a:pPr lvl="1" eaLnBrk="1" hangingPunct="1">
              <a:defRPr/>
            </a:pPr>
            <a:r>
              <a:rPr lang="en-US" sz="1600" dirty="0" smtClean="0"/>
              <a:t>Providers should be knowledgeable about the impact of legal needs on a low-income Veteran family’s ability to retain or attain permanent housing</a:t>
            </a:r>
          </a:p>
          <a:p>
            <a:pPr lvl="1" eaLnBrk="1" hangingPunct="1">
              <a:defRPr/>
            </a:pPr>
            <a:r>
              <a:rPr lang="en-US" sz="1600" dirty="0" smtClean="0"/>
              <a:t>Providers should learn how to identify and address Veteran’s legal needs early and quickly</a:t>
            </a:r>
          </a:p>
          <a:p>
            <a:pPr lvl="1" eaLnBrk="1" hangingPunct="1">
              <a:defRPr/>
            </a:pPr>
            <a:r>
              <a:rPr lang="en-US" sz="1600" dirty="0" smtClean="0"/>
              <a:t>Providers are encouraged to allocate at least 5% of their grant award for legal services</a:t>
            </a:r>
          </a:p>
          <a:p>
            <a:pPr lvl="1" eaLnBrk="1" hangingPunct="1">
              <a:defRPr/>
            </a:pPr>
            <a:r>
              <a:rPr lang="en-US" sz="1600" dirty="0" smtClean="0"/>
              <a:t>Providers should fund trainings and case consultations for caseworkers in order to ramp up their knowledge on legal issues</a:t>
            </a:r>
          </a:p>
          <a:p>
            <a:pPr lvl="1" eaLnBrk="1" hangingPunct="1">
              <a:defRPr/>
            </a:pPr>
            <a:r>
              <a:rPr lang="en-US" sz="1600" dirty="0" smtClean="0"/>
              <a:t>Legal referrals should be compensated on a flat fee basis</a:t>
            </a:r>
          </a:p>
          <a:p>
            <a:pPr lvl="1" eaLnBrk="1" hangingPunct="1">
              <a:defRPr/>
            </a:pPr>
            <a:endParaRPr lang="en-US" sz="1200" dirty="0"/>
          </a:p>
          <a:p>
            <a:pPr eaLnBrk="1" hangingPunct="1">
              <a:defRPr/>
            </a:pPr>
            <a:endParaRPr lang="en-US" sz="2000" dirty="0" smtClean="0"/>
          </a:p>
          <a:p>
            <a:pPr eaLnBrk="1" hangingPunct="1">
              <a:defRPr/>
            </a:pPr>
            <a:endParaRPr lang="en-US" sz="2000" dirty="0" smtClean="0"/>
          </a:p>
          <a:p>
            <a:pPr eaLnBrk="1" hangingPunct="1">
              <a:defRPr/>
            </a:pPr>
            <a:endParaRPr lang="en-US" sz="2000" dirty="0" smtClean="0"/>
          </a:p>
          <a:p>
            <a:pPr lvl="1" eaLnBrk="1" hangingPunct="1">
              <a:defRPr/>
            </a:pPr>
            <a:endParaRPr lang="en-US" sz="2000" dirty="0" smtClean="0"/>
          </a:p>
          <a:p>
            <a:pPr lvl="1" eaLnBrk="1" hangingPunct="1">
              <a:defRPr/>
            </a:pPr>
            <a:endParaRPr lang="en-US" sz="1600" dirty="0"/>
          </a:p>
          <a:p>
            <a:pPr eaLnBrk="1" hangingPunct="1">
              <a:defRPr/>
            </a:pPr>
            <a:endParaRPr lang="en-US" sz="2000" dirty="0" smtClean="0"/>
          </a:p>
        </p:txBody>
      </p:sp>
      <p:sp>
        <p:nvSpPr>
          <p:cNvPr id="4" name="Slide Number Placeholder 5"/>
          <p:cNvSpPr txBox="1">
            <a:spLocks noGrp="1"/>
          </p:cNvSpPr>
          <p:nvPr/>
        </p:nvSpPr>
        <p:spPr bwMode="auto">
          <a:xfrm>
            <a:off x="6553200" y="6243638"/>
            <a:ext cx="2133600" cy="457200"/>
          </a:xfrm>
          <a:prstGeom prst="rect">
            <a:avLst/>
          </a:prstGeom>
          <a:noFill/>
          <a:extLst/>
        </p:spPr>
        <p:txBody>
          <a:bodyPr anchor="b"/>
          <a:lstStyle/>
          <a:p>
            <a:pPr algn="r">
              <a:defRPr/>
            </a:pPr>
            <a:endParaRPr lang="en-US" sz="1200" dirty="0">
              <a:solidFill>
                <a:prstClr val="white">
                  <a:tint val="75000"/>
                </a:prstClr>
              </a:solidFill>
              <a:effectLst>
                <a:outerShdw blurRad="38100" dist="38100" dir="2700000" algn="tl">
                  <a:srgbClr val="000000"/>
                </a:outerShdw>
              </a:effectLst>
            </a:endParaRPr>
          </a:p>
        </p:txBody>
      </p:sp>
      <p:sp>
        <p:nvSpPr>
          <p:cNvPr id="8" name="Slide Number Placeholder 7"/>
          <p:cNvSpPr>
            <a:spLocks noGrp="1"/>
          </p:cNvSpPr>
          <p:nvPr>
            <p:ph type="sldNum" sz="quarter" idx="12"/>
          </p:nvPr>
        </p:nvSpPr>
        <p:spPr/>
        <p:txBody>
          <a:bodyPr/>
          <a:lstStyle/>
          <a:p>
            <a:pPr>
              <a:defRPr/>
            </a:pPr>
            <a:fld id="{ECEBA6F0-FA3A-4157-BE6E-8EB93C8D6666}" type="slidenum">
              <a:rPr lang="en-US" smtClean="0"/>
              <a:pPr>
                <a:defRPr/>
              </a:pPr>
              <a:t>5</a:t>
            </a:fld>
            <a:endParaRPr lang="en-US" dirty="0"/>
          </a:p>
        </p:txBody>
      </p:sp>
    </p:spTree>
    <p:extLst>
      <p:ext uri="{BB962C8B-B14F-4D97-AF65-F5344CB8AC3E}">
        <p14:creationId xmlns:p14="http://schemas.microsoft.com/office/powerpoint/2010/main" val="3817788001"/>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Resources</a:t>
            </a:r>
            <a:endParaRPr lang="en-US" dirty="0"/>
          </a:p>
        </p:txBody>
      </p:sp>
      <p:sp>
        <p:nvSpPr>
          <p:cNvPr id="3" name="Content Placeholder 2"/>
          <p:cNvSpPr>
            <a:spLocks noGrp="1"/>
          </p:cNvSpPr>
          <p:nvPr>
            <p:ph idx="1"/>
          </p:nvPr>
        </p:nvSpPr>
        <p:spPr/>
        <p:txBody>
          <a:bodyPr/>
          <a:lstStyle/>
          <a:p>
            <a:endParaRPr lang="en-US" dirty="0" smtClean="0"/>
          </a:p>
          <a:p>
            <a:r>
              <a:rPr lang="en-US" dirty="0" smtClean="0">
                <a:hlinkClick r:id="rId2"/>
              </a:rPr>
              <a:t>http://statesidelegal.org/</a:t>
            </a:r>
            <a:endParaRPr lang="en-US" dirty="0" smtClean="0"/>
          </a:p>
          <a:p>
            <a:r>
              <a:rPr lang="en-US" dirty="0" smtClean="0">
                <a:hlinkClick r:id="rId3"/>
              </a:rPr>
              <a:t>www.bass4vets.org</a:t>
            </a:r>
            <a:endParaRPr lang="en-US" dirty="0" smtClean="0"/>
          </a:p>
          <a:p>
            <a:pPr marL="0" indent="0">
              <a:buNone/>
            </a:pPr>
            <a:endParaRPr lang="en-US" dirty="0"/>
          </a:p>
          <a:p>
            <a:r>
              <a:rPr lang="en-US" dirty="0" smtClean="0"/>
              <a:t>Questions / Feedback:</a:t>
            </a:r>
          </a:p>
          <a:p>
            <a:pPr lvl="1"/>
            <a:r>
              <a:rPr lang="en-US" dirty="0" smtClean="0"/>
              <a:t>Tricia Donelan at Tricia.Donelan@va.gov</a:t>
            </a:r>
            <a:endParaRPr lang="en-US" dirty="0" smtClean="0"/>
          </a:p>
        </p:txBody>
      </p:sp>
      <p:sp>
        <p:nvSpPr>
          <p:cNvPr id="4" name="Slide Number Placeholder 3"/>
          <p:cNvSpPr>
            <a:spLocks noGrp="1"/>
          </p:cNvSpPr>
          <p:nvPr>
            <p:ph type="sldNum" sz="quarter" idx="12"/>
          </p:nvPr>
        </p:nvSpPr>
        <p:spPr/>
        <p:txBody>
          <a:bodyPr/>
          <a:lstStyle/>
          <a:p>
            <a:pPr>
              <a:defRPr/>
            </a:pPr>
            <a:fld id="{ECEBA6F0-FA3A-4157-BE6E-8EB93C8D6666}" type="slidenum">
              <a:rPr lang="en-US" smtClean="0"/>
              <a:pPr>
                <a:defRPr/>
              </a:pPr>
              <a:t>6</a:t>
            </a:fld>
            <a:endParaRPr lang="en-US" dirty="0"/>
          </a:p>
        </p:txBody>
      </p:sp>
    </p:spTree>
    <p:extLst>
      <p:ext uri="{BB962C8B-B14F-4D97-AF65-F5344CB8AC3E}">
        <p14:creationId xmlns:p14="http://schemas.microsoft.com/office/powerpoint/2010/main" val="1658991001"/>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Questions?</a:t>
            </a:r>
            <a:endParaRPr lang="en-US" dirty="0"/>
          </a:p>
        </p:txBody>
      </p:sp>
      <p:sp>
        <p:nvSpPr>
          <p:cNvPr id="3" name="Content Placeholder 2"/>
          <p:cNvSpPr>
            <a:spLocks noGrp="1"/>
          </p:cNvSpPr>
          <p:nvPr>
            <p:ph idx="1"/>
          </p:nvPr>
        </p:nvSpPr>
        <p:spPr/>
        <p:txBody>
          <a:bodyPr/>
          <a:lstStyle/>
          <a:p>
            <a:pPr algn="ctr">
              <a:buFont typeface="Arial" charset="0"/>
              <a:buNone/>
            </a:pPr>
            <a:r>
              <a:rPr lang="en-US" sz="3200" u="sng" dirty="0" smtClean="0"/>
              <a:t>SSVF Program Office</a:t>
            </a:r>
          </a:p>
          <a:p>
            <a:pPr lvl="1" algn="ctr">
              <a:buFont typeface="Arial" charset="0"/>
              <a:buNone/>
            </a:pPr>
            <a:r>
              <a:rPr lang="en-US" sz="3000" b="1" u="sng" dirty="0" smtClean="0"/>
              <a:t>Email:</a:t>
            </a:r>
          </a:p>
          <a:p>
            <a:pPr lvl="1" algn="ctr">
              <a:buFont typeface="Arial" charset="0"/>
              <a:buNone/>
            </a:pPr>
            <a:r>
              <a:rPr lang="en-US" sz="3000" dirty="0" smtClean="0">
                <a:hlinkClick r:id="rId3"/>
              </a:rPr>
              <a:t>ssvf@va.gov</a:t>
            </a:r>
            <a:endParaRPr lang="en-US" sz="3000" dirty="0" smtClean="0"/>
          </a:p>
          <a:p>
            <a:pPr lvl="1" algn="ctr">
              <a:buFont typeface="Arial" charset="0"/>
              <a:buNone/>
            </a:pPr>
            <a:r>
              <a:rPr lang="en-US" sz="3000" b="1" u="sng" dirty="0" smtClean="0"/>
              <a:t>Website</a:t>
            </a:r>
            <a:r>
              <a:rPr lang="en-US" sz="3000" b="1" dirty="0" smtClean="0"/>
              <a:t>:</a:t>
            </a:r>
          </a:p>
          <a:p>
            <a:pPr lvl="1" algn="ctr">
              <a:buFont typeface="Arial" charset="0"/>
              <a:buNone/>
            </a:pPr>
            <a:r>
              <a:rPr lang="en-US" sz="3000" b="1" dirty="0" smtClean="0"/>
              <a:t> </a:t>
            </a:r>
            <a:r>
              <a:rPr lang="en-US" sz="3000" dirty="0" smtClean="0">
                <a:hlinkClick r:id="rId4"/>
              </a:rPr>
              <a:t>www.va.gov/HOMELESS/ssvfuniversity.asp</a:t>
            </a:r>
            <a:endParaRPr lang="en-US" sz="3000" dirty="0" smtClean="0"/>
          </a:p>
          <a:p>
            <a:pPr lvl="1" algn="ctr">
              <a:buFont typeface="Arial" charset="0"/>
              <a:buNone/>
            </a:pPr>
            <a:endParaRPr lang="en-US" sz="3000" dirty="0"/>
          </a:p>
          <a:p>
            <a:pPr lvl="1" algn="ctr">
              <a:buFont typeface="Arial" charset="0"/>
              <a:buNone/>
            </a:pPr>
            <a:r>
              <a:rPr lang="en-US" sz="3000" dirty="0" smtClean="0"/>
              <a:t>Thank You!</a:t>
            </a:r>
          </a:p>
          <a:p>
            <a:endParaRPr lang="en-US" dirty="0"/>
          </a:p>
        </p:txBody>
      </p:sp>
      <p:sp>
        <p:nvSpPr>
          <p:cNvPr id="7" name="Slide Number Placeholder 6"/>
          <p:cNvSpPr>
            <a:spLocks noGrp="1"/>
          </p:cNvSpPr>
          <p:nvPr>
            <p:ph type="sldNum" sz="quarter" idx="12"/>
          </p:nvPr>
        </p:nvSpPr>
        <p:spPr/>
        <p:txBody>
          <a:bodyPr/>
          <a:lstStyle/>
          <a:p>
            <a:pPr>
              <a:defRPr/>
            </a:pPr>
            <a:fld id="{ECEBA6F0-FA3A-4157-BE6E-8EB93C8D6666}" type="slidenum">
              <a:rPr lang="en-US" smtClean="0"/>
              <a:pPr>
                <a:defRPr/>
              </a:pPr>
              <a:t>7</a:t>
            </a:fld>
            <a:endParaRPr lang="en-US" dirty="0"/>
          </a:p>
        </p:txBody>
      </p:sp>
    </p:spTree>
    <p:extLst>
      <p:ext uri="{BB962C8B-B14F-4D97-AF65-F5344CB8AC3E}">
        <p14:creationId xmlns:p14="http://schemas.microsoft.com/office/powerpoint/2010/main" val="3778543167"/>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15254</TotalTime>
  <Words>498</Words>
  <Application>Microsoft Office PowerPoint</Application>
  <PresentationFormat>On-screen Show (4:3)</PresentationFormat>
  <Paragraphs>77</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1_Default Design</vt:lpstr>
      <vt:lpstr>Supportive Services for Veteran Families (SSVF) Program</vt:lpstr>
      <vt:lpstr>SSVF Overview</vt:lpstr>
      <vt:lpstr>Legal Services and SSVF</vt:lpstr>
      <vt:lpstr>Eligible Legal Services</vt:lpstr>
      <vt:lpstr>How to Provide SSVF Legal Services</vt:lpstr>
      <vt:lpstr>Additional Resources</vt:lpstr>
      <vt:lpstr>Additional Questions?</vt:lpstr>
    </vt:vector>
  </TitlesOfParts>
  <Company>Abt Associates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Targeting, Screening and Assessment</dc:title>
  <dc:creator>WherleyM</dc:creator>
  <cp:lastModifiedBy>Donelan, Tricia A.</cp:lastModifiedBy>
  <cp:revision>555</cp:revision>
  <cp:lastPrinted>2013-11-19T16:54:35Z</cp:lastPrinted>
  <dcterms:created xsi:type="dcterms:W3CDTF">2011-08-18T20:58:12Z</dcterms:created>
  <dcterms:modified xsi:type="dcterms:W3CDTF">2015-03-06T21:13:55Z</dcterms:modified>
</cp:coreProperties>
</file>