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80" r:id="rId3"/>
    <p:sldMasterId id="2147483690" r:id="rId4"/>
  </p:sldMasterIdLst>
  <p:notesMasterIdLst>
    <p:notesMasterId r:id="rId25"/>
  </p:notesMasterIdLst>
  <p:handoutMasterIdLst>
    <p:handoutMasterId r:id="rId26"/>
  </p:handoutMasterIdLst>
  <p:sldIdLst>
    <p:sldId id="339" r:id="rId5"/>
    <p:sldId id="382" r:id="rId6"/>
    <p:sldId id="383" r:id="rId7"/>
    <p:sldId id="347" r:id="rId8"/>
    <p:sldId id="407" r:id="rId9"/>
    <p:sldId id="415" r:id="rId10"/>
    <p:sldId id="424" r:id="rId11"/>
    <p:sldId id="425" r:id="rId12"/>
    <p:sldId id="426" r:id="rId13"/>
    <p:sldId id="385" r:id="rId14"/>
    <p:sldId id="428" r:id="rId15"/>
    <p:sldId id="427" r:id="rId16"/>
    <p:sldId id="429" r:id="rId17"/>
    <p:sldId id="430" r:id="rId18"/>
    <p:sldId id="431" r:id="rId19"/>
    <p:sldId id="432" r:id="rId20"/>
    <p:sldId id="433" r:id="rId21"/>
    <p:sldId id="434" r:id="rId22"/>
    <p:sldId id="435" r:id="rId23"/>
    <p:sldId id="423" r:id="rId2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yce MacAlpine" initials="JM" lastIdx="9" clrIdx="0">
    <p:extLst>
      <p:ext uri="{19B8F6BF-5375-455C-9EA6-DF929625EA0E}">
        <p15:presenceInfo xmlns:p15="http://schemas.microsoft.com/office/powerpoint/2012/main" userId="S-1-5-21-4161449151-3199555679-2224323722-43347" providerId="AD"/>
      </p:ext>
    </p:extLst>
  </p:cmAuthor>
  <p:cmAuthor id="2" name="Tara Reed" initials="TR" lastIdx="6" clrIdx="1">
    <p:extLst>
      <p:ext uri="{19B8F6BF-5375-455C-9EA6-DF929625EA0E}">
        <p15:presenceInfo xmlns:p15="http://schemas.microsoft.com/office/powerpoint/2012/main" userId="S::Tara_Reed@abtassoc.com::c0e8724c-6942-4f8d-942f-4f2419b4cf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3" autoAdjust="0"/>
    <p:restoredTop sz="94384" autoAdjust="0"/>
  </p:normalViewPr>
  <p:slideViewPr>
    <p:cSldViewPr snapToGrid="0">
      <p:cViewPr varScale="1">
        <p:scale>
          <a:sx n="67" d="100"/>
          <a:sy n="67" d="100"/>
        </p:scale>
        <p:origin x="412" y="44"/>
      </p:cViewPr>
      <p:guideLst/>
    </p:cSldViewPr>
  </p:slideViewPr>
  <p:outlineViewPr>
    <p:cViewPr>
      <p:scale>
        <a:sx n="33" d="100"/>
        <a:sy n="33" d="100"/>
      </p:scale>
      <p:origin x="0" y="-9504"/>
    </p:cViewPr>
  </p:outlineViewPr>
  <p:notesTextViewPr>
    <p:cViewPr>
      <p:scale>
        <a:sx n="1" d="1"/>
        <a:sy n="1" d="1"/>
      </p:scale>
      <p:origin x="0" y="0"/>
    </p:cViewPr>
  </p:notesTextViewPr>
  <p:sorterViewPr>
    <p:cViewPr varScale="1">
      <p:scale>
        <a:sx n="1" d="1"/>
        <a:sy n="1" d="1"/>
      </p:scale>
      <p:origin x="0" y="-579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F8432E-B007-4153-9699-4100C8F66CA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r>
              <a:rPr lang="en-US"/>
              <a:t>SSVF Health Care Navigators</a:t>
            </a:r>
          </a:p>
        </p:txBody>
      </p:sp>
      <p:sp>
        <p:nvSpPr>
          <p:cNvPr id="3" name="Date Placeholder 2">
            <a:extLst>
              <a:ext uri="{FF2B5EF4-FFF2-40B4-BE49-F238E27FC236}">
                <a16:creationId xmlns:a16="http://schemas.microsoft.com/office/drawing/2014/main" id="{FDC9F754-4412-4607-8176-F00126AE0D8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E0B86B42-0214-417F-81A8-BA6A298AF180}" type="datetimeFigureOut">
              <a:rPr lang="en-US" smtClean="0"/>
              <a:t>9/30/2022</a:t>
            </a:fld>
            <a:endParaRPr lang="en-US"/>
          </a:p>
        </p:txBody>
      </p:sp>
      <p:sp>
        <p:nvSpPr>
          <p:cNvPr id="4" name="Footer Placeholder 3">
            <a:extLst>
              <a:ext uri="{FF2B5EF4-FFF2-40B4-BE49-F238E27FC236}">
                <a16:creationId xmlns:a16="http://schemas.microsoft.com/office/drawing/2014/main" id="{4EAFB690-A198-43B9-8443-D844E80B8EC1}"/>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DA1094F-A8B4-4080-9E13-0B164B88606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499D604-DF8D-4ADC-A363-F0EEA8F91234}" type="slidenum">
              <a:rPr lang="en-US" smtClean="0"/>
              <a:t>‹#›</a:t>
            </a:fld>
            <a:endParaRPr lang="en-US"/>
          </a:p>
        </p:txBody>
      </p:sp>
    </p:spTree>
    <p:extLst>
      <p:ext uri="{BB962C8B-B14F-4D97-AF65-F5344CB8AC3E}">
        <p14:creationId xmlns:p14="http://schemas.microsoft.com/office/powerpoint/2010/main" val="312663513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r>
              <a:rPr lang="en-US"/>
              <a:t>SSVF Health Care Navigators</a:t>
            </a:r>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3945910-D0DE-4B63-8B8C-5BEF613E680C}" type="datetimeFigureOut">
              <a:rPr lang="en-US" smtClean="0"/>
              <a:t>9/30/2022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76EBB7B-A17B-404B-B1EF-D202DA20C16B}" type="slidenum">
              <a:rPr lang="en-US" smtClean="0"/>
              <a:t>‹#›</a:t>
            </a:fld>
            <a:endParaRPr lang="en-US" dirty="0"/>
          </a:p>
        </p:txBody>
      </p:sp>
    </p:spTree>
    <p:extLst>
      <p:ext uri="{BB962C8B-B14F-4D97-AF65-F5344CB8AC3E}">
        <p14:creationId xmlns:p14="http://schemas.microsoft.com/office/powerpoint/2010/main" val="153798863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6EBB7B-A17B-404B-B1EF-D202DA20C16B}" type="slidenum">
              <a:rPr lang="en-US" smtClean="0"/>
              <a:t>1</a:t>
            </a:fld>
            <a:endParaRPr lang="en-US" dirty="0"/>
          </a:p>
        </p:txBody>
      </p:sp>
      <p:sp>
        <p:nvSpPr>
          <p:cNvPr id="5" name="Header Placeholder 4">
            <a:extLst>
              <a:ext uri="{FF2B5EF4-FFF2-40B4-BE49-F238E27FC236}">
                <a16:creationId xmlns:a16="http://schemas.microsoft.com/office/drawing/2014/main" id="{2658D4DC-F517-4EF1-AC83-79083F5A48CE}"/>
              </a:ext>
            </a:extLst>
          </p:cNvPr>
          <p:cNvSpPr>
            <a:spLocks noGrp="1"/>
          </p:cNvSpPr>
          <p:nvPr>
            <p:ph type="hdr" sz="quarter"/>
          </p:nvPr>
        </p:nvSpPr>
        <p:spPr/>
        <p:txBody>
          <a:bodyPr/>
          <a:lstStyle/>
          <a:p>
            <a:r>
              <a:rPr lang="en-US"/>
              <a:t>SSVF Health Care Navigators</a:t>
            </a:r>
            <a:endParaRPr lang="en-US" dirty="0"/>
          </a:p>
        </p:txBody>
      </p:sp>
    </p:spTree>
    <p:extLst>
      <p:ext uri="{BB962C8B-B14F-4D97-AF65-F5344CB8AC3E}">
        <p14:creationId xmlns:p14="http://schemas.microsoft.com/office/powerpoint/2010/main" val="1395794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9481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1600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6EBB7B-A17B-404B-B1EF-D202DA20C16B}" type="slidenum">
              <a:rPr lang="en-US" smtClean="0"/>
              <a:t>4</a:t>
            </a:fld>
            <a:endParaRPr lang="en-US" dirty="0"/>
          </a:p>
        </p:txBody>
      </p:sp>
      <p:sp>
        <p:nvSpPr>
          <p:cNvPr id="5" name="Header Placeholder 4">
            <a:extLst>
              <a:ext uri="{FF2B5EF4-FFF2-40B4-BE49-F238E27FC236}">
                <a16:creationId xmlns:a16="http://schemas.microsoft.com/office/drawing/2014/main" id="{E35CD448-1E06-477E-9DA3-1C70DC82D619}"/>
              </a:ext>
            </a:extLst>
          </p:cNvPr>
          <p:cNvSpPr>
            <a:spLocks noGrp="1"/>
          </p:cNvSpPr>
          <p:nvPr>
            <p:ph type="hdr" sz="quarter"/>
          </p:nvPr>
        </p:nvSpPr>
        <p:spPr/>
        <p:txBody>
          <a:bodyPr/>
          <a:lstStyle/>
          <a:p>
            <a:r>
              <a:rPr lang="en-US"/>
              <a:t>SSVF Health Care Navigators</a:t>
            </a:r>
            <a:endParaRPr lang="en-US" dirty="0"/>
          </a:p>
        </p:txBody>
      </p:sp>
    </p:spTree>
    <p:extLst>
      <p:ext uri="{BB962C8B-B14F-4D97-AF65-F5344CB8AC3E}">
        <p14:creationId xmlns:p14="http://schemas.microsoft.com/office/powerpoint/2010/main" val="2245229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3518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0787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1679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27873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p>
        </p:txBody>
      </p:sp>
      <p:sp>
        <p:nvSpPr>
          <p:cNvPr id="75780" name="Slide Number Placeholder 3"/>
          <p:cNvSpPr>
            <a:spLocks noGrp="1"/>
          </p:cNvSpPr>
          <p:nvPr>
            <p:ph type="sldNum" sz="quarter" idx="5"/>
          </p:nvPr>
        </p:nvSpPr>
        <p:spPr>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6B6DD73-DA94-443C-81EE-1D8D922FA7E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95747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3E1B23-8FA6-44A9-A8A0-B97F56C5F514}" type="slidenum">
              <a:rPr lang="en-US" smtClean="0"/>
              <a:t>10</a:t>
            </a:fld>
            <a:endParaRPr lang="en-US"/>
          </a:p>
        </p:txBody>
      </p:sp>
    </p:spTree>
    <p:extLst>
      <p:ext uri="{BB962C8B-B14F-4D97-AF65-F5344CB8AC3E}">
        <p14:creationId xmlns:p14="http://schemas.microsoft.com/office/powerpoint/2010/main" val="3630409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130426"/>
            <a:ext cx="9144000" cy="1470025"/>
          </a:xfrm>
          <a:prstGeom prst="rect">
            <a:avLst/>
          </a:prstGeom>
        </p:spPr>
        <p:txBody>
          <a:bodyPr/>
          <a:lstStyle>
            <a:lvl1pPr algn="l">
              <a:defRPr>
                <a:solidFill>
                  <a:schemeClr val="bg1"/>
                </a:solidFill>
                <a:latin typeface="Georgia"/>
              </a:defRPr>
            </a:lvl1pPr>
          </a:lstStyle>
          <a:p>
            <a:r>
              <a:rPr lang="en-US" dirty="0"/>
              <a:t>Click to edit Master title style</a:t>
            </a:r>
          </a:p>
        </p:txBody>
      </p:sp>
      <p:sp>
        <p:nvSpPr>
          <p:cNvPr id="3" name="Subtitle 2"/>
          <p:cNvSpPr>
            <a:spLocks noGrp="1"/>
          </p:cNvSpPr>
          <p:nvPr>
            <p:ph type="subTitle" idx="1"/>
          </p:nvPr>
        </p:nvSpPr>
        <p:spPr>
          <a:xfrm>
            <a:off x="2133600" y="3886200"/>
            <a:ext cx="8229600" cy="1752600"/>
          </a:xfrm>
          <a:prstGeom prst="rect">
            <a:avLst/>
          </a:prstGeom>
        </p:spPr>
        <p:txBody>
          <a:bodyPr/>
          <a:lstStyle>
            <a:lvl1pPr marL="0" indent="0" algn="l">
              <a:buNone/>
              <a:defRPr>
                <a:solidFill>
                  <a:schemeClr val="bg1"/>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8"/>
          <p:cNvSpPr>
            <a:spLocks noGrp="1"/>
          </p:cNvSpPr>
          <p:nvPr>
            <p:ph type="dt" sz="half" idx="10"/>
          </p:nvPr>
        </p:nvSpPr>
        <p:spPr/>
        <p:txBody>
          <a:bodyPr/>
          <a:lstStyle>
            <a:lvl1pPr>
              <a:defRPr/>
            </a:lvl1pPr>
          </a:lstStyle>
          <a:p>
            <a:pPr>
              <a:defRPr/>
            </a:pPr>
            <a:r>
              <a:rPr lang="en-US"/>
              <a:t>November 6, 2020</a:t>
            </a:r>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a:t>SSVF Health Care Navigators</a:t>
            </a:r>
            <a:endParaRPr lang="en-US" dirty="0"/>
          </a:p>
        </p:txBody>
      </p:sp>
      <p:sp>
        <p:nvSpPr>
          <p:cNvPr id="6" name="Slide Number Placeholder 10"/>
          <p:cNvSpPr>
            <a:spLocks noGrp="1"/>
          </p:cNvSpPr>
          <p:nvPr>
            <p:ph type="sldNum" sz="quarter" idx="12"/>
          </p:nvPr>
        </p:nvSpPr>
        <p:spPr/>
        <p:txBody>
          <a:bodyPr/>
          <a:lstStyle>
            <a:lvl1pPr>
              <a:defRPr/>
            </a:lvl1pPr>
          </a:lstStyle>
          <a:p>
            <a:fld id="{D6FA5AC5-3E16-4E3C-A3B7-2737D5907A5A}" type="slidenum">
              <a:rPr lang="en-US" altLang="en-US"/>
              <a:pPr/>
              <a:t>‹#›</a:t>
            </a:fld>
            <a:endParaRPr lang="en-US" altLang="en-US" dirty="0"/>
          </a:p>
        </p:txBody>
      </p:sp>
    </p:spTree>
    <p:extLst>
      <p:ext uri="{BB962C8B-B14F-4D97-AF65-F5344CB8AC3E}">
        <p14:creationId xmlns:p14="http://schemas.microsoft.com/office/powerpoint/2010/main" val="201109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userDrawn="1"/>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38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userDrawn="1"/>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724201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58407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110249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743511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4029098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15571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161360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165600" y="6356445"/>
            <a:ext cx="3860800" cy="365125"/>
          </a:xfrm>
          <a:prstGeom prst="rect">
            <a:avLst/>
          </a:prstGeom>
        </p:spPr>
        <p:txBody>
          <a:bodyPr lIns="91440" tIns="45720" rIns="91440" bIns="45720"/>
          <a:lstStyle>
            <a:lvl1pPr algn="ctr">
              <a:defRPr sz="1050"/>
            </a:lvl1pPr>
          </a:lstStyle>
          <a:p>
            <a:pPr defTabSz="457200"/>
            <a:r>
              <a:rPr lang="en-US">
                <a:solidFill>
                  <a:srgbClr val="000000"/>
                </a:solidFill>
              </a:rPr>
              <a:t>SSVF Health Care Navigators</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92873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130426"/>
            <a:ext cx="9144000" cy="1470025"/>
          </a:xfrm>
          <a:prstGeom prst="rect">
            <a:avLst/>
          </a:prstGeom>
        </p:spPr>
        <p:txBody>
          <a:bodyPr/>
          <a:lstStyle>
            <a:lvl1pPr algn="l">
              <a:defRPr>
                <a:solidFill>
                  <a:schemeClr val="bg1"/>
                </a:solidFill>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2133600" y="3886200"/>
            <a:ext cx="8229600" cy="1752600"/>
          </a:xfrm>
          <a:prstGeom prst="rect">
            <a:avLst/>
          </a:prstGeom>
        </p:spPr>
        <p:txBody>
          <a:bodyPr/>
          <a:lstStyle>
            <a:lvl1pPr marL="0" indent="0" algn="l">
              <a:buNone/>
              <a:defRPr>
                <a:solidFill>
                  <a:schemeClr val="bg1"/>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solidFill>
                  <a:prstClr val="white"/>
                </a:solidFill>
              </a:rPr>
              <a:t>DATE</a:t>
            </a:r>
          </a:p>
        </p:txBody>
      </p:sp>
      <p:sp>
        <p:nvSpPr>
          <p:cNvPr id="5" name="Footer Placeholder 9"/>
          <p:cNvSpPr>
            <a:spLocks noGrp="1"/>
          </p:cNvSpPr>
          <p:nvPr>
            <p:ph type="ftr" sz="quarter" idx="11"/>
          </p:nvPr>
        </p:nvSpPr>
        <p:spPr/>
        <p:txBody>
          <a:bodyPr/>
          <a:lstStyle>
            <a:lvl1pPr>
              <a:defRPr/>
            </a:lvl1pPr>
          </a:lstStyle>
          <a:p>
            <a:pPr>
              <a:defRPr/>
            </a:pPr>
            <a:r>
              <a:rPr lang="en-US">
                <a:solidFill>
                  <a:prstClr val="white"/>
                </a:solidFill>
              </a:rPr>
              <a:t>DOCUMENT TYPE/STATUS</a:t>
            </a:r>
          </a:p>
        </p:txBody>
      </p:sp>
      <p:sp>
        <p:nvSpPr>
          <p:cNvPr id="6" name="Slide Number Placeholder 10"/>
          <p:cNvSpPr>
            <a:spLocks noGrp="1"/>
          </p:cNvSpPr>
          <p:nvPr>
            <p:ph type="sldNum" sz="quarter" idx="12"/>
          </p:nvPr>
        </p:nvSpPr>
        <p:spPr/>
        <p:txBody>
          <a:bodyPr/>
          <a:lstStyle>
            <a:lvl1pPr>
              <a:defRPr/>
            </a:lvl1pPr>
          </a:lstStyle>
          <a:p>
            <a:fld id="{9345421B-D812-482E-A3A1-2303185B9F8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29281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
        <p:nvSpPr>
          <p:cNvPr id="6" name="Content Placeholder 2"/>
          <p:cNvSpPr>
            <a:spLocks noGrp="1"/>
          </p:cNvSpPr>
          <p:nvPr>
            <p:ph idx="1"/>
          </p:nvPr>
        </p:nvSpPr>
        <p:spPr>
          <a:xfrm>
            <a:off x="1320800" y="1143000"/>
            <a:ext cx="10261600" cy="5181600"/>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8"/>
          <p:cNvSpPr>
            <a:spLocks noGrp="1"/>
          </p:cNvSpPr>
          <p:nvPr>
            <p:ph type="dt" sz="half" idx="10"/>
          </p:nvPr>
        </p:nvSpPr>
        <p:spPr/>
        <p:txBody>
          <a:bodyPr/>
          <a:lstStyle>
            <a:lvl1pPr>
              <a:defRPr/>
            </a:lvl1pPr>
          </a:lstStyle>
          <a:p>
            <a:pPr>
              <a:defRPr/>
            </a:pPr>
            <a:r>
              <a:rPr lang="en-US"/>
              <a:t>November 6, 2020</a:t>
            </a:r>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a:t>SSVF Health Care Navigators</a:t>
            </a:r>
            <a:endParaRPr lang="en-US" dirty="0"/>
          </a:p>
        </p:txBody>
      </p:sp>
      <p:sp>
        <p:nvSpPr>
          <p:cNvPr id="7" name="Slide Number Placeholder 10"/>
          <p:cNvSpPr>
            <a:spLocks noGrp="1"/>
          </p:cNvSpPr>
          <p:nvPr>
            <p:ph type="sldNum" sz="quarter" idx="12"/>
          </p:nvPr>
        </p:nvSpPr>
        <p:spPr/>
        <p:txBody>
          <a:bodyPr/>
          <a:lstStyle>
            <a:lvl1pPr>
              <a:defRPr/>
            </a:lvl1pPr>
          </a:lstStyle>
          <a:p>
            <a:fld id="{A829F25A-84D3-4F9E-BD6A-3ADD05BBF9F6}" type="slidenum">
              <a:rPr lang="en-US" altLang="en-US"/>
              <a:pPr/>
              <a:t>‹#›</a:t>
            </a:fld>
            <a:endParaRPr lang="en-US" altLang="en-US" dirty="0"/>
          </a:p>
        </p:txBody>
      </p:sp>
    </p:spTree>
    <p:extLst>
      <p:ext uri="{BB962C8B-B14F-4D97-AF65-F5344CB8AC3E}">
        <p14:creationId xmlns:p14="http://schemas.microsoft.com/office/powerpoint/2010/main" val="1536591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Content Placeholder 2"/>
          <p:cNvSpPr>
            <a:spLocks noGrp="1"/>
          </p:cNvSpPr>
          <p:nvPr>
            <p:ph idx="1"/>
          </p:nvPr>
        </p:nvSpPr>
        <p:spPr>
          <a:xfrm>
            <a:off x="1320800" y="1143000"/>
            <a:ext cx="10261600" cy="5181600"/>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solidFill>
                  <a:prstClr val="white"/>
                </a:solidFill>
              </a:rPr>
              <a:t>DATE</a:t>
            </a:r>
          </a:p>
        </p:txBody>
      </p:sp>
      <p:sp>
        <p:nvSpPr>
          <p:cNvPr id="5" name="Footer Placeholder 9"/>
          <p:cNvSpPr>
            <a:spLocks noGrp="1"/>
          </p:cNvSpPr>
          <p:nvPr>
            <p:ph type="ftr" sz="quarter" idx="11"/>
          </p:nvPr>
        </p:nvSpPr>
        <p:spPr/>
        <p:txBody>
          <a:bodyPr/>
          <a:lstStyle>
            <a:lvl1pPr>
              <a:defRPr/>
            </a:lvl1pPr>
          </a:lstStyle>
          <a:p>
            <a:pPr>
              <a:defRPr/>
            </a:pPr>
            <a:r>
              <a:rPr lang="en-US">
                <a:solidFill>
                  <a:prstClr val="white"/>
                </a:solidFill>
              </a:rPr>
              <a:t>DOCUMENT TYPE/STATUS</a:t>
            </a:r>
          </a:p>
        </p:txBody>
      </p:sp>
      <p:sp>
        <p:nvSpPr>
          <p:cNvPr id="7" name="Slide Number Placeholder 10"/>
          <p:cNvSpPr>
            <a:spLocks noGrp="1"/>
          </p:cNvSpPr>
          <p:nvPr>
            <p:ph type="sldNum" sz="quarter" idx="12"/>
          </p:nvPr>
        </p:nvSpPr>
        <p:spPr/>
        <p:txBody>
          <a:bodyPr/>
          <a:lstStyle>
            <a:lvl1pPr>
              <a:defRPr/>
            </a:lvl1pPr>
          </a:lstStyle>
          <a:p>
            <a:fld id="{D6AEA77E-26E5-4470-96BA-0D079DD3107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899585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Date Placeholder 8"/>
          <p:cNvSpPr>
            <a:spLocks noGrp="1"/>
          </p:cNvSpPr>
          <p:nvPr>
            <p:ph type="dt" sz="half" idx="10"/>
          </p:nvPr>
        </p:nvSpPr>
        <p:spPr/>
        <p:txBody>
          <a:bodyPr/>
          <a:lstStyle>
            <a:lvl1pPr>
              <a:defRPr>
                <a:solidFill>
                  <a:srgbClr val="174782"/>
                </a:solidFill>
              </a:defRPr>
            </a:lvl1pPr>
          </a:lstStyle>
          <a:p>
            <a:pPr>
              <a:defRPr/>
            </a:pPr>
            <a:r>
              <a:rPr lang="en-US"/>
              <a:t>DATE</a:t>
            </a:r>
          </a:p>
        </p:txBody>
      </p:sp>
      <p:sp>
        <p:nvSpPr>
          <p:cNvPr id="3" name="Footer Placeholder 9"/>
          <p:cNvSpPr>
            <a:spLocks noGrp="1"/>
          </p:cNvSpPr>
          <p:nvPr>
            <p:ph type="ftr" sz="quarter" idx="11"/>
          </p:nvPr>
        </p:nvSpPr>
        <p:spPr/>
        <p:txBody>
          <a:bodyPr/>
          <a:lstStyle>
            <a:lvl1pPr>
              <a:defRPr>
                <a:solidFill>
                  <a:srgbClr val="174782"/>
                </a:solidFill>
              </a:defRPr>
            </a:lvl1pPr>
          </a:lstStyle>
          <a:p>
            <a:pPr>
              <a:defRPr/>
            </a:pPr>
            <a:r>
              <a:rPr lang="en-US"/>
              <a:t>DOCUMENT TYPE/STATUS</a:t>
            </a:r>
          </a:p>
        </p:txBody>
      </p:sp>
      <p:sp>
        <p:nvSpPr>
          <p:cNvPr id="4" name="Slide Number Placeholder 10"/>
          <p:cNvSpPr>
            <a:spLocks noGrp="1"/>
          </p:cNvSpPr>
          <p:nvPr>
            <p:ph type="sldNum" sz="quarter" idx="12"/>
          </p:nvPr>
        </p:nvSpPr>
        <p:spPr/>
        <p:txBody>
          <a:bodyPr/>
          <a:lstStyle>
            <a:lvl1pPr>
              <a:defRPr>
                <a:solidFill>
                  <a:srgbClr val="174782"/>
                </a:solidFill>
              </a:defRPr>
            </a:lvl1pPr>
          </a:lstStyle>
          <a:p>
            <a:fld id="{88EC3DD3-C5E4-4E0C-BECE-BBFCC2EFFEED}" type="slidenum">
              <a:rPr lang="en-US" altLang="en-US"/>
              <a:pPr/>
              <a:t>‹#›</a:t>
            </a:fld>
            <a:endParaRPr lang="en-US" altLang="en-US"/>
          </a:p>
        </p:txBody>
      </p:sp>
    </p:spTree>
    <p:extLst>
      <p:ext uri="{BB962C8B-B14F-4D97-AF65-F5344CB8AC3E}">
        <p14:creationId xmlns:p14="http://schemas.microsoft.com/office/powerpoint/2010/main" val="326644982"/>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22400" y="1143000"/>
            <a:ext cx="5029200" cy="5029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p:cNvSpPr>
            <a:spLocks noGrp="1"/>
          </p:cNvSpPr>
          <p:nvPr>
            <p:ph sz="quarter" idx="14"/>
          </p:nvPr>
        </p:nvSpPr>
        <p:spPr>
          <a:xfrm>
            <a:off x="6705600" y="1143000"/>
            <a:ext cx="5029200" cy="5029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5" name="Date Placeholder 8"/>
          <p:cNvSpPr>
            <a:spLocks noGrp="1"/>
          </p:cNvSpPr>
          <p:nvPr>
            <p:ph type="dt" sz="half" idx="15"/>
          </p:nvPr>
        </p:nvSpPr>
        <p:spPr/>
        <p:txBody>
          <a:bodyPr/>
          <a:lstStyle>
            <a:lvl1pPr>
              <a:defRPr/>
            </a:lvl1pPr>
          </a:lstStyle>
          <a:p>
            <a:pPr>
              <a:defRPr/>
            </a:pPr>
            <a:r>
              <a:rPr lang="en-US">
                <a:solidFill>
                  <a:prstClr val="white"/>
                </a:solidFill>
              </a:rPr>
              <a:t>DATE</a:t>
            </a:r>
          </a:p>
        </p:txBody>
      </p:sp>
      <p:sp>
        <p:nvSpPr>
          <p:cNvPr id="6" name="Footer Placeholder 9"/>
          <p:cNvSpPr>
            <a:spLocks noGrp="1"/>
          </p:cNvSpPr>
          <p:nvPr>
            <p:ph type="ftr" sz="quarter" idx="16"/>
          </p:nvPr>
        </p:nvSpPr>
        <p:spPr/>
        <p:txBody>
          <a:bodyPr/>
          <a:lstStyle>
            <a:lvl1pPr>
              <a:defRPr/>
            </a:lvl1pPr>
          </a:lstStyle>
          <a:p>
            <a:pPr>
              <a:defRPr/>
            </a:pPr>
            <a:r>
              <a:rPr lang="en-US">
                <a:solidFill>
                  <a:prstClr val="white"/>
                </a:solidFill>
              </a:rPr>
              <a:t>DOCUMENT TYPE/STATUS</a:t>
            </a:r>
          </a:p>
        </p:txBody>
      </p:sp>
      <p:sp>
        <p:nvSpPr>
          <p:cNvPr id="7" name="Slide Number Placeholder 10"/>
          <p:cNvSpPr>
            <a:spLocks noGrp="1"/>
          </p:cNvSpPr>
          <p:nvPr>
            <p:ph type="sldNum" sz="quarter" idx="17"/>
          </p:nvPr>
        </p:nvSpPr>
        <p:spPr/>
        <p:txBody>
          <a:bodyPr/>
          <a:lstStyle>
            <a:lvl1pPr>
              <a:defRPr/>
            </a:lvl1pPr>
          </a:lstStyle>
          <a:p>
            <a:fld id="{87100F42-D95C-4D19-8445-0B934F41F627}"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439732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0" name="Content Placeholder 4"/>
          <p:cNvSpPr>
            <a:spLocks noGrp="1"/>
          </p:cNvSpPr>
          <p:nvPr>
            <p:ph sz="quarter" idx="13"/>
          </p:nvPr>
        </p:nvSpPr>
        <p:spPr>
          <a:xfrm>
            <a:off x="1320800" y="1143000"/>
            <a:ext cx="4775200" cy="5105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4"/>
          </p:nvPr>
        </p:nvSpPr>
        <p:spPr>
          <a:xfrm>
            <a:off x="6299200" y="5562600"/>
            <a:ext cx="5158317" cy="685800"/>
          </a:xfrm>
          <a:prstGeom prst="rect">
            <a:avLst/>
          </a:prstGeom>
        </p:spPr>
        <p:txBody>
          <a:bodyPr/>
          <a:lstStyle>
            <a:lvl1pPr marL="0" indent="0">
              <a:buNone/>
              <a:defRPr sz="1400" baseline="0">
                <a:solidFill>
                  <a:srgbClr val="174782"/>
                </a:solidFill>
              </a:defRPr>
            </a:lvl1pPr>
            <a:lvl2pPr>
              <a:defRPr sz="1400">
                <a:solidFill>
                  <a:srgbClr val="174782"/>
                </a:solidFill>
              </a:defRPr>
            </a:lvl2pPr>
            <a:lvl3pPr>
              <a:defRPr sz="1400">
                <a:solidFill>
                  <a:srgbClr val="174782"/>
                </a:solidFill>
              </a:defRPr>
            </a:lvl3pPr>
            <a:lvl4pPr>
              <a:defRPr sz="1400">
                <a:solidFill>
                  <a:srgbClr val="174782"/>
                </a:solidFill>
              </a:defRPr>
            </a:lvl4pPr>
            <a:lvl5pPr>
              <a:defRPr sz="1400">
                <a:solidFill>
                  <a:srgbClr val="174782"/>
                </a:solidFill>
              </a:defRPr>
            </a:lvl5pPr>
          </a:lstStyle>
          <a:p>
            <a:pPr lvl="0"/>
            <a:r>
              <a:rPr lang="en-US"/>
              <a:t>Edit Master text styles</a:t>
            </a:r>
          </a:p>
        </p:txBody>
      </p:sp>
      <p:sp>
        <p:nvSpPr>
          <p:cNvPr id="7" name="Picture Placeholder 6"/>
          <p:cNvSpPr>
            <a:spLocks noGrp="1"/>
          </p:cNvSpPr>
          <p:nvPr>
            <p:ph type="pic" sz="quarter" idx="15"/>
          </p:nvPr>
        </p:nvSpPr>
        <p:spPr>
          <a:xfrm>
            <a:off x="6299200" y="1143000"/>
            <a:ext cx="5181600" cy="4343400"/>
          </a:xfrm>
          <a:prstGeom prst="rect">
            <a:avLst/>
          </a:prstGeom>
        </p:spPr>
        <p:txBody>
          <a:bodyPr/>
          <a:lstStyle/>
          <a:p>
            <a:pPr lvl="0"/>
            <a:r>
              <a:rPr lang="en-US" noProof="0"/>
              <a:t>Click icon to add picture</a:t>
            </a:r>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Date Placeholder 8"/>
          <p:cNvSpPr>
            <a:spLocks noGrp="1"/>
          </p:cNvSpPr>
          <p:nvPr>
            <p:ph type="dt" sz="half" idx="16"/>
          </p:nvPr>
        </p:nvSpPr>
        <p:spPr/>
        <p:txBody>
          <a:bodyPr/>
          <a:lstStyle>
            <a:lvl1pPr>
              <a:defRPr/>
            </a:lvl1pPr>
          </a:lstStyle>
          <a:p>
            <a:pPr>
              <a:defRPr/>
            </a:pPr>
            <a:r>
              <a:rPr lang="en-US">
                <a:solidFill>
                  <a:prstClr val="white"/>
                </a:solidFill>
              </a:rPr>
              <a:t>DATE</a:t>
            </a:r>
          </a:p>
        </p:txBody>
      </p:sp>
      <p:sp>
        <p:nvSpPr>
          <p:cNvPr id="8" name="Footer Placeholder 9"/>
          <p:cNvSpPr>
            <a:spLocks noGrp="1"/>
          </p:cNvSpPr>
          <p:nvPr>
            <p:ph type="ftr" sz="quarter" idx="17"/>
          </p:nvPr>
        </p:nvSpPr>
        <p:spPr/>
        <p:txBody>
          <a:bodyPr/>
          <a:lstStyle>
            <a:lvl1pPr>
              <a:defRPr/>
            </a:lvl1pPr>
          </a:lstStyle>
          <a:p>
            <a:pPr>
              <a:defRPr/>
            </a:pPr>
            <a:r>
              <a:rPr lang="en-US">
                <a:solidFill>
                  <a:prstClr val="white"/>
                </a:solidFill>
              </a:rPr>
              <a:t>DOCUMENT TYPE/STATUS</a:t>
            </a:r>
          </a:p>
        </p:txBody>
      </p:sp>
      <p:sp>
        <p:nvSpPr>
          <p:cNvPr id="10" name="Slide Number Placeholder 10"/>
          <p:cNvSpPr>
            <a:spLocks noGrp="1"/>
          </p:cNvSpPr>
          <p:nvPr>
            <p:ph type="sldNum" sz="quarter" idx="18"/>
          </p:nvPr>
        </p:nvSpPr>
        <p:spPr/>
        <p:txBody>
          <a:bodyPr/>
          <a:lstStyle>
            <a:lvl1pPr>
              <a:defRPr/>
            </a:lvl1pPr>
          </a:lstStyle>
          <a:p>
            <a:fld id="{CFFC58AE-4CD0-4D58-8F66-F25A7684805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837110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19" name="Content Placeholder 4"/>
          <p:cNvSpPr>
            <a:spLocks noGrp="1"/>
          </p:cNvSpPr>
          <p:nvPr>
            <p:ph sz="quarter" idx="13"/>
          </p:nvPr>
        </p:nvSpPr>
        <p:spPr>
          <a:xfrm>
            <a:off x="1219200" y="4038600"/>
            <a:ext cx="10363200" cy="2362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Picture Placeholder 20"/>
          <p:cNvSpPr>
            <a:spLocks noGrp="1"/>
          </p:cNvSpPr>
          <p:nvPr>
            <p:ph type="pic" sz="quarter" idx="17"/>
          </p:nvPr>
        </p:nvSpPr>
        <p:spPr>
          <a:xfrm>
            <a:off x="1219200" y="1066800"/>
            <a:ext cx="4978400" cy="2895600"/>
          </a:xfrm>
          <a:prstGeom prst="rect">
            <a:avLst/>
          </a:prstGeom>
        </p:spPr>
        <p:txBody>
          <a:bodyPr/>
          <a:lstStyle/>
          <a:p>
            <a:pPr lvl="0"/>
            <a:r>
              <a:rPr lang="en-US" noProof="0"/>
              <a:t>Click icon to add picture</a:t>
            </a:r>
          </a:p>
        </p:txBody>
      </p:sp>
      <p:sp>
        <p:nvSpPr>
          <p:cNvPr id="21" name="Picture Placeholder 20"/>
          <p:cNvSpPr>
            <a:spLocks noGrp="1"/>
          </p:cNvSpPr>
          <p:nvPr>
            <p:ph type="pic" sz="quarter" idx="18"/>
          </p:nvPr>
        </p:nvSpPr>
        <p:spPr>
          <a:xfrm>
            <a:off x="6400800" y="1066800"/>
            <a:ext cx="5181600" cy="2895600"/>
          </a:xfrm>
          <a:prstGeom prst="rect">
            <a:avLst/>
          </a:prstGeom>
        </p:spPr>
        <p:txBody>
          <a:bodyPr/>
          <a:lstStyle/>
          <a:p>
            <a:pPr lvl="0"/>
            <a:r>
              <a:rPr lang="en-US" noProof="0"/>
              <a:t>Click icon to add picture</a:t>
            </a:r>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Date Placeholder 8"/>
          <p:cNvSpPr>
            <a:spLocks noGrp="1"/>
          </p:cNvSpPr>
          <p:nvPr>
            <p:ph type="dt" sz="half" idx="19"/>
          </p:nvPr>
        </p:nvSpPr>
        <p:spPr/>
        <p:txBody>
          <a:bodyPr/>
          <a:lstStyle>
            <a:lvl1pPr>
              <a:defRPr/>
            </a:lvl1pPr>
          </a:lstStyle>
          <a:p>
            <a:pPr>
              <a:defRPr/>
            </a:pPr>
            <a:r>
              <a:rPr lang="en-US">
                <a:solidFill>
                  <a:prstClr val="white"/>
                </a:solidFill>
              </a:rPr>
              <a:t>DATE</a:t>
            </a:r>
          </a:p>
        </p:txBody>
      </p:sp>
      <p:sp>
        <p:nvSpPr>
          <p:cNvPr id="7" name="Footer Placeholder 9"/>
          <p:cNvSpPr>
            <a:spLocks noGrp="1"/>
          </p:cNvSpPr>
          <p:nvPr>
            <p:ph type="ftr" sz="quarter" idx="20"/>
          </p:nvPr>
        </p:nvSpPr>
        <p:spPr/>
        <p:txBody>
          <a:bodyPr/>
          <a:lstStyle>
            <a:lvl1pPr>
              <a:defRPr/>
            </a:lvl1pPr>
          </a:lstStyle>
          <a:p>
            <a:pPr>
              <a:defRPr/>
            </a:pPr>
            <a:r>
              <a:rPr lang="en-US">
                <a:solidFill>
                  <a:prstClr val="white"/>
                </a:solidFill>
              </a:rPr>
              <a:t>DOCUMENT TYPE/STATUS</a:t>
            </a:r>
          </a:p>
        </p:txBody>
      </p:sp>
      <p:sp>
        <p:nvSpPr>
          <p:cNvPr id="8" name="Slide Number Placeholder 10"/>
          <p:cNvSpPr>
            <a:spLocks noGrp="1"/>
          </p:cNvSpPr>
          <p:nvPr>
            <p:ph type="sldNum" sz="quarter" idx="21"/>
          </p:nvPr>
        </p:nvSpPr>
        <p:spPr/>
        <p:txBody>
          <a:bodyPr/>
          <a:lstStyle>
            <a:lvl1pPr>
              <a:defRPr/>
            </a:lvl1pPr>
          </a:lstStyle>
          <a:p>
            <a:fld id="{27663915-8FBE-4D0F-8990-0C1A438EF8B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29040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1219200" y="4038600"/>
            <a:ext cx="10363200" cy="2362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Picture Placeholder 20"/>
          <p:cNvSpPr>
            <a:spLocks noGrp="1"/>
          </p:cNvSpPr>
          <p:nvPr>
            <p:ph type="pic" sz="quarter" idx="17"/>
          </p:nvPr>
        </p:nvSpPr>
        <p:spPr>
          <a:xfrm>
            <a:off x="1219200" y="1066800"/>
            <a:ext cx="3352800" cy="2895600"/>
          </a:xfrm>
          <a:prstGeom prst="rect">
            <a:avLst/>
          </a:prstGeom>
        </p:spPr>
        <p:txBody>
          <a:bodyPr/>
          <a:lstStyle/>
          <a:p>
            <a:pPr lvl="0"/>
            <a:r>
              <a:rPr lang="en-US" noProof="0"/>
              <a:t>Click icon to add picture</a:t>
            </a:r>
          </a:p>
        </p:txBody>
      </p:sp>
      <p:sp>
        <p:nvSpPr>
          <p:cNvPr id="22" name="Picture Placeholder 20"/>
          <p:cNvSpPr>
            <a:spLocks noGrp="1"/>
          </p:cNvSpPr>
          <p:nvPr>
            <p:ph type="pic" sz="quarter" idx="18"/>
          </p:nvPr>
        </p:nvSpPr>
        <p:spPr>
          <a:xfrm>
            <a:off x="4724400" y="1066800"/>
            <a:ext cx="3352800" cy="2895600"/>
          </a:xfrm>
          <a:prstGeom prst="rect">
            <a:avLst/>
          </a:prstGeom>
        </p:spPr>
        <p:txBody>
          <a:bodyPr/>
          <a:lstStyle/>
          <a:p>
            <a:pPr lvl="0"/>
            <a:r>
              <a:rPr lang="en-US" noProof="0"/>
              <a:t>Click icon to add picture</a:t>
            </a:r>
          </a:p>
        </p:txBody>
      </p:sp>
      <p:sp>
        <p:nvSpPr>
          <p:cNvPr id="23" name="Picture Placeholder 20"/>
          <p:cNvSpPr>
            <a:spLocks noGrp="1"/>
          </p:cNvSpPr>
          <p:nvPr>
            <p:ph type="pic" sz="quarter" idx="19"/>
          </p:nvPr>
        </p:nvSpPr>
        <p:spPr>
          <a:xfrm>
            <a:off x="8229600" y="1066800"/>
            <a:ext cx="3352800" cy="2895600"/>
          </a:xfrm>
          <a:prstGeom prst="rect">
            <a:avLst/>
          </a:prstGeom>
        </p:spPr>
        <p:txBody>
          <a:bodyPr/>
          <a:lstStyle/>
          <a:p>
            <a:pPr lvl="0"/>
            <a:r>
              <a:rPr lang="en-US" noProof="0"/>
              <a:t>Click icon to add picture</a:t>
            </a:r>
          </a:p>
        </p:txBody>
      </p:sp>
      <p:sp>
        <p:nvSpPr>
          <p:cNvPr id="11"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7" name="Date Placeholder 8"/>
          <p:cNvSpPr>
            <a:spLocks noGrp="1"/>
          </p:cNvSpPr>
          <p:nvPr>
            <p:ph type="dt" sz="half" idx="20"/>
          </p:nvPr>
        </p:nvSpPr>
        <p:spPr/>
        <p:txBody>
          <a:bodyPr/>
          <a:lstStyle>
            <a:lvl1pPr>
              <a:defRPr/>
            </a:lvl1pPr>
          </a:lstStyle>
          <a:p>
            <a:pPr>
              <a:defRPr/>
            </a:pPr>
            <a:r>
              <a:rPr lang="en-US">
                <a:solidFill>
                  <a:prstClr val="white"/>
                </a:solidFill>
              </a:rPr>
              <a:t>DATE</a:t>
            </a:r>
          </a:p>
        </p:txBody>
      </p:sp>
      <p:sp>
        <p:nvSpPr>
          <p:cNvPr id="8" name="Footer Placeholder 9"/>
          <p:cNvSpPr>
            <a:spLocks noGrp="1"/>
          </p:cNvSpPr>
          <p:nvPr>
            <p:ph type="ftr" sz="quarter" idx="21"/>
          </p:nvPr>
        </p:nvSpPr>
        <p:spPr/>
        <p:txBody>
          <a:bodyPr/>
          <a:lstStyle>
            <a:lvl1pPr>
              <a:defRPr/>
            </a:lvl1pPr>
          </a:lstStyle>
          <a:p>
            <a:pPr>
              <a:defRPr/>
            </a:pPr>
            <a:r>
              <a:rPr lang="en-US">
                <a:solidFill>
                  <a:prstClr val="white"/>
                </a:solidFill>
              </a:rPr>
              <a:t>DOCUMENT TYPE/STATUS</a:t>
            </a:r>
          </a:p>
        </p:txBody>
      </p:sp>
      <p:sp>
        <p:nvSpPr>
          <p:cNvPr id="9" name="Slide Number Placeholder 10"/>
          <p:cNvSpPr>
            <a:spLocks noGrp="1"/>
          </p:cNvSpPr>
          <p:nvPr>
            <p:ph type="sldNum" sz="quarter" idx="22"/>
          </p:nvPr>
        </p:nvSpPr>
        <p:spPr/>
        <p:txBody>
          <a:bodyPr/>
          <a:lstStyle>
            <a:lvl1pPr>
              <a:defRPr/>
            </a:lvl1pPr>
          </a:lstStyle>
          <a:p>
            <a:fld id="{9088A531-46EB-49E2-9BD3-9D7B9644FE7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5621148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016000" y="1371600"/>
            <a:ext cx="10261600" cy="5029200"/>
          </a:xfrm>
          <a:prstGeom prst="rect">
            <a:avLst/>
          </a:prstGeom>
        </p:spPr>
        <p:txBody>
          <a:bodyPr/>
          <a:lstStyle>
            <a:lvl1pPr>
              <a:defRPr>
                <a:solidFill>
                  <a:schemeClr val="bg1"/>
                </a:solidFill>
              </a:defRPr>
            </a:lvl1pPr>
          </a:lstStyle>
          <a:p>
            <a:pPr lvl="0"/>
            <a:r>
              <a:rPr lang="en-US" noProof="0"/>
              <a:t>Click icon to add picture</a:t>
            </a:r>
          </a:p>
        </p:txBody>
      </p:sp>
    </p:spTree>
    <p:extLst>
      <p:ext uri="{BB962C8B-B14F-4D97-AF65-F5344CB8AC3E}">
        <p14:creationId xmlns:p14="http://schemas.microsoft.com/office/powerpoint/2010/main" val="918134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CF62A14-02EC-49AE-ABE5-DA119C48B8D5}" type="datetimeFigureOut">
              <a:rPr lang="en-US">
                <a:solidFill>
                  <a:prstClr val="white"/>
                </a:solidFill>
              </a:rPr>
              <a:pPr>
                <a:defRPr/>
              </a:pPr>
              <a:t>9/30/2022</a:t>
            </a:fld>
            <a:endParaRPr lang="en-US">
              <a:solidFill>
                <a:prstClr val="white"/>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41312ABC-FDD2-45F6-9AF5-98F34633832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402592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130426"/>
            <a:ext cx="9144000" cy="1470025"/>
          </a:xfrm>
          <a:prstGeom prst="rect">
            <a:avLst/>
          </a:prstGeom>
        </p:spPr>
        <p:txBody>
          <a:bodyPr/>
          <a:lstStyle>
            <a:lvl1pPr algn="l">
              <a:defRPr>
                <a:solidFill>
                  <a:schemeClr val="bg1"/>
                </a:solidFill>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2133600" y="3886200"/>
            <a:ext cx="8229600" cy="1752600"/>
          </a:xfrm>
          <a:prstGeom prst="rect">
            <a:avLst/>
          </a:prstGeom>
        </p:spPr>
        <p:txBody>
          <a:bodyPr/>
          <a:lstStyle>
            <a:lvl1pPr marL="0" indent="0" algn="l">
              <a:buNone/>
              <a:defRPr>
                <a:solidFill>
                  <a:schemeClr val="bg1"/>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solidFill>
                  <a:prstClr val="white"/>
                </a:solidFill>
              </a:rPr>
              <a:t>DATE</a:t>
            </a:r>
          </a:p>
        </p:txBody>
      </p:sp>
      <p:sp>
        <p:nvSpPr>
          <p:cNvPr id="5" name="Footer Placeholder 9"/>
          <p:cNvSpPr>
            <a:spLocks noGrp="1"/>
          </p:cNvSpPr>
          <p:nvPr>
            <p:ph type="ftr" sz="quarter" idx="11"/>
          </p:nvPr>
        </p:nvSpPr>
        <p:spPr/>
        <p:txBody>
          <a:bodyPr/>
          <a:lstStyle>
            <a:lvl1pPr>
              <a:defRPr/>
            </a:lvl1pPr>
          </a:lstStyle>
          <a:p>
            <a:pPr>
              <a:defRPr/>
            </a:pPr>
            <a:r>
              <a:rPr lang="en-US">
                <a:solidFill>
                  <a:prstClr val="white"/>
                </a:solidFill>
              </a:rPr>
              <a:t>DOCUMENT TYPE/STATUS</a:t>
            </a:r>
          </a:p>
        </p:txBody>
      </p:sp>
      <p:sp>
        <p:nvSpPr>
          <p:cNvPr id="6" name="Slide Number Placeholder 10"/>
          <p:cNvSpPr>
            <a:spLocks noGrp="1"/>
          </p:cNvSpPr>
          <p:nvPr>
            <p:ph type="sldNum" sz="quarter" idx="12"/>
          </p:nvPr>
        </p:nvSpPr>
        <p:spPr/>
        <p:txBody>
          <a:bodyPr/>
          <a:lstStyle>
            <a:lvl1pPr>
              <a:defRPr/>
            </a:lvl1pPr>
          </a:lstStyle>
          <a:p>
            <a:fld id="{B5CCB93C-4054-43C1-AC55-AF39B11A67A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4185105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Content Placeholder 2"/>
          <p:cNvSpPr>
            <a:spLocks noGrp="1"/>
          </p:cNvSpPr>
          <p:nvPr>
            <p:ph idx="1"/>
          </p:nvPr>
        </p:nvSpPr>
        <p:spPr>
          <a:xfrm>
            <a:off x="1320800" y="1143000"/>
            <a:ext cx="10261600" cy="5181600"/>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solidFill>
                  <a:prstClr val="white"/>
                </a:solidFill>
              </a:rPr>
              <a:t>DATE</a:t>
            </a:r>
          </a:p>
        </p:txBody>
      </p:sp>
      <p:sp>
        <p:nvSpPr>
          <p:cNvPr id="5" name="Footer Placeholder 9"/>
          <p:cNvSpPr>
            <a:spLocks noGrp="1"/>
          </p:cNvSpPr>
          <p:nvPr>
            <p:ph type="ftr" sz="quarter" idx="11"/>
          </p:nvPr>
        </p:nvSpPr>
        <p:spPr/>
        <p:txBody>
          <a:bodyPr/>
          <a:lstStyle>
            <a:lvl1pPr>
              <a:defRPr/>
            </a:lvl1pPr>
          </a:lstStyle>
          <a:p>
            <a:pPr>
              <a:defRPr/>
            </a:pPr>
            <a:r>
              <a:rPr lang="en-US">
                <a:solidFill>
                  <a:prstClr val="white"/>
                </a:solidFill>
              </a:rPr>
              <a:t>DOCUMENT TYPE/STATUS</a:t>
            </a:r>
          </a:p>
        </p:txBody>
      </p:sp>
      <p:sp>
        <p:nvSpPr>
          <p:cNvPr id="7" name="Slide Number Placeholder 10"/>
          <p:cNvSpPr>
            <a:spLocks noGrp="1"/>
          </p:cNvSpPr>
          <p:nvPr>
            <p:ph type="sldNum" sz="quarter" idx="12"/>
          </p:nvPr>
        </p:nvSpPr>
        <p:spPr/>
        <p:txBody>
          <a:bodyPr/>
          <a:lstStyle>
            <a:lvl1pPr>
              <a:defRPr/>
            </a:lvl1pPr>
          </a:lstStyle>
          <a:p>
            <a:fld id="{5AC226FD-B7B5-4493-AC7D-86F99D04B7A8}"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50116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9" name="Date Placeholder 8"/>
          <p:cNvSpPr>
            <a:spLocks noGrp="1"/>
          </p:cNvSpPr>
          <p:nvPr>
            <p:ph type="dt" sz="half" idx="10"/>
          </p:nvPr>
        </p:nvSpPr>
        <p:spPr>
          <a:xfrm>
            <a:off x="609600" y="6553200"/>
            <a:ext cx="2844800" cy="304800"/>
          </a:xfrm>
        </p:spPr>
        <p:txBody>
          <a:bodyPr/>
          <a:lstStyle>
            <a:lvl1pPr>
              <a:defRPr>
                <a:solidFill>
                  <a:srgbClr val="174782"/>
                </a:solidFill>
              </a:defRPr>
            </a:lvl1pPr>
          </a:lstStyle>
          <a:p>
            <a:pPr>
              <a:defRPr/>
            </a:pPr>
            <a:r>
              <a:rPr lang="en-US"/>
              <a:t>November 6, 2020</a:t>
            </a:r>
            <a:endParaRPr lang="en-US" dirty="0"/>
          </a:p>
        </p:txBody>
      </p:sp>
      <p:sp>
        <p:nvSpPr>
          <p:cNvPr id="13" name="Footer Placeholder 9"/>
          <p:cNvSpPr>
            <a:spLocks noGrp="1"/>
          </p:cNvSpPr>
          <p:nvPr>
            <p:ph type="ftr" sz="quarter" idx="11"/>
          </p:nvPr>
        </p:nvSpPr>
        <p:spPr>
          <a:xfrm>
            <a:off x="3962400" y="6553200"/>
            <a:ext cx="5181600" cy="304800"/>
          </a:xfrm>
        </p:spPr>
        <p:txBody>
          <a:bodyPr/>
          <a:lstStyle>
            <a:lvl1pPr>
              <a:defRPr>
                <a:solidFill>
                  <a:srgbClr val="174782"/>
                </a:solidFill>
              </a:defRPr>
            </a:lvl1pPr>
          </a:lstStyle>
          <a:p>
            <a:pPr>
              <a:defRPr/>
            </a:pPr>
            <a:r>
              <a:rPr lang="en-US"/>
              <a:t>SSVF Health Care Navigators</a:t>
            </a:r>
            <a:endParaRPr lang="en-US" dirty="0"/>
          </a:p>
        </p:txBody>
      </p:sp>
      <p:sp>
        <p:nvSpPr>
          <p:cNvPr id="14" name="Slide Number Placeholder 10"/>
          <p:cNvSpPr>
            <a:spLocks noGrp="1"/>
          </p:cNvSpPr>
          <p:nvPr>
            <p:ph type="sldNum" sz="quarter" idx="12"/>
          </p:nvPr>
        </p:nvSpPr>
        <p:spPr>
          <a:xfrm>
            <a:off x="8737600" y="6553200"/>
            <a:ext cx="2844800" cy="304800"/>
          </a:xfrm>
        </p:spPr>
        <p:txBody>
          <a:bodyPr/>
          <a:lstStyle>
            <a:lvl1pPr>
              <a:defRPr>
                <a:solidFill>
                  <a:srgbClr val="174782"/>
                </a:solidFill>
              </a:defRPr>
            </a:lvl1pPr>
          </a:lstStyle>
          <a:p>
            <a:fld id="{A829F25A-84D3-4F9E-BD6A-3ADD05BBF9F6}" type="slidenum">
              <a:rPr lang="en-US" altLang="en-US" smtClean="0"/>
              <a:pPr/>
              <a:t>‹#›</a:t>
            </a:fld>
            <a:endParaRPr lang="en-US" altLang="en-US" dirty="0"/>
          </a:p>
        </p:txBody>
      </p:sp>
    </p:spTree>
    <p:extLst>
      <p:ext uri="{BB962C8B-B14F-4D97-AF65-F5344CB8AC3E}">
        <p14:creationId xmlns:p14="http://schemas.microsoft.com/office/powerpoint/2010/main" val="2628051597"/>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Date Placeholder 8"/>
          <p:cNvSpPr>
            <a:spLocks noGrp="1"/>
          </p:cNvSpPr>
          <p:nvPr>
            <p:ph type="dt" sz="half" idx="10"/>
          </p:nvPr>
        </p:nvSpPr>
        <p:spPr/>
        <p:txBody>
          <a:bodyPr/>
          <a:lstStyle>
            <a:lvl1pPr>
              <a:defRPr>
                <a:solidFill>
                  <a:srgbClr val="174782"/>
                </a:solidFill>
              </a:defRPr>
            </a:lvl1pPr>
          </a:lstStyle>
          <a:p>
            <a:pPr>
              <a:defRPr/>
            </a:pPr>
            <a:r>
              <a:rPr lang="en-US"/>
              <a:t>DATE</a:t>
            </a:r>
          </a:p>
        </p:txBody>
      </p:sp>
      <p:sp>
        <p:nvSpPr>
          <p:cNvPr id="3" name="Footer Placeholder 9"/>
          <p:cNvSpPr>
            <a:spLocks noGrp="1"/>
          </p:cNvSpPr>
          <p:nvPr>
            <p:ph type="ftr" sz="quarter" idx="11"/>
          </p:nvPr>
        </p:nvSpPr>
        <p:spPr/>
        <p:txBody>
          <a:bodyPr/>
          <a:lstStyle>
            <a:lvl1pPr>
              <a:defRPr>
                <a:solidFill>
                  <a:srgbClr val="174782"/>
                </a:solidFill>
              </a:defRPr>
            </a:lvl1pPr>
          </a:lstStyle>
          <a:p>
            <a:pPr>
              <a:defRPr/>
            </a:pPr>
            <a:r>
              <a:rPr lang="en-US"/>
              <a:t>DOCUMENT TYPE/STATUS</a:t>
            </a:r>
          </a:p>
        </p:txBody>
      </p:sp>
      <p:sp>
        <p:nvSpPr>
          <p:cNvPr id="4" name="Slide Number Placeholder 10"/>
          <p:cNvSpPr>
            <a:spLocks noGrp="1"/>
          </p:cNvSpPr>
          <p:nvPr>
            <p:ph type="sldNum" sz="quarter" idx="12"/>
          </p:nvPr>
        </p:nvSpPr>
        <p:spPr/>
        <p:txBody>
          <a:bodyPr/>
          <a:lstStyle>
            <a:lvl1pPr>
              <a:defRPr>
                <a:solidFill>
                  <a:srgbClr val="174782"/>
                </a:solidFill>
              </a:defRPr>
            </a:lvl1pPr>
          </a:lstStyle>
          <a:p>
            <a:fld id="{32D2615E-0A2A-4239-8A82-6EA0DE9BEF04}" type="slidenum">
              <a:rPr lang="en-US" altLang="en-US"/>
              <a:pPr/>
              <a:t>‹#›</a:t>
            </a:fld>
            <a:endParaRPr lang="en-US" altLang="en-US"/>
          </a:p>
        </p:txBody>
      </p:sp>
    </p:spTree>
    <p:extLst>
      <p:ext uri="{BB962C8B-B14F-4D97-AF65-F5344CB8AC3E}">
        <p14:creationId xmlns:p14="http://schemas.microsoft.com/office/powerpoint/2010/main" val="17690552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22400" y="1143000"/>
            <a:ext cx="5029200" cy="5029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p:cNvSpPr>
            <a:spLocks noGrp="1"/>
          </p:cNvSpPr>
          <p:nvPr>
            <p:ph sz="quarter" idx="14"/>
          </p:nvPr>
        </p:nvSpPr>
        <p:spPr>
          <a:xfrm>
            <a:off x="6705600" y="1143000"/>
            <a:ext cx="5029200" cy="5029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5" name="Date Placeholder 8"/>
          <p:cNvSpPr>
            <a:spLocks noGrp="1"/>
          </p:cNvSpPr>
          <p:nvPr>
            <p:ph type="dt" sz="half" idx="15"/>
          </p:nvPr>
        </p:nvSpPr>
        <p:spPr/>
        <p:txBody>
          <a:bodyPr/>
          <a:lstStyle>
            <a:lvl1pPr>
              <a:defRPr/>
            </a:lvl1pPr>
          </a:lstStyle>
          <a:p>
            <a:pPr>
              <a:defRPr/>
            </a:pPr>
            <a:r>
              <a:rPr lang="en-US">
                <a:solidFill>
                  <a:prstClr val="white"/>
                </a:solidFill>
              </a:rPr>
              <a:t>DATE</a:t>
            </a:r>
          </a:p>
        </p:txBody>
      </p:sp>
      <p:sp>
        <p:nvSpPr>
          <p:cNvPr id="6" name="Footer Placeholder 9"/>
          <p:cNvSpPr>
            <a:spLocks noGrp="1"/>
          </p:cNvSpPr>
          <p:nvPr>
            <p:ph type="ftr" sz="quarter" idx="16"/>
          </p:nvPr>
        </p:nvSpPr>
        <p:spPr/>
        <p:txBody>
          <a:bodyPr/>
          <a:lstStyle>
            <a:lvl1pPr>
              <a:defRPr/>
            </a:lvl1pPr>
          </a:lstStyle>
          <a:p>
            <a:pPr>
              <a:defRPr/>
            </a:pPr>
            <a:r>
              <a:rPr lang="en-US">
                <a:solidFill>
                  <a:prstClr val="white"/>
                </a:solidFill>
              </a:rPr>
              <a:t>DOCUMENT TYPE/STATUS</a:t>
            </a:r>
          </a:p>
        </p:txBody>
      </p:sp>
      <p:sp>
        <p:nvSpPr>
          <p:cNvPr id="7" name="Slide Number Placeholder 10"/>
          <p:cNvSpPr>
            <a:spLocks noGrp="1"/>
          </p:cNvSpPr>
          <p:nvPr>
            <p:ph type="sldNum" sz="quarter" idx="17"/>
          </p:nvPr>
        </p:nvSpPr>
        <p:spPr/>
        <p:txBody>
          <a:bodyPr/>
          <a:lstStyle>
            <a:lvl1pPr>
              <a:defRPr/>
            </a:lvl1pPr>
          </a:lstStyle>
          <a:p>
            <a:fld id="{1877CD46-EFD6-46CE-AAE4-0E706ED2F25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0185050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0" name="Content Placeholder 4"/>
          <p:cNvSpPr>
            <a:spLocks noGrp="1"/>
          </p:cNvSpPr>
          <p:nvPr>
            <p:ph sz="quarter" idx="13"/>
          </p:nvPr>
        </p:nvSpPr>
        <p:spPr>
          <a:xfrm>
            <a:off x="1320800" y="1143000"/>
            <a:ext cx="4775200" cy="5105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4"/>
          </p:nvPr>
        </p:nvSpPr>
        <p:spPr>
          <a:xfrm>
            <a:off x="6299200" y="5562600"/>
            <a:ext cx="5158317" cy="685800"/>
          </a:xfrm>
          <a:prstGeom prst="rect">
            <a:avLst/>
          </a:prstGeom>
        </p:spPr>
        <p:txBody>
          <a:bodyPr/>
          <a:lstStyle>
            <a:lvl1pPr marL="0" indent="0">
              <a:buNone/>
              <a:defRPr sz="1400" baseline="0">
                <a:solidFill>
                  <a:srgbClr val="174782"/>
                </a:solidFill>
              </a:defRPr>
            </a:lvl1pPr>
            <a:lvl2pPr>
              <a:defRPr sz="1400">
                <a:solidFill>
                  <a:srgbClr val="174782"/>
                </a:solidFill>
              </a:defRPr>
            </a:lvl2pPr>
            <a:lvl3pPr>
              <a:defRPr sz="1400">
                <a:solidFill>
                  <a:srgbClr val="174782"/>
                </a:solidFill>
              </a:defRPr>
            </a:lvl3pPr>
            <a:lvl4pPr>
              <a:defRPr sz="1400">
                <a:solidFill>
                  <a:srgbClr val="174782"/>
                </a:solidFill>
              </a:defRPr>
            </a:lvl4pPr>
            <a:lvl5pPr>
              <a:defRPr sz="1400">
                <a:solidFill>
                  <a:srgbClr val="174782"/>
                </a:solidFill>
              </a:defRPr>
            </a:lvl5pPr>
          </a:lstStyle>
          <a:p>
            <a:pPr lvl="0"/>
            <a:r>
              <a:rPr lang="en-US"/>
              <a:t>Edit Master text styles</a:t>
            </a:r>
          </a:p>
        </p:txBody>
      </p:sp>
      <p:sp>
        <p:nvSpPr>
          <p:cNvPr id="7" name="Picture Placeholder 6"/>
          <p:cNvSpPr>
            <a:spLocks noGrp="1"/>
          </p:cNvSpPr>
          <p:nvPr>
            <p:ph type="pic" sz="quarter" idx="15"/>
          </p:nvPr>
        </p:nvSpPr>
        <p:spPr>
          <a:xfrm>
            <a:off x="6299200" y="1143000"/>
            <a:ext cx="5181600" cy="4343400"/>
          </a:xfrm>
          <a:prstGeom prst="rect">
            <a:avLst/>
          </a:prstGeom>
        </p:spPr>
        <p:txBody>
          <a:bodyPr/>
          <a:lstStyle/>
          <a:p>
            <a:pPr lvl="0"/>
            <a:r>
              <a:rPr lang="en-US" noProof="0"/>
              <a:t>Click icon to add picture</a:t>
            </a:r>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Date Placeholder 8"/>
          <p:cNvSpPr>
            <a:spLocks noGrp="1"/>
          </p:cNvSpPr>
          <p:nvPr>
            <p:ph type="dt" sz="half" idx="16"/>
          </p:nvPr>
        </p:nvSpPr>
        <p:spPr/>
        <p:txBody>
          <a:bodyPr/>
          <a:lstStyle>
            <a:lvl1pPr>
              <a:defRPr/>
            </a:lvl1pPr>
          </a:lstStyle>
          <a:p>
            <a:pPr>
              <a:defRPr/>
            </a:pPr>
            <a:r>
              <a:rPr lang="en-US">
                <a:solidFill>
                  <a:prstClr val="white"/>
                </a:solidFill>
              </a:rPr>
              <a:t>DATE</a:t>
            </a:r>
          </a:p>
        </p:txBody>
      </p:sp>
      <p:sp>
        <p:nvSpPr>
          <p:cNvPr id="8" name="Footer Placeholder 9"/>
          <p:cNvSpPr>
            <a:spLocks noGrp="1"/>
          </p:cNvSpPr>
          <p:nvPr>
            <p:ph type="ftr" sz="quarter" idx="17"/>
          </p:nvPr>
        </p:nvSpPr>
        <p:spPr/>
        <p:txBody>
          <a:bodyPr/>
          <a:lstStyle>
            <a:lvl1pPr>
              <a:defRPr/>
            </a:lvl1pPr>
          </a:lstStyle>
          <a:p>
            <a:pPr>
              <a:defRPr/>
            </a:pPr>
            <a:r>
              <a:rPr lang="en-US">
                <a:solidFill>
                  <a:prstClr val="white"/>
                </a:solidFill>
              </a:rPr>
              <a:t>DOCUMENT TYPE/STATUS</a:t>
            </a:r>
          </a:p>
        </p:txBody>
      </p:sp>
      <p:sp>
        <p:nvSpPr>
          <p:cNvPr id="10" name="Slide Number Placeholder 10"/>
          <p:cNvSpPr>
            <a:spLocks noGrp="1"/>
          </p:cNvSpPr>
          <p:nvPr>
            <p:ph type="sldNum" sz="quarter" idx="18"/>
          </p:nvPr>
        </p:nvSpPr>
        <p:spPr/>
        <p:txBody>
          <a:bodyPr/>
          <a:lstStyle>
            <a:lvl1pPr>
              <a:defRPr/>
            </a:lvl1pPr>
          </a:lstStyle>
          <a:p>
            <a:fld id="{599A9B8B-6FE6-4339-8A55-C4858FC8A414}"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95545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19" name="Content Placeholder 4"/>
          <p:cNvSpPr>
            <a:spLocks noGrp="1"/>
          </p:cNvSpPr>
          <p:nvPr>
            <p:ph sz="quarter" idx="13"/>
          </p:nvPr>
        </p:nvSpPr>
        <p:spPr>
          <a:xfrm>
            <a:off x="1219200" y="4038600"/>
            <a:ext cx="10363200" cy="2362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Picture Placeholder 20"/>
          <p:cNvSpPr>
            <a:spLocks noGrp="1"/>
          </p:cNvSpPr>
          <p:nvPr>
            <p:ph type="pic" sz="quarter" idx="17"/>
          </p:nvPr>
        </p:nvSpPr>
        <p:spPr>
          <a:xfrm>
            <a:off x="1219200" y="1066800"/>
            <a:ext cx="4978400" cy="2895600"/>
          </a:xfrm>
          <a:prstGeom prst="rect">
            <a:avLst/>
          </a:prstGeom>
        </p:spPr>
        <p:txBody>
          <a:bodyPr/>
          <a:lstStyle/>
          <a:p>
            <a:pPr lvl="0"/>
            <a:r>
              <a:rPr lang="en-US" noProof="0"/>
              <a:t>Click icon to add picture</a:t>
            </a:r>
          </a:p>
        </p:txBody>
      </p:sp>
      <p:sp>
        <p:nvSpPr>
          <p:cNvPr id="21" name="Picture Placeholder 20"/>
          <p:cNvSpPr>
            <a:spLocks noGrp="1"/>
          </p:cNvSpPr>
          <p:nvPr>
            <p:ph type="pic" sz="quarter" idx="18"/>
          </p:nvPr>
        </p:nvSpPr>
        <p:spPr>
          <a:xfrm>
            <a:off x="6400800" y="1066800"/>
            <a:ext cx="5181600" cy="2895600"/>
          </a:xfrm>
          <a:prstGeom prst="rect">
            <a:avLst/>
          </a:prstGeom>
        </p:spPr>
        <p:txBody>
          <a:bodyPr/>
          <a:lstStyle/>
          <a:p>
            <a:pPr lvl="0"/>
            <a:r>
              <a:rPr lang="en-US" noProof="0"/>
              <a:t>Click icon to add picture</a:t>
            </a:r>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Date Placeholder 8"/>
          <p:cNvSpPr>
            <a:spLocks noGrp="1"/>
          </p:cNvSpPr>
          <p:nvPr>
            <p:ph type="dt" sz="half" idx="19"/>
          </p:nvPr>
        </p:nvSpPr>
        <p:spPr/>
        <p:txBody>
          <a:bodyPr/>
          <a:lstStyle>
            <a:lvl1pPr>
              <a:defRPr/>
            </a:lvl1pPr>
          </a:lstStyle>
          <a:p>
            <a:pPr>
              <a:defRPr/>
            </a:pPr>
            <a:r>
              <a:rPr lang="en-US">
                <a:solidFill>
                  <a:prstClr val="white"/>
                </a:solidFill>
              </a:rPr>
              <a:t>DATE</a:t>
            </a:r>
          </a:p>
        </p:txBody>
      </p:sp>
      <p:sp>
        <p:nvSpPr>
          <p:cNvPr id="7" name="Footer Placeholder 9"/>
          <p:cNvSpPr>
            <a:spLocks noGrp="1"/>
          </p:cNvSpPr>
          <p:nvPr>
            <p:ph type="ftr" sz="quarter" idx="20"/>
          </p:nvPr>
        </p:nvSpPr>
        <p:spPr/>
        <p:txBody>
          <a:bodyPr/>
          <a:lstStyle>
            <a:lvl1pPr>
              <a:defRPr/>
            </a:lvl1pPr>
          </a:lstStyle>
          <a:p>
            <a:pPr>
              <a:defRPr/>
            </a:pPr>
            <a:r>
              <a:rPr lang="en-US">
                <a:solidFill>
                  <a:prstClr val="white"/>
                </a:solidFill>
              </a:rPr>
              <a:t>DOCUMENT TYPE/STATUS</a:t>
            </a:r>
          </a:p>
        </p:txBody>
      </p:sp>
      <p:sp>
        <p:nvSpPr>
          <p:cNvPr id="8" name="Slide Number Placeholder 10"/>
          <p:cNvSpPr>
            <a:spLocks noGrp="1"/>
          </p:cNvSpPr>
          <p:nvPr>
            <p:ph type="sldNum" sz="quarter" idx="21"/>
          </p:nvPr>
        </p:nvSpPr>
        <p:spPr/>
        <p:txBody>
          <a:bodyPr/>
          <a:lstStyle>
            <a:lvl1pPr>
              <a:defRPr/>
            </a:lvl1pPr>
          </a:lstStyle>
          <a:p>
            <a:fld id="{8898E795-558B-42F5-B2AB-7D422CEBBFC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7900115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1219200" y="4038600"/>
            <a:ext cx="10363200" cy="23622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Picture Placeholder 20"/>
          <p:cNvSpPr>
            <a:spLocks noGrp="1"/>
          </p:cNvSpPr>
          <p:nvPr>
            <p:ph type="pic" sz="quarter" idx="17"/>
          </p:nvPr>
        </p:nvSpPr>
        <p:spPr>
          <a:xfrm>
            <a:off x="1219200" y="1066800"/>
            <a:ext cx="3352800" cy="2895600"/>
          </a:xfrm>
          <a:prstGeom prst="rect">
            <a:avLst/>
          </a:prstGeom>
        </p:spPr>
        <p:txBody>
          <a:bodyPr/>
          <a:lstStyle/>
          <a:p>
            <a:pPr lvl="0"/>
            <a:r>
              <a:rPr lang="en-US" noProof="0"/>
              <a:t>Click icon to add picture</a:t>
            </a:r>
          </a:p>
        </p:txBody>
      </p:sp>
      <p:sp>
        <p:nvSpPr>
          <p:cNvPr id="22" name="Picture Placeholder 20"/>
          <p:cNvSpPr>
            <a:spLocks noGrp="1"/>
          </p:cNvSpPr>
          <p:nvPr>
            <p:ph type="pic" sz="quarter" idx="18"/>
          </p:nvPr>
        </p:nvSpPr>
        <p:spPr>
          <a:xfrm>
            <a:off x="4724400" y="1066800"/>
            <a:ext cx="3352800" cy="2895600"/>
          </a:xfrm>
          <a:prstGeom prst="rect">
            <a:avLst/>
          </a:prstGeom>
        </p:spPr>
        <p:txBody>
          <a:bodyPr/>
          <a:lstStyle/>
          <a:p>
            <a:pPr lvl="0"/>
            <a:r>
              <a:rPr lang="en-US" noProof="0"/>
              <a:t>Click icon to add picture</a:t>
            </a:r>
          </a:p>
        </p:txBody>
      </p:sp>
      <p:sp>
        <p:nvSpPr>
          <p:cNvPr id="23" name="Picture Placeholder 20"/>
          <p:cNvSpPr>
            <a:spLocks noGrp="1"/>
          </p:cNvSpPr>
          <p:nvPr>
            <p:ph type="pic" sz="quarter" idx="19"/>
          </p:nvPr>
        </p:nvSpPr>
        <p:spPr>
          <a:xfrm>
            <a:off x="8229600" y="1066800"/>
            <a:ext cx="3352800" cy="2895600"/>
          </a:xfrm>
          <a:prstGeom prst="rect">
            <a:avLst/>
          </a:prstGeom>
        </p:spPr>
        <p:txBody>
          <a:bodyPr/>
          <a:lstStyle/>
          <a:p>
            <a:pPr lvl="0"/>
            <a:r>
              <a:rPr lang="en-US" noProof="0"/>
              <a:t>Click icon to add picture</a:t>
            </a:r>
          </a:p>
        </p:txBody>
      </p:sp>
      <p:sp>
        <p:nvSpPr>
          <p:cNvPr id="11"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7" name="Date Placeholder 8"/>
          <p:cNvSpPr>
            <a:spLocks noGrp="1"/>
          </p:cNvSpPr>
          <p:nvPr>
            <p:ph type="dt" sz="half" idx="20"/>
          </p:nvPr>
        </p:nvSpPr>
        <p:spPr/>
        <p:txBody>
          <a:bodyPr/>
          <a:lstStyle>
            <a:lvl1pPr>
              <a:defRPr/>
            </a:lvl1pPr>
          </a:lstStyle>
          <a:p>
            <a:pPr>
              <a:defRPr/>
            </a:pPr>
            <a:r>
              <a:rPr lang="en-US">
                <a:solidFill>
                  <a:prstClr val="white"/>
                </a:solidFill>
              </a:rPr>
              <a:t>DATE</a:t>
            </a:r>
          </a:p>
        </p:txBody>
      </p:sp>
      <p:sp>
        <p:nvSpPr>
          <p:cNvPr id="8" name="Footer Placeholder 9"/>
          <p:cNvSpPr>
            <a:spLocks noGrp="1"/>
          </p:cNvSpPr>
          <p:nvPr>
            <p:ph type="ftr" sz="quarter" idx="21"/>
          </p:nvPr>
        </p:nvSpPr>
        <p:spPr/>
        <p:txBody>
          <a:bodyPr/>
          <a:lstStyle>
            <a:lvl1pPr>
              <a:defRPr/>
            </a:lvl1pPr>
          </a:lstStyle>
          <a:p>
            <a:pPr>
              <a:defRPr/>
            </a:pPr>
            <a:r>
              <a:rPr lang="en-US">
                <a:solidFill>
                  <a:prstClr val="white"/>
                </a:solidFill>
              </a:rPr>
              <a:t>DOCUMENT TYPE/STATUS</a:t>
            </a:r>
          </a:p>
        </p:txBody>
      </p:sp>
      <p:sp>
        <p:nvSpPr>
          <p:cNvPr id="9" name="Slide Number Placeholder 10"/>
          <p:cNvSpPr>
            <a:spLocks noGrp="1"/>
          </p:cNvSpPr>
          <p:nvPr>
            <p:ph type="sldNum" sz="quarter" idx="22"/>
          </p:nvPr>
        </p:nvSpPr>
        <p:spPr/>
        <p:txBody>
          <a:bodyPr/>
          <a:lstStyle>
            <a:lvl1pPr>
              <a:defRPr/>
            </a:lvl1pPr>
          </a:lstStyle>
          <a:p>
            <a:fld id="{435771F8-3F30-4C09-BE1B-73FCAE3E40E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9505053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016000" y="1371600"/>
            <a:ext cx="10261600" cy="5029200"/>
          </a:xfrm>
          <a:prstGeom prst="rect">
            <a:avLst/>
          </a:prstGeom>
        </p:spPr>
        <p:txBody>
          <a:bodyPr/>
          <a:lstStyle>
            <a:lvl1pPr>
              <a:defRPr>
                <a:solidFill>
                  <a:schemeClr val="bg1"/>
                </a:solidFill>
              </a:defRPr>
            </a:lvl1pPr>
          </a:lstStyle>
          <a:p>
            <a:pPr lvl="0"/>
            <a:r>
              <a:rPr lang="en-US" noProof="0"/>
              <a:t>Click icon to add picture</a:t>
            </a:r>
          </a:p>
        </p:txBody>
      </p:sp>
    </p:spTree>
    <p:extLst>
      <p:ext uri="{BB962C8B-B14F-4D97-AF65-F5344CB8AC3E}">
        <p14:creationId xmlns:p14="http://schemas.microsoft.com/office/powerpoint/2010/main" val="29516827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4710F7C-83DF-4A2F-A911-8362FA219C49}" type="datetimeFigureOut">
              <a:rPr lang="en-US">
                <a:solidFill>
                  <a:prstClr val="white"/>
                </a:solidFill>
              </a:rPr>
              <a:pPr>
                <a:defRPr/>
              </a:pPr>
              <a:t>9/30/2022</a:t>
            </a:fld>
            <a:endParaRPr lang="en-US">
              <a:solidFill>
                <a:prstClr val="white"/>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F831AD46-7739-4AF0-9716-8D093F27A55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24320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9" name="Date Placeholder 8"/>
          <p:cNvSpPr>
            <a:spLocks noGrp="1"/>
          </p:cNvSpPr>
          <p:nvPr>
            <p:ph type="dt" sz="half" idx="10"/>
          </p:nvPr>
        </p:nvSpPr>
        <p:spPr>
          <a:xfrm>
            <a:off x="609600" y="6553200"/>
            <a:ext cx="2844800" cy="304800"/>
          </a:xfrm>
        </p:spPr>
        <p:txBody>
          <a:bodyPr/>
          <a:lstStyle>
            <a:lvl1pPr>
              <a:defRPr/>
            </a:lvl1pPr>
          </a:lstStyle>
          <a:p>
            <a:pPr>
              <a:defRPr/>
            </a:pPr>
            <a:r>
              <a:rPr lang="en-US"/>
              <a:t>November 6, 2020</a:t>
            </a:r>
            <a:endParaRPr lang="en-US" dirty="0"/>
          </a:p>
        </p:txBody>
      </p:sp>
      <p:sp>
        <p:nvSpPr>
          <p:cNvPr id="11" name="Footer Placeholder 9"/>
          <p:cNvSpPr>
            <a:spLocks noGrp="1"/>
          </p:cNvSpPr>
          <p:nvPr>
            <p:ph type="ftr" sz="quarter" idx="11"/>
          </p:nvPr>
        </p:nvSpPr>
        <p:spPr>
          <a:xfrm>
            <a:off x="3962400" y="6553200"/>
            <a:ext cx="5181600" cy="304800"/>
          </a:xfrm>
        </p:spPr>
        <p:txBody>
          <a:bodyPr/>
          <a:lstStyle>
            <a:lvl1pPr>
              <a:defRPr/>
            </a:lvl1pPr>
          </a:lstStyle>
          <a:p>
            <a:pPr>
              <a:defRPr/>
            </a:pPr>
            <a:r>
              <a:rPr lang="en-US"/>
              <a:t>SSVF Health Care Navigators</a:t>
            </a:r>
            <a:endParaRPr lang="en-US" dirty="0"/>
          </a:p>
        </p:txBody>
      </p:sp>
      <p:sp>
        <p:nvSpPr>
          <p:cNvPr id="18" name="Slide Number Placeholder 10"/>
          <p:cNvSpPr>
            <a:spLocks noGrp="1"/>
          </p:cNvSpPr>
          <p:nvPr>
            <p:ph type="sldNum" sz="quarter" idx="12"/>
          </p:nvPr>
        </p:nvSpPr>
        <p:spPr>
          <a:xfrm>
            <a:off x="8737600" y="6553200"/>
            <a:ext cx="2844800" cy="304800"/>
          </a:xfrm>
        </p:spPr>
        <p:txBody>
          <a:bodyPr/>
          <a:lstStyle>
            <a:lvl1pPr>
              <a:defRPr/>
            </a:lvl1pPr>
          </a:lstStyle>
          <a:p>
            <a:fld id="{A829F25A-84D3-4F9E-BD6A-3ADD05BBF9F6}" type="slidenum">
              <a:rPr lang="en-US" altLang="en-US"/>
              <a:pPr/>
              <a:t>‹#›</a:t>
            </a:fld>
            <a:endParaRPr lang="en-US" altLang="en-US" dirty="0"/>
          </a:p>
        </p:txBody>
      </p:sp>
      <p:sp>
        <p:nvSpPr>
          <p:cNvPr id="3" name="Content Placeholder 2"/>
          <p:cNvSpPr>
            <a:spLocks noGrp="1"/>
          </p:cNvSpPr>
          <p:nvPr>
            <p:ph sz="quarter" idx="13"/>
          </p:nvPr>
        </p:nvSpPr>
        <p:spPr>
          <a:xfrm>
            <a:off x="1422400" y="1143000"/>
            <a:ext cx="50292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p:cNvSpPr>
            <a:spLocks noGrp="1"/>
          </p:cNvSpPr>
          <p:nvPr>
            <p:ph sz="quarter" idx="14"/>
          </p:nvPr>
        </p:nvSpPr>
        <p:spPr>
          <a:xfrm>
            <a:off x="6705600" y="1143000"/>
            <a:ext cx="502920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Tree>
    <p:extLst>
      <p:ext uri="{BB962C8B-B14F-4D97-AF65-F5344CB8AC3E}">
        <p14:creationId xmlns:p14="http://schemas.microsoft.com/office/powerpoint/2010/main" val="3361403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Date Placeholder 8"/>
          <p:cNvSpPr>
            <a:spLocks noGrp="1"/>
          </p:cNvSpPr>
          <p:nvPr>
            <p:ph type="dt" sz="half" idx="10"/>
          </p:nvPr>
        </p:nvSpPr>
        <p:spPr>
          <a:xfrm>
            <a:off x="609600" y="6553200"/>
            <a:ext cx="2844800" cy="304800"/>
          </a:xfrm>
        </p:spPr>
        <p:txBody>
          <a:bodyPr/>
          <a:lstStyle>
            <a:lvl1pPr>
              <a:defRPr/>
            </a:lvl1pPr>
          </a:lstStyle>
          <a:p>
            <a:pPr>
              <a:defRPr/>
            </a:pPr>
            <a:r>
              <a:rPr lang="en-US"/>
              <a:t>November 6, 2020</a:t>
            </a:r>
            <a:endParaRPr lang="en-US" dirty="0"/>
          </a:p>
        </p:txBody>
      </p:sp>
      <p:sp>
        <p:nvSpPr>
          <p:cNvPr id="17" name="Footer Placeholder 9"/>
          <p:cNvSpPr>
            <a:spLocks noGrp="1"/>
          </p:cNvSpPr>
          <p:nvPr>
            <p:ph type="ftr" sz="quarter" idx="11"/>
          </p:nvPr>
        </p:nvSpPr>
        <p:spPr>
          <a:xfrm>
            <a:off x="3962400" y="6553200"/>
            <a:ext cx="5181600" cy="304800"/>
          </a:xfrm>
        </p:spPr>
        <p:txBody>
          <a:bodyPr/>
          <a:lstStyle>
            <a:lvl1pPr>
              <a:defRPr/>
            </a:lvl1pPr>
          </a:lstStyle>
          <a:p>
            <a:pPr>
              <a:defRPr/>
            </a:pPr>
            <a:r>
              <a:rPr lang="en-US"/>
              <a:t>SSVF Health Care Navigators</a:t>
            </a:r>
            <a:endParaRPr lang="en-US" dirty="0"/>
          </a:p>
        </p:txBody>
      </p:sp>
      <p:sp>
        <p:nvSpPr>
          <p:cNvPr id="18" name="Slide Number Placeholder 10"/>
          <p:cNvSpPr>
            <a:spLocks noGrp="1"/>
          </p:cNvSpPr>
          <p:nvPr>
            <p:ph type="sldNum" sz="quarter" idx="12"/>
          </p:nvPr>
        </p:nvSpPr>
        <p:spPr>
          <a:xfrm>
            <a:off x="8737600" y="6553200"/>
            <a:ext cx="2844800" cy="304800"/>
          </a:xfrm>
        </p:spPr>
        <p:txBody>
          <a:bodyPr/>
          <a:lstStyle>
            <a:lvl1pPr>
              <a:defRPr/>
            </a:lvl1pPr>
          </a:lstStyle>
          <a:p>
            <a:fld id="{A829F25A-84D3-4F9E-BD6A-3ADD05BBF9F6}" type="slidenum">
              <a:rPr lang="en-US" altLang="en-US"/>
              <a:pPr/>
              <a:t>‹#›</a:t>
            </a:fld>
            <a:endParaRPr lang="en-US" altLang="en-US" dirty="0"/>
          </a:p>
        </p:txBody>
      </p:sp>
      <p:sp>
        <p:nvSpPr>
          <p:cNvPr id="20" name="Content Placeholder 4"/>
          <p:cNvSpPr>
            <a:spLocks noGrp="1"/>
          </p:cNvSpPr>
          <p:nvPr>
            <p:ph sz="quarter" idx="13"/>
          </p:nvPr>
        </p:nvSpPr>
        <p:spPr>
          <a:xfrm>
            <a:off x="1320800" y="1143000"/>
            <a:ext cx="4775200" cy="5105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6299200" y="5562600"/>
            <a:ext cx="5158317" cy="685800"/>
          </a:xfrm>
          <a:prstGeom prst="rect">
            <a:avLst/>
          </a:prstGeom>
        </p:spPr>
        <p:txBody>
          <a:bodyPr/>
          <a:lstStyle>
            <a:lvl1pPr marL="0" indent="0">
              <a:buNone/>
              <a:defRPr sz="1400" baseline="0">
                <a:solidFill>
                  <a:srgbClr val="174782"/>
                </a:solidFill>
              </a:defRPr>
            </a:lvl1pPr>
            <a:lvl2pPr>
              <a:defRPr sz="1400">
                <a:solidFill>
                  <a:srgbClr val="174782"/>
                </a:solidFill>
              </a:defRPr>
            </a:lvl2pPr>
            <a:lvl3pPr>
              <a:defRPr sz="1400">
                <a:solidFill>
                  <a:srgbClr val="174782"/>
                </a:solidFill>
              </a:defRPr>
            </a:lvl3pPr>
            <a:lvl4pPr>
              <a:defRPr sz="1400">
                <a:solidFill>
                  <a:srgbClr val="174782"/>
                </a:solidFill>
              </a:defRPr>
            </a:lvl4pPr>
            <a:lvl5pPr>
              <a:defRPr sz="1400">
                <a:solidFill>
                  <a:srgbClr val="174782"/>
                </a:solidFill>
              </a:defRPr>
            </a:lvl5pPr>
          </a:lstStyle>
          <a:p>
            <a:pPr lvl="0"/>
            <a:r>
              <a:rPr lang="en-US" dirty="0"/>
              <a:t>Image caption </a:t>
            </a:r>
          </a:p>
        </p:txBody>
      </p:sp>
      <p:sp>
        <p:nvSpPr>
          <p:cNvPr id="7" name="Picture Placeholder 6"/>
          <p:cNvSpPr>
            <a:spLocks noGrp="1"/>
          </p:cNvSpPr>
          <p:nvPr>
            <p:ph type="pic" sz="quarter" idx="15"/>
          </p:nvPr>
        </p:nvSpPr>
        <p:spPr>
          <a:xfrm>
            <a:off x="6299200" y="1143000"/>
            <a:ext cx="5181600" cy="4343400"/>
          </a:xfrm>
          <a:prstGeom prst="rect">
            <a:avLst/>
          </a:prstGeom>
        </p:spPr>
        <p:txBody>
          <a:bodyPr/>
          <a:lstStyle/>
          <a:p>
            <a:endParaRPr lang="en-US" dirty="0"/>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Tree>
    <p:extLst>
      <p:ext uri="{BB962C8B-B14F-4D97-AF65-F5344CB8AC3E}">
        <p14:creationId xmlns:p14="http://schemas.microsoft.com/office/powerpoint/2010/main" val="96482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10" name="Date Placeholder 8"/>
          <p:cNvSpPr>
            <a:spLocks noGrp="1"/>
          </p:cNvSpPr>
          <p:nvPr>
            <p:ph type="dt" sz="half" idx="10"/>
          </p:nvPr>
        </p:nvSpPr>
        <p:spPr>
          <a:xfrm>
            <a:off x="609600" y="6553200"/>
            <a:ext cx="2844800" cy="304800"/>
          </a:xfrm>
        </p:spPr>
        <p:txBody>
          <a:bodyPr/>
          <a:lstStyle>
            <a:lvl1pPr>
              <a:defRPr/>
            </a:lvl1pPr>
          </a:lstStyle>
          <a:p>
            <a:pPr>
              <a:defRPr/>
            </a:pPr>
            <a:r>
              <a:rPr lang="en-US"/>
              <a:t>November 6, 2020</a:t>
            </a:r>
            <a:endParaRPr lang="en-US" dirty="0"/>
          </a:p>
        </p:txBody>
      </p:sp>
      <p:sp>
        <p:nvSpPr>
          <p:cNvPr id="12" name="Footer Placeholder 9"/>
          <p:cNvSpPr>
            <a:spLocks noGrp="1"/>
          </p:cNvSpPr>
          <p:nvPr>
            <p:ph type="ftr" sz="quarter" idx="11"/>
          </p:nvPr>
        </p:nvSpPr>
        <p:spPr>
          <a:xfrm>
            <a:off x="3962400" y="6553200"/>
            <a:ext cx="5181600" cy="304800"/>
          </a:xfrm>
        </p:spPr>
        <p:txBody>
          <a:bodyPr/>
          <a:lstStyle>
            <a:lvl1pPr>
              <a:defRPr/>
            </a:lvl1pPr>
          </a:lstStyle>
          <a:p>
            <a:pPr>
              <a:defRPr/>
            </a:pPr>
            <a:r>
              <a:rPr lang="en-US"/>
              <a:t>SSVF Health Care Navigators</a:t>
            </a:r>
            <a:endParaRPr lang="en-US" dirty="0"/>
          </a:p>
        </p:txBody>
      </p:sp>
      <p:sp>
        <p:nvSpPr>
          <p:cNvPr id="17" name="Slide Number Placeholder 10"/>
          <p:cNvSpPr>
            <a:spLocks noGrp="1"/>
          </p:cNvSpPr>
          <p:nvPr>
            <p:ph type="sldNum" sz="quarter" idx="12"/>
          </p:nvPr>
        </p:nvSpPr>
        <p:spPr>
          <a:xfrm>
            <a:off x="8737600" y="6553200"/>
            <a:ext cx="2844800" cy="304800"/>
          </a:xfrm>
        </p:spPr>
        <p:txBody>
          <a:bodyPr/>
          <a:lstStyle>
            <a:lvl1pPr>
              <a:defRPr/>
            </a:lvl1pPr>
          </a:lstStyle>
          <a:p>
            <a:fld id="{A829F25A-84D3-4F9E-BD6A-3ADD05BBF9F6}" type="slidenum">
              <a:rPr lang="en-US" altLang="en-US"/>
              <a:pPr/>
              <a:t>‹#›</a:t>
            </a:fld>
            <a:endParaRPr lang="en-US" altLang="en-US" dirty="0"/>
          </a:p>
        </p:txBody>
      </p:sp>
      <p:sp>
        <p:nvSpPr>
          <p:cNvPr id="19" name="Content Placeholder 4"/>
          <p:cNvSpPr>
            <a:spLocks noGrp="1"/>
          </p:cNvSpPr>
          <p:nvPr>
            <p:ph sz="quarter" idx="13"/>
          </p:nvPr>
        </p:nvSpPr>
        <p:spPr>
          <a:xfrm>
            <a:off x="1219200" y="4038600"/>
            <a:ext cx="10363200" cy="2362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20"/>
          <p:cNvSpPr>
            <a:spLocks noGrp="1"/>
          </p:cNvSpPr>
          <p:nvPr>
            <p:ph type="pic" sz="quarter" idx="17"/>
          </p:nvPr>
        </p:nvSpPr>
        <p:spPr>
          <a:xfrm>
            <a:off x="1219200" y="1066800"/>
            <a:ext cx="4978400" cy="2895600"/>
          </a:xfrm>
          <a:prstGeom prst="rect">
            <a:avLst/>
          </a:prstGeom>
        </p:spPr>
        <p:txBody>
          <a:bodyPr/>
          <a:lstStyle/>
          <a:p>
            <a:endParaRPr lang="en-US" dirty="0"/>
          </a:p>
        </p:txBody>
      </p:sp>
      <p:sp>
        <p:nvSpPr>
          <p:cNvPr id="21" name="Picture Placeholder 20"/>
          <p:cNvSpPr>
            <a:spLocks noGrp="1"/>
          </p:cNvSpPr>
          <p:nvPr>
            <p:ph type="pic" sz="quarter" idx="18"/>
          </p:nvPr>
        </p:nvSpPr>
        <p:spPr>
          <a:xfrm>
            <a:off x="6400800" y="1066800"/>
            <a:ext cx="5181600" cy="2895600"/>
          </a:xfrm>
          <a:prstGeom prst="rect">
            <a:avLst/>
          </a:prstGeom>
        </p:spPr>
        <p:txBody>
          <a:bodyPr/>
          <a:lstStyle/>
          <a:p>
            <a:endParaRPr lang="en-US" dirty="0"/>
          </a:p>
        </p:txBody>
      </p:sp>
      <p:sp>
        <p:nvSpPr>
          <p:cNvPr id="9"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Tree>
    <p:extLst>
      <p:ext uri="{BB962C8B-B14F-4D97-AF65-F5344CB8AC3E}">
        <p14:creationId xmlns:p14="http://schemas.microsoft.com/office/powerpoint/2010/main" val="104644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1219200" y="4038600"/>
            <a:ext cx="10363200" cy="2362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5"/>
          <p:cNvSpPr>
            <a:spLocks noGrp="1"/>
          </p:cNvSpPr>
          <p:nvPr>
            <p:ph type="dt" sz="half" idx="14"/>
          </p:nvPr>
        </p:nvSpPr>
        <p:spPr/>
        <p:txBody>
          <a:bodyPr/>
          <a:lstStyle/>
          <a:p>
            <a:pPr>
              <a:defRPr/>
            </a:pPr>
            <a:r>
              <a:rPr lang="en-US"/>
              <a:t>November 6, 2020</a:t>
            </a:r>
            <a:endParaRPr lang="en-US" dirty="0"/>
          </a:p>
        </p:txBody>
      </p:sp>
      <p:sp>
        <p:nvSpPr>
          <p:cNvPr id="7" name="Footer Placeholder 6"/>
          <p:cNvSpPr>
            <a:spLocks noGrp="1"/>
          </p:cNvSpPr>
          <p:nvPr>
            <p:ph type="ftr" sz="quarter" idx="15"/>
          </p:nvPr>
        </p:nvSpPr>
        <p:spPr/>
        <p:txBody>
          <a:bodyPr/>
          <a:lstStyle/>
          <a:p>
            <a:pPr>
              <a:defRPr/>
            </a:pPr>
            <a:r>
              <a:rPr lang="en-US"/>
              <a:t>SSVF Health Care Navigators</a:t>
            </a:r>
            <a:endParaRPr lang="en-US" dirty="0"/>
          </a:p>
        </p:txBody>
      </p:sp>
      <p:sp>
        <p:nvSpPr>
          <p:cNvPr id="10" name="Slide Number Placeholder 9"/>
          <p:cNvSpPr>
            <a:spLocks noGrp="1"/>
          </p:cNvSpPr>
          <p:nvPr>
            <p:ph type="sldNum" sz="quarter" idx="16"/>
          </p:nvPr>
        </p:nvSpPr>
        <p:spPr/>
        <p:txBody>
          <a:bodyPr/>
          <a:lstStyle/>
          <a:p>
            <a:fld id="{19FBEEDD-0B05-4B03-823B-B7B914ED2C13}" type="slidenum">
              <a:rPr lang="en-US" altLang="en-US" smtClean="0"/>
              <a:pPr/>
              <a:t>‹#›</a:t>
            </a:fld>
            <a:endParaRPr lang="en-US" altLang="en-US" dirty="0"/>
          </a:p>
        </p:txBody>
      </p:sp>
      <p:sp>
        <p:nvSpPr>
          <p:cNvPr id="21" name="Picture Placeholder 20"/>
          <p:cNvSpPr>
            <a:spLocks noGrp="1"/>
          </p:cNvSpPr>
          <p:nvPr>
            <p:ph type="pic" sz="quarter" idx="17"/>
          </p:nvPr>
        </p:nvSpPr>
        <p:spPr>
          <a:xfrm>
            <a:off x="1219200" y="1066800"/>
            <a:ext cx="3352800" cy="2895600"/>
          </a:xfrm>
          <a:prstGeom prst="rect">
            <a:avLst/>
          </a:prstGeom>
        </p:spPr>
        <p:txBody>
          <a:bodyPr/>
          <a:lstStyle/>
          <a:p>
            <a:endParaRPr lang="en-US" dirty="0"/>
          </a:p>
        </p:txBody>
      </p:sp>
      <p:sp>
        <p:nvSpPr>
          <p:cNvPr id="22" name="Picture Placeholder 20"/>
          <p:cNvSpPr>
            <a:spLocks noGrp="1"/>
          </p:cNvSpPr>
          <p:nvPr>
            <p:ph type="pic" sz="quarter" idx="18"/>
          </p:nvPr>
        </p:nvSpPr>
        <p:spPr>
          <a:xfrm>
            <a:off x="4724400" y="1066800"/>
            <a:ext cx="3352800" cy="2895600"/>
          </a:xfrm>
          <a:prstGeom prst="rect">
            <a:avLst/>
          </a:prstGeom>
        </p:spPr>
        <p:txBody>
          <a:bodyPr/>
          <a:lstStyle/>
          <a:p>
            <a:endParaRPr lang="en-US" dirty="0"/>
          </a:p>
        </p:txBody>
      </p:sp>
      <p:sp>
        <p:nvSpPr>
          <p:cNvPr id="23" name="Picture Placeholder 20"/>
          <p:cNvSpPr>
            <a:spLocks noGrp="1"/>
          </p:cNvSpPr>
          <p:nvPr>
            <p:ph type="pic" sz="quarter" idx="19"/>
          </p:nvPr>
        </p:nvSpPr>
        <p:spPr>
          <a:xfrm>
            <a:off x="8229600" y="1066800"/>
            <a:ext cx="3352800" cy="2895600"/>
          </a:xfrm>
          <a:prstGeom prst="rect">
            <a:avLst/>
          </a:prstGeom>
        </p:spPr>
        <p:txBody>
          <a:bodyPr/>
          <a:lstStyle/>
          <a:p>
            <a:endParaRPr lang="en-US" dirty="0"/>
          </a:p>
        </p:txBody>
      </p:sp>
      <p:sp>
        <p:nvSpPr>
          <p:cNvPr id="11" name="Title 1"/>
          <p:cNvSpPr>
            <a:spLocks noGrp="1"/>
          </p:cNvSpPr>
          <p:nvPr>
            <p:ph type="title"/>
          </p:nvPr>
        </p:nvSpPr>
        <p:spPr>
          <a:xfrm>
            <a:off x="1320800" y="198438"/>
            <a:ext cx="10261600" cy="487362"/>
          </a:xfrm>
          <a:prstGeom prst="rect">
            <a:avLst/>
          </a:prstGeom>
        </p:spPr>
        <p:txBody>
          <a:bodyPr vert="horz"/>
          <a:lstStyle>
            <a:lvl1pPr algn="l">
              <a:defRPr sz="2200" cap="all" baseline="0">
                <a:solidFill>
                  <a:schemeClr val="bg1"/>
                </a:solidFill>
                <a:latin typeface="Georgia"/>
              </a:defRPr>
            </a:lvl1pPr>
          </a:lstStyle>
          <a:p>
            <a:r>
              <a:rPr lang="en-US" dirty="0"/>
              <a:t>Click to edit Master title style</a:t>
            </a:r>
          </a:p>
        </p:txBody>
      </p:sp>
    </p:spTree>
    <p:extLst>
      <p:ext uri="{BB962C8B-B14F-4D97-AF65-F5344CB8AC3E}">
        <p14:creationId xmlns:p14="http://schemas.microsoft.com/office/powerpoint/2010/main" val="23402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016000" y="1371600"/>
            <a:ext cx="10261600" cy="5029200"/>
          </a:xfrm>
          <a:prstGeom prst="rect">
            <a:avLst/>
          </a:prstGeo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04998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A1A55-D86E-46A3-B5BF-FB048EA1C1B3}"/>
              </a:ext>
            </a:extLst>
          </p:cNvPr>
          <p:cNvSpPr>
            <a:spLocks noGrp="1"/>
          </p:cNvSpPr>
          <p:nvPr>
            <p:ph type="dt" sz="half" idx="10"/>
          </p:nvPr>
        </p:nvSpPr>
        <p:spPr/>
        <p:txBody>
          <a:bodyPr/>
          <a:lstStyle/>
          <a:p>
            <a:r>
              <a:rPr lang="en-US"/>
              <a:t>November 6, 2020</a:t>
            </a:r>
          </a:p>
        </p:txBody>
      </p:sp>
      <p:sp>
        <p:nvSpPr>
          <p:cNvPr id="3" name="Footer Placeholder 2">
            <a:extLst>
              <a:ext uri="{FF2B5EF4-FFF2-40B4-BE49-F238E27FC236}">
                <a16:creationId xmlns:a16="http://schemas.microsoft.com/office/drawing/2014/main" id="{92DC952C-0892-42D6-B079-2A80C36D2D02}"/>
              </a:ext>
            </a:extLst>
          </p:cNvPr>
          <p:cNvSpPr>
            <a:spLocks noGrp="1"/>
          </p:cNvSpPr>
          <p:nvPr>
            <p:ph type="ftr" sz="quarter" idx="11"/>
          </p:nvPr>
        </p:nvSpPr>
        <p:spPr/>
        <p:txBody>
          <a:bodyPr/>
          <a:lstStyle/>
          <a:p>
            <a:r>
              <a:rPr lang="en-US"/>
              <a:t>SSVF Health Care Navigators</a:t>
            </a:r>
          </a:p>
        </p:txBody>
      </p:sp>
      <p:sp>
        <p:nvSpPr>
          <p:cNvPr id="4" name="Slide Number Placeholder 3">
            <a:extLst>
              <a:ext uri="{FF2B5EF4-FFF2-40B4-BE49-F238E27FC236}">
                <a16:creationId xmlns:a16="http://schemas.microsoft.com/office/drawing/2014/main" id="{586D8037-08B9-40CB-834D-7DB5C44BD6C8}"/>
              </a:ext>
            </a:extLst>
          </p:cNvPr>
          <p:cNvSpPr>
            <a:spLocks noGrp="1"/>
          </p:cNvSpPr>
          <p:nvPr>
            <p:ph type="sldNum" sz="quarter" idx="12"/>
          </p:nvPr>
        </p:nvSpPr>
        <p:spPr/>
        <p:txBody>
          <a:bodyPr/>
          <a:lstStyle/>
          <a:p>
            <a:fld id="{1F57F633-7D2C-41E6-A407-BF8DC699C13A}" type="slidenum">
              <a:rPr lang="en-US" smtClean="0"/>
              <a:t>‹#›</a:t>
            </a:fld>
            <a:endParaRPr lang="en-US"/>
          </a:p>
        </p:txBody>
      </p:sp>
    </p:spTree>
    <p:extLst>
      <p:ext uri="{BB962C8B-B14F-4D97-AF65-F5344CB8AC3E}">
        <p14:creationId xmlns:p14="http://schemas.microsoft.com/office/powerpoint/2010/main" val="190669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5.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4.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jpe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jpe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609600" y="6553200"/>
            <a:ext cx="28448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a:defRPr/>
            </a:pPr>
            <a:r>
              <a:rPr lang="en-US"/>
              <a:t>November 6, 2020</a:t>
            </a:r>
            <a:endParaRPr lang="en-US" dirty="0"/>
          </a:p>
        </p:txBody>
      </p:sp>
      <p:sp>
        <p:nvSpPr>
          <p:cNvPr id="8" name="Footer Placeholder 9"/>
          <p:cNvSpPr>
            <a:spLocks noGrp="1"/>
          </p:cNvSpPr>
          <p:nvPr>
            <p:ph type="ftr" sz="quarter" idx="3"/>
          </p:nvPr>
        </p:nvSpPr>
        <p:spPr>
          <a:xfrm>
            <a:off x="3962400" y="6553200"/>
            <a:ext cx="51816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a:defRPr/>
            </a:pPr>
            <a:r>
              <a:rPr lang="en-US"/>
              <a:t>SSVF Health Care Navigators</a:t>
            </a:r>
            <a:endParaRPr lang="en-US" dirty="0"/>
          </a:p>
        </p:txBody>
      </p:sp>
      <p:sp>
        <p:nvSpPr>
          <p:cNvPr id="9" name="Slide Number Placeholder 10"/>
          <p:cNvSpPr>
            <a:spLocks noGrp="1"/>
          </p:cNvSpPr>
          <p:nvPr>
            <p:ph type="sldNum" sz="quarter" idx="4"/>
          </p:nvPr>
        </p:nvSpPr>
        <p:spPr>
          <a:xfrm>
            <a:off x="8737600" y="6553200"/>
            <a:ext cx="28448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fld id="{19FBEEDD-0B05-4B03-823B-B7B914ED2C13}" type="slidenum">
              <a:rPr lang="en-US" altLang="en-US"/>
              <a:pPr/>
              <a:t>‹#›</a:t>
            </a:fld>
            <a:endParaRPr lang="en-US" altLang="en-US" dirty="0"/>
          </a:p>
        </p:txBody>
      </p:sp>
    </p:spTree>
    <p:extLst>
      <p:ext uri="{BB962C8B-B14F-4D97-AF65-F5344CB8AC3E}">
        <p14:creationId xmlns:p14="http://schemas.microsoft.com/office/powerpoint/2010/main" val="1626581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9" r:id="rId9"/>
  </p:sldLayoutIdLst>
  <p:hf hdr="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Tree>
    <p:extLst>
      <p:ext uri="{BB962C8B-B14F-4D97-AF65-F5344CB8AC3E}">
        <p14:creationId xmlns:p14="http://schemas.microsoft.com/office/powerpoint/2010/main" val="39522339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609600" y="6553200"/>
            <a:ext cx="28448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eaLnBrk="0" fontAlgn="base" hangingPunct="0">
              <a:spcBef>
                <a:spcPct val="0"/>
              </a:spcBef>
              <a:spcAft>
                <a:spcPct val="0"/>
              </a:spcAft>
              <a:defRPr/>
            </a:pPr>
            <a:r>
              <a:rPr lang="en-US">
                <a:solidFill>
                  <a:prstClr val="white"/>
                </a:solidFill>
              </a:rPr>
              <a:t>DATE</a:t>
            </a:r>
          </a:p>
        </p:txBody>
      </p:sp>
      <p:sp>
        <p:nvSpPr>
          <p:cNvPr id="8" name="Footer Placeholder 9"/>
          <p:cNvSpPr>
            <a:spLocks noGrp="1"/>
          </p:cNvSpPr>
          <p:nvPr>
            <p:ph type="ftr" sz="quarter" idx="3"/>
          </p:nvPr>
        </p:nvSpPr>
        <p:spPr>
          <a:xfrm>
            <a:off x="3962400" y="6553200"/>
            <a:ext cx="51816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eaLnBrk="0" fontAlgn="base" hangingPunct="0">
              <a:spcBef>
                <a:spcPct val="0"/>
              </a:spcBef>
              <a:spcAft>
                <a:spcPct val="0"/>
              </a:spcAft>
              <a:defRPr/>
            </a:pPr>
            <a:r>
              <a:rPr lang="en-US">
                <a:solidFill>
                  <a:prstClr val="white"/>
                </a:solidFill>
              </a:rPr>
              <a:t>DOCUMENT TYPE/STATUS</a:t>
            </a:r>
          </a:p>
        </p:txBody>
      </p:sp>
      <p:sp>
        <p:nvSpPr>
          <p:cNvPr id="9" name="Slide Number Placeholder 10"/>
          <p:cNvSpPr>
            <a:spLocks noGrp="1"/>
          </p:cNvSpPr>
          <p:nvPr>
            <p:ph type="sldNum" sz="quarter" idx="4"/>
          </p:nvPr>
        </p:nvSpPr>
        <p:spPr>
          <a:xfrm>
            <a:off x="8737600" y="6553200"/>
            <a:ext cx="28448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pPr eaLnBrk="0" fontAlgn="base" hangingPunct="0">
              <a:spcBef>
                <a:spcPct val="0"/>
              </a:spcBef>
              <a:spcAft>
                <a:spcPct val="0"/>
              </a:spcAft>
            </a:pPr>
            <a:fld id="{83D755F8-7BA7-4EAD-AD71-F0E8084F6BBE}" type="slidenum">
              <a:rPr lang="en-US" altLang="en-US" smtClean="0">
                <a:solidFill>
                  <a:prstClr val="white"/>
                </a:solidFill>
                <a:cs typeface="Arial" panose="020B0604020202020204" pitchFamily="34" charset="0"/>
              </a:rPr>
              <a:pPr eaLnBrk="0" fontAlgn="base" hangingPunct="0">
                <a:spcBef>
                  <a:spcPct val="0"/>
                </a:spcBef>
                <a:spcAft>
                  <a:spcPct val="0"/>
                </a:spcAft>
              </a:pPr>
              <a:t>‹#›</a:t>
            </a:fld>
            <a:endParaRPr lang="en-US" altLang="en-US">
              <a:solidFill>
                <a:prstClr val="white"/>
              </a:solidFill>
              <a:cs typeface="Arial" panose="020B0604020202020204" pitchFamily="34" charset="0"/>
            </a:endParaRPr>
          </a:p>
        </p:txBody>
      </p:sp>
    </p:spTree>
    <p:extLst>
      <p:ext uri="{BB962C8B-B14F-4D97-AF65-F5344CB8AC3E}">
        <p14:creationId xmlns:p14="http://schemas.microsoft.com/office/powerpoint/2010/main" val="56806285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609600" y="6553200"/>
            <a:ext cx="28448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eaLnBrk="0" fontAlgn="base" hangingPunct="0">
              <a:spcBef>
                <a:spcPct val="0"/>
              </a:spcBef>
              <a:spcAft>
                <a:spcPct val="0"/>
              </a:spcAft>
              <a:defRPr/>
            </a:pPr>
            <a:r>
              <a:rPr lang="en-US">
                <a:solidFill>
                  <a:prstClr val="white"/>
                </a:solidFill>
              </a:rPr>
              <a:t>DATE</a:t>
            </a:r>
          </a:p>
        </p:txBody>
      </p:sp>
      <p:sp>
        <p:nvSpPr>
          <p:cNvPr id="8" name="Footer Placeholder 9"/>
          <p:cNvSpPr>
            <a:spLocks noGrp="1"/>
          </p:cNvSpPr>
          <p:nvPr>
            <p:ph type="ftr" sz="quarter" idx="3"/>
          </p:nvPr>
        </p:nvSpPr>
        <p:spPr>
          <a:xfrm>
            <a:off x="3962400" y="6553200"/>
            <a:ext cx="51816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eaLnBrk="0" fontAlgn="base" hangingPunct="0">
              <a:spcBef>
                <a:spcPct val="0"/>
              </a:spcBef>
              <a:spcAft>
                <a:spcPct val="0"/>
              </a:spcAft>
              <a:defRPr/>
            </a:pPr>
            <a:r>
              <a:rPr lang="en-US">
                <a:solidFill>
                  <a:prstClr val="white"/>
                </a:solidFill>
              </a:rPr>
              <a:t>DOCUMENT TYPE/STATUS</a:t>
            </a:r>
          </a:p>
        </p:txBody>
      </p:sp>
      <p:sp>
        <p:nvSpPr>
          <p:cNvPr id="9" name="Slide Number Placeholder 10"/>
          <p:cNvSpPr>
            <a:spLocks noGrp="1"/>
          </p:cNvSpPr>
          <p:nvPr>
            <p:ph type="sldNum" sz="quarter" idx="4"/>
          </p:nvPr>
        </p:nvSpPr>
        <p:spPr>
          <a:xfrm>
            <a:off x="8737600" y="6553200"/>
            <a:ext cx="28448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defRPr>
            </a:lvl1pPr>
          </a:lstStyle>
          <a:p>
            <a:pPr eaLnBrk="0" fontAlgn="base" hangingPunct="0">
              <a:spcBef>
                <a:spcPct val="0"/>
              </a:spcBef>
              <a:spcAft>
                <a:spcPct val="0"/>
              </a:spcAft>
            </a:pPr>
            <a:fld id="{EB7D8E50-934D-4779-B083-C3512C0AC1AA}" type="slidenum">
              <a:rPr lang="en-US" altLang="en-US">
                <a:solidFill>
                  <a:prstClr val="white"/>
                </a:solidFill>
                <a:cs typeface="Arial" panose="020B0604020202020204" pitchFamily="34" charset="0"/>
              </a:rPr>
              <a:pPr eaLnBrk="0" fontAlgn="base" hangingPunct="0">
                <a:spcBef>
                  <a:spcPct val="0"/>
                </a:spcBef>
                <a:spcAft>
                  <a:spcPct val="0"/>
                </a:spcAft>
              </a:pPr>
              <a:t>‹#›</a:t>
            </a:fld>
            <a:endParaRPr lang="en-US" altLang="en-US">
              <a:solidFill>
                <a:prstClr val="white"/>
              </a:solidFill>
              <a:cs typeface="Arial" panose="020B0604020202020204" pitchFamily="34" charset="0"/>
            </a:endParaRPr>
          </a:p>
        </p:txBody>
      </p:sp>
    </p:spTree>
    <p:extLst>
      <p:ext uri="{BB962C8B-B14F-4D97-AF65-F5344CB8AC3E}">
        <p14:creationId xmlns:p14="http://schemas.microsoft.com/office/powerpoint/2010/main" val="163085086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xUhtjIvSaU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hyperlink" Target="https://files.hudexchange.info/resources/documents/VA-Participation-in-Coordinated-Entry-Guidance.pdf" TargetMode="Externa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70BA5-A21E-4488-B22D-4590152E10A7}"/>
              </a:ext>
            </a:extLst>
          </p:cNvPr>
          <p:cNvSpPr>
            <a:spLocks noGrp="1"/>
          </p:cNvSpPr>
          <p:nvPr>
            <p:ph type="ctrTitle"/>
          </p:nvPr>
        </p:nvSpPr>
        <p:spPr>
          <a:xfrm>
            <a:off x="975932" y="1964731"/>
            <a:ext cx="10606468" cy="3216869"/>
          </a:xfrm>
        </p:spPr>
        <p:style>
          <a:lnRef idx="3">
            <a:schemeClr val="lt1"/>
          </a:lnRef>
          <a:fillRef idx="1001">
            <a:schemeClr val="dk2"/>
          </a:fillRef>
          <a:effectRef idx="1">
            <a:schemeClr val="accent5"/>
          </a:effectRef>
          <a:fontRef idx="minor">
            <a:schemeClr val="lt1"/>
          </a:fontRef>
        </p:style>
        <p:txBody>
          <a:bodyPr/>
          <a:lstStyle/>
          <a:p>
            <a:r>
              <a:rPr lang="en-US" dirty="0"/>
              <a:t>Supportive Services for Veteran Families</a:t>
            </a:r>
            <a:br>
              <a:rPr lang="en-US" dirty="0"/>
            </a:br>
            <a:r>
              <a:rPr lang="en-US" dirty="0"/>
              <a:t>Office Hour</a:t>
            </a:r>
            <a:br>
              <a:rPr lang="en-US" dirty="0"/>
            </a:br>
            <a:r>
              <a:rPr lang="en-US" dirty="0"/>
              <a:t>March 19, 2021</a:t>
            </a:r>
            <a:br>
              <a:rPr lang="en-US" dirty="0"/>
            </a:br>
            <a:endParaRPr lang="en-US" dirty="0"/>
          </a:p>
        </p:txBody>
      </p:sp>
      <p:sp>
        <p:nvSpPr>
          <p:cNvPr id="6" name="Slide Number Placeholder 5">
            <a:extLst>
              <a:ext uri="{FF2B5EF4-FFF2-40B4-BE49-F238E27FC236}">
                <a16:creationId xmlns:a16="http://schemas.microsoft.com/office/drawing/2014/main" id="{FEFCC801-0FA7-4374-B9BC-FB18FDCE2C0E}"/>
              </a:ext>
            </a:extLst>
          </p:cNvPr>
          <p:cNvSpPr>
            <a:spLocks noGrp="1"/>
          </p:cNvSpPr>
          <p:nvPr>
            <p:ph type="sldNum" sz="quarter" idx="12"/>
          </p:nvPr>
        </p:nvSpPr>
        <p:spPr/>
        <p:txBody>
          <a:bodyPr/>
          <a:lstStyle/>
          <a:p>
            <a:fld id="{D6FA5AC5-3E16-4E3C-A3B7-2737D5907A5A}" type="slidenum">
              <a:rPr lang="en-US" altLang="en-US" smtClean="0"/>
              <a:pPr/>
              <a:t>1</a:t>
            </a:fld>
            <a:endParaRPr lang="en-US" altLang="en-US" dirty="0"/>
          </a:p>
        </p:txBody>
      </p:sp>
      <p:sp>
        <p:nvSpPr>
          <p:cNvPr id="5" name="Footer Placeholder 4">
            <a:extLst>
              <a:ext uri="{FF2B5EF4-FFF2-40B4-BE49-F238E27FC236}">
                <a16:creationId xmlns:a16="http://schemas.microsoft.com/office/drawing/2014/main" id="{6E4783BA-6C34-4FEC-A021-D78A4CB3BFD3}"/>
              </a:ext>
            </a:extLst>
          </p:cNvPr>
          <p:cNvSpPr>
            <a:spLocks noGrp="1"/>
          </p:cNvSpPr>
          <p:nvPr>
            <p:ph type="ftr" sz="quarter" idx="11"/>
          </p:nvPr>
        </p:nvSpPr>
        <p:spPr/>
        <p:txBody>
          <a:bodyPr/>
          <a:lstStyle/>
          <a:p>
            <a:pPr>
              <a:defRPr/>
            </a:pPr>
            <a:endParaRPr lang="en-US" dirty="0"/>
          </a:p>
        </p:txBody>
      </p:sp>
      <p:sp>
        <p:nvSpPr>
          <p:cNvPr id="3" name="TextBox 2">
            <a:extLst>
              <a:ext uri="{FF2B5EF4-FFF2-40B4-BE49-F238E27FC236}">
                <a16:creationId xmlns:a16="http://schemas.microsoft.com/office/drawing/2014/main" id="{D8DE892F-E478-41CF-858F-02C2D9700A4A}"/>
              </a:ext>
            </a:extLst>
          </p:cNvPr>
          <p:cNvSpPr txBox="1"/>
          <p:nvPr/>
        </p:nvSpPr>
        <p:spPr>
          <a:xfrm>
            <a:off x="8867775" y="5819775"/>
            <a:ext cx="3781425" cy="584775"/>
          </a:xfrm>
          <a:prstGeom prst="rect">
            <a:avLst/>
          </a:prstGeom>
          <a:noFill/>
        </p:spPr>
        <p:txBody>
          <a:bodyPr wrap="square" rtlCol="0">
            <a:spAutoFit/>
          </a:bodyPr>
          <a:lstStyle/>
          <a:p>
            <a:r>
              <a:rPr lang="en-US" sz="3200" dirty="0">
                <a:solidFill>
                  <a:schemeClr val="bg1"/>
                </a:solidFill>
                <a:hlinkClick r:id="rId3"/>
              </a:rPr>
              <a:t>Link to Audio</a:t>
            </a:r>
            <a:endParaRPr lang="en-US" sz="3200" dirty="0">
              <a:solidFill>
                <a:schemeClr val="bg1"/>
              </a:solidFill>
            </a:endParaRPr>
          </a:p>
        </p:txBody>
      </p:sp>
    </p:spTree>
    <p:extLst>
      <p:ext uri="{BB962C8B-B14F-4D97-AF65-F5344CB8AC3E}">
        <p14:creationId xmlns:p14="http://schemas.microsoft.com/office/powerpoint/2010/main" val="1004960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BCA6-8478-4858-AD92-41D8563E7F29}"/>
              </a:ext>
            </a:extLst>
          </p:cNvPr>
          <p:cNvSpPr>
            <a:spLocks noGrp="1"/>
          </p:cNvSpPr>
          <p:nvPr>
            <p:ph type="title"/>
          </p:nvPr>
        </p:nvSpPr>
        <p:spPr/>
        <p:txBody>
          <a:bodyPr/>
          <a:lstStyle/>
          <a:p>
            <a:r>
              <a:rPr lang="en-US" dirty="0"/>
              <a:t>HCN Information Coordination</a:t>
            </a:r>
          </a:p>
        </p:txBody>
      </p:sp>
      <p:sp>
        <p:nvSpPr>
          <p:cNvPr id="3" name="Content Placeholder 2">
            <a:extLst>
              <a:ext uri="{FF2B5EF4-FFF2-40B4-BE49-F238E27FC236}">
                <a16:creationId xmlns:a16="http://schemas.microsoft.com/office/drawing/2014/main" id="{6A014323-36AA-4B2E-8E51-1517CD67AFFC}"/>
              </a:ext>
            </a:extLst>
          </p:cNvPr>
          <p:cNvSpPr>
            <a:spLocks noGrp="1"/>
          </p:cNvSpPr>
          <p:nvPr>
            <p:ph idx="1"/>
          </p:nvPr>
        </p:nvSpPr>
        <p:spPr>
          <a:xfrm>
            <a:off x="581414" y="1125336"/>
            <a:ext cx="11218408" cy="4988327"/>
          </a:xfrm>
        </p:spPr>
        <p:txBody>
          <a:bodyPr>
            <a:noAutofit/>
          </a:bodyPr>
          <a:lstStyle/>
          <a:p>
            <a:r>
              <a:rPr lang="en-US" sz="2800" dirty="0">
                <a:solidFill>
                  <a:schemeClr val="accent1">
                    <a:lumMod val="75000"/>
                  </a:schemeClr>
                </a:solidFill>
                <a:latin typeface="+mn-lt"/>
              </a:rPr>
              <a:t>SSVF health care navigators assists Veterans and their family members in identifying and overcoming challenges to accessing healthcare and adhering to recommended health care plans</a:t>
            </a:r>
          </a:p>
          <a:p>
            <a:endParaRPr lang="en-US" sz="2800" dirty="0">
              <a:solidFill>
                <a:schemeClr val="accent1">
                  <a:lumMod val="75000"/>
                </a:schemeClr>
              </a:solidFill>
              <a:latin typeface="+mn-lt"/>
            </a:endParaRPr>
          </a:p>
          <a:p>
            <a:r>
              <a:rPr lang="en-US" sz="2800" dirty="0">
                <a:solidFill>
                  <a:schemeClr val="accent1">
                    <a:lumMod val="75000"/>
                  </a:schemeClr>
                </a:solidFill>
                <a:latin typeface="+mn-lt"/>
              </a:rPr>
              <a:t>This role requires HCNs to be able to communicate both internally and with VA and community partners about Veteran health needs</a:t>
            </a:r>
          </a:p>
          <a:p>
            <a:endParaRPr lang="en-US" sz="2800" dirty="0">
              <a:solidFill>
                <a:schemeClr val="accent1">
                  <a:lumMod val="75000"/>
                </a:schemeClr>
              </a:solidFill>
              <a:latin typeface="+mn-lt"/>
            </a:endParaRPr>
          </a:p>
          <a:p>
            <a:r>
              <a:rPr lang="en-US" sz="2800" dirty="0">
                <a:solidFill>
                  <a:schemeClr val="accent1">
                    <a:lumMod val="75000"/>
                  </a:schemeClr>
                </a:solidFill>
                <a:latin typeface="+mn-lt"/>
              </a:rPr>
              <a:t>HCNs must be connected to local VAMC privacy officers to coordinate information sharing protocol related to basic health needs, vaccinations, medical appointments and other needs</a:t>
            </a:r>
          </a:p>
        </p:txBody>
      </p:sp>
      <p:sp>
        <p:nvSpPr>
          <p:cNvPr id="6" name="Slide Number Placeholder 5">
            <a:extLst>
              <a:ext uri="{FF2B5EF4-FFF2-40B4-BE49-F238E27FC236}">
                <a16:creationId xmlns:a16="http://schemas.microsoft.com/office/drawing/2014/main" id="{6A4AA2C0-A4CA-4E1F-8C35-568ED3F28BA5}"/>
              </a:ext>
            </a:extLst>
          </p:cNvPr>
          <p:cNvSpPr>
            <a:spLocks noGrp="1"/>
          </p:cNvSpPr>
          <p:nvPr>
            <p:ph type="sldNum" sz="quarter" idx="12"/>
          </p:nvPr>
        </p:nvSpPr>
        <p:spPr/>
        <p:txBody>
          <a:bodyPr/>
          <a:lstStyle/>
          <a:p>
            <a:fld id="{A829F25A-84D3-4F9E-BD6A-3ADD05BBF9F6}" type="slidenum">
              <a:rPr lang="en-US" altLang="en-US" smtClean="0"/>
              <a:pPr/>
              <a:t>10</a:t>
            </a:fld>
            <a:endParaRPr lang="en-US" altLang="en-US" dirty="0"/>
          </a:p>
        </p:txBody>
      </p:sp>
    </p:spTree>
    <p:extLst>
      <p:ext uri="{BB962C8B-B14F-4D97-AF65-F5344CB8AC3E}">
        <p14:creationId xmlns:p14="http://schemas.microsoft.com/office/powerpoint/2010/main" val="8856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Privacy Guidance shared with  VAMCs</a:t>
            </a:r>
          </a:p>
        </p:txBody>
      </p:sp>
      <p:sp>
        <p:nvSpPr>
          <p:cNvPr id="3" name="Content Placeholder 2"/>
          <p:cNvSpPr>
            <a:spLocks noGrp="1"/>
          </p:cNvSpPr>
          <p:nvPr>
            <p:ph idx="1"/>
          </p:nvPr>
        </p:nvSpPr>
        <p:spPr>
          <a:xfrm>
            <a:off x="278064" y="1028700"/>
            <a:ext cx="11657262" cy="5181600"/>
          </a:xfrm>
        </p:spPr>
        <p:txBody>
          <a:bodyPr/>
          <a:lstStyle/>
          <a:p>
            <a:pPr marL="0" indent="0" algn="ctr">
              <a:buNone/>
            </a:pPr>
            <a:r>
              <a:rPr lang="en-US" sz="2700" i="1" dirty="0">
                <a:solidFill>
                  <a:schemeClr val="tx1"/>
                </a:solidFill>
                <a:latin typeface="Arial Narrow" panose="020B0606020202030204" pitchFamily="34" charset="0"/>
                <a:ea typeface="Calibri" panose="020F0502020204030204" pitchFamily="34" charset="0"/>
              </a:rPr>
              <a:t>“VA Medical Centers are expected to collaborate with Health Care Navigators (HCN) who are working with Supportive Services for Veterans Families (SSVF) grantees to coordinate health care services for Veterans.  SSVF participants are enrolled in a VA funded program and HCNs are health care providers authorized to schedule or inquire about health care appointments on behalf of the Veteran to coordinate VA care. Additionally, it is of particular importance that HCNs are able to confirm that Veterans enrolled in SSVF have received COVID-19 vaccines as these homeless Veterans are a VA priority group for the vaccine. Furthermore, HCNs are authorized In instances where an ROI is not immediately available in the clinical record, as these disclosures are covered by the Privacy Act system of records, “Patient Medial Records-VA”, 24VA10A7 Routine Use 43, HIPAA Privacy Rule under treatment and 38 U.S.C. 7332(b)(2)(H).”</a:t>
            </a:r>
          </a:p>
          <a:p>
            <a:endParaRPr lang="en-US" dirty="0"/>
          </a:p>
        </p:txBody>
      </p:sp>
      <p:sp>
        <p:nvSpPr>
          <p:cNvPr id="6" name="Slide Number Placeholder 5"/>
          <p:cNvSpPr>
            <a:spLocks noGrp="1"/>
          </p:cNvSpPr>
          <p:nvPr>
            <p:ph type="sldNum" sz="quarter" idx="12"/>
          </p:nvPr>
        </p:nvSpPr>
        <p:spPr/>
        <p:txBody>
          <a:bodyPr/>
          <a:lstStyle/>
          <a:p>
            <a:fld id="{A829F25A-84D3-4F9E-BD6A-3ADD05BBF9F6}" type="slidenum">
              <a:rPr lang="en-US" altLang="en-US" smtClean="0"/>
              <a:pPr/>
              <a:t>11</a:t>
            </a:fld>
            <a:endParaRPr lang="en-US" altLang="en-US" dirty="0"/>
          </a:p>
        </p:txBody>
      </p:sp>
    </p:spTree>
    <p:extLst>
      <p:ext uri="{BB962C8B-B14F-4D97-AF65-F5344CB8AC3E}">
        <p14:creationId xmlns:p14="http://schemas.microsoft.com/office/powerpoint/2010/main" val="171898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 Use 30</a:t>
            </a:r>
          </a:p>
        </p:txBody>
      </p:sp>
      <p:sp>
        <p:nvSpPr>
          <p:cNvPr id="3" name="Content Placeholder 2"/>
          <p:cNvSpPr>
            <a:spLocks noGrp="1"/>
          </p:cNvSpPr>
          <p:nvPr>
            <p:ph idx="1"/>
          </p:nvPr>
        </p:nvSpPr>
        <p:spPr>
          <a:xfrm>
            <a:off x="200167" y="1009783"/>
            <a:ext cx="11591498" cy="5336425"/>
          </a:xfrm>
        </p:spPr>
        <p:txBody>
          <a:bodyPr/>
          <a:lstStyle/>
          <a:p>
            <a:pPr marL="0" indent="0">
              <a:buNone/>
            </a:pPr>
            <a:r>
              <a:rPr lang="en-US" sz="1800" dirty="0">
                <a:solidFill>
                  <a:schemeClr val="accent1">
                    <a:lumMod val="75000"/>
                  </a:schemeClr>
                </a:solidFill>
              </a:rPr>
              <a:t>Routine Use #30 states that VA may disclose </a:t>
            </a:r>
            <a:r>
              <a:rPr lang="en-US" sz="1800" b="1" dirty="0">
                <a:solidFill>
                  <a:schemeClr val="accent1">
                    <a:lumMod val="75000"/>
                  </a:schemeClr>
                </a:solidFill>
              </a:rPr>
              <a:t>relevant healthcare</a:t>
            </a:r>
            <a:r>
              <a:rPr lang="en-US" sz="1800" dirty="0">
                <a:solidFill>
                  <a:schemeClr val="accent1">
                    <a:lumMod val="75000"/>
                  </a:schemeClr>
                </a:solidFill>
              </a:rPr>
              <a:t> and demographic information to health and welfare agencies, housing resources, and community providers, consistent with good medical-ethical practices, for Veterans assessed by or engaged in VA Homeless Programs for purposes of: </a:t>
            </a:r>
          </a:p>
          <a:p>
            <a:pPr marL="0" indent="0">
              <a:buNone/>
            </a:pPr>
            <a:endParaRPr lang="en-US" sz="1800" dirty="0">
              <a:solidFill>
                <a:schemeClr val="accent1">
                  <a:lumMod val="75000"/>
                </a:schemeClr>
              </a:solidFill>
            </a:endParaRPr>
          </a:p>
          <a:p>
            <a:r>
              <a:rPr lang="en-US" sz="1800" dirty="0">
                <a:solidFill>
                  <a:schemeClr val="accent1">
                    <a:lumMod val="75000"/>
                  </a:schemeClr>
                </a:solidFill>
              </a:rPr>
              <a:t>1. </a:t>
            </a:r>
            <a:r>
              <a:rPr lang="en-US" sz="1800" b="1" dirty="0">
                <a:solidFill>
                  <a:schemeClr val="accent1">
                    <a:lumMod val="75000"/>
                  </a:schemeClr>
                </a:solidFill>
              </a:rPr>
              <a:t>Coordinating care; </a:t>
            </a:r>
          </a:p>
          <a:p>
            <a:r>
              <a:rPr lang="en-US" sz="1800" dirty="0">
                <a:solidFill>
                  <a:schemeClr val="accent1">
                    <a:lumMod val="75000"/>
                  </a:schemeClr>
                </a:solidFill>
              </a:rPr>
              <a:t>2. Expediting access to housing; </a:t>
            </a:r>
          </a:p>
          <a:p>
            <a:r>
              <a:rPr lang="en-US" sz="1800" dirty="0">
                <a:solidFill>
                  <a:schemeClr val="accent1">
                    <a:lumMod val="75000"/>
                  </a:schemeClr>
                </a:solidFill>
              </a:rPr>
              <a:t>3. </a:t>
            </a:r>
            <a:r>
              <a:rPr lang="en-US" sz="1800" b="1" dirty="0">
                <a:solidFill>
                  <a:schemeClr val="accent1">
                    <a:lumMod val="75000"/>
                  </a:schemeClr>
                </a:solidFill>
              </a:rPr>
              <a:t>Providing medical and related services; </a:t>
            </a:r>
          </a:p>
          <a:p>
            <a:r>
              <a:rPr lang="en-US" sz="1800" dirty="0">
                <a:solidFill>
                  <a:schemeClr val="accent1">
                    <a:lumMod val="75000"/>
                  </a:schemeClr>
                </a:solidFill>
              </a:rPr>
              <a:t>4. Participating in coordinated entry processes; </a:t>
            </a:r>
          </a:p>
          <a:p>
            <a:r>
              <a:rPr lang="en-US" sz="1800" dirty="0">
                <a:solidFill>
                  <a:schemeClr val="accent1">
                    <a:lumMod val="75000"/>
                  </a:schemeClr>
                </a:solidFill>
              </a:rPr>
              <a:t>5. Reducing Veteran homelessness; </a:t>
            </a:r>
          </a:p>
          <a:p>
            <a:r>
              <a:rPr lang="en-US" sz="1800" dirty="0">
                <a:solidFill>
                  <a:schemeClr val="accent1">
                    <a:lumMod val="75000"/>
                  </a:schemeClr>
                </a:solidFill>
              </a:rPr>
              <a:t>6. Identifying homeless individuals in need of immediate assistance; and </a:t>
            </a:r>
          </a:p>
          <a:p>
            <a:r>
              <a:rPr lang="en-US" sz="1800" dirty="0">
                <a:solidFill>
                  <a:schemeClr val="accent1">
                    <a:lumMod val="75000"/>
                  </a:schemeClr>
                </a:solidFill>
              </a:rPr>
              <a:t>7. </a:t>
            </a:r>
            <a:r>
              <a:rPr lang="en-US" sz="1800" b="1" dirty="0">
                <a:solidFill>
                  <a:schemeClr val="accent1">
                    <a:lumMod val="75000"/>
                  </a:schemeClr>
                </a:solidFill>
              </a:rPr>
              <a:t>Ensuring program accountability by assigning and tracking responsibility for urgently-required care. </a:t>
            </a:r>
          </a:p>
          <a:p>
            <a:pPr marL="0" indent="0">
              <a:buNone/>
            </a:pPr>
            <a:endParaRPr lang="en-US" sz="1800" dirty="0">
              <a:solidFill>
                <a:schemeClr val="accent1">
                  <a:lumMod val="75000"/>
                </a:schemeClr>
              </a:solidFill>
            </a:endParaRPr>
          </a:p>
          <a:p>
            <a:pPr marL="0" indent="0">
              <a:buNone/>
            </a:pPr>
            <a:r>
              <a:rPr lang="en-US" sz="1800" dirty="0">
                <a:solidFill>
                  <a:schemeClr val="accent1">
                    <a:lumMod val="75000"/>
                  </a:schemeClr>
                </a:solidFill>
              </a:rPr>
              <a:t>This routine use provides legal authority for VHA Homeless Program staff to disclose pertinent Veteran information, excluding 38 U.S.C. 7332-protected information </a:t>
            </a:r>
            <a:r>
              <a:rPr lang="en-US" sz="1800" b="1" dirty="0">
                <a:solidFill>
                  <a:schemeClr val="accent1">
                    <a:lumMod val="75000"/>
                  </a:schemeClr>
                </a:solidFill>
              </a:rPr>
              <a:t>without a formal data sharing agreement or prior signed, written authorization </a:t>
            </a:r>
            <a:r>
              <a:rPr lang="en-US" sz="1800" dirty="0">
                <a:solidFill>
                  <a:schemeClr val="accent1">
                    <a:lumMod val="75000"/>
                  </a:schemeClr>
                </a:solidFill>
              </a:rPr>
              <a:t>from the Veteran </a:t>
            </a:r>
            <a:r>
              <a:rPr lang="en-US" sz="1800" b="1" dirty="0">
                <a:solidFill>
                  <a:schemeClr val="accent1">
                    <a:lumMod val="75000"/>
                  </a:schemeClr>
                </a:solidFill>
              </a:rPr>
              <a:t>if </a:t>
            </a:r>
            <a:r>
              <a:rPr lang="en-US" sz="1800" dirty="0">
                <a:solidFill>
                  <a:schemeClr val="accent1">
                    <a:lumMod val="75000"/>
                  </a:schemeClr>
                </a:solidFill>
              </a:rPr>
              <a:t>the requirements of the legal authority are followed. All disclosures must be recorded locally in accordance with privacy guidelines. </a:t>
            </a:r>
          </a:p>
          <a:p>
            <a:endParaRPr lang="en-US" sz="1500" dirty="0"/>
          </a:p>
          <a:p>
            <a:endParaRPr lang="en-US" sz="1500" dirty="0"/>
          </a:p>
        </p:txBody>
      </p:sp>
      <p:sp>
        <p:nvSpPr>
          <p:cNvPr id="6" name="Slide Number Placeholder 5"/>
          <p:cNvSpPr>
            <a:spLocks noGrp="1"/>
          </p:cNvSpPr>
          <p:nvPr>
            <p:ph type="sldNum" sz="quarter" idx="12"/>
          </p:nvPr>
        </p:nvSpPr>
        <p:spPr/>
        <p:txBody>
          <a:bodyPr/>
          <a:lstStyle/>
          <a:p>
            <a:fld id="{A829F25A-84D3-4F9E-BD6A-3ADD05BBF9F6}" type="slidenum">
              <a:rPr lang="en-US" altLang="en-US" smtClean="0"/>
              <a:pPr/>
              <a:t>12</a:t>
            </a:fld>
            <a:endParaRPr lang="en-US" altLang="en-US" dirty="0"/>
          </a:p>
        </p:txBody>
      </p:sp>
    </p:spTree>
    <p:extLst>
      <p:ext uri="{BB962C8B-B14F-4D97-AF65-F5344CB8AC3E}">
        <p14:creationId xmlns:p14="http://schemas.microsoft.com/office/powerpoint/2010/main" val="3011584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 Use 30 Restrictions on Information sharing</a:t>
            </a:r>
          </a:p>
        </p:txBody>
      </p:sp>
      <p:sp>
        <p:nvSpPr>
          <p:cNvPr id="3" name="Content Placeholder 2"/>
          <p:cNvSpPr>
            <a:spLocks noGrp="1"/>
          </p:cNvSpPr>
          <p:nvPr>
            <p:ph idx="1"/>
          </p:nvPr>
        </p:nvSpPr>
        <p:spPr>
          <a:xfrm>
            <a:off x="292669" y="1165177"/>
            <a:ext cx="11289731" cy="5181600"/>
          </a:xfrm>
        </p:spPr>
        <p:txBody>
          <a:bodyPr/>
          <a:lstStyle/>
          <a:p>
            <a:r>
              <a:rPr lang="en-US" sz="2200" dirty="0">
                <a:solidFill>
                  <a:schemeClr val="accent1">
                    <a:lumMod val="75000"/>
                  </a:schemeClr>
                </a:solidFill>
              </a:rPr>
              <a:t>VHA does NOT have legal authority to share health information protected under 38 U.S.C 7332 (any information related to the diagnosis of infection with HIV or sickle cell anemia, or the diagnosis of and treatment for drug abuse, alcohol abuse or alcoholism) with community partners UNLESS a signed, written authorization is obtained from the Veteran. </a:t>
            </a:r>
          </a:p>
          <a:p>
            <a:endParaRPr lang="en-US" sz="2200" dirty="0">
              <a:solidFill>
                <a:schemeClr val="accent1">
                  <a:lumMod val="75000"/>
                </a:schemeClr>
              </a:solidFill>
            </a:endParaRPr>
          </a:p>
          <a:p>
            <a:r>
              <a:rPr lang="en-US" sz="2200" dirty="0">
                <a:solidFill>
                  <a:schemeClr val="accent1">
                    <a:lumMod val="75000"/>
                  </a:schemeClr>
                </a:solidFill>
              </a:rPr>
              <a:t>If a Veteran is being treated for, or has any of these diagnoses, this information or any information that would imply these diagnoses cannot be shared without the Veteran’s signed authorization, including information such as, the name of a residential treatment facility that would infer the Veteran is being treated for substance abuse. </a:t>
            </a:r>
          </a:p>
          <a:p>
            <a:endParaRPr lang="en-US" sz="2200" dirty="0">
              <a:solidFill>
                <a:schemeClr val="accent1">
                  <a:lumMod val="75000"/>
                </a:schemeClr>
              </a:solidFill>
            </a:endParaRPr>
          </a:p>
          <a:p>
            <a:r>
              <a:rPr lang="en-US" sz="2200" dirty="0">
                <a:solidFill>
                  <a:schemeClr val="accent1">
                    <a:lumMod val="75000"/>
                  </a:schemeClr>
                </a:solidFill>
              </a:rPr>
              <a:t>This legal authority supports effective and efficient collaboration between VA and outside agencies by allowing disclosure of information documented in the Homeless Operations Management and Evaluation System (HOMES) for the purpose </a:t>
            </a:r>
          </a:p>
          <a:p>
            <a:endParaRPr lang="en-US" sz="1500" dirty="0"/>
          </a:p>
        </p:txBody>
      </p:sp>
      <p:sp>
        <p:nvSpPr>
          <p:cNvPr id="6" name="Slide Number Placeholder 5"/>
          <p:cNvSpPr>
            <a:spLocks noGrp="1"/>
          </p:cNvSpPr>
          <p:nvPr>
            <p:ph type="sldNum" sz="quarter" idx="12"/>
          </p:nvPr>
        </p:nvSpPr>
        <p:spPr/>
        <p:txBody>
          <a:bodyPr/>
          <a:lstStyle/>
          <a:p>
            <a:fld id="{A829F25A-84D3-4F9E-BD6A-3ADD05BBF9F6}" type="slidenum">
              <a:rPr lang="en-US" altLang="en-US" smtClean="0"/>
              <a:pPr/>
              <a:t>13</a:t>
            </a:fld>
            <a:endParaRPr lang="en-US" altLang="en-US" dirty="0"/>
          </a:p>
        </p:txBody>
      </p:sp>
    </p:spTree>
    <p:extLst>
      <p:ext uri="{BB962C8B-B14F-4D97-AF65-F5344CB8AC3E}">
        <p14:creationId xmlns:p14="http://schemas.microsoft.com/office/powerpoint/2010/main" val="3030613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a:t>
            </a:r>
            <a:r>
              <a:rPr lang="en-US" dirty="0" err="1"/>
              <a:t>aways</a:t>
            </a:r>
            <a:endParaRPr lang="en-US" dirty="0"/>
          </a:p>
        </p:txBody>
      </p:sp>
      <p:sp>
        <p:nvSpPr>
          <p:cNvPr id="3" name="Content Placeholder 2"/>
          <p:cNvSpPr>
            <a:spLocks noGrp="1"/>
          </p:cNvSpPr>
          <p:nvPr>
            <p:ph idx="1"/>
          </p:nvPr>
        </p:nvSpPr>
        <p:spPr>
          <a:xfrm>
            <a:off x="292669" y="933165"/>
            <a:ext cx="11744656" cy="5385747"/>
          </a:xfrm>
        </p:spPr>
        <p:txBody>
          <a:bodyPr/>
          <a:lstStyle/>
          <a:p>
            <a:r>
              <a:rPr lang="en-US" sz="2200" dirty="0"/>
              <a:t>HCNs are allowed to communicate basic, relevant health care information and support health related coordination for Veterans without an ROI if such communication meets a need in coordinating care, including for Vaccines</a:t>
            </a:r>
          </a:p>
          <a:p>
            <a:endParaRPr lang="en-US" sz="2200" dirty="0"/>
          </a:p>
          <a:p>
            <a:r>
              <a:rPr lang="en-US" sz="2200" dirty="0"/>
              <a:t>ROIs are always preferred and should be in place wherever feasible</a:t>
            </a:r>
          </a:p>
          <a:p>
            <a:endParaRPr lang="en-US" sz="2200" dirty="0"/>
          </a:p>
          <a:p>
            <a:r>
              <a:rPr lang="en-US" sz="2200" dirty="0"/>
              <a:t>VAMCs may not be able to share certain diagnosis information with outside partners, including SSVF, without an ROI in place</a:t>
            </a:r>
          </a:p>
          <a:p>
            <a:endParaRPr lang="en-US" sz="2200" dirty="0"/>
          </a:p>
          <a:p>
            <a:r>
              <a:rPr lang="en-US" sz="2200" dirty="0"/>
              <a:t>Partnerships with the local VAMC Privacy Office are critical to ensuring smooth coordination efforts at the local level</a:t>
            </a:r>
          </a:p>
          <a:p>
            <a:endParaRPr lang="en-US" sz="2200" dirty="0"/>
          </a:p>
          <a:p>
            <a:r>
              <a:rPr lang="en-US" sz="2200" dirty="0"/>
              <a:t>SSVF Regional Coordinators can assist in coordinating connections at the local VAMC or with other VA leadership</a:t>
            </a:r>
          </a:p>
          <a:p>
            <a:endParaRPr lang="en-US" sz="1500" dirty="0"/>
          </a:p>
        </p:txBody>
      </p:sp>
      <p:sp>
        <p:nvSpPr>
          <p:cNvPr id="6" name="Slide Number Placeholder 5"/>
          <p:cNvSpPr>
            <a:spLocks noGrp="1"/>
          </p:cNvSpPr>
          <p:nvPr>
            <p:ph type="sldNum" sz="quarter" idx="12"/>
          </p:nvPr>
        </p:nvSpPr>
        <p:spPr/>
        <p:txBody>
          <a:bodyPr/>
          <a:lstStyle/>
          <a:p>
            <a:fld id="{A829F25A-84D3-4F9E-BD6A-3ADD05BBF9F6}" type="slidenum">
              <a:rPr lang="en-US" altLang="en-US" smtClean="0"/>
              <a:pPr/>
              <a:t>14</a:t>
            </a:fld>
            <a:endParaRPr lang="en-US" altLang="en-US" dirty="0"/>
          </a:p>
        </p:txBody>
      </p:sp>
    </p:spTree>
    <p:extLst>
      <p:ext uri="{BB962C8B-B14F-4D97-AF65-F5344CB8AC3E}">
        <p14:creationId xmlns:p14="http://schemas.microsoft.com/office/powerpoint/2010/main" val="257415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68968" y="2253915"/>
            <a:ext cx="11582399" cy="2468209"/>
          </a:xfrm>
        </p:spPr>
        <p:txBody>
          <a:bodyPr/>
          <a:lstStyle/>
          <a:p>
            <a:pPr algn="ctr" eaLnBrk="1" hangingPunct="1">
              <a:defRPr/>
            </a:pPr>
            <a:endParaRPr lang="en-US" sz="2400" dirty="0"/>
          </a:p>
          <a:p>
            <a:pPr marL="0" indent="0" algn="ctr" eaLnBrk="1" hangingPunct="1">
              <a:buNone/>
              <a:defRPr/>
            </a:pPr>
            <a:r>
              <a:rPr lang="en-US" sz="5500" dirty="0"/>
              <a:t>Emergency Housing and Coordinated Entry</a:t>
            </a:r>
            <a:endParaRPr lang="en-US" sz="1200" dirty="0"/>
          </a:p>
          <a:p>
            <a:pPr algn="ct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15</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3498497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Coordinated entry</a:t>
            </a:r>
          </a:p>
        </p:txBody>
      </p:sp>
      <p:sp>
        <p:nvSpPr>
          <p:cNvPr id="9219" name="Content Placeholder 2"/>
          <p:cNvSpPr>
            <a:spLocks noGrp="1" noChangeArrowheads="1"/>
          </p:cNvSpPr>
          <p:nvPr>
            <p:ph idx="1"/>
          </p:nvPr>
        </p:nvSpPr>
        <p:spPr bwMode="auto">
          <a:xfrm>
            <a:off x="355600" y="1028700"/>
            <a:ext cx="113792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solidFill>
                  <a:schemeClr val="accent1">
                    <a:lumMod val="75000"/>
                  </a:schemeClr>
                </a:solidFill>
                <a:latin typeface="Georgia" panose="02040502050405020303" pitchFamily="18" charset="0"/>
                <a:ea typeface="ヒラギノ角ゴ Pro W3"/>
                <a:cs typeface="ヒラギノ角ゴ Pro W3"/>
              </a:rPr>
              <a:t>VA Homeless Programs are required to be active participants in local Coordinated Entry process, per the original </a:t>
            </a:r>
            <a:r>
              <a:rPr lang="en-US" altLang="en-US" sz="2800" dirty="0">
                <a:solidFill>
                  <a:schemeClr val="accent1">
                    <a:lumMod val="75000"/>
                  </a:schemeClr>
                </a:solidFill>
                <a:latin typeface="Georgia" panose="02040502050405020303" pitchFamily="18" charset="0"/>
                <a:ea typeface="ヒラギノ角ゴ Pro W3"/>
                <a:cs typeface="ヒラギノ角ゴ Pro W3"/>
                <a:hlinkClick r:id="rId2"/>
              </a:rPr>
              <a:t>2017 VA CES Memo</a:t>
            </a:r>
            <a:endParaRPr lang="en-US" altLang="en-US" sz="2800" dirty="0">
              <a:solidFill>
                <a:schemeClr val="accent1">
                  <a:lumMod val="75000"/>
                </a:schemeClr>
              </a:solidFill>
              <a:latin typeface="Georgia" panose="02040502050405020303" pitchFamily="18" charset="0"/>
              <a:ea typeface="ヒラギノ角ゴ Pro W3"/>
              <a:cs typeface="ヒラギノ角ゴ Pro W3"/>
            </a:endParaRPr>
          </a:p>
          <a:p>
            <a:endParaRPr lang="en-US" altLang="en-US" sz="28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800" dirty="0">
                <a:solidFill>
                  <a:schemeClr val="accent1">
                    <a:lumMod val="75000"/>
                  </a:schemeClr>
                </a:solidFill>
                <a:latin typeface="Georgia" panose="02040502050405020303" pitchFamily="18" charset="0"/>
                <a:ea typeface="ヒラギノ角ゴ Pro W3"/>
                <a:cs typeface="ヒラギノ角ゴ Pro W3"/>
              </a:rPr>
              <a:t>Where CE processes are too slow or cannot adequately connect Veterans to emergency resources VA homeless program must be able to provide same day access to basic services</a:t>
            </a:r>
          </a:p>
          <a:p>
            <a:endParaRPr lang="en-US" altLang="en-US" sz="28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800" dirty="0">
                <a:solidFill>
                  <a:schemeClr val="accent1">
                    <a:lumMod val="75000"/>
                  </a:schemeClr>
                </a:solidFill>
                <a:latin typeface="Georgia" panose="02040502050405020303" pitchFamily="18" charset="0"/>
                <a:ea typeface="ヒラギノ角ゴ Pro W3"/>
                <a:cs typeface="ヒラギノ角ゴ Pro W3"/>
              </a:rPr>
              <a:t>Evolution in COVID-19 has shifted how CES operates both with VA and </a:t>
            </a:r>
            <a:r>
              <a:rPr lang="en-US" altLang="en-US" sz="2800" dirty="0" err="1">
                <a:solidFill>
                  <a:schemeClr val="accent1">
                    <a:lumMod val="75000"/>
                  </a:schemeClr>
                </a:solidFill>
                <a:latin typeface="Georgia" panose="02040502050405020303" pitchFamily="18" charset="0"/>
                <a:ea typeface="ヒラギノ角ゴ Pro W3"/>
                <a:cs typeface="ヒラギノ角ゴ Pro W3"/>
              </a:rPr>
              <a:t>CoCs</a:t>
            </a:r>
            <a:r>
              <a:rPr lang="en-US" altLang="en-US" sz="2800" dirty="0">
                <a:solidFill>
                  <a:schemeClr val="accent1">
                    <a:lumMod val="75000"/>
                  </a:schemeClr>
                </a:solidFill>
                <a:latin typeface="Georgia" panose="02040502050405020303" pitchFamily="18" charset="0"/>
                <a:ea typeface="ヒラギノ角ゴ Pro W3"/>
                <a:cs typeface="ヒラギノ角ゴ Pro W3"/>
              </a:rPr>
              <a:t>; ongoing or renewed engagement with CE partners critical now</a:t>
            </a:r>
          </a:p>
        </p:txBody>
      </p:sp>
      <p:sp>
        <p:nvSpPr>
          <p:cNvPr id="922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17B1A6-292D-442E-A55E-DD35C01FAF09}" type="slidenum">
              <a:rPr lang="en-US" altLang="en-US">
                <a:solidFill>
                  <a:prstClr val="white"/>
                </a:solidFill>
              </a:rPr>
              <a:pPr/>
              <a:t>16</a:t>
            </a:fld>
            <a:endParaRPr lang="en-US" altLang="en-US">
              <a:solidFill>
                <a:prstClr val="white"/>
              </a:solidFill>
            </a:endParaRPr>
          </a:p>
        </p:txBody>
      </p:sp>
    </p:spTree>
    <p:extLst>
      <p:ext uri="{BB962C8B-B14F-4D97-AF65-F5344CB8AC3E}">
        <p14:creationId xmlns:p14="http://schemas.microsoft.com/office/powerpoint/2010/main" val="2146169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VA Emergency Housing</a:t>
            </a:r>
          </a:p>
        </p:txBody>
      </p:sp>
      <p:sp>
        <p:nvSpPr>
          <p:cNvPr id="9219" name="Content Placeholder 2"/>
          <p:cNvSpPr>
            <a:spLocks noGrp="1" noChangeArrowheads="1"/>
          </p:cNvSpPr>
          <p:nvPr>
            <p:ph idx="1"/>
          </p:nvPr>
        </p:nvSpPr>
        <p:spPr bwMode="auto">
          <a:xfrm>
            <a:off x="355600" y="1028700"/>
            <a:ext cx="11640782"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chemeClr val="accent1">
                    <a:lumMod val="75000"/>
                  </a:schemeClr>
                </a:solidFill>
                <a:latin typeface="Georgia" panose="02040502050405020303" pitchFamily="18" charset="0"/>
                <a:ea typeface="ヒラギノ角ゴ Pro W3"/>
                <a:cs typeface="ヒラギノ角ゴ Pro W3"/>
              </a:rPr>
              <a:t>VA released a memo detailing expectations for Emergency Housing</a:t>
            </a:r>
          </a:p>
          <a:p>
            <a:r>
              <a:rPr lang="en-US" altLang="en-US" dirty="0">
                <a:solidFill>
                  <a:schemeClr val="accent1">
                    <a:lumMod val="75000"/>
                  </a:schemeClr>
                </a:solidFill>
                <a:latin typeface="Georgia" panose="02040502050405020303" pitchFamily="18" charset="0"/>
                <a:ea typeface="ヒラギノ角ゴ Pro W3"/>
                <a:cs typeface="ヒラギノ角ゴ Pro W3"/>
              </a:rPr>
              <a:t>Key takeaways include:</a:t>
            </a:r>
          </a:p>
          <a:p>
            <a:pPr lvl="1"/>
            <a:r>
              <a:rPr lang="en-US" altLang="en-US" dirty="0">
                <a:solidFill>
                  <a:schemeClr val="accent1">
                    <a:lumMod val="75000"/>
                  </a:schemeClr>
                </a:solidFill>
                <a:latin typeface="Georgia" panose="02040502050405020303" pitchFamily="18" charset="0"/>
                <a:ea typeface="ヒラギノ角ゴ Pro W3"/>
                <a:cs typeface="ヒラギノ角ゴ Pro W3"/>
              </a:rPr>
              <a:t>Veterans are expected to be offered same-day access to emergency housing if unsheltered</a:t>
            </a:r>
          </a:p>
          <a:p>
            <a:pPr lvl="1"/>
            <a:r>
              <a:rPr lang="en-US" altLang="en-US" dirty="0">
                <a:solidFill>
                  <a:schemeClr val="accent1">
                    <a:lumMod val="75000"/>
                  </a:schemeClr>
                </a:solidFill>
                <a:latin typeface="Georgia" panose="02040502050405020303" pitchFamily="18" charset="0"/>
                <a:ea typeface="ヒラギノ角ゴ Pro W3"/>
                <a:cs typeface="ヒラギノ角ゴ Pro W3"/>
              </a:rPr>
              <a:t>VA non-PH programs (HCHV, CRS, GPD, etc.) should be utilized for EH before SSVF even if SSVF if the PH intervention/enrollment</a:t>
            </a:r>
          </a:p>
          <a:p>
            <a:pPr lvl="1"/>
            <a:r>
              <a:rPr lang="en-US" altLang="en-US" dirty="0">
                <a:solidFill>
                  <a:schemeClr val="accent1">
                    <a:lumMod val="75000"/>
                  </a:schemeClr>
                </a:solidFill>
                <a:latin typeface="Georgia" panose="02040502050405020303" pitchFamily="18" charset="0"/>
                <a:ea typeface="ヒラギノ角ゴ Pro W3"/>
                <a:cs typeface="ヒラギノ角ゴ Pro W3"/>
              </a:rPr>
              <a:t>SSVF EH should only be used when other options not available or where clinical/family needs require it</a:t>
            </a:r>
          </a:p>
        </p:txBody>
      </p:sp>
      <p:sp>
        <p:nvSpPr>
          <p:cNvPr id="922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17B1A6-292D-442E-A55E-DD35C01FAF09}" type="slidenum">
              <a:rPr lang="en-US" altLang="en-US">
                <a:solidFill>
                  <a:prstClr val="white"/>
                </a:solidFill>
              </a:rPr>
              <a:pPr/>
              <a:t>17</a:t>
            </a:fld>
            <a:endParaRPr lang="en-US" altLang="en-US">
              <a:solidFill>
                <a:prstClr val="white"/>
              </a:solidFill>
            </a:endParaRPr>
          </a:p>
        </p:txBody>
      </p:sp>
    </p:spTree>
    <p:extLst>
      <p:ext uri="{BB962C8B-B14F-4D97-AF65-F5344CB8AC3E}">
        <p14:creationId xmlns:p14="http://schemas.microsoft.com/office/powerpoint/2010/main" val="311540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Program implications and coordination</a:t>
            </a:r>
          </a:p>
        </p:txBody>
      </p:sp>
      <p:sp>
        <p:nvSpPr>
          <p:cNvPr id="9219" name="Content Placeholder 2"/>
          <p:cNvSpPr>
            <a:spLocks noGrp="1" noChangeArrowheads="1"/>
          </p:cNvSpPr>
          <p:nvPr>
            <p:ph idx="1"/>
          </p:nvPr>
        </p:nvSpPr>
        <p:spPr bwMode="auto">
          <a:xfrm>
            <a:off x="355600" y="1028700"/>
            <a:ext cx="113792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solidFill>
                  <a:schemeClr val="accent1">
                    <a:lumMod val="75000"/>
                  </a:schemeClr>
                </a:solidFill>
                <a:latin typeface="Georgia" panose="02040502050405020303" pitchFamily="18" charset="0"/>
                <a:ea typeface="ヒラギノ角ゴ Pro W3"/>
                <a:cs typeface="ヒラギノ角ゴ Pro W3"/>
              </a:rPr>
              <a:t>SSVF grantees work with VAMCs and </a:t>
            </a:r>
            <a:r>
              <a:rPr lang="en-US" altLang="en-US" sz="2400" dirty="0" err="1">
                <a:solidFill>
                  <a:schemeClr val="accent1">
                    <a:lumMod val="75000"/>
                  </a:schemeClr>
                </a:solidFill>
                <a:latin typeface="Georgia" panose="02040502050405020303" pitchFamily="18" charset="0"/>
                <a:ea typeface="ヒラギノ角ゴ Pro W3"/>
                <a:cs typeface="ヒラギノ角ゴ Pro W3"/>
              </a:rPr>
              <a:t>CoC</a:t>
            </a:r>
            <a:r>
              <a:rPr lang="en-US" altLang="en-US" sz="2400" dirty="0">
                <a:solidFill>
                  <a:schemeClr val="accent1">
                    <a:lumMod val="75000"/>
                  </a:schemeClr>
                </a:solidFill>
                <a:latin typeface="Georgia" panose="02040502050405020303" pitchFamily="18" charset="0"/>
                <a:ea typeface="ヒラギノ角ゴ Pro W3"/>
                <a:cs typeface="ヒラギノ角ゴ Pro W3"/>
              </a:rPr>
              <a:t> to develop locally informed protocols on EH.</a:t>
            </a:r>
          </a:p>
          <a:p>
            <a:endParaRPr lang="en-US" altLang="en-US" sz="24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400" dirty="0">
                <a:solidFill>
                  <a:schemeClr val="accent1">
                    <a:lumMod val="75000"/>
                  </a:schemeClr>
                </a:solidFill>
                <a:latin typeface="Georgia" panose="02040502050405020303" pitchFamily="18" charset="0"/>
                <a:ea typeface="ヒラギノ角ゴ Pro W3"/>
                <a:cs typeface="ヒラギノ角ゴ Pro W3"/>
              </a:rPr>
              <a:t>Co-enroll EH residents seeking permanent in SSVF and/or HUD-VASH.</a:t>
            </a:r>
          </a:p>
          <a:p>
            <a:endParaRPr lang="en-US" altLang="en-US" sz="24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400" dirty="0">
                <a:solidFill>
                  <a:schemeClr val="accent1">
                    <a:lumMod val="75000"/>
                  </a:schemeClr>
                </a:solidFill>
                <a:latin typeface="Georgia" panose="02040502050405020303" pitchFamily="18" charset="0"/>
                <a:ea typeface="ヒラギノ角ゴ Pro W3"/>
                <a:cs typeface="ヒラギノ角ゴ Pro W3"/>
              </a:rPr>
              <a:t>EH placement should not be delayed by assessment or administrative processes. EH placements may result in some Veterans being transferred to other more appropriate programs once assessment is complete. </a:t>
            </a:r>
          </a:p>
          <a:p>
            <a:endParaRPr lang="en-US" altLang="en-US" sz="24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400" dirty="0">
                <a:solidFill>
                  <a:schemeClr val="accent1">
                    <a:lumMod val="75000"/>
                  </a:schemeClr>
                </a:solidFill>
                <a:latin typeface="Georgia" panose="02040502050405020303" pitchFamily="18" charset="0"/>
                <a:ea typeface="ヒラギノ角ゴ Pro W3"/>
                <a:cs typeface="ヒラギノ角ゴ Pro W3"/>
              </a:rPr>
              <a:t>SSVF and GPD released joint memo providing more detail on co-enrollments and program transfers</a:t>
            </a:r>
          </a:p>
        </p:txBody>
      </p:sp>
      <p:sp>
        <p:nvSpPr>
          <p:cNvPr id="922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17B1A6-292D-442E-A55E-DD35C01FAF09}" type="slidenum">
              <a:rPr lang="en-US" altLang="en-US">
                <a:solidFill>
                  <a:prstClr val="white"/>
                </a:solidFill>
              </a:rPr>
              <a:pPr/>
              <a:t>18</a:t>
            </a:fld>
            <a:endParaRPr lang="en-US" altLang="en-US" dirty="0">
              <a:solidFill>
                <a:prstClr val="white"/>
              </a:solidFill>
            </a:endParaRPr>
          </a:p>
        </p:txBody>
      </p:sp>
    </p:spTree>
    <p:extLst>
      <p:ext uri="{BB962C8B-B14F-4D97-AF65-F5344CB8AC3E}">
        <p14:creationId xmlns:p14="http://schemas.microsoft.com/office/powerpoint/2010/main" val="1631059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SSVF EH Reminders</a:t>
            </a:r>
          </a:p>
        </p:txBody>
      </p:sp>
      <p:sp>
        <p:nvSpPr>
          <p:cNvPr id="9219" name="Content Placeholder 2"/>
          <p:cNvSpPr>
            <a:spLocks noGrp="1" noChangeArrowheads="1"/>
          </p:cNvSpPr>
          <p:nvPr>
            <p:ph idx="1"/>
          </p:nvPr>
        </p:nvSpPr>
        <p:spPr bwMode="auto">
          <a:xfrm>
            <a:off x="129263" y="1028699"/>
            <a:ext cx="11379200" cy="53311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600" dirty="0">
                <a:solidFill>
                  <a:schemeClr val="accent1">
                    <a:lumMod val="75000"/>
                  </a:schemeClr>
                </a:solidFill>
                <a:latin typeface="Georgia" panose="02040502050405020303" pitchFamily="18" charset="0"/>
                <a:ea typeface="ヒラギノ角ゴ Pro W3"/>
                <a:cs typeface="ヒラギノ角ゴ Pro W3"/>
              </a:rPr>
              <a:t>SSVF EH should only be used when other options not available or where clinical/family needs require it</a:t>
            </a:r>
          </a:p>
          <a:p>
            <a:endParaRPr lang="en-US" altLang="en-US" sz="26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600" dirty="0">
                <a:solidFill>
                  <a:schemeClr val="accent1">
                    <a:lumMod val="75000"/>
                  </a:schemeClr>
                </a:solidFill>
                <a:latin typeface="Georgia" panose="02040502050405020303" pitchFamily="18" charset="0"/>
                <a:ea typeface="ヒラギノ角ゴ Pro W3"/>
                <a:cs typeface="ヒラギノ角ゴ Pro W3"/>
              </a:rPr>
              <a:t>SSVF should be actively helping Veterans in EH toward permanent housing. Exits to other non-PH programs (including TH) should be </a:t>
            </a:r>
            <a:r>
              <a:rPr lang="en-US" altLang="en-US" sz="2600" u="sng" dirty="0">
                <a:solidFill>
                  <a:schemeClr val="accent1">
                    <a:lumMod val="75000"/>
                  </a:schemeClr>
                </a:solidFill>
                <a:latin typeface="Georgia" panose="02040502050405020303" pitchFamily="18" charset="0"/>
                <a:ea typeface="ヒラギノ角ゴ Pro W3"/>
                <a:cs typeface="ヒラギノ角ゴ Pro W3"/>
              </a:rPr>
              <a:t>rare</a:t>
            </a:r>
          </a:p>
          <a:p>
            <a:endParaRPr lang="en-US" altLang="en-US" sz="26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600" dirty="0">
                <a:solidFill>
                  <a:schemeClr val="accent1">
                    <a:lumMod val="75000"/>
                  </a:schemeClr>
                </a:solidFill>
                <a:latin typeface="Georgia" panose="02040502050405020303" pitchFamily="18" charset="0"/>
                <a:ea typeface="ヒラギノ角ゴ Pro W3"/>
                <a:cs typeface="ヒラギノ角ゴ Pro W3"/>
              </a:rPr>
              <a:t>No Veteran should be exited back to the streets or to unsafe congregate shelter situations</a:t>
            </a:r>
          </a:p>
          <a:p>
            <a:endParaRPr lang="en-US" altLang="en-US" sz="2600" dirty="0">
              <a:solidFill>
                <a:schemeClr val="accent1">
                  <a:lumMod val="75000"/>
                </a:schemeClr>
              </a:solidFill>
              <a:latin typeface="Georgia" panose="02040502050405020303" pitchFamily="18" charset="0"/>
              <a:ea typeface="ヒラギノ角ゴ Pro W3"/>
              <a:cs typeface="ヒラギノ角ゴ Pro W3"/>
            </a:endParaRPr>
          </a:p>
          <a:p>
            <a:r>
              <a:rPr lang="en-US" altLang="en-US" sz="2600" dirty="0">
                <a:solidFill>
                  <a:schemeClr val="accent1">
                    <a:lumMod val="75000"/>
                  </a:schemeClr>
                </a:solidFill>
                <a:latin typeface="Georgia" panose="02040502050405020303" pitchFamily="18" charset="0"/>
                <a:ea typeface="ヒラギノ角ゴ Pro W3"/>
                <a:cs typeface="ヒラギノ角ゴ Pro W3"/>
              </a:rPr>
              <a:t>SSVF should work to link Veterans to PH within 45 days; however Veterans may stay longer in EH if clinical service needs or housing conditions require it.</a:t>
            </a:r>
          </a:p>
        </p:txBody>
      </p:sp>
      <p:sp>
        <p:nvSpPr>
          <p:cNvPr id="922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17B1A6-292D-442E-A55E-DD35C01FAF09}" type="slidenum">
              <a:rPr lang="en-US" altLang="en-US">
                <a:solidFill>
                  <a:prstClr val="white"/>
                </a:solidFill>
              </a:rPr>
              <a:pPr/>
              <a:t>19</a:t>
            </a:fld>
            <a:endParaRPr lang="en-US" altLang="en-US">
              <a:solidFill>
                <a:prstClr val="white"/>
              </a:solidFill>
            </a:endParaRPr>
          </a:p>
        </p:txBody>
      </p:sp>
    </p:spTree>
    <p:extLst>
      <p:ext uri="{BB962C8B-B14F-4D97-AF65-F5344CB8AC3E}">
        <p14:creationId xmlns:p14="http://schemas.microsoft.com/office/powerpoint/2010/main" val="338929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Webinar Format</a:t>
            </a:r>
          </a:p>
        </p:txBody>
      </p:sp>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defRPr/>
            </a:pPr>
            <a:r>
              <a:rPr lang="en-US" sz="2400" dirty="0"/>
              <a:t>Webinar will last approximately 1.5 hour</a:t>
            </a:r>
          </a:p>
          <a:p>
            <a:pPr eaLnBrk="1" hangingPunct="1">
              <a:defRPr/>
            </a:pPr>
            <a:r>
              <a:rPr lang="en-US" sz="2400" dirty="0"/>
              <a:t>Participants’ phone connections are “muted” due to the high number of callers</a:t>
            </a:r>
          </a:p>
          <a:p>
            <a:pPr eaLnBrk="1" hangingPunct="1">
              <a:defRPr/>
            </a:pPr>
            <a:r>
              <a:rPr lang="en-US" sz="2400" dirty="0"/>
              <a:t>Questions can also be submitted anytime to SSVF@va.gov</a:t>
            </a:r>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2</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133299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253" y="2610852"/>
            <a:ext cx="10261600" cy="1447800"/>
          </a:xfrm>
        </p:spPr>
        <p:txBody>
          <a:bodyPr/>
          <a:lstStyle/>
          <a:p>
            <a:pPr algn="ctr"/>
            <a:r>
              <a:rPr lang="en-US" sz="5000" dirty="0">
                <a:solidFill>
                  <a:schemeClr val="accent1">
                    <a:lumMod val="75000"/>
                  </a:schemeClr>
                </a:solidFill>
              </a:rPr>
              <a:t>Questions / Discussion</a:t>
            </a:r>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829F25A-84D3-4F9E-BD6A-3ADD05BBF9F6}" type="slidenum">
              <a:rPr lang="en-US" altLang="en-US" smtClean="0"/>
              <a:pPr/>
              <a:t>20</a:t>
            </a:fld>
            <a:endParaRPr lang="en-US" altLang="en-US" dirty="0"/>
          </a:p>
        </p:txBody>
      </p:sp>
    </p:spTree>
    <p:extLst>
      <p:ext uri="{BB962C8B-B14F-4D97-AF65-F5344CB8AC3E}">
        <p14:creationId xmlns:p14="http://schemas.microsoft.com/office/powerpoint/2010/main" val="133317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7" name="Rectangle 5"/>
          <p:cNvSpPr>
            <a:spLocks noGrp="1" noChangeArrowheads="1"/>
          </p:cNvSpPr>
          <p:nvPr>
            <p:ph idx="1"/>
          </p:nvPr>
        </p:nvSpPr>
        <p:spPr/>
        <p:txBody>
          <a:bodyPr/>
          <a:lstStyle/>
          <a:p>
            <a:pPr marL="457200" indent="-457200" algn="ctr" eaLnBrk="1" hangingPunct="1">
              <a:buNone/>
            </a:pPr>
            <a:endParaRPr lang="en-US" sz="1800" dirty="0"/>
          </a:p>
          <a:p>
            <a:pPr marL="457200" indent="-457200" algn="ctr" eaLnBrk="1" hangingPunct="1">
              <a:buNone/>
            </a:pPr>
            <a:endParaRPr lang="en-US" sz="1800" dirty="0"/>
          </a:p>
          <a:p>
            <a:pPr marL="457200" indent="-457200" algn="ctr" eaLnBrk="1" hangingPunct="1">
              <a:buNone/>
            </a:pPr>
            <a:endParaRPr lang="en-US" sz="1800" dirty="0"/>
          </a:p>
          <a:p>
            <a:pPr marL="457200" indent="-457200" algn="ctr" eaLnBrk="1" hangingPunct="1">
              <a:buNone/>
            </a:pPr>
            <a:endParaRPr lang="en-US" sz="1800" dirty="0"/>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CEBA6F0-FA3A-4157-BE6E-8EB93C8D6666}" type="slidenum">
              <a:rPr lang="en-US">
                <a:latin typeface="Arial" charset="0"/>
              </a:rPr>
              <a:pPr fontAlgn="base">
                <a:spcBef>
                  <a:spcPct val="0"/>
                </a:spcBef>
                <a:spcAft>
                  <a:spcPct val="0"/>
                </a:spcAft>
                <a:defRPr/>
              </a:pPr>
              <a:t>3</a:t>
            </a:fld>
            <a:endParaRPr lang="en-US" dirty="0">
              <a:latin typeface="Arial" charset="0"/>
            </a:endParaRPr>
          </a:p>
        </p:txBody>
      </p:sp>
      <p:grpSp>
        <p:nvGrpSpPr>
          <p:cNvPr id="3" name="Group 5"/>
          <p:cNvGrpSpPr/>
          <p:nvPr/>
        </p:nvGrpSpPr>
        <p:grpSpPr>
          <a:xfrm>
            <a:off x="3614057" y="1143000"/>
            <a:ext cx="4506686" cy="5021262"/>
            <a:chOff x="257952" y="1371600"/>
            <a:chExt cx="3697764" cy="4411662"/>
          </a:xfrm>
          <a:effectLst>
            <a:outerShdw blurRad="50800" dist="38100" dir="2700000" algn="tl" rotWithShape="0">
              <a:prstClr val="black">
                <a:alpha val="40000"/>
              </a:prstClr>
            </a:outerShdw>
          </a:effectLst>
        </p:grpSpPr>
        <p:pic>
          <p:nvPicPr>
            <p:cNvPr id="9" name="Picture 2" descr="H:\AA - current projects\Recent Screen Shots\G2W\G2W 5.0\attendee\panel audio_ question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555" y="1371600"/>
              <a:ext cx="3188161" cy="441166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pic>
          <p:nvPicPr>
            <p:cNvPr id="10" name="Picture 3" descr="H:\AA - current projects\Recent Screen Shots\G2W\G2W 5.0\attendee\gt mut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953" y="1600200"/>
              <a:ext cx="509602" cy="186323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257952" y="1794603"/>
              <a:ext cx="504047" cy="338997"/>
            </a:xfrm>
            <a:prstGeom prst="roundRect">
              <a:avLst>
                <a:gd name="adj" fmla="val 9951"/>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
          <p:nvSpPr>
            <p:cNvPr id="12" name="Rounded Rectangle 11"/>
            <p:cNvSpPr/>
            <p:nvPr/>
          </p:nvSpPr>
          <p:spPr>
            <a:xfrm>
              <a:off x="767555" y="1600200"/>
              <a:ext cx="3188161" cy="1338133"/>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sp>
          <p:nvSpPr>
            <p:cNvPr id="13" name="Rounded Rectangle 12"/>
            <p:cNvSpPr/>
            <p:nvPr/>
          </p:nvSpPr>
          <p:spPr>
            <a:xfrm>
              <a:off x="762000" y="2929067"/>
              <a:ext cx="3188161" cy="2100133"/>
            </a:xfrm>
            <a:prstGeom prst="roundRect">
              <a:avLst>
                <a:gd name="adj" fmla="val 4230"/>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latin typeface="Arial"/>
              </a:endParaRPr>
            </a:p>
          </p:txBody>
        </p:sp>
      </p:grpSp>
    </p:spTree>
    <p:extLst>
      <p:ext uri="{BB962C8B-B14F-4D97-AF65-F5344CB8AC3E}">
        <p14:creationId xmlns:p14="http://schemas.microsoft.com/office/powerpoint/2010/main" val="264178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6CD0-2EDD-4844-97DB-41A00FE87DB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644EE43-EDC7-48DC-83A6-5EBFBA3F80C3}"/>
              </a:ext>
            </a:extLst>
          </p:cNvPr>
          <p:cNvSpPr>
            <a:spLocks noGrp="1"/>
          </p:cNvSpPr>
          <p:nvPr>
            <p:ph idx="1"/>
          </p:nvPr>
        </p:nvSpPr>
        <p:spPr>
          <a:xfrm>
            <a:off x="470568" y="1371600"/>
            <a:ext cx="10261600" cy="5181600"/>
          </a:xfrm>
        </p:spPr>
        <p:txBody>
          <a:bodyPr/>
          <a:lstStyle/>
          <a:p>
            <a:pPr lvl="0"/>
            <a:r>
              <a:rPr lang="en-US" dirty="0"/>
              <a:t>Welcome and Introductions and Updates</a:t>
            </a:r>
          </a:p>
          <a:p>
            <a:pPr lvl="0"/>
            <a:r>
              <a:rPr lang="en-US" dirty="0"/>
              <a:t>VA National Vaccine update Vaccine Tracking Expectations </a:t>
            </a:r>
          </a:p>
          <a:p>
            <a:pPr lvl="0"/>
            <a:r>
              <a:rPr lang="en-US" dirty="0"/>
              <a:t>Review of HUD Equity Vaccine Resources</a:t>
            </a:r>
          </a:p>
          <a:p>
            <a:pPr lvl="0"/>
            <a:r>
              <a:rPr lang="en-US" dirty="0"/>
              <a:t>Information Sharing Overview</a:t>
            </a:r>
          </a:p>
          <a:p>
            <a:pPr lvl="0"/>
            <a:r>
              <a:rPr lang="en-US" dirty="0"/>
              <a:t>Emergency Housing and Coordinated Entry</a:t>
            </a:r>
          </a:p>
          <a:p>
            <a:pPr lvl="0"/>
            <a:r>
              <a:rPr lang="en-US" dirty="0"/>
              <a:t>Q&amp;A</a:t>
            </a:r>
          </a:p>
          <a:p>
            <a:endParaRPr lang="en-US" dirty="0"/>
          </a:p>
          <a:p>
            <a:pPr marL="0" indent="0">
              <a:buNone/>
            </a:pPr>
            <a:endParaRPr lang="en-US" dirty="0"/>
          </a:p>
          <a:p>
            <a:endParaRPr lang="en-US" dirty="0"/>
          </a:p>
          <a:p>
            <a:endParaRPr lang="en-US" dirty="0"/>
          </a:p>
        </p:txBody>
      </p:sp>
      <p:sp>
        <p:nvSpPr>
          <p:cNvPr id="5" name="Footer Placeholder 4">
            <a:extLst>
              <a:ext uri="{FF2B5EF4-FFF2-40B4-BE49-F238E27FC236}">
                <a16:creationId xmlns:a16="http://schemas.microsoft.com/office/drawing/2014/main" id="{E4F20903-2221-4B06-B6CF-1AD994034933}"/>
              </a:ext>
            </a:extLst>
          </p:cNvPr>
          <p:cNvSpPr>
            <a:spLocks noGrp="1"/>
          </p:cNvSpPr>
          <p:nvPr>
            <p:ph type="ftr" sz="quarter" idx="11"/>
          </p:nvPr>
        </p:nvSpPr>
        <p:spPr/>
        <p:txBody>
          <a:bodyPr/>
          <a:lstStyle/>
          <a:p>
            <a:pPr>
              <a:defRPr/>
            </a:pPr>
            <a:endParaRPr lang="en-US" dirty="0"/>
          </a:p>
        </p:txBody>
      </p:sp>
      <p:sp>
        <p:nvSpPr>
          <p:cNvPr id="6" name="Slide Number Placeholder 5">
            <a:extLst>
              <a:ext uri="{FF2B5EF4-FFF2-40B4-BE49-F238E27FC236}">
                <a16:creationId xmlns:a16="http://schemas.microsoft.com/office/drawing/2014/main" id="{CD390857-1532-46A1-BA04-F899A321A04C}"/>
              </a:ext>
            </a:extLst>
          </p:cNvPr>
          <p:cNvSpPr>
            <a:spLocks noGrp="1"/>
          </p:cNvSpPr>
          <p:nvPr>
            <p:ph type="sldNum" sz="quarter" idx="12"/>
          </p:nvPr>
        </p:nvSpPr>
        <p:spPr/>
        <p:txBody>
          <a:bodyPr/>
          <a:lstStyle/>
          <a:p>
            <a:fld id="{A829F25A-84D3-4F9E-BD6A-3ADD05BBF9F6}" type="slidenum">
              <a:rPr lang="en-US" altLang="en-US" smtClean="0"/>
              <a:pPr/>
              <a:t>4</a:t>
            </a:fld>
            <a:endParaRPr lang="en-US" altLang="en-US" dirty="0"/>
          </a:p>
        </p:txBody>
      </p:sp>
    </p:spTree>
    <p:extLst>
      <p:ext uri="{BB962C8B-B14F-4D97-AF65-F5344CB8AC3E}">
        <p14:creationId xmlns:p14="http://schemas.microsoft.com/office/powerpoint/2010/main" val="413927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5</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
        <p:nvSpPr>
          <p:cNvPr id="7" name="Rectangle 3"/>
          <p:cNvSpPr txBox="1">
            <a:spLocks noChangeArrowheads="1"/>
          </p:cNvSpPr>
          <p:nvPr/>
        </p:nvSpPr>
        <p:spPr>
          <a:xfrm>
            <a:off x="128338" y="2253164"/>
            <a:ext cx="11823030" cy="1628274"/>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eaLnBrk="1" hangingPunct="1">
              <a:defRPr/>
            </a:pPr>
            <a:endParaRPr lang="en-US" sz="2400" dirty="0"/>
          </a:p>
          <a:p>
            <a:pPr marL="0" indent="0" algn="ctr" eaLnBrk="1" hangingPunct="1">
              <a:buFont typeface="Arial" charset="0"/>
              <a:buNone/>
              <a:defRPr/>
            </a:pPr>
            <a:r>
              <a:rPr lang="en-US" sz="5500" dirty="0"/>
              <a:t>SSVF Program Office Update</a:t>
            </a:r>
            <a:endParaRPr lang="en-US" sz="1200" dirty="0"/>
          </a:p>
          <a:p>
            <a:pPr algn="ctr" eaLnBrk="1" hangingPunct="1">
              <a:defRP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199228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6</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
        <p:nvSpPr>
          <p:cNvPr id="7" name="Rectangle 3"/>
          <p:cNvSpPr txBox="1">
            <a:spLocks noChangeArrowheads="1"/>
          </p:cNvSpPr>
          <p:nvPr/>
        </p:nvSpPr>
        <p:spPr>
          <a:xfrm>
            <a:off x="128338" y="2253164"/>
            <a:ext cx="11823030" cy="1628274"/>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eaLnBrk="1" hangingPunct="1">
              <a:defRPr/>
            </a:pPr>
            <a:endParaRPr lang="en-US" sz="2400" dirty="0"/>
          </a:p>
          <a:p>
            <a:pPr marL="0" indent="0" algn="ctr" eaLnBrk="1" hangingPunct="1">
              <a:buFont typeface="Arial" charset="0"/>
              <a:buNone/>
              <a:defRPr/>
            </a:pPr>
            <a:r>
              <a:rPr lang="en-US" sz="5500" dirty="0"/>
              <a:t>VA Support for COVID-19 Vaccine</a:t>
            </a:r>
          </a:p>
          <a:p>
            <a:pPr algn="ctr" eaLnBrk="1" hangingPunct="1">
              <a:lnSpc>
                <a:spcPct val="90000"/>
              </a:lnSpc>
              <a:defRPr/>
            </a:pPr>
            <a:endParaRPr lang="en-US" sz="1200" dirty="0"/>
          </a:p>
          <a:p>
            <a:pPr algn="ctr" eaLnBrk="1" hangingPunct="1">
              <a:defRP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324852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7</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
        <p:nvSpPr>
          <p:cNvPr id="7" name="Rectangle 3"/>
          <p:cNvSpPr txBox="1">
            <a:spLocks noChangeArrowheads="1"/>
          </p:cNvSpPr>
          <p:nvPr/>
        </p:nvSpPr>
        <p:spPr>
          <a:xfrm>
            <a:off x="128338" y="2253164"/>
            <a:ext cx="11823030" cy="1628274"/>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eaLnBrk="1" hangingPunct="1">
              <a:defRPr/>
            </a:pPr>
            <a:endParaRPr lang="en-US" sz="2400" dirty="0"/>
          </a:p>
          <a:p>
            <a:pPr marL="0" indent="0" algn="ctr" eaLnBrk="1" hangingPunct="1">
              <a:buFont typeface="Arial" charset="0"/>
              <a:buNone/>
              <a:defRPr/>
            </a:pPr>
            <a:r>
              <a:rPr lang="en-US" sz="5500" dirty="0"/>
              <a:t>SSVF Vaccine Coordination and Tracking</a:t>
            </a:r>
          </a:p>
          <a:p>
            <a:pPr algn="ctr" eaLnBrk="1" hangingPunct="1">
              <a:lnSpc>
                <a:spcPct val="90000"/>
              </a:lnSpc>
              <a:defRPr/>
            </a:pPr>
            <a:endParaRPr lang="en-US" sz="1200" dirty="0"/>
          </a:p>
          <a:p>
            <a:pPr algn="ctr" eaLnBrk="1" hangingPunct="1">
              <a:defRP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425564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8</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
        <p:nvSpPr>
          <p:cNvPr id="7" name="Rectangle 3"/>
          <p:cNvSpPr txBox="1">
            <a:spLocks noChangeArrowheads="1"/>
          </p:cNvSpPr>
          <p:nvPr/>
        </p:nvSpPr>
        <p:spPr>
          <a:xfrm>
            <a:off x="128338" y="2253164"/>
            <a:ext cx="11823030" cy="1628274"/>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eaLnBrk="1" hangingPunct="1">
              <a:defRPr/>
            </a:pPr>
            <a:endParaRPr lang="en-US" sz="2400" dirty="0"/>
          </a:p>
          <a:p>
            <a:pPr marL="0" indent="0" algn="ctr" eaLnBrk="1" hangingPunct="1">
              <a:buFont typeface="Arial" charset="0"/>
              <a:buNone/>
              <a:defRPr/>
            </a:pPr>
            <a:r>
              <a:rPr lang="en-US" sz="5500" dirty="0"/>
              <a:t>HUD Vaccine Equity Resources</a:t>
            </a:r>
          </a:p>
          <a:p>
            <a:pPr algn="ctr" eaLnBrk="1" hangingPunct="1">
              <a:lnSpc>
                <a:spcPct val="90000"/>
              </a:lnSpc>
              <a:defRPr/>
            </a:pPr>
            <a:endParaRPr lang="en-US" sz="1200" dirty="0"/>
          </a:p>
          <a:p>
            <a:pPr algn="ctr" eaLnBrk="1" hangingPunct="1">
              <a:defRP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133718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77473" y="1290638"/>
            <a:ext cx="10261600" cy="5181600"/>
          </a:xfrm>
        </p:spPr>
        <p:txBody>
          <a:bodyPr/>
          <a:lstStyle/>
          <a:p>
            <a:pPr eaLnBrk="1" hangingPunct="1">
              <a:defRPr/>
            </a:pPr>
            <a:endParaRPr lang="en-US" sz="2400" dirty="0"/>
          </a:p>
          <a:p>
            <a:pPr eaLnBrk="1" hangingPunct="1">
              <a:defRPr/>
            </a:pPr>
            <a:endParaRPr lang="en-US" sz="2400" dirty="0"/>
          </a:p>
          <a:p>
            <a:pPr eaLnBrk="1" hangingPunct="1">
              <a:lnSpc>
                <a:spcPct val="90000"/>
              </a:lnSpc>
              <a:defRPr/>
            </a:pPr>
            <a:endParaRPr lang="en-US" sz="1200" dirty="0"/>
          </a:p>
          <a:p>
            <a:pPr eaLnBrk="1" hangingPunct="1">
              <a:defRPr/>
            </a:pPr>
            <a:endParaRPr lang="en-US" dirty="0">
              <a:effectLst>
                <a:outerShdw blurRad="38100" dist="38100" dir="2700000" algn="tl">
                  <a:srgbClr val="C0C0C0"/>
                </a:outerShdw>
              </a:effectLst>
            </a:endParaRPr>
          </a:p>
        </p:txBody>
      </p:sp>
      <p:sp>
        <p:nvSpPr>
          <p:cNvPr id="9218" name="Slide Number Placeholder 3"/>
          <p:cNvSpPr>
            <a:spLocks noGrp="1"/>
          </p:cNvSpPr>
          <p:nvPr>
            <p:ph type="sldNum" sz="quarter" idx="12"/>
          </p:nvPr>
        </p:nvSpPr>
        <p:spPr/>
        <p:txBody>
          <a:bodyPr/>
          <a:lstStyle/>
          <a:p>
            <a:pPr fontAlgn="base">
              <a:spcBef>
                <a:spcPct val="0"/>
              </a:spcBef>
              <a:spcAft>
                <a:spcPct val="0"/>
              </a:spcAft>
              <a:defRPr/>
            </a:pPr>
            <a:fld id="{C7D7DAD4-717A-4B21-8C1F-688F8410F1A6}" type="slidenum">
              <a:rPr lang="en-US">
                <a:latin typeface="Arial" charset="0"/>
              </a:rPr>
              <a:pPr fontAlgn="base">
                <a:spcBef>
                  <a:spcPct val="0"/>
                </a:spcBef>
                <a:spcAft>
                  <a:spcPct val="0"/>
                </a:spcAft>
                <a:defRPr/>
              </a:pPr>
              <a:t>9</a:t>
            </a:fld>
            <a:endParaRPr lang="en-US" dirty="0">
              <a:latin typeface="Arial" charset="0"/>
            </a:endParaRPr>
          </a:p>
        </p:txBody>
      </p:sp>
      <p:sp>
        <p:nvSpPr>
          <p:cNvPr id="4" name="Slide Number Placeholder 5"/>
          <p:cNvSpPr txBox="1">
            <a:spLocks noGrp="1"/>
          </p:cNvSpPr>
          <p:nvPr/>
        </p:nvSpPr>
        <p:spPr bwMode="auto">
          <a:xfrm>
            <a:off x="8077200" y="6243638"/>
            <a:ext cx="2133600" cy="457200"/>
          </a:xfrm>
          <a:prstGeom prst="rect">
            <a:avLst/>
          </a:prstGeom>
          <a:noFill/>
        </p:spPr>
        <p:txBody>
          <a:bodyPr anchor="b"/>
          <a:lstStyle/>
          <a:p>
            <a:pPr algn="r" fontAlgn="base">
              <a:spcBef>
                <a:spcPct val="0"/>
              </a:spcBef>
              <a:spcAft>
                <a:spcPct val="0"/>
              </a:spcAft>
              <a:defRPr/>
            </a:pPr>
            <a:endParaRPr lang="en-US" sz="1200" dirty="0">
              <a:solidFill>
                <a:prstClr val="white">
                  <a:tint val="75000"/>
                </a:prstClr>
              </a:solidFill>
              <a:effectLst>
                <a:outerShdw blurRad="38100" dist="38100" dir="2700000" algn="tl">
                  <a:srgbClr val="000000"/>
                </a:outerShdw>
              </a:effectLst>
              <a:latin typeface="Arial" charset="0"/>
              <a:cs typeface="Arial" charset="0"/>
            </a:endParaRPr>
          </a:p>
        </p:txBody>
      </p:sp>
      <p:sp>
        <p:nvSpPr>
          <p:cNvPr id="7" name="Rectangle 3"/>
          <p:cNvSpPr txBox="1">
            <a:spLocks noChangeArrowheads="1"/>
          </p:cNvSpPr>
          <p:nvPr/>
        </p:nvSpPr>
        <p:spPr>
          <a:xfrm>
            <a:off x="128338" y="2253164"/>
            <a:ext cx="11823030" cy="1628274"/>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rgbClr val="174782"/>
                </a:solidFill>
                <a:latin typeface="Georgia"/>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eaLnBrk="1" hangingPunct="1">
              <a:defRPr/>
            </a:pPr>
            <a:endParaRPr lang="en-US" sz="2400" dirty="0"/>
          </a:p>
          <a:p>
            <a:pPr marL="0" indent="0" algn="ctr" eaLnBrk="1" hangingPunct="1">
              <a:buFont typeface="Arial" charset="0"/>
              <a:buNone/>
              <a:defRPr/>
            </a:pPr>
            <a:r>
              <a:rPr lang="en-US" sz="5500" dirty="0"/>
              <a:t>Information Sharing</a:t>
            </a:r>
          </a:p>
          <a:p>
            <a:pPr algn="ctr" eaLnBrk="1" hangingPunct="1">
              <a:lnSpc>
                <a:spcPct val="90000"/>
              </a:lnSpc>
              <a:defRPr/>
            </a:pPr>
            <a:endParaRPr lang="en-US" sz="1200" dirty="0"/>
          </a:p>
          <a:p>
            <a:pPr algn="ctr" eaLnBrk="1" hangingPunct="1">
              <a:defRPr/>
            </a:pPr>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152231459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BPs supported thru VA training 01.09.2018 VA Template" id="{7C2BC0BD-C73C-46E0-A4FE-92B4C34592F0}" vid="{713F45C2-F7DC-4220-8DF2-C927FD4F2ABE}"/>
    </a:ext>
  </a:ext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BPs supported thru VA training 01.09.2018 VA Template" id="{7C2BC0BD-C73C-46E0-A4FE-92B4C34592F0}" vid="{713F45C2-F7DC-4220-8DF2-C927FD4F2AB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5055</TotalTime>
  <Words>1158</Words>
  <Application>Microsoft Office PowerPoint</Application>
  <PresentationFormat>Widescreen</PresentationFormat>
  <Paragraphs>139</Paragraphs>
  <Slides>20</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20</vt:i4>
      </vt:variant>
    </vt:vector>
  </HeadingPairs>
  <TitlesOfParts>
    <vt:vector size="29" baseType="lpstr">
      <vt:lpstr>Arial</vt:lpstr>
      <vt:lpstr>Arial Narrow</vt:lpstr>
      <vt:lpstr>Calibri</vt:lpstr>
      <vt:lpstr>Georgia</vt:lpstr>
      <vt:lpstr>Myriad Pro</vt:lpstr>
      <vt:lpstr>2_Office Theme</vt:lpstr>
      <vt:lpstr>10_Office Theme</vt:lpstr>
      <vt:lpstr>3_Office Theme</vt:lpstr>
      <vt:lpstr>4_Office Theme</vt:lpstr>
      <vt:lpstr>Supportive Services for Veteran Families Office Hour March 19, 2021 </vt:lpstr>
      <vt:lpstr>Webinar Format</vt:lpstr>
      <vt:lpstr>QUESTIONS…</vt:lpstr>
      <vt:lpstr>agenda</vt:lpstr>
      <vt:lpstr>PowerPoint Presentation</vt:lpstr>
      <vt:lpstr>PowerPoint Presentation</vt:lpstr>
      <vt:lpstr>PowerPoint Presentation</vt:lpstr>
      <vt:lpstr>PowerPoint Presentation</vt:lpstr>
      <vt:lpstr>PowerPoint Presentation</vt:lpstr>
      <vt:lpstr>HCN Information Coordination</vt:lpstr>
      <vt:lpstr>New Privacy Guidance shared with  VAMCs</vt:lpstr>
      <vt:lpstr>Routine Use 30</vt:lpstr>
      <vt:lpstr>Routine Use 30 Restrictions on Information sharing</vt:lpstr>
      <vt:lpstr>Take aways</vt:lpstr>
      <vt:lpstr>PowerPoint Presentation</vt:lpstr>
      <vt:lpstr>Coordinated entry</vt:lpstr>
      <vt:lpstr>VA Emergency Housing</vt:lpstr>
      <vt:lpstr>Program implications and coordination</vt:lpstr>
      <vt:lpstr>SSVF EH Reminders</vt:lpstr>
      <vt:lpstr>Questions /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housing in motels/hotels</dc:title>
  <dc:creator>Kuhn, John H. (VACO)</dc:creator>
  <cp:lastModifiedBy>Morrissett, Catherine 'Katie' A (VACO)</cp:lastModifiedBy>
  <cp:revision>276</cp:revision>
  <cp:lastPrinted>2020-11-04T14:41:49Z</cp:lastPrinted>
  <dcterms:created xsi:type="dcterms:W3CDTF">2020-04-02T22:58:44Z</dcterms:created>
  <dcterms:modified xsi:type="dcterms:W3CDTF">2022-09-30T21:27:40Z</dcterms:modified>
</cp:coreProperties>
</file>