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618" r:id="rId2"/>
    <p:sldId id="619" r:id="rId3"/>
    <p:sldId id="620" r:id="rId4"/>
    <p:sldId id="621" r:id="rId5"/>
    <p:sldId id="631" r:id="rId6"/>
    <p:sldId id="627" r:id="rId7"/>
    <p:sldId id="647" r:id="rId8"/>
    <p:sldId id="633" r:id="rId9"/>
    <p:sldId id="649" r:id="rId10"/>
    <p:sldId id="630" r:id="rId11"/>
    <p:sldId id="650" r:id="rId12"/>
    <p:sldId id="651" r:id="rId13"/>
    <p:sldId id="656" r:id="rId14"/>
    <p:sldId id="632" r:id="rId15"/>
    <p:sldId id="628" r:id="rId16"/>
    <p:sldId id="653" r:id="rId17"/>
    <p:sldId id="635" r:id="rId18"/>
    <p:sldId id="652" r:id="rId19"/>
    <p:sldId id="636" r:id="rId20"/>
    <p:sldId id="654" r:id="rId21"/>
    <p:sldId id="637" r:id="rId22"/>
    <p:sldId id="638" r:id="rId23"/>
    <p:sldId id="639" r:id="rId24"/>
    <p:sldId id="641" r:id="rId25"/>
    <p:sldId id="642" r:id="rId26"/>
    <p:sldId id="643" r:id="rId27"/>
    <p:sldId id="644" r:id="rId28"/>
    <p:sldId id="640" r:id="rId29"/>
    <p:sldId id="655" r:id="rId30"/>
    <p:sldId id="645" r:id="rId31"/>
    <p:sldId id="617" r:id="rId32"/>
    <p:sldId id="622" r:id="rId33"/>
  </p:sldIdLst>
  <p:sldSz cx="9144000" cy="6858000" type="screen4x3"/>
  <p:notesSz cx="6858000" cy="92154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l, Lindsay L." initials="HLL" lastIdx="1" clrIdx="0"/>
  <p:cmAuthor id="1" name="Whitney Patterson" initials="WP" lastIdx="5" clrIdx="1"/>
  <p:cmAuthor id="2" name="Tom Albanese" initials="TA"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FC2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9" autoAdjust="0"/>
    <p:restoredTop sz="65897" autoAdjust="0"/>
  </p:normalViewPr>
  <p:slideViewPr>
    <p:cSldViewPr>
      <p:cViewPr>
        <p:scale>
          <a:sx n="70" d="100"/>
          <a:sy n="70" d="100"/>
        </p:scale>
        <p:origin x="-1110" y="-7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612"/>
    </p:cViewPr>
  </p:sorterViewPr>
  <p:notesViewPr>
    <p:cSldViewPr>
      <p:cViewPr varScale="1">
        <p:scale>
          <a:sx n="69" d="100"/>
          <a:sy n="69" d="100"/>
        </p:scale>
        <p:origin x="-3318" y="-108"/>
      </p:cViewPr>
      <p:guideLst>
        <p:guide orient="horz" pos="290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B4C721-A530-46C0-9373-890FA8E10B8D}" type="doc">
      <dgm:prSet loTypeId="urn:microsoft.com/office/officeart/2005/8/layout/cycle8" loCatId="cycle" qsTypeId="urn:microsoft.com/office/officeart/2005/8/quickstyle/simple1" qsCatId="simple" csTypeId="urn:microsoft.com/office/officeart/2005/8/colors/accent1_2" csCatId="accent1" phldr="1"/>
      <dgm:spPr/>
    </dgm:pt>
    <dgm:pt modelId="{FFE967C3-134D-44B6-89C1-53E0A620E50F}">
      <dgm:prSet phldrT="[Text]"/>
      <dgm:spPr/>
      <dgm:t>
        <a:bodyPr/>
        <a:lstStyle/>
        <a:p>
          <a:r>
            <a:rPr lang="en-US" dirty="0" smtClean="0"/>
            <a:t>Set Goals</a:t>
          </a:r>
          <a:endParaRPr lang="en-US" dirty="0"/>
        </a:p>
      </dgm:t>
    </dgm:pt>
    <dgm:pt modelId="{F5EA46E6-B360-4FD4-8037-69D45969D582}" type="parTrans" cxnId="{74E4FE3A-4465-491B-AA3E-ABF74EB9711F}">
      <dgm:prSet/>
      <dgm:spPr/>
      <dgm:t>
        <a:bodyPr/>
        <a:lstStyle/>
        <a:p>
          <a:endParaRPr lang="en-US"/>
        </a:p>
      </dgm:t>
    </dgm:pt>
    <dgm:pt modelId="{B1142949-457A-4EDD-AE7E-0F38BCA295F4}" type="sibTrans" cxnId="{74E4FE3A-4465-491B-AA3E-ABF74EB9711F}">
      <dgm:prSet/>
      <dgm:spPr/>
      <dgm:t>
        <a:bodyPr/>
        <a:lstStyle/>
        <a:p>
          <a:endParaRPr lang="en-US"/>
        </a:p>
      </dgm:t>
    </dgm:pt>
    <dgm:pt modelId="{CEE96E44-674C-400C-BC6D-7D105EE96601}">
      <dgm:prSet phldrT="[Text]"/>
      <dgm:spPr/>
      <dgm:t>
        <a:bodyPr/>
        <a:lstStyle/>
        <a:p>
          <a:r>
            <a:rPr lang="en-US" dirty="0" smtClean="0"/>
            <a:t>Track Progress Monthly</a:t>
          </a:r>
          <a:endParaRPr lang="en-US" dirty="0"/>
        </a:p>
      </dgm:t>
    </dgm:pt>
    <dgm:pt modelId="{1717E791-AF1E-4822-8BE5-18054A448A89}" type="parTrans" cxnId="{5A36E219-B488-4668-9E6A-48EE12BFF929}">
      <dgm:prSet/>
      <dgm:spPr/>
      <dgm:t>
        <a:bodyPr/>
        <a:lstStyle/>
        <a:p>
          <a:endParaRPr lang="en-US"/>
        </a:p>
      </dgm:t>
    </dgm:pt>
    <dgm:pt modelId="{7B9FEBD5-178D-435A-8D01-0F54148BECA5}" type="sibTrans" cxnId="{5A36E219-B488-4668-9E6A-48EE12BFF929}">
      <dgm:prSet/>
      <dgm:spPr/>
      <dgm:t>
        <a:bodyPr/>
        <a:lstStyle/>
        <a:p>
          <a:endParaRPr lang="en-US"/>
        </a:p>
      </dgm:t>
    </dgm:pt>
    <dgm:pt modelId="{ED89399B-6DDC-434C-B76B-BA112798FC2D}">
      <dgm:prSet phldrT="[Text]"/>
      <dgm:spPr/>
      <dgm:t>
        <a:bodyPr/>
        <a:lstStyle/>
        <a:p>
          <a:r>
            <a:rPr lang="en-US" dirty="0" smtClean="0"/>
            <a:t>Demand Analysis</a:t>
          </a:r>
          <a:endParaRPr lang="en-US" dirty="0"/>
        </a:p>
      </dgm:t>
    </dgm:pt>
    <dgm:pt modelId="{AB4D18B2-6A9F-42F2-98B1-385808B8A087}" type="parTrans" cxnId="{FD3F3081-64A8-4D2C-8199-DED1D5AC1F25}">
      <dgm:prSet/>
      <dgm:spPr/>
      <dgm:t>
        <a:bodyPr/>
        <a:lstStyle/>
        <a:p>
          <a:endParaRPr lang="en-US"/>
        </a:p>
      </dgm:t>
    </dgm:pt>
    <dgm:pt modelId="{798082CE-D7E3-47E1-9DFD-A74E4597799F}" type="sibTrans" cxnId="{FD3F3081-64A8-4D2C-8199-DED1D5AC1F25}">
      <dgm:prSet/>
      <dgm:spPr/>
      <dgm:t>
        <a:bodyPr/>
        <a:lstStyle/>
        <a:p>
          <a:endParaRPr lang="en-US"/>
        </a:p>
      </dgm:t>
    </dgm:pt>
    <dgm:pt modelId="{69343C03-CA16-4F93-9480-429B71B2ABCA}" type="pres">
      <dgm:prSet presAssocID="{DAB4C721-A530-46C0-9373-890FA8E10B8D}" presName="compositeShape" presStyleCnt="0">
        <dgm:presLayoutVars>
          <dgm:chMax val="7"/>
          <dgm:dir/>
          <dgm:resizeHandles val="exact"/>
        </dgm:presLayoutVars>
      </dgm:prSet>
      <dgm:spPr/>
    </dgm:pt>
    <dgm:pt modelId="{FFC7BB6D-2766-4C99-9647-00895807999A}" type="pres">
      <dgm:prSet presAssocID="{DAB4C721-A530-46C0-9373-890FA8E10B8D}" presName="wedge1" presStyleLbl="node1" presStyleIdx="0" presStyleCnt="3"/>
      <dgm:spPr/>
      <dgm:t>
        <a:bodyPr/>
        <a:lstStyle/>
        <a:p>
          <a:endParaRPr lang="en-US"/>
        </a:p>
      </dgm:t>
    </dgm:pt>
    <dgm:pt modelId="{A00B42DD-8A9B-4B46-B815-B5569891DEDD}" type="pres">
      <dgm:prSet presAssocID="{DAB4C721-A530-46C0-9373-890FA8E10B8D}" presName="dummy1a" presStyleCnt="0"/>
      <dgm:spPr/>
    </dgm:pt>
    <dgm:pt modelId="{F1E7FFF5-ABAB-4E65-B9AB-34CED69ABB7B}" type="pres">
      <dgm:prSet presAssocID="{DAB4C721-A530-46C0-9373-890FA8E10B8D}" presName="dummy1b" presStyleCnt="0"/>
      <dgm:spPr/>
    </dgm:pt>
    <dgm:pt modelId="{2EE4ADEF-44D1-40A5-B220-C4624401A7D6}" type="pres">
      <dgm:prSet presAssocID="{DAB4C721-A530-46C0-9373-890FA8E10B8D}" presName="wedge1Tx" presStyleLbl="node1" presStyleIdx="0" presStyleCnt="3">
        <dgm:presLayoutVars>
          <dgm:chMax val="0"/>
          <dgm:chPref val="0"/>
          <dgm:bulletEnabled val="1"/>
        </dgm:presLayoutVars>
      </dgm:prSet>
      <dgm:spPr/>
      <dgm:t>
        <a:bodyPr/>
        <a:lstStyle/>
        <a:p>
          <a:endParaRPr lang="en-US"/>
        </a:p>
      </dgm:t>
    </dgm:pt>
    <dgm:pt modelId="{20E8FFFF-2AF1-4381-9B26-FCF340AC5835}" type="pres">
      <dgm:prSet presAssocID="{DAB4C721-A530-46C0-9373-890FA8E10B8D}" presName="wedge2" presStyleLbl="node1" presStyleIdx="1" presStyleCnt="3"/>
      <dgm:spPr/>
      <dgm:t>
        <a:bodyPr/>
        <a:lstStyle/>
        <a:p>
          <a:endParaRPr lang="en-US"/>
        </a:p>
      </dgm:t>
    </dgm:pt>
    <dgm:pt modelId="{8BC90C20-9F2B-44E9-BD6C-001AB4059DBC}" type="pres">
      <dgm:prSet presAssocID="{DAB4C721-A530-46C0-9373-890FA8E10B8D}" presName="dummy2a" presStyleCnt="0"/>
      <dgm:spPr/>
    </dgm:pt>
    <dgm:pt modelId="{23159365-0BED-474A-8AF6-C513C56166B6}" type="pres">
      <dgm:prSet presAssocID="{DAB4C721-A530-46C0-9373-890FA8E10B8D}" presName="dummy2b" presStyleCnt="0"/>
      <dgm:spPr/>
    </dgm:pt>
    <dgm:pt modelId="{0BA2736F-DEBF-44FD-80B2-F74A27E7819D}" type="pres">
      <dgm:prSet presAssocID="{DAB4C721-A530-46C0-9373-890FA8E10B8D}" presName="wedge2Tx" presStyleLbl="node1" presStyleIdx="1" presStyleCnt="3">
        <dgm:presLayoutVars>
          <dgm:chMax val="0"/>
          <dgm:chPref val="0"/>
          <dgm:bulletEnabled val="1"/>
        </dgm:presLayoutVars>
      </dgm:prSet>
      <dgm:spPr/>
      <dgm:t>
        <a:bodyPr/>
        <a:lstStyle/>
        <a:p>
          <a:endParaRPr lang="en-US"/>
        </a:p>
      </dgm:t>
    </dgm:pt>
    <dgm:pt modelId="{6A83CE7F-8493-4FC5-95B4-11E5A2A39FE4}" type="pres">
      <dgm:prSet presAssocID="{DAB4C721-A530-46C0-9373-890FA8E10B8D}" presName="wedge3" presStyleLbl="node1" presStyleIdx="2" presStyleCnt="3"/>
      <dgm:spPr/>
      <dgm:t>
        <a:bodyPr/>
        <a:lstStyle/>
        <a:p>
          <a:endParaRPr lang="en-US"/>
        </a:p>
      </dgm:t>
    </dgm:pt>
    <dgm:pt modelId="{8EBB57A2-BB34-4935-B15A-99D46F68DD07}" type="pres">
      <dgm:prSet presAssocID="{DAB4C721-A530-46C0-9373-890FA8E10B8D}" presName="dummy3a" presStyleCnt="0"/>
      <dgm:spPr/>
    </dgm:pt>
    <dgm:pt modelId="{7926A86D-B0D5-4457-8CDD-62AF3D71EDA3}" type="pres">
      <dgm:prSet presAssocID="{DAB4C721-A530-46C0-9373-890FA8E10B8D}" presName="dummy3b" presStyleCnt="0"/>
      <dgm:spPr/>
    </dgm:pt>
    <dgm:pt modelId="{2007A125-C6CC-4837-9DB2-54C85D547D27}" type="pres">
      <dgm:prSet presAssocID="{DAB4C721-A530-46C0-9373-890FA8E10B8D}" presName="wedge3Tx" presStyleLbl="node1" presStyleIdx="2" presStyleCnt="3">
        <dgm:presLayoutVars>
          <dgm:chMax val="0"/>
          <dgm:chPref val="0"/>
          <dgm:bulletEnabled val="1"/>
        </dgm:presLayoutVars>
      </dgm:prSet>
      <dgm:spPr/>
      <dgm:t>
        <a:bodyPr/>
        <a:lstStyle/>
        <a:p>
          <a:endParaRPr lang="en-US"/>
        </a:p>
      </dgm:t>
    </dgm:pt>
    <dgm:pt modelId="{61ED0B8A-7D12-40E5-9C05-DD6EDA52ED52}" type="pres">
      <dgm:prSet presAssocID="{B1142949-457A-4EDD-AE7E-0F38BCA295F4}" presName="arrowWedge1" presStyleLbl="fgSibTrans2D1" presStyleIdx="0" presStyleCnt="3"/>
      <dgm:spPr/>
    </dgm:pt>
    <dgm:pt modelId="{B85C13C8-4593-4979-88FF-0E60B42BC4E1}" type="pres">
      <dgm:prSet presAssocID="{7B9FEBD5-178D-435A-8D01-0F54148BECA5}" presName="arrowWedge2" presStyleLbl="fgSibTrans2D1" presStyleIdx="1" presStyleCnt="3"/>
      <dgm:spPr/>
    </dgm:pt>
    <dgm:pt modelId="{757C9AE0-A49D-4EEA-AB02-AEE4FB070BDC}" type="pres">
      <dgm:prSet presAssocID="{798082CE-D7E3-47E1-9DFD-A74E4597799F}" presName="arrowWedge3" presStyleLbl="fgSibTrans2D1" presStyleIdx="2" presStyleCnt="3"/>
      <dgm:spPr/>
    </dgm:pt>
  </dgm:ptLst>
  <dgm:cxnLst>
    <dgm:cxn modelId="{010D58B0-F97C-40A0-98A8-21F9B7581396}" type="presOf" srcId="{CEE96E44-674C-400C-BC6D-7D105EE96601}" destId="{0BA2736F-DEBF-44FD-80B2-F74A27E7819D}" srcOrd="1" destOrd="0" presId="urn:microsoft.com/office/officeart/2005/8/layout/cycle8"/>
    <dgm:cxn modelId="{CA92F5EA-9918-4235-9649-662549D425A1}" type="presOf" srcId="{ED89399B-6DDC-434C-B76B-BA112798FC2D}" destId="{2007A125-C6CC-4837-9DB2-54C85D547D27}" srcOrd="1" destOrd="0" presId="urn:microsoft.com/office/officeart/2005/8/layout/cycle8"/>
    <dgm:cxn modelId="{74E4FE3A-4465-491B-AA3E-ABF74EB9711F}" srcId="{DAB4C721-A530-46C0-9373-890FA8E10B8D}" destId="{FFE967C3-134D-44B6-89C1-53E0A620E50F}" srcOrd="0" destOrd="0" parTransId="{F5EA46E6-B360-4FD4-8037-69D45969D582}" sibTransId="{B1142949-457A-4EDD-AE7E-0F38BCA295F4}"/>
    <dgm:cxn modelId="{1B70CE41-ACA8-4C0E-96DF-A7DD8A3A49EF}" type="presOf" srcId="{ED89399B-6DDC-434C-B76B-BA112798FC2D}" destId="{6A83CE7F-8493-4FC5-95B4-11E5A2A39FE4}" srcOrd="0" destOrd="0" presId="urn:microsoft.com/office/officeart/2005/8/layout/cycle8"/>
    <dgm:cxn modelId="{5A36E219-B488-4668-9E6A-48EE12BFF929}" srcId="{DAB4C721-A530-46C0-9373-890FA8E10B8D}" destId="{CEE96E44-674C-400C-BC6D-7D105EE96601}" srcOrd="1" destOrd="0" parTransId="{1717E791-AF1E-4822-8BE5-18054A448A89}" sibTransId="{7B9FEBD5-178D-435A-8D01-0F54148BECA5}"/>
    <dgm:cxn modelId="{96D92E65-4A95-463A-9097-F76955AF9672}" type="presOf" srcId="{CEE96E44-674C-400C-BC6D-7D105EE96601}" destId="{20E8FFFF-2AF1-4381-9B26-FCF340AC5835}" srcOrd="0" destOrd="0" presId="urn:microsoft.com/office/officeart/2005/8/layout/cycle8"/>
    <dgm:cxn modelId="{FD3F3081-64A8-4D2C-8199-DED1D5AC1F25}" srcId="{DAB4C721-A530-46C0-9373-890FA8E10B8D}" destId="{ED89399B-6DDC-434C-B76B-BA112798FC2D}" srcOrd="2" destOrd="0" parTransId="{AB4D18B2-6A9F-42F2-98B1-385808B8A087}" sibTransId="{798082CE-D7E3-47E1-9DFD-A74E4597799F}"/>
    <dgm:cxn modelId="{B17E67C5-2676-4E95-8CE0-25EBCA7DCCD5}" type="presOf" srcId="{DAB4C721-A530-46C0-9373-890FA8E10B8D}" destId="{69343C03-CA16-4F93-9480-429B71B2ABCA}" srcOrd="0" destOrd="0" presId="urn:microsoft.com/office/officeart/2005/8/layout/cycle8"/>
    <dgm:cxn modelId="{8FC6E0BE-2D62-483C-8033-5D8F40B85B09}" type="presOf" srcId="{FFE967C3-134D-44B6-89C1-53E0A620E50F}" destId="{2EE4ADEF-44D1-40A5-B220-C4624401A7D6}" srcOrd="1" destOrd="0" presId="urn:microsoft.com/office/officeart/2005/8/layout/cycle8"/>
    <dgm:cxn modelId="{17DEE405-F6A5-4212-A176-EE991AF0E8AF}" type="presOf" srcId="{FFE967C3-134D-44B6-89C1-53E0A620E50F}" destId="{FFC7BB6D-2766-4C99-9647-00895807999A}" srcOrd="0" destOrd="0" presId="urn:microsoft.com/office/officeart/2005/8/layout/cycle8"/>
    <dgm:cxn modelId="{A9BB4D0F-2412-451C-8300-C64CBE06D368}" type="presParOf" srcId="{69343C03-CA16-4F93-9480-429B71B2ABCA}" destId="{FFC7BB6D-2766-4C99-9647-00895807999A}" srcOrd="0" destOrd="0" presId="urn:microsoft.com/office/officeart/2005/8/layout/cycle8"/>
    <dgm:cxn modelId="{490F0239-A97B-47C5-8B76-20A9D8933DDC}" type="presParOf" srcId="{69343C03-CA16-4F93-9480-429B71B2ABCA}" destId="{A00B42DD-8A9B-4B46-B815-B5569891DEDD}" srcOrd="1" destOrd="0" presId="urn:microsoft.com/office/officeart/2005/8/layout/cycle8"/>
    <dgm:cxn modelId="{CD5F3CF6-6BEE-4B4D-A043-35B1528B846C}" type="presParOf" srcId="{69343C03-CA16-4F93-9480-429B71B2ABCA}" destId="{F1E7FFF5-ABAB-4E65-B9AB-34CED69ABB7B}" srcOrd="2" destOrd="0" presId="urn:microsoft.com/office/officeart/2005/8/layout/cycle8"/>
    <dgm:cxn modelId="{643D69B2-E844-4CE5-82B0-889448C2CFEC}" type="presParOf" srcId="{69343C03-CA16-4F93-9480-429B71B2ABCA}" destId="{2EE4ADEF-44D1-40A5-B220-C4624401A7D6}" srcOrd="3" destOrd="0" presId="urn:microsoft.com/office/officeart/2005/8/layout/cycle8"/>
    <dgm:cxn modelId="{C16DF6B4-5534-459E-805A-0BA6E4B5FBD7}" type="presParOf" srcId="{69343C03-CA16-4F93-9480-429B71B2ABCA}" destId="{20E8FFFF-2AF1-4381-9B26-FCF340AC5835}" srcOrd="4" destOrd="0" presId="urn:microsoft.com/office/officeart/2005/8/layout/cycle8"/>
    <dgm:cxn modelId="{334FAF9A-EB00-4C15-9355-FB3ED46AB8B2}" type="presParOf" srcId="{69343C03-CA16-4F93-9480-429B71B2ABCA}" destId="{8BC90C20-9F2B-44E9-BD6C-001AB4059DBC}" srcOrd="5" destOrd="0" presId="urn:microsoft.com/office/officeart/2005/8/layout/cycle8"/>
    <dgm:cxn modelId="{EBBBAD77-17D2-48DD-B404-67236D847696}" type="presParOf" srcId="{69343C03-CA16-4F93-9480-429B71B2ABCA}" destId="{23159365-0BED-474A-8AF6-C513C56166B6}" srcOrd="6" destOrd="0" presId="urn:microsoft.com/office/officeart/2005/8/layout/cycle8"/>
    <dgm:cxn modelId="{B90D9B16-8B8A-4F5B-82FA-F839A72A9B78}" type="presParOf" srcId="{69343C03-CA16-4F93-9480-429B71B2ABCA}" destId="{0BA2736F-DEBF-44FD-80B2-F74A27E7819D}" srcOrd="7" destOrd="0" presId="urn:microsoft.com/office/officeart/2005/8/layout/cycle8"/>
    <dgm:cxn modelId="{5E3CE254-C6EC-4BB3-B8A1-49CBD2C9BBE1}" type="presParOf" srcId="{69343C03-CA16-4F93-9480-429B71B2ABCA}" destId="{6A83CE7F-8493-4FC5-95B4-11E5A2A39FE4}" srcOrd="8" destOrd="0" presId="urn:microsoft.com/office/officeart/2005/8/layout/cycle8"/>
    <dgm:cxn modelId="{C6CEBAA4-4C14-40BF-A809-B71B3BF5F6D1}" type="presParOf" srcId="{69343C03-CA16-4F93-9480-429B71B2ABCA}" destId="{8EBB57A2-BB34-4935-B15A-99D46F68DD07}" srcOrd="9" destOrd="0" presId="urn:microsoft.com/office/officeart/2005/8/layout/cycle8"/>
    <dgm:cxn modelId="{2EDB9F32-52E6-44E2-B9BB-82D80BEFA3B5}" type="presParOf" srcId="{69343C03-CA16-4F93-9480-429B71B2ABCA}" destId="{7926A86D-B0D5-4457-8CDD-62AF3D71EDA3}" srcOrd="10" destOrd="0" presId="urn:microsoft.com/office/officeart/2005/8/layout/cycle8"/>
    <dgm:cxn modelId="{85D1FD5E-1276-495E-B7F1-FACE32797D57}" type="presParOf" srcId="{69343C03-CA16-4F93-9480-429B71B2ABCA}" destId="{2007A125-C6CC-4837-9DB2-54C85D547D27}" srcOrd="11" destOrd="0" presId="urn:microsoft.com/office/officeart/2005/8/layout/cycle8"/>
    <dgm:cxn modelId="{63F0ECB5-ABD2-40BD-9F33-84E55D1BD182}" type="presParOf" srcId="{69343C03-CA16-4F93-9480-429B71B2ABCA}" destId="{61ED0B8A-7D12-40E5-9C05-DD6EDA52ED52}" srcOrd="12" destOrd="0" presId="urn:microsoft.com/office/officeart/2005/8/layout/cycle8"/>
    <dgm:cxn modelId="{E1D18036-063D-4BF1-95B1-13C65AE6C8B2}" type="presParOf" srcId="{69343C03-CA16-4F93-9480-429B71B2ABCA}" destId="{B85C13C8-4593-4979-88FF-0E60B42BC4E1}" srcOrd="13" destOrd="0" presId="urn:microsoft.com/office/officeart/2005/8/layout/cycle8"/>
    <dgm:cxn modelId="{22C5D362-5FCC-4275-BDE0-E463D5F39920}" type="presParOf" srcId="{69343C03-CA16-4F93-9480-429B71B2ABCA}" destId="{757C9AE0-A49D-4EEA-AB02-AEE4FB070BD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9BF307-8FE0-4A86-8E83-D05AF694FE5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E3C9993-84BB-4415-B2B4-732DE26A4E8B}">
      <dgm:prSet phldrT="[Text]"/>
      <dgm:spPr/>
      <dgm:t>
        <a:bodyPr/>
        <a:lstStyle/>
        <a:p>
          <a:r>
            <a:rPr lang="en-US" dirty="0" smtClean="0"/>
            <a:t>Demand Analysis</a:t>
          </a:r>
          <a:endParaRPr lang="en-US" dirty="0"/>
        </a:p>
      </dgm:t>
    </dgm:pt>
    <dgm:pt modelId="{08C1B585-9CE8-42EE-9C7D-F1AA7B76490C}" type="parTrans" cxnId="{667C23AC-F932-4365-B2E0-D7AF444553A3}">
      <dgm:prSet/>
      <dgm:spPr/>
      <dgm:t>
        <a:bodyPr/>
        <a:lstStyle/>
        <a:p>
          <a:endParaRPr lang="en-US"/>
        </a:p>
      </dgm:t>
    </dgm:pt>
    <dgm:pt modelId="{CCE30A46-66D1-493C-BB92-758E0079D600}" type="sibTrans" cxnId="{667C23AC-F932-4365-B2E0-D7AF444553A3}">
      <dgm:prSet/>
      <dgm:spPr/>
      <dgm:t>
        <a:bodyPr/>
        <a:lstStyle/>
        <a:p>
          <a:endParaRPr lang="en-US"/>
        </a:p>
      </dgm:t>
    </dgm:pt>
    <dgm:pt modelId="{2D69F822-9138-46F6-9C5C-04224F7EB245}">
      <dgm:prSet phldrT="[Text]"/>
      <dgm:spPr/>
      <dgm:t>
        <a:bodyPr/>
        <a:lstStyle/>
        <a:p>
          <a:r>
            <a:rPr lang="en-US" dirty="0" smtClean="0"/>
            <a:t>How many Homeless Veterans?</a:t>
          </a:r>
        </a:p>
        <a:p>
          <a:r>
            <a:rPr lang="en-US" dirty="0" smtClean="0"/>
            <a:t>How many need RRH (SSVF/other; including as a “bridge”)?</a:t>
          </a:r>
          <a:endParaRPr lang="en-US" dirty="0"/>
        </a:p>
      </dgm:t>
    </dgm:pt>
    <dgm:pt modelId="{F56597DC-6E0D-489F-8214-EF9D5012EF3D}" type="parTrans" cxnId="{2F0D17D0-E31D-42E7-9529-54B2B0343209}">
      <dgm:prSet/>
      <dgm:spPr/>
      <dgm:t>
        <a:bodyPr/>
        <a:lstStyle/>
        <a:p>
          <a:endParaRPr lang="en-US"/>
        </a:p>
      </dgm:t>
    </dgm:pt>
    <dgm:pt modelId="{5ACA24D6-6375-446C-8452-F6A7D7B9FF55}" type="sibTrans" cxnId="{2F0D17D0-E31D-42E7-9529-54B2B0343209}">
      <dgm:prSet/>
      <dgm:spPr/>
      <dgm:t>
        <a:bodyPr/>
        <a:lstStyle/>
        <a:p>
          <a:endParaRPr lang="en-US"/>
        </a:p>
      </dgm:t>
    </dgm:pt>
    <dgm:pt modelId="{C4A52E66-B259-4BC2-8DD5-883E1A1D7863}">
      <dgm:prSet phldrT="[Text]"/>
      <dgm:spPr/>
      <dgm:t>
        <a:bodyPr/>
        <a:lstStyle/>
        <a:p>
          <a:r>
            <a:rPr lang="en-US" dirty="0" smtClean="0"/>
            <a:t>Total SSVF Resources in the </a:t>
          </a:r>
          <a:r>
            <a:rPr lang="en-US" dirty="0" err="1" smtClean="0"/>
            <a:t>CoC’s</a:t>
          </a:r>
          <a:r>
            <a:rPr lang="en-US" dirty="0" smtClean="0"/>
            <a:t> geographic area (may need to pro-rate for grants spanning </a:t>
          </a:r>
          <a:r>
            <a:rPr lang="en-US" dirty="0" err="1" smtClean="0"/>
            <a:t>CoCs</a:t>
          </a:r>
          <a:r>
            <a:rPr lang="en-US" smtClean="0"/>
            <a:t>)</a:t>
          </a:r>
          <a:endParaRPr lang="en-US"/>
        </a:p>
      </dgm:t>
    </dgm:pt>
    <dgm:pt modelId="{707B5887-BF9E-4AC6-8D12-268F7728C01E}" type="parTrans" cxnId="{66A56CEB-6438-4777-B52B-C9364D327CA2}">
      <dgm:prSet/>
      <dgm:spPr/>
      <dgm:t>
        <a:bodyPr/>
        <a:lstStyle/>
        <a:p>
          <a:endParaRPr lang="en-US"/>
        </a:p>
      </dgm:t>
    </dgm:pt>
    <dgm:pt modelId="{EFC37D16-2832-4D12-A8A1-040543888205}" type="sibTrans" cxnId="{66A56CEB-6438-4777-B52B-C9364D327CA2}">
      <dgm:prSet/>
      <dgm:spPr/>
      <dgm:t>
        <a:bodyPr/>
        <a:lstStyle/>
        <a:p>
          <a:endParaRPr lang="en-US"/>
        </a:p>
      </dgm:t>
    </dgm:pt>
    <dgm:pt modelId="{927ED2D3-F638-4016-8B76-8F49D8E9F19E}">
      <dgm:prSet phldrT="[Text]"/>
      <dgm:spPr/>
      <dgm:t>
        <a:bodyPr/>
        <a:lstStyle/>
        <a:p>
          <a:r>
            <a:rPr lang="en-US" dirty="0" smtClean="0"/>
            <a:t>How much SSVF must be dedicated to RRH in order to house all Veterans who are literally homeless NOW and those who will become literally homeless during 2015?</a:t>
          </a:r>
        </a:p>
        <a:p>
          <a:endParaRPr lang="en-US" dirty="0" smtClean="0"/>
        </a:p>
      </dgm:t>
    </dgm:pt>
    <dgm:pt modelId="{1FA2DD56-AB7B-4E25-839D-D5B4D9FFB330}" type="parTrans" cxnId="{A60352DC-069D-41DB-8CA9-498AB0AC3F84}">
      <dgm:prSet/>
      <dgm:spPr/>
      <dgm:t>
        <a:bodyPr/>
        <a:lstStyle/>
        <a:p>
          <a:endParaRPr lang="en-US"/>
        </a:p>
      </dgm:t>
    </dgm:pt>
    <dgm:pt modelId="{FEF85A23-4811-4E90-B4DD-ACCC4FFD3BF7}" type="sibTrans" cxnId="{A60352DC-069D-41DB-8CA9-498AB0AC3F84}">
      <dgm:prSet/>
      <dgm:spPr/>
      <dgm:t>
        <a:bodyPr/>
        <a:lstStyle/>
        <a:p>
          <a:endParaRPr lang="en-US"/>
        </a:p>
      </dgm:t>
    </dgm:pt>
    <dgm:pt modelId="{F5611F70-81F2-4F09-B4F5-72C49102816F}">
      <dgm:prSet/>
      <dgm:spPr/>
      <dgm:t>
        <a:bodyPr/>
        <a:lstStyle/>
        <a:p>
          <a:r>
            <a:rPr lang="en-US" dirty="0" smtClean="0"/>
            <a:t>What other resources are needed to house all homeless Veterans triaged for RRH (who might not be eligible for SSVF or who might need additional resources) or who need different housing interventions.   </a:t>
          </a:r>
          <a:endParaRPr lang="en-US" dirty="0"/>
        </a:p>
      </dgm:t>
    </dgm:pt>
    <dgm:pt modelId="{3076D69C-3E62-4EF4-B5F3-5416573CC855}" type="parTrans" cxnId="{57791C3D-6363-4AEB-94D0-2593F83181A1}">
      <dgm:prSet/>
      <dgm:spPr/>
      <dgm:t>
        <a:bodyPr/>
        <a:lstStyle/>
        <a:p>
          <a:endParaRPr lang="en-US"/>
        </a:p>
      </dgm:t>
    </dgm:pt>
    <dgm:pt modelId="{5BD988A0-8ED4-4788-A489-7ADCF8137211}" type="sibTrans" cxnId="{57791C3D-6363-4AEB-94D0-2593F83181A1}">
      <dgm:prSet/>
      <dgm:spPr/>
      <dgm:t>
        <a:bodyPr/>
        <a:lstStyle/>
        <a:p>
          <a:endParaRPr lang="en-US"/>
        </a:p>
      </dgm:t>
    </dgm:pt>
    <dgm:pt modelId="{4DA23177-AEFA-4C64-824C-5554ACB017F6}" type="pres">
      <dgm:prSet presAssocID="{D99BF307-8FE0-4A86-8E83-D05AF694FE5E}" presName="cycle" presStyleCnt="0">
        <dgm:presLayoutVars>
          <dgm:chMax val="1"/>
          <dgm:dir/>
          <dgm:animLvl val="ctr"/>
          <dgm:resizeHandles val="exact"/>
        </dgm:presLayoutVars>
      </dgm:prSet>
      <dgm:spPr/>
      <dgm:t>
        <a:bodyPr/>
        <a:lstStyle/>
        <a:p>
          <a:endParaRPr lang="en-US"/>
        </a:p>
      </dgm:t>
    </dgm:pt>
    <dgm:pt modelId="{452571E0-6FD6-4760-988D-798B7DC0560C}" type="pres">
      <dgm:prSet presAssocID="{1E3C9993-84BB-4415-B2B4-732DE26A4E8B}" presName="centerShape" presStyleLbl="node0" presStyleIdx="0" presStyleCnt="1"/>
      <dgm:spPr/>
      <dgm:t>
        <a:bodyPr/>
        <a:lstStyle/>
        <a:p>
          <a:endParaRPr lang="en-US"/>
        </a:p>
      </dgm:t>
    </dgm:pt>
    <dgm:pt modelId="{EE1DC04E-8068-47C4-919B-51A4218FCF42}" type="pres">
      <dgm:prSet presAssocID="{F56597DC-6E0D-489F-8214-EF9D5012EF3D}" presName="parTrans" presStyleLbl="bgSibTrans2D1" presStyleIdx="0" presStyleCnt="4"/>
      <dgm:spPr/>
      <dgm:t>
        <a:bodyPr/>
        <a:lstStyle/>
        <a:p>
          <a:endParaRPr lang="en-US"/>
        </a:p>
      </dgm:t>
    </dgm:pt>
    <dgm:pt modelId="{E4B08AAD-4219-4963-9995-43034053F6B7}" type="pres">
      <dgm:prSet presAssocID="{2D69F822-9138-46F6-9C5C-04224F7EB245}" presName="node" presStyleLbl="node1" presStyleIdx="0" presStyleCnt="4">
        <dgm:presLayoutVars>
          <dgm:bulletEnabled val="1"/>
        </dgm:presLayoutVars>
      </dgm:prSet>
      <dgm:spPr/>
      <dgm:t>
        <a:bodyPr/>
        <a:lstStyle/>
        <a:p>
          <a:endParaRPr lang="en-US"/>
        </a:p>
      </dgm:t>
    </dgm:pt>
    <dgm:pt modelId="{721FD048-ECBB-4BA9-82E1-52EA069261EE}" type="pres">
      <dgm:prSet presAssocID="{707B5887-BF9E-4AC6-8D12-268F7728C01E}" presName="parTrans" presStyleLbl="bgSibTrans2D1" presStyleIdx="1" presStyleCnt="4"/>
      <dgm:spPr/>
      <dgm:t>
        <a:bodyPr/>
        <a:lstStyle/>
        <a:p>
          <a:endParaRPr lang="en-US"/>
        </a:p>
      </dgm:t>
    </dgm:pt>
    <dgm:pt modelId="{117140B1-4159-4C1D-861E-86D9BAD8D074}" type="pres">
      <dgm:prSet presAssocID="{C4A52E66-B259-4BC2-8DD5-883E1A1D7863}" presName="node" presStyleLbl="node1" presStyleIdx="1" presStyleCnt="4">
        <dgm:presLayoutVars>
          <dgm:bulletEnabled val="1"/>
        </dgm:presLayoutVars>
      </dgm:prSet>
      <dgm:spPr/>
      <dgm:t>
        <a:bodyPr/>
        <a:lstStyle/>
        <a:p>
          <a:endParaRPr lang="en-US"/>
        </a:p>
      </dgm:t>
    </dgm:pt>
    <dgm:pt modelId="{12CDE5C9-70E9-44D1-AA89-F390C683F4D1}" type="pres">
      <dgm:prSet presAssocID="{1FA2DD56-AB7B-4E25-839D-D5B4D9FFB330}" presName="parTrans" presStyleLbl="bgSibTrans2D1" presStyleIdx="2" presStyleCnt="4"/>
      <dgm:spPr/>
      <dgm:t>
        <a:bodyPr/>
        <a:lstStyle/>
        <a:p>
          <a:endParaRPr lang="en-US"/>
        </a:p>
      </dgm:t>
    </dgm:pt>
    <dgm:pt modelId="{AC7B0005-DA7C-4F15-A7B4-313FC0D17DB2}" type="pres">
      <dgm:prSet presAssocID="{927ED2D3-F638-4016-8B76-8F49D8E9F19E}" presName="node" presStyleLbl="node1" presStyleIdx="2" presStyleCnt="4" custScaleY="112158">
        <dgm:presLayoutVars>
          <dgm:bulletEnabled val="1"/>
        </dgm:presLayoutVars>
      </dgm:prSet>
      <dgm:spPr/>
      <dgm:t>
        <a:bodyPr/>
        <a:lstStyle/>
        <a:p>
          <a:endParaRPr lang="en-US"/>
        </a:p>
      </dgm:t>
    </dgm:pt>
    <dgm:pt modelId="{719E0195-92CE-4A6D-B608-C4305878EED4}" type="pres">
      <dgm:prSet presAssocID="{3076D69C-3E62-4EF4-B5F3-5416573CC855}" presName="parTrans" presStyleLbl="bgSibTrans2D1" presStyleIdx="3" presStyleCnt="4"/>
      <dgm:spPr/>
      <dgm:t>
        <a:bodyPr/>
        <a:lstStyle/>
        <a:p>
          <a:endParaRPr lang="en-US"/>
        </a:p>
      </dgm:t>
    </dgm:pt>
    <dgm:pt modelId="{A24F7113-654E-4319-8FBB-7DAD449D7E9B}" type="pres">
      <dgm:prSet presAssocID="{F5611F70-81F2-4F09-B4F5-72C49102816F}" presName="node" presStyleLbl="node1" presStyleIdx="3" presStyleCnt="4">
        <dgm:presLayoutVars>
          <dgm:bulletEnabled val="1"/>
        </dgm:presLayoutVars>
      </dgm:prSet>
      <dgm:spPr/>
      <dgm:t>
        <a:bodyPr/>
        <a:lstStyle/>
        <a:p>
          <a:endParaRPr lang="en-US"/>
        </a:p>
      </dgm:t>
    </dgm:pt>
  </dgm:ptLst>
  <dgm:cxnLst>
    <dgm:cxn modelId="{57791C3D-6363-4AEB-94D0-2593F83181A1}" srcId="{1E3C9993-84BB-4415-B2B4-732DE26A4E8B}" destId="{F5611F70-81F2-4F09-B4F5-72C49102816F}" srcOrd="3" destOrd="0" parTransId="{3076D69C-3E62-4EF4-B5F3-5416573CC855}" sibTransId="{5BD988A0-8ED4-4788-A489-7ADCF8137211}"/>
    <dgm:cxn modelId="{C68227CD-F463-4046-87E7-33B1825C5828}" type="presOf" srcId="{1E3C9993-84BB-4415-B2B4-732DE26A4E8B}" destId="{452571E0-6FD6-4760-988D-798B7DC0560C}" srcOrd="0" destOrd="0" presId="urn:microsoft.com/office/officeart/2005/8/layout/radial4"/>
    <dgm:cxn modelId="{2F0D17D0-E31D-42E7-9529-54B2B0343209}" srcId="{1E3C9993-84BB-4415-B2B4-732DE26A4E8B}" destId="{2D69F822-9138-46F6-9C5C-04224F7EB245}" srcOrd="0" destOrd="0" parTransId="{F56597DC-6E0D-489F-8214-EF9D5012EF3D}" sibTransId="{5ACA24D6-6375-446C-8452-F6A7D7B9FF55}"/>
    <dgm:cxn modelId="{07BC4FF9-C0F3-4AF9-A8C8-3BBF4AA148FA}" type="presOf" srcId="{1FA2DD56-AB7B-4E25-839D-D5B4D9FFB330}" destId="{12CDE5C9-70E9-44D1-AA89-F390C683F4D1}" srcOrd="0" destOrd="0" presId="urn:microsoft.com/office/officeart/2005/8/layout/radial4"/>
    <dgm:cxn modelId="{4C1AEA02-FC9B-4FCF-9614-B636DA1186A6}" type="presOf" srcId="{F56597DC-6E0D-489F-8214-EF9D5012EF3D}" destId="{EE1DC04E-8068-47C4-919B-51A4218FCF42}" srcOrd="0" destOrd="0" presId="urn:microsoft.com/office/officeart/2005/8/layout/radial4"/>
    <dgm:cxn modelId="{0DA51599-10EC-43ED-BC1D-4E9C7B0FA46F}" type="presOf" srcId="{F5611F70-81F2-4F09-B4F5-72C49102816F}" destId="{A24F7113-654E-4319-8FBB-7DAD449D7E9B}" srcOrd="0" destOrd="0" presId="urn:microsoft.com/office/officeart/2005/8/layout/radial4"/>
    <dgm:cxn modelId="{6DB0A4DB-BA7F-43B4-9753-1C40458D5DB6}" type="presOf" srcId="{3076D69C-3E62-4EF4-B5F3-5416573CC855}" destId="{719E0195-92CE-4A6D-B608-C4305878EED4}" srcOrd="0" destOrd="0" presId="urn:microsoft.com/office/officeart/2005/8/layout/radial4"/>
    <dgm:cxn modelId="{34788B6E-615F-4837-994A-DAC45705505F}" type="presOf" srcId="{D99BF307-8FE0-4A86-8E83-D05AF694FE5E}" destId="{4DA23177-AEFA-4C64-824C-5554ACB017F6}" srcOrd="0" destOrd="0" presId="urn:microsoft.com/office/officeart/2005/8/layout/radial4"/>
    <dgm:cxn modelId="{A60352DC-069D-41DB-8CA9-498AB0AC3F84}" srcId="{1E3C9993-84BB-4415-B2B4-732DE26A4E8B}" destId="{927ED2D3-F638-4016-8B76-8F49D8E9F19E}" srcOrd="2" destOrd="0" parTransId="{1FA2DD56-AB7B-4E25-839D-D5B4D9FFB330}" sibTransId="{FEF85A23-4811-4E90-B4DD-ACCC4FFD3BF7}"/>
    <dgm:cxn modelId="{B445A3BE-C074-4FEA-AF1A-736AAFAFD259}" type="presOf" srcId="{2D69F822-9138-46F6-9C5C-04224F7EB245}" destId="{E4B08AAD-4219-4963-9995-43034053F6B7}" srcOrd="0" destOrd="0" presId="urn:microsoft.com/office/officeart/2005/8/layout/radial4"/>
    <dgm:cxn modelId="{66A56CEB-6438-4777-B52B-C9364D327CA2}" srcId="{1E3C9993-84BB-4415-B2B4-732DE26A4E8B}" destId="{C4A52E66-B259-4BC2-8DD5-883E1A1D7863}" srcOrd="1" destOrd="0" parTransId="{707B5887-BF9E-4AC6-8D12-268F7728C01E}" sibTransId="{EFC37D16-2832-4D12-A8A1-040543888205}"/>
    <dgm:cxn modelId="{7F543A11-F0B3-4B8C-BF8F-3F351F77EED2}" type="presOf" srcId="{C4A52E66-B259-4BC2-8DD5-883E1A1D7863}" destId="{117140B1-4159-4C1D-861E-86D9BAD8D074}" srcOrd="0" destOrd="0" presId="urn:microsoft.com/office/officeart/2005/8/layout/radial4"/>
    <dgm:cxn modelId="{5751A2DB-CACA-4538-8422-C258AB00843A}" type="presOf" srcId="{927ED2D3-F638-4016-8B76-8F49D8E9F19E}" destId="{AC7B0005-DA7C-4F15-A7B4-313FC0D17DB2}" srcOrd="0" destOrd="0" presId="urn:microsoft.com/office/officeart/2005/8/layout/radial4"/>
    <dgm:cxn modelId="{667C23AC-F932-4365-B2E0-D7AF444553A3}" srcId="{D99BF307-8FE0-4A86-8E83-D05AF694FE5E}" destId="{1E3C9993-84BB-4415-B2B4-732DE26A4E8B}" srcOrd="0" destOrd="0" parTransId="{08C1B585-9CE8-42EE-9C7D-F1AA7B76490C}" sibTransId="{CCE30A46-66D1-493C-BB92-758E0079D600}"/>
    <dgm:cxn modelId="{E7D6ACD9-BE43-4135-8DD5-6A481312644E}" type="presOf" srcId="{707B5887-BF9E-4AC6-8D12-268F7728C01E}" destId="{721FD048-ECBB-4BA9-82E1-52EA069261EE}" srcOrd="0" destOrd="0" presId="urn:microsoft.com/office/officeart/2005/8/layout/radial4"/>
    <dgm:cxn modelId="{5B87FFF4-9D80-4D91-BC9B-A52D7BA24DC1}" type="presParOf" srcId="{4DA23177-AEFA-4C64-824C-5554ACB017F6}" destId="{452571E0-6FD6-4760-988D-798B7DC0560C}" srcOrd="0" destOrd="0" presId="urn:microsoft.com/office/officeart/2005/8/layout/radial4"/>
    <dgm:cxn modelId="{E2EAD8C8-4AC9-4B64-8083-7072D652B316}" type="presParOf" srcId="{4DA23177-AEFA-4C64-824C-5554ACB017F6}" destId="{EE1DC04E-8068-47C4-919B-51A4218FCF42}" srcOrd="1" destOrd="0" presId="urn:microsoft.com/office/officeart/2005/8/layout/radial4"/>
    <dgm:cxn modelId="{EAD28BF5-5644-43CA-8322-1571524C639B}" type="presParOf" srcId="{4DA23177-AEFA-4C64-824C-5554ACB017F6}" destId="{E4B08AAD-4219-4963-9995-43034053F6B7}" srcOrd="2" destOrd="0" presId="urn:microsoft.com/office/officeart/2005/8/layout/radial4"/>
    <dgm:cxn modelId="{3FE20441-95EB-47C3-B2FA-9549922AF5A4}" type="presParOf" srcId="{4DA23177-AEFA-4C64-824C-5554ACB017F6}" destId="{721FD048-ECBB-4BA9-82E1-52EA069261EE}" srcOrd="3" destOrd="0" presId="urn:microsoft.com/office/officeart/2005/8/layout/radial4"/>
    <dgm:cxn modelId="{FF212B0B-C3B0-45CD-B818-99629C594F30}" type="presParOf" srcId="{4DA23177-AEFA-4C64-824C-5554ACB017F6}" destId="{117140B1-4159-4C1D-861E-86D9BAD8D074}" srcOrd="4" destOrd="0" presId="urn:microsoft.com/office/officeart/2005/8/layout/radial4"/>
    <dgm:cxn modelId="{FAA58D31-A712-4BE1-858B-ECF8952901EC}" type="presParOf" srcId="{4DA23177-AEFA-4C64-824C-5554ACB017F6}" destId="{12CDE5C9-70E9-44D1-AA89-F390C683F4D1}" srcOrd="5" destOrd="0" presId="urn:microsoft.com/office/officeart/2005/8/layout/radial4"/>
    <dgm:cxn modelId="{A75A27C2-CF2F-44E6-8438-2B326AC5E2D1}" type="presParOf" srcId="{4DA23177-AEFA-4C64-824C-5554ACB017F6}" destId="{AC7B0005-DA7C-4F15-A7B4-313FC0D17DB2}" srcOrd="6" destOrd="0" presId="urn:microsoft.com/office/officeart/2005/8/layout/radial4"/>
    <dgm:cxn modelId="{ACC6A731-E1A2-4E7E-88FD-79CA00826B67}" type="presParOf" srcId="{4DA23177-AEFA-4C64-824C-5554ACB017F6}" destId="{719E0195-92CE-4A6D-B608-C4305878EED4}" srcOrd="7" destOrd="0" presId="urn:microsoft.com/office/officeart/2005/8/layout/radial4"/>
    <dgm:cxn modelId="{CAA205B9-7157-4AF2-8EF5-4F03B77F7C31}" type="presParOf" srcId="{4DA23177-AEFA-4C64-824C-5554ACB017F6}" destId="{A24F7113-654E-4319-8FBB-7DAD449D7E9B}"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9BF307-8FE0-4A86-8E83-D05AF694FE5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E3C9993-84BB-4415-B2B4-732DE26A4E8B}">
      <dgm:prSet phldrT="[Text]"/>
      <dgm:spPr/>
      <dgm:t>
        <a:bodyPr/>
        <a:lstStyle/>
        <a:p>
          <a:r>
            <a:rPr lang="en-US" dirty="0" smtClean="0"/>
            <a:t>Set Goals</a:t>
          </a:r>
          <a:endParaRPr lang="en-US" dirty="0"/>
        </a:p>
      </dgm:t>
    </dgm:pt>
    <dgm:pt modelId="{08C1B585-9CE8-42EE-9C7D-F1AA7B76490C}" type="parTrans" cxnId="{667C23AC-F932-4365-B2E0-D7AF444553A3}">
      <dgm:prSet/>
      <dgm:spPr/>
      <dgm:t>
        <a:bodyPr/>
        <a:lstStyle/>
        <a:p>
          <a:endParaRPr lang="en-US"/>
        </a:p>
      </dgm:t>
    </dgm:pt>
    <dgm:pt modelId="{CCE30A46-66D1-493C-BB92-758E0079D600}" type="sibTrans" cxnId="{667C23AC-F932-4365-B2E0-D7AF444553A3}">
      <dgm:prSet/>
      <dgm:spPr/>
      <dgm:t>
        <a:bodyPr/>
        <a:lstStyle/>
        <a:p>
          <a:endParaRPr lang="en-US"/>
        </a:p>
      </dgm:t>
    </dgm:pt>
    <dgm:pt modelId="{2D69F822-9138-46F6-9C5C-04224F7EB245}">
      <dgm:prSet phldrT="[Text]"/>
      <dgm:spPr/>
      <dgm:t>
        <a:bodyPr/>
        <a:lstStyle/>
        <a:p>
          <a:r>
            <a:rPr lang="en-US" dirty="0" smtClean="0"/>
            <a:t>Annual &amp; monthly targets to house all homeless Veterans</a:t>
          </a:r>
          <a:endParaRPr lang="en-US" dirty="0"/>
        </a:p>
      </dgm:t>
    </dgm:pt>
    <dgm:pt modelId="{F56597DC-6E0D-489F-8214-EF9D5012EF3D}" type="parTrans" cxnId="{2F0D17D0-E31D-42E7-9529-54B2B0343209}">
      <dgm:prSet/>
      <dgm:spPr/>
      <dgm:t>
        <a:bodyPr/>
        <a:lstStyle/>
        <a:p>
          <a:endParaRPr lang="en-US"/>
        </a:p>
      </dgm:t>
    </dgm:pt>
    <dgm:pt modelId="{5ACA24D6-6375-446C-8452-F6A7D7B9FF55}" type="sibTrans" cxnId="{2F0D17D0-E31D-42E7-9529-54B2B0343209}">
      <dgm:prSet/>
      <dgm:spPr/>
      <dgm:t>
        <a:bodyPr/>
        <a:lstStyle/>
        <a:p>
          <a:endParaRPr lang="en-US"/>
        </a:p>
      </dgm:t>
    </dgm:pt>
    <dgm:pt modelId="{A490473B-F169-4D6A-81D0-7A0D88EA23CD}">
      <dgm:prSet/>
      <dgm:spPr/>
      <dgm:t>
        <a:bodyPr/>
        <a:lstStyle/>
        <a:p>
          <a:r>
            <a:rPr lang="en-US" dirty="0" smtClean="0"/>
            <a:t>Full SSVF integration into CoC planning and coordinated assessment processes</a:t>
          </a:r>
          <a:endParaRPr lang="en-US" dirty="0"/>
        </a:p>
      </dgm:t>
    </dgm:pt>
    <dgm:pt modelId="{7B4EEE30-D63A-4DF8-B4B5-A997D21BBE0B}" type="parTrans" cxnId="{8BB1A521-8510-441B-9244-245B7A840705}">
      <dgm:prSet/>
      <dgm:spPr/>
      <dgm:t>
        <a:bodyPr/>
        <a:lstStyle/>
        <a:p>
          <a:endParaRPr lang="en-US"/>
        </a:p>
      </dgm:t>
    </dgm:pt>
    <dgm:pt modelId="{24F104A9-C5BF-4AD5-B57D-A1CD0FA1BCBE}" type="sibTrans" cxnId="{8BB1A521-8510-441B-9244-245B7A840705}">
      <dgm:prSet/>
      <dgm:spPr/>
      <dgm:t>
        <a:bodyPr/>
        <a:lstStyle/>
        <a:p>
          <a:endParaRPr lang="en-US"/>
        </a:p>
      </dgm:t>
    </dgm:pt>
    <dgm:pt modelId="{DE5DD454-BFDB-434F-93E3-00A59D079C71}">
      <dgm:prSet/>
      <dgm:spPr/>
      <dgm:t>
        <a:bodyPr/>
        <a:lstStyle/>
        <a:p>
          <a:r>
            <a:rPr lang="en-US" dirty="0" smtClean="0"/>
            <a:t>Coordination across all SSVF grantees for non-duplicative, efficient service delivery.</a:t>
          </a:r>
          <a:endParaRPr lang="en-US" dirty="0"/>
        </a:p>
      </dgm:t>
    </dgm:pt>
    <dgm:pt modelId="{CAA95E5D-31E7-46FE-B02D-2C43A887D242}" type="parTrans" cxnId="{8E3A9314-2DB7-4DE1-BAAE-E638A75F8B11}">
      <dgm:prSet/>
      <dgm:spPr/>
      <dgm:t>
        <a:bodyPr/>
        <a:lstStyle/>
        <a:p>
          <a:endParaRPr lang="en-US"/>
        </a:p>
      </dgm:t>
    </dgm:pt>
    <dgm:pt modelId="{780B1C88-D62C-4AE3-AFEA-2CB3FCE38353}" type="sibTrans" cxnId="{8E3A9314-2DB7-4DE1-BAAE-E638A75F8B11}">
      <dgm:prSet/>
      <dgm:spPr/>
      <dgm:t>
        <a:bodyPr/>
        <a:lstStyle/>
        <a:p>
          <a:endParaRPr lang="en-US"/>
        </a:p>
      </dgm:t>
    </dgm:pt>
    <dgm:pt modelId="{741F64AA-8EA5-49FB-B732-3A2655EEAFBD}">
      <dgm:prSet/>
      <dgm:spPr/>
      <dgm:t>
        <a:bodyPr/>
        <a:lstStyle/>
        <a:p>
          <a:r>
            <a:rPr lang="en-US" dirty="0" smtClean="0"/>
            <a:t>Coordination with VA programs for seamless assistance.</a:t>
          </a:r>
          <a:endParaRPr lang="en-US" dirty="0"/>
        </a:p>
      </dgm:t>
    </dgm:pt>
    <dgm:pt modelId="{F02D28A1-5C19-4D11-B58F-C49AACEA452A}" type="parTrans" cxnId="{7A4B8C0E-125F-4385-80AC-82FB8F8F9678}">
      <dgm:prSet/>
      <dgm:spPr/>
      <dgm:t>
        <a:bodyPr/>
        <a:lstStyle/>
        <a:p>
          <a:endParaRPr lang="en-US"/>
        </a:p>
      </dgm:t>
    </dgm:pt>
    <dgm:pt modelId="{31B3FDF1-8B36-4467-BAA0-B6CEB81DC06A}" type="sibTrans" cxnId="{7A4B8C0E-125F-4385-80AC-82FB8F8F9678}">
      <dgm:prSet/>
      <dgm:spPr/>
      <dgm:t>
        <a:bodyPr/>
        <a:lstStyle/>
        <a:p>
          <a:endParaRPr lang="en-US"/>
        </a:p>
      </dgm:t>
    </dgm:pt>
    <dgm:pt modelId="{26BC18D4-417C-46FE-BF5C-A30B34D92B2A}">
      <dgm:prSet/>
      <dgm:spPr/>
      <dgm:t>
        <a:bodyPr/>
        <a:lstStyle/>
        <a:p>
          <a:r>
            <a:rPr lang="en-US" dirty="0" smtClean="0"/>
            <a:t>Comprehensive partnerships with community-based supportive services and housing providers.</a:t>
          </a:r>
          <a:endParaRPr lang="en-US" dirty="0"/>
        </a:p>
      </dgm:t>
    </dgm:pt>
    <dgm:pt modelId="{F7C1C306-BB1B-4F41-8873-CB997EDBD37F}" type="parTrans" cxnId="{EA7088D9-AEE6-4545-9386-469F311719A2}">
      <dgm:prSet/>
      <dgm:spPr/>
      <dgm:t>
        <a:bodyPr/>
        <a:lstStyle/>
        <a:p>
          <a:endParaRPr lang="en-US"/>
        </a:p>
      </dgm:t>
    </dgm:pt>
    <dgm:pt modelId="{2656CA87-A83F-4BDE-9A28-2A9FA37AF52E}" type="sibTrans" cxnId="{EA7088D9-AEE6-4545-9386-469F311719A2}">
      <dgm:prSet/>
      <dgm:spPr/>
      <dgm:t>
        <a:bodyPr/>
        <a:lstStyle/>
        <a:p>
          <a:endParaRPr lang="en-US"/>
        </a:p>
      </dgm:t>
    </dgm:pt>
    <dgm:pt modelId="{87112FF5-E964-40DC-8DAB-4CF5B9C5C4E7}">
      <dgm:prSet/>
      <dgm:spPr/>
      <dgm:t>
        <a:bodyPr/>
        <a:lstStyle/>
        <a:p>
          <a:r>
            <a:rPr lang="en-US" dirty="0" smtClean="0"/>
            <a:t>January 2016 PIT goals, length of time homeless, returns to homelessness, other quantitative goals</a:t>
          </a:r>
          <a:endParaRPr lang="en-US" dirty="0"/>
        </a:p>
      </dgm:t>
    </dgm:pt>
    <dgm:pt modelId="{872CD2D1-CBD5-4E41-AA3A-AEB6349F72D6}" type="parTrans" cxnId="{5849ED84-3BFC-49CF-8040-25DABD7C398A}">
      <dgm:prSet/>
      <dgm:spPr/>
      <dgm:t>
        <a:bodyPr/>
        <a:lstStyle/>
        <a:p>
          <a:endParaRPr lang="en-US"/>
        </a:p>
      </dgm:t>
    </dgm:pt>
    <dgm:pt modelId="{C1121683-8FF6-4D66-ACC2-DEFF9F0F661D}" type="sibTrans" cxnId="{5849ED84-3BFC-49CF-8040-25DABD7C398A}">
      <dgm:prSet/>
      <dgm:spPr/>
      <dgm:t>
        <a:bodyPr/>
        <a:lstStyle/>
        <a:p>
          <a:endParaRPr lang="en-US"/>
        </a:p>
      </dgm:t>
    </dgm:pt>
    <dgm:pt modelId="{4DA23177-AEFA-4C64-824C-5554ACB017F6}" type="pres">
      <dgm:prSet presAssocID="{D99BF307-8FE0-4A86-8E83-D05AF694FE5E}" presName="cycle" presStyleCnt="0">
        <dgm:presLayoutVars>
          <dgm:chMax val="1"/>
          <dgm:dir/>
          <dgm:animLvl val="ctr"/>
          <dgm:resizeHandles val="exact"/>
        </dgm:presLayoutVars>
      </dgm:prSet>
      <dgm:spPr/>
      <dgm:t>
        <a:bodyPr/>
        <a:lstStyle/>
        <a:p>
          <a:endParaRPr lang="en-US"/>
        </a:p>
      </dgm:t>
    </dgm:pt>
    <dgm:pt modelId="{452571E0-6FD6-4760-988D-798B7DC0560C}" type="pres">
      <dgm:prSet presAssocID="{1E3C9993-84BB-4415-B2B4-732DE26A4E8B}" presName="centerShape" presStyleLbl="node0" presStyleIdx="0" presStyleCnt="1"/>
      <dgm:spPr/>
      <dgm:t>
        <a:bodyPr/>
        <a:lstStyle/>
        <a:p>
          <a:endParaRPr lang="en-US"/>
        </a:p>
      </dgm:t>
    </dgm:pt>
    <dgm:pt modelId="{EE1DC04E-8068-47C4-919B-51A4218FCF42}" type="pres">
      <dgm:prSet presAssocID="{F56597DC-6E0D-489F-8214-EF9D5012EF3D}" presName="parTrans" presStyleLbl="bgSibTrans2D1" presStyleIdx="0" presStyleCnt="6"/>
      <dgm:spPr/>
      <dgm:t>
        <a:bodyPr/>
        <a:lstStyle/>
        <a:p>
          <a:endParaRPr lang="en-US"/>
        </a:p>
      </dgm:t>
    </dgm:pt>
    <dgm:pt modelId="{E4B08AAD-4219-4963-9995-43034053F6B7}" type="pres">
      <dgm:prSet presAssocID="{2D69F822-9138-46F6-9C5C-04224F7EB245}" presName="node" presStyleLbl="node1" presStyleIdx="0" presStyleCnt="6">
        <dgm:presLayoutVars>
          <dgm:bulletEnabled val="1"/>
        </dgm:presLayoutVars>
      </dgm:prSet>
      <dgm:spPr/>
      <dgm:t>
        <a:bodyPr/>
        <a:lstStyle/>
        <a:p>
          <a:endParaRPr lang="en-US"/>
        </a:p>
      </dgm:t>
    </dgm:pt>
    <dgm:pt modelId="{1AAC88B4-FF52-4472-ACC8-109FCD29F473}" type="pres">
      <dgm:prSet presAssocID="{872CD2D1-CBD5-4E41-AA3A-AEB6349F72D6}" presName="parTrans" presStyleLbl="bgSibTrans2D1" presStyleIdx="1" presStyleCnt="6"/>
      <dgm:spPr/>
      <dgm:t>
        <a:bodyPr/>
        <a:lstStyle/>
        <a:p>
          <a:endParaRPr lang="en-US"/>
        </a:p>
      </dgm:t>
    </dgm:pt>
    <dgm:pt modelId="{0197AA9F-B728-4C16-9F5C-8F6F3ABB05FF}" type="pres">
      <dgm:prSet presAssocID="{87112FF5-E964-40DC-8DAB-4CF5B9C5C4E7}" presName="node" presStyleLbl="node1" presStyleIdx="1" presStyleCnt="6">
        <dgm:presLayoutVars>
          <dgm:bulletEnabled val="1"/>
        </dgm:presLayoutVars>
      </dgm:prSet>
      <dgm:spPr/>
      <dgm:t>
        <a:bodyPr/>
        <a:lstStyle/>
        <a:p>
          <a:endParaRPr lang="en-US"/>
        </a:p>
      </dgm:t>
    </dgm:pt>
    <dgm:pt modelId="{B89C06F6-CD1E-478C-A29F-83CC2077588D}" type="pres">
      <dgm:prSet presAssocID="{7B4EEE30-D63A-4DF8-B4B5-A997D21BBE0B}" presName="parTrans" presStyleLbl="bgSibTrans2D1" presStyleIdx="2" presStyleCnt="6"/>
      <dgm:spPr/>
      <dgm:t>
        <a:bodyPr/>
        <a:lstStyle/>
        <a:p>
          <a:endParaRPr lang="en-US"/>
        </a:p>
      </dgm:t>
    </dgm:pt>
    <dgm:pt modelId="{C437016B-B71E-409F-A64F-1F3885AA6AE0}" type="pres">
      <dgm:prSet presAssocID="{A490473B-F169-4D6A-81D0-7A0D88EA23CD}" presName="node" presStyleLbl="node1" presStyleIdx="2" presStyleCnt="6">
        <dgm:presLayoutVars>
          <dgm:bulletEnabled val="1"/>
        </dgm:presLayoutVars>
      </dgm:prSet>
      <dgm:spPr/>
      <dgm:t>
        <a:bodyPr/>
        <a:lstStyle/>
        <a:p>
          <a:endParaRPr lang="en-US"/>
        </a:p>
      </dgm:t>
    </dgm:pt>
    <dgm:pt modelId="{ECAC519F-B9BD-473B-ADF4-F262EB36C545}" type="pres">
      <dgm:prSet presAssocID="{CAA95E5D-31E7-46FE-B02D-2C43A887D242}" presName="parTrans" presStyleLbl="bgSibTrans2D1" presStyleIdx="3" presStyleCnt="6"/>
      <dgm:spPr/>
      <dgm:t>
        <a:bodyPr/>
        <a:lstStyle/>
        <a:p>
          <a:endParaRPr lang="en-US"/>
        </a:p>
      </dgm:t>
    </dgm:pt>
    <dgm:pt modelId="{5119A9AB-5182-439B-B04D-E7F02C6CEBF9}" type="pres">
      <dgm:prSet presAssocID="{DE5DD454-BFDB-434F-93E3-00A59D079C71}" presName="node" presStyleLbl="node1" presStyleIdx="3" presStyleCnt="6" custRadScaleRad="99884" custRadScaleInc="684">
        <dgm:presLayoutVars>
          <dgm:bulletEnabled val="1"/>
        </dgm:presLayoutVars>
      </dgm:prSet>
      <dgm:spPr/>
      <dgm:t>
        <a:bodyPr/>
        <a:lstStyle/>
        <a:p>
          <a:endParaRPr lang="en-US"/>
        </a:p>
      </dgm:t>
    </dgm:pt>
    <dgm:pt modelId="{94A9647A-A431-4C94-A893-822935609D62}" type="pres">
      <dgm:prSet presAssocID="{F02D28A1-5C19-4D11-B58F-C49AACEA452A}" presName="parTrans" presStyleLbl="bgSibTrans2D1" presStyleIdx="4" presStyleCnt="6"/>
      <dgm:spPr/>
      <dgm:t>
        <a:bodyPr/>
        <a:lstStyle/>
        <a:p>
          <a:endParaRPr lang="en-US"/>
        </a:p>
      </dgm:t>
    </dgm:pt>
    <dgm:pt modelId="{0984F46B-669C-49A8-B2F0-4CB070E38219}" type="pres">
      <dgm:prSet presAssocID="{741F64AA-8EA5-49FB-B732-3A2655EEAFBD}" presName="node" presStyleLbl="node1" presStyleIdx="4" presStyleCnt="6">
        <dgm:presLayoutVars>
          <dgm:bulletEnabled val="1"/>
        </dgm:presLayoutVars>
      </dgm:prSet>
      <dgm:spPr/>
      <dgm:t>
        <a:bodyPr/>
        <a:lstStyle/>
        <a:p>
          <a:endParaRPr lang="en-US"/>
        </a:p>
      </dgm:t>
    </dgm:pt>
    <dgm:pt modelId="{B7A95AF0-EE97-4922-AECB-4728B0ED8656}" type="pres">
      <dgm:prSet presAssocID="{F7C1C306-BB1B-4F41-8873-CB997EDBD37F}" presName="parTrans" presStyleLbl="bgSibTrans2D1" presStyleIdx="5" presStyleCnt="6"/>
      <dgm:spPr/>
      <dgm:t>
        <a:bodyPr/>
        <a:lstStyle/>
        <a:p>
          <a:endParaRPr lang="en-US"/>
        </a:p>
      </dgm:t>
    </dgm:pt>
    <dgm:pt modelId="{50C5068F-F15F-425E-BD40-7691F14905DA}" type="pres">
      <dgm:prSet presAssocID="{26BC18D4-417C-46FE-BF5C-A30B34D92B2A}" presName="node" presStyleLbl="node1" presStyleIdx="5" presStyleCnt="6">
        <dgm:presLayoutVars>
          <dgm:bulletEnabled val="1"/>
        </dgm:presLayoutVars>
      </dgm:prSet>
      <dgm:spPr/>
      <dgm:t>
        <a:bodyPr/>
        <a:lstStyle/>
        <a:p>
          <a:endParaRPr lang="en-US"/>
        </a:p>
      </dgm:t>
    </dgm:pt>
  </dgm:ptLst>
  <dgm:cxnLst>
    <dgm:cxn modelId="{7A4B8C0E-125F-4385-80AC-82FB8F8F9678}" srcId="{1E3C9993-84BB-4415-B2B4-732DE26A4E8B}" destId="{741F64AA-8EA5-49FB-B732-3A2655EEAFBD}" srcOrd="4" destOrd="0" parTransId="{F02D28A1-5C19-4D11-B58F-C49AACEA452A}" sibTransId="{31B3FDF1-8B36-4467-BAA0-B6CEB81DC06A}"/>
    <dgm:cxn modelId="{34FB24CC-4BA5-4EED-8843-9465169D56AB}" type="presOf" srcId="{1E3C9993-84BB-4415-B2B4-732DE26A4E8B}" destId="{452571E0-6FD6-4760-988D-798B7DC0560C}" srcOrd="0" destOrd="0" presId="urn:microsoft.com/office/officeart/2005/8/layout/radial4"/>
    <dgm:cxn modelId="{99A640FF-D5C2-44B3-BBB0-4AA88CA3F0B5}" type="presOf" srcId="{2D69F822-9138-46F6-9C5C-04224F7EB245}" destId="{E4B08AAD-4219-4963-9995-43034053F6B7}" srcOrd="0" destOrd="0" presId="urn:microsoft.com/office/officeart/2005/8/layout/radial4"/>
    <dgm:cxn modelId="{8BB1A521-8510-441B-9244-245B7A840705}" srcId="{1E3C9993-84BB-4415-B2B4-732DE26A4E8B}" destId="{A490473B-F169-4D6A-81D0-7A0D88EA23CD}" srcOrd="2" destOrd="0" parTransId="{7B4EEE30-D63A-4DF8-B4B5-A997D21BBE0B}" sibTransId="{24F104A9-C5BF-4AD5-B57D-A1CD0FA1BCBE}"/>
    <dgm:cxn modelId="{CCB50906-4BBC-478A-B4B6-0031160116D7}" type="presOf" srcId="{87112FF5-E964-40DC-8DAB-4CF5B9C5C4E7}" destId="{0197AA9F-B728-4C16-9F5C-8F6F3ABB05FF}" srcOrd="0" destOrd="0" presId="urn:microsoft.com/office/officeart/2005/8/layout/radial4"/>
    <dgm:cxn modelId="{DB6961F1-3475-446E-B98C-DCCF36729401}" type="presOf" srcId="{CAA95E5D-31E7-46FE-B02D-2C43A887D242}" destId="{ECAC519F-B9BD-473B-ADF4-F262EB36C545}" srcOrd="0" destOrd="0" presId="urn:microsoft.com/office/officeart/2005/8/layout/radial4"/>
    <dgm:cxn modelId="{E12A4AEC-CE5A-4A11-973F-1442ED5DF08A}" type="presOf" srcId="{F7C1C306-BB1B-4F41-8873-CB997EDBD37F}" destId="{B7A95AF0-EE97-4922-AECB-4728B0ED8656}" srcOrd="0" destOrd="0" presId="urn:microsoft.com/office/officeart/2005/8/layout/radial4"/>
    <dgm:cxn modelId="{1D14AB8E-2EBA-4453-882E-007CEC19214E}" type="presOf" srcId="{D99BF307-8FE0-4A86-8E83-D05AF694FE5E}" destId="{4DA23177-AEFA-4C64-824C-5554ACB017F6}" srcOrd="0" destOrd="0" presId="urn:microsoft.com/office/officeart/2005/8/layout/radial4"/>
    <dgm:cxn modelId="{5849ED84-3BFC-49CF-8040-25DABD7C398A}" srcId="{1E3C9993-84BB-4415-B2B4-732DE26A4E8B}" destId="{87112FF5-E964-40DC-8DAB-4CF5B9C5C4E7}" srcOrd="1" destOrd="0" parTransId="{872CD2D1-CBD5-4E41-AA3A-AEB6349F72D6}" sibTransId="{C1121683-8FF6-4D66-ACC2-DEFF9F0F661D}"/>
    <dgm:cxn modelId="{2F0D17D0-E31D-42E7-9529-54B2B0343209}" srcId="{1E3C9993-84BB-4415-B2B4-732DE26A4E8B}" destId="{2D69F822-9138-46F6-9C5C-04224F7EB245}" srcOrd="0" destOrd="0" parTransId="{F56597DC-6E0D-489F-8214-EF9D5012EF3D}" sibTransId="{5ACA24D6-6375-446C-8452-F6A7D7B9FF55}"/>
    <dgm:cxn modelId="{138D5951-FB01-417B-972B-54920B9E2805}" type="presOf" srcId="{7B4EEE30-D63A-4DF8-B4B5-A997D21BBE0B}" destId="{B89C06F6-CD1E-478C-A29F-83CC2077588D}" srcOrd="0" destOrd="0" presId="urn:microsoft.com/office/officeart/2005/8/layout/radial4"/>
    <dgm:cxn modelId="{EA7088D9-AEE6-4545-9386-469F311719A2}" srcId="{1E3C9993-84BB-4415-B2B4-732DE26A4E8B}" destId="{26BC18D4-417C-46FE-BF5C-A30B34D92B2A}" srcOrd="5" destOrd="0" parTransId="{F7C1C306-BB1B-4F41-8873-CB997EDBD37F}" sibTransId="{2656CA87-A83F-4BDE-9A28-2A9FA37AF52E}"/>
    <dgm:cxn modelId="{611720DB-47E2-4118-994C-2AC1FDB38577}" type="presOf" srcId="{F56597DC-6E0D-489F-8214-EF9D5012EF3D}" destId="{EE1DC04E-8068-47C4-919B-51A4218FCF42}" srcOrd="0" destOrd="0" presId="urn:microsoft.com/office/officeart/2005/8/layout/radial4"/>
    <dgm:cxn modelId="{6A6F40A1-CCA3-4D46-BBD6-1E0FDC3EB043}" type="presOf" srcId="{DE5DD454-BFDB-434F-93E3-00A59D079C71}" destId="{5119A9AB-5182-439B-B04D-E7F02C6CEBF9}" srcOrd="0" destOrd="0" presId="urn:microsoft.com/office/officeart/2005/8/layout/radial4"/>
    <dgm:cxn modelId="{75ABCB0D-E362-4108-BB95-96E46216D6A4}" type="presOf" srcId="{872CD2D1-CBD5-4E41-AA3A-AEB6349F72D6}" destId="{1AAC88B4-FF52-4472-ACC8-109FCD29F473}" srcOrd="0" destOrd="0" presId="urn:microsoft.com/office/officeart/2005/8/layout/radial4"/>
    <dgm:cxn modelId="{52F9FBFE-5620-4D31-8328-274A7F5E8035}" type="presOf" srcId="{741F64AA-8EA5-49FB-B732-3A2655EEAFBD}" destId="{0984F46B-669C-49A8-B2F0-4CB070E38219}" srcOrd="0" destOrd="0" presId="urn:microsoft.com/office/officeart/2005/8/layout/radial4"/>
    <dgm:cxn modelId="{667C23AC-F932-4365-B2E0-D7AF444553A3}" srcId="{D99BF307-8FE0-4A86-8E83-D05AF694FE5E}" destId="{1E3C9993-84BB-4415-B2B4-732DE26A4E8B}" srcOrd="0" destOrd="0" parTransId="{08C1B585-9CE8-42EE-9C7D-F1AA7B76490C}" sibTransId="{CCE30A46-66D1-493C-BB92-758E0079D600}"/>
    <dgm:cxn modelId="{8E3A9314-2DB7-4DE1-BAAE-E638A75F8B11}" srcId="{1E3C9993-84BB-4415-B2B4-732DE26A4E8B}" destId="{DE5DD454-BFDB-434F-93E3-00A59D079C71}" srcOrd="3" destOrd="0" parTransId="{CAA95E5D-31E7-46FE-B02D-2C43A887D242}" sibTransId="{780B1C88-D62C-4AE3-AFEA-2CB3FCE38353}"/>
    <dgm:cxn modelId="{88E28F1A-2CE1-47BA-AAAD-BFC19CA1C5D5}" type="presOf" srcId="{F02D28A1-5C19-4D11-B58F-C49AACEA452A}" destId="{94A9647A-A431-4C94-A893-822935609D62}" srcOrd="0" destOrd="0" presId="urn:microsoft.com/office/officeart/2005/8/layout/radial4"/>
    <dgm:cxn modelId="{300B301D-9521-4AAF-87F5-FE78124ECBB1}" type="presOf" srcId="{A490473B-F169-4D6A-81D0-7A0D88EA23CD}" destId="{C437016B-B71E-409F-A64F-1F3885AA6AE0}" srcOrd="0" destOrd="0" presId="urn:microsoft.com/office/officeart/2005/8/layout/radial4"/>
    <dgm:cxn modelId="{785481A3-7EB7-4941-A197-CE2CC71615E8}" type="presOf" srcId="{26BC18D4-417C-46FE-BF5C-A30B34D92B2A}" destId="{50C5068F-F15F-425E-BD40-7691F14905DA}" srcOrd="0" destOrd="0" presId="urn:microsoft.com/office/officeart/2005/8/layout/radial4"/>
    <dgm:cxn modelId="{85494982-6BC3-4B19-92A6-0CD17C551939}" type="presParOf" srcId="{4DA23177-AEFA-4C64-824C-5554ACB017F6}" destId="{452571E0-6FD6-4760-988D-798B7DC0560C}" srcOrd="0" destOrd="0" presId="urn:microsoft.com/office/officeart/2005/8/layout/radial4"/>
    <dgm:cxn modelId="{8209AD49-78EF-43D2-B96A-F91924FFABB3}" type="presParOf" srcId="{4DA23177-AEFA-4C64-824C-5554ACB017F6}" destId="{EE1DC04E-8068-47C4-919B-51A4218FCF42}" srcOrd="1" destOrd="0" presId="urn:microsoft.com/office/officeart/2005/8/layout/radial4"/>
    <dgm:cxn modelId="{FB6C5796-C66B-42A9-8357-13C3D6A28B84}" type="presParOf" srcId="{4DA23177-AEFA-4C64-824C-5554ACB017F6}" destId="{E4B08AAD-4219-4963-9995-43034053F6B7}" srcOrd="2" destOrd="0" presId="urn:microsoft.com/office/officeart/2005/8/layout/radial4"/>
    <dgm:cxn modelId="{E30ADC55-40FB-417B-B099-5B7AF02FAB53}" type="presParOf" srcId="{4DA23177-AEFA-4C64-824C-5554ACB017F6}" destId="{1AAC88B4-FF52-4472-ACC8-109FCD29F473}" srcOrd="3" destOrd="0" presId="urn:microsoft.com/office/officeart/2005/8/layout/radial4"/>
    <dgm:cxn modelId="{5B46F188-E06B-4287-83B6-B0D8D796E171}" type="presParOf" srcId="{4DA23177-AEFA-4C64-824C-5554ACB017F6}" destId="{0197AA9F-B728-4C16-9F5C-8F6F3ABB05FF}" srcOrd="4" destOrd="0" presId="urn:microsoft.com/office/officeart/2005/8/layout/radial4"/>
    <dgm:cxn modelId="{1B0A5B73-A2B4-470A-97A9-6F6BBF067F97}" type="presParOf" srcId="{4DA23177-AEFA-4C64-824C-5554ACB017F6}" destId="{B89C06F6-CD1E-478C-A29F-83CC2077588D}" srcOrd="5" destOrd="0" presId="urn:microsoft.com/office/officeart/2005/8/layout/radial4"/>
    <dgm:cxn modelId="{E5F6BBC3-F6B4-484D-86FA-49F27D3D0AAB}" type="presParOf" srcId="{4DA23177-AEFA-4C64-824C-5554ACB017F6}" destId="{C437016B-B71E-409F-A64F-1F3885AA6AE0}" srcOrd="6" destOrd="0" presId="urn:microsoft.com/office/officeart/2005/8/layout/radial4"/>
    <dgm:cxn modelId="{3C18A2DB-7D98-4FED-B1C0-103127626E84}" type="presParOf" srcId="{4DA23177-AEFA-4C64-824C-5554ACB017F6}" destId="{ECAC519F-B9BD-473B-ADF4-F262EB36C545}" srcOrd="7" destOrd="0" presId="urn:microsoft.com/office/officeart/2005/8/layout/radial4"/>
    <dgm:cxn modelId="{3D69B500-1C84-4C28-9C8A-C1DE32A57634}" type="presParOf" srcId="{4DA23177-AEFA-4C64-824C-5554ACB017F6}" destId="{5119A9AB-5182-439B-B04D-E7F02C6CEBF9}" srcOrd="8" destOrd="0" presId="urn:microsoft.com/office/officeart/2005/8/layout/radial4"/>
    <dgm:cxn modelId="{6ECC14B3-DFAB-41B1-B63B-E324BDBB509D}" type="presParOf" srcId="{4DA23177-AEFA-4C64-824C-5554ACB017F6}" destId="{94A9647A-A431-4C94-A893-822935609D62}" srcOrd="9" destOrd="0" presId="urn:microsoft.com/office/officeart/2005/8/layout/radial4"/>
    <dgm:cxn modelId="{C8117A66-3370-4318-9AB8-23A23ED021D2}" type="presParOf" srcId="{4DA23177-AEFA-4C64-824C-5554ACB017F6}" destId="{0984F46B-669C-49A8-B2F0-4CB070E38219}" srcOrd="10" destOrd="0" presId="urn:microsoft.com/office/officeart/2005/8/layout/radial4"/>
    <dgm:cxn modelId="{77027D54-0176-4A71-A9AF-9876846073A2}" type="presParOf" srcId="{4DA23177-AEFA-4C64-824C-5554ACB017F6}" destId="{B7A95AF0-EE97-4922-AECB-4728B0ED8656}" srcOrd="11" destOrd="0" presId="urn:microsoft.com/office/officeart/2005/8/layout/radial4"/>
    <dgm:cxn modelId="{54591948-B780-491B-AF7B-ECB8D379E896}" type="presParOf" srcId="{4DA23177-AEFA-4C64-824C-5554ACB017F6}" destId="{50C5068F-F15F-425E-BD40-7691F14905DA}"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9BF307-8FE0-4A86-8E83-D05AF694FE5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E3C9993-84BB-4415-B2B4-732DE26A4E8B}">
      <dgm:prSet phldrT="[Text]"/>
      <dgm:spPr/>
      <dgm:t>
        <a:bodyPr/>
        <a:lstStyle/>
        <a:p>
          <a:r>
            <a:rPr lang="en-US" dirty="0" smtClean="0"/>
            <a:t>Track Progress  Monthly</a:t>
          </a:r>
          <a:endParaRPr lang="en-US" dirty="0"/>
        </a:p>
      </dgm:t>
    </dgm:pt>
    <dgm:pt modelId="{08C1B585-9CE8-42EE-9C7D-F1AA7B76490C}" type="parTrans" cxnId="{667C23AC-F932-4365-B2E0-D7AF444553A3}">
      <dgm:prSet/>
      <dgm:spPr/>
      <dgm:t>
        <a:bodyPr/>
        <a:lstStyle/>
        <a:p>
          <a:endParaRPr lang="en-US"/>
        </a:p>
      </dgm:t>
    </dgm:pt>
    <dgm:pt modelId="{CCE30A46-66D1-493C-BB92-758E0079D600}" type="sibTrans" cxnId="{667C23AC-F932-4365-B2E0-D7AF444553A3}">
      <dgm:prSet/>
      <dgm:spPr/>
      <dgm:t>
        <a:bodyPr/>
        <a:lstStyle/>
        <a:p>
          <a:endParaRPr lang="en-US"/>
        </a:p>
      </dgm:t>
    </dgm:pt>
    <dgm:pt modelId="{2D69F822-9138-46F6-9C5C-04224F7EB245}">
      <dgm:prSet phldrT="[Text]"/>
      <dgm:spPr/>
      <dgm:t>
        <a:bodyPr/>
        <a:lstStyle/>
        <a:p>
          <a:r>
            <a:rPr lang="en-US" dirty="0" smtClean="0"/>
            <a:t>Track how many Veterans housed through SSVF and other programs monthly</a:t>
          </a:r>
          <a:endParaRPr lang="en-US" dirty="0"/>
        </a:p>
      </dgm:t>
    </dgm:pt>
    <dgm:pt modelId="{F56597DC-6E0D-489F-8214-EF9D5012EF3D}" type="parTrans" cxnId="{2F0D17D0-E31D-42E7-9529-54B2B0343209}">
      <dgm:prSet/>
      <dgm:spPr/>
      <dgm:t>
        <a:bodyPr/>
        <a:lstStyle/>
        <a:p>
          <a:endParaRPr lang="en-US"/>
        </a:p>
      </dgm:t>
    </dgm:pt>
    <dgm:pt modelId="{5ACA24D6-6375-446C-8452-F6A7D7B9FF55}" type="sibTrans" cxnId="{2F0D17D0-E31D-42E7-9529-54B2B0343209}">
      <dgm:prSet/>
      <dgm:spPr/>
      <dgm:t>
        <a:bodyPr/>
        <a:lstStyle/>
        <a:p>
          <a:endParaRPr lang="en-US"/>
        </a:p>
      </dgm:t>
    </dgm:pt>
    <dgm:pt modelId="{A490473B-F169-4D6A-81D0-7A0D88EA23CD}">
      <dgm:prSet/>
      <dgm:spPr/>
      <dgm:t>
        <a:bodyPr/>
        <a:lstStyle/>
        <a:p>
          <a:r>
            <a:rPr lang="en-US" dirty="0" smtClean="0"/>
            <a:t>Track how many Veterans literally homeless last month (shelter/street)</a:t>
          </a:r>
          <a:endParaRPr lang="en-US" dirty="0"/>
        </a:p>
      </dgm:t>
    </dgm:pt>
    <dgm:pt modelId="{7B4EEE30-D63A-4DF8-B4B5-A997D21BBE0B}" type="parTrans" cxnId="{8BB1A521-8510-441B-9244-245B7A840705}">
      <dgm:prSet/>
      <dgm:spPr/>
      <dgm:t>
        <a:bodyPr/>
        <a:lstStyle/>
        <a:p>
          <a:endParaRPr lang="en-US"/>
        </a:p>
      </dgm:t>
    </dgm:pt>
    <dgm:pt modelId="{24F104A9-C5BF-4AD5-B57D-A1CD0FA1BCBE}" type="sibTrans" cxnId="{8BB1A521-8510-441B-9244-245B7A840705}">
      <dgm:prSet/>
      <dgm:spPr/>
      <dgm:t>
        <a:bodyPr/>
        <a:lstStyle/>
        <a:p>
          <a:endParaRPr lang="en-US"/>
        </a:p>
      </dgm:t>
    </dgm:pt>
    <dgm:pt modelId="{DE5DD454-BFDB-434F-93E3-00A59D079C71}">
      <dgm:prSet/>
      <dgm:spPr/>
      <dgm:t>
        <a:bodyPr/>
        <a:lstStyle/>
        <a:p>
          <a:r>
            <a:rPr lang="en-US" dirty="0" smtClean="0"/>
            <a:t>Track progress toward other short and long-term system improvement goals</a:t>
          </a:r>
          <a:endParaRPr lang="en-US" dirty="0"/>
        </a:p>
      </dgm:t>
    </dgm:pt>
    <dgm:pt modelId="{CAA95E5D-31E7-46FE-B02D-2C43A887D242}" type="parTrans" cxnId="{8E3A9314-2DB7-4DE1-BAAE-E638A75F8B11}">
      <dgm:prSet/>
      <dgm:spPr/>
      <dgm:t>
        <a:bodyPr/>
        <a:lstStyle/>
        <a:p>
          <a:endParaRPr lang="en-US"/>
        </a:p>
      </dgm:t>
    </dgm:pt>
    <dgm:pt modelId="{780B1C88-D62C-4AE3-AFEA-2CB3FCE38353}" type="sibTrans" cxnId="{8E3A9314-2DB7-4DE1-BAAE-E638A75F8B11}">
      <dgm:prSet/>
      <dgm:spPr/>
      <dgm:t>
        <a:bodyPr/>
        <a:lstStyle/>
        <a:p>
          <a:endParaRPr lang="en-US"/>
        </a:p>
      </dgm:t>
    </dgm:pt>
    <dgm:pt modelId="{F6DF2753-F877-4035-87CB-EAD0C5237FB6}">
      <dgm:prSet/>
      <dgm:spPr/>
      <dgm:t>
        <a:bodyPr/>
        <a:lstStyle/>
        <a:p>
          <a:r>
            <a:rPr lang="en-US" dirty="0" smtClean="0"/>
            <a:t>Track length of time homeless, returns to homelessness, diversions, etc.</a:t>
          </a:r>
          <a:endParaRPr lang="en-US" dirty="0"/>
        </a:p>
      </dgm:t>
    </dgm:pt>
    <dgm:pt modelId="{C87657B2-1F73-4AD8-BC14-8CC430D5CD71}" type="parTrans" cxnId="{081EA4C3-43E3-44EC-B112-2ADE8A805113}">
      <dgm:prSet/>
      <dgm:spPr/>
      <dgm:t>
        <a:bodyPr/>
        <a:lstStyle/>
        <a:p>
          <a:endParaRPr lang="en-US"/>
        </a:p>
      </dgm:t>
    </dgm:pt>
    <dgm:pt modelId="{43DFD4D5-7784-411B-8C5D-58AC208AD90C}" type="sibTrans" cxnId="{081EA4C3-43E3-44EC-B112-2ADE8A805113}">
      <dgm:prSet/>
      <dgm:spPr/>
      <dgm:t>
        <a:bodyPr/>
        <a:lstStyle/>
        <a:p>
          <a:endParaRPr lang="en-US"/>
        </a:p>
      </dgm:t>
    </dgm:pt>
    <dgm:pt modelId="{4DA23177-AEFA-4C64-824C-5554ACB017F6}" type="pres">
      <dgm:prSet presAssocID="{D99BF307-8FE0-4A86-8E83-D05AF694FE5E}" presName="cycle" presStyleCnt="0">
        <dgm:presLayoutVars>
          <dgm:chMax val="1"/>
          <dgm:dir/>
          <dgm:animLvl val="ctr"/>
          <dgm:resizeHandles val="exact"/>
        </dgm:presLayoutVars>
      </dgm:prSet>
      <dgm:spPr/>
      <dgm:t>
        <a:bodyPr/>
        <a:lstStyle/>
        <a:p>
          <a:endParaRPr lang="en-US"/>
        </a:p>
      </dgm:t>
    </dgm:pt>
    <dgm:pt modelId="{452571E0-6FD6-4760-988D-798B7DC0560C}" type="pres">
      <dgm:prSet presAssocID="{1E3C9993-84BB-4415-B2B4-732DE26A4E8B}" presName="centerShape" presStyleLbl="node0" presStyleIdx="0" presStyleCnt="1"/>
      <dgm:spPr/>
      <dgm:t>
        <a:bodyPr/>
        <a:lstStyle/>
        <a:p>
          <a:endParaRPr lang="en-US"/>
        </a:p>
      </dgm:t>
    </dgm:pt>
    <dgm:pt modelId="{B89C06F6-CD1E-478C-A29F-83CC2077588D}" type="pres">
      <dgm:prSet presAssocID="{7B4EEE30-D63A-4DF8-B4B5-A997D21BBE0B}" presName="parTrans" presStyleLbl="bgSibTrans2D1" presStyleIdx="0" presStyleCnt="4"/>
      <dgm:spPr/>
      <dgm:t>
        <a:bodyPr/>
        <a:lstStyle/>
        <a:p>
          <a:endParaRPr lang="en-US"/>
        </a:p>
      </dgm:t>
    </dgm:pt>
    <dgm:pt modelId="{C437016B-B71E-409F-A64F-1F3885AA6AE0}" type="pres">
      <dgm:prSet presAssocID="{A490473B-F169-4D6A-81D0-7A0D88EA23CD}" presName="node" presStyleLbl="node1" presStyleIdx="0" presStyleCnt="4">
        <dgm:presLayoutVars>
          <dgm:bulletEnabled val="1"/>
        </dgm:presLayoutVars>
      </dgm:prSet>
      <dgm:spPr/>
      <dgm:t>
        <a:bodyPr/>
        <a:lstStyle/>
        <a:p>
          <a:endParaRPr lang="en-US"/>
        </a:p>
      </dgm:t>
    </dgm:pt>
    <dgm:pt modelId="{EE1DC04E-8068-47C4-919B-51A4218FCF42}" type="pres">
      <dgm:prSet presAssocID="{F56597DC-6E0D-489F-8214-EF9D5012EF3D}" presName="parTrans" presStyleLbl="bgSibTrans2D1" presStyleIdx="1" presStyleCnt="4"/>
      <dgm:spPr/>
      <dgm:t>
        <a:bodyPr/>
        <a:lstStyle/>
        <a:p>
          <a:endParaRPr lang="en-US"/>
        </a:p>
      </dgm:t>
    </dgm:pt>
    <dgm:pt modelId="{E4B08AAD-4219-4963-9995-43034053F6B7}" type="pres">
      <dgm:prSet presAssocID="{2D69F822-9138-46F6-9C5C-04224F7EB245}" presName="node" presStyleLbl="node1" presStyleIdx="1" presStyleCnt="4">
        <dgm:presLayoutVars>
          <dgm:bulletEnabled val="1"/>
        </dgm:presLayoutVars>
      </dgm:prSet>
      <dgm:spPr/>
      <dgm:t>
        <a:bodyPr/>
        <a:lstStyle/>
        <a:p>
          <a:endParaRPr lang="en-US"/>
        </a:p>
      </dgm:t>
    </dgm:pt>
    <dgm:pt modelId="{0005F698-53F4-421D-A91E-A86357F1E829}" type="pres">
      <dgm:prSet presAssocID="{C87657B2-1F73-4AD8-BC14-8CC430D5CD71}" presName="parTrans" presStyleLbl="bgSibTrans2D1" presStyleIdx="2" presStyleCnt="4"/>
      <dgm:spPr/>
      <dgm:t>
        <a:bodyPr/>
        <a:lstStyle/>
        <a:p>
          <a:endParaRPr lang="en-US"/>
        </a:p>
      </dgm:t>
    </dgm:pt>
    <dgm:pt modelId="{B3C5DEC6-D1E6-4E57-97C5-D9D0B48E2515}" type="pres">
      <dgm:prSet presAssocID="{F6DF2753-F877-4035-87CB-EAD0C5237FB6}" presName="node" presStyleLbl="node1" presStyleIdx="2" presStyleCnt="4">
        <dgm:presLayoutVars>
          <dgm:bulletEnabled val="1"/>
        </dgm:presLayoutVars>
      </dgm:prSet>
      <dgm:spPr/>
      <dgm:t>
        <a:bodyPr/>
        <a:lstStyle/>
        <a:p>
          <a:endParaRPr lang="en-US"/>
        </a:p>
      </dgm:t>
    </dgm:pt>
    <dgm:pt modelId="{ECAC519F-B9BD-473B-ADF4-F262EB36C545}" type="pres">
      <dgm:prSet presAssocID="{CAA95E5D-31E7-46FE-B02D-2C43A887D242}" presName="parTrans" presStyleLbl="bgSibTrans2D1" presStyleIdx="3" presStyleCnt="4"/>
      <dgm:spPr/>
      <dgm:t>
        <a:bodyPr/>
        <a:lstStyle/>
        <a:p>
          <a:endParaRPr lang="en-US"/>
        </a:p>
      </dgm:t>
    </dgm:pt>
    <dgm:pt modelId="{5119A9AB-5182-439B-B04D-E7F02C6CEBF9}" type="pres">
      <dgm:prSet presAssocID="{DE5DD454-BFDB-434F-93E3-00A59D079C71}" presName="node" presStyleLbl="node1" presStyleIdx="3" presStyleCnt="4">
        <dgm:presLayoutVars>
          <dgm:bulletEnabled val="1"/>
        </dgm:presLayoutVars>
      </dgm:prSet>
      <dgm:spPr/>
      <dgm:t>
        <a:bodyPr/>
        <a:lstStyle/>
        <a:p>
          <a:endParaRPr lang="en-US"/>
        </a:p>
      </dgm:t>
    </dgm:pt>
  </dgm:ptLst>
  <dgm:cxnLst>
    <dgm:cxn modelId="{BC39BF0C-81FF-480D-A0D7-109A9E07EFEE}" type="presOf" srcId="{1E3C9993-84BB-4415-B2B4-732DE26A4E8B}" destId="{452571E0-6FD6-4760-988D-798B7DC0560C}" srcOrd="0" destOrd="0" presId="urn:microsoft.com/office/officeart/2005/8/layout/radial4"/>
    <dgm:cxn modelId="{8BB1A521-8510-441B-9244-245B7A840705}" srcId="{1E3C9993-84BB-4415-B2B4-732DE26A4E8B}" destId="{A490473B-F169-4D6A-81D0-7A0D88EA23CD}" srcOrd="0" destOrd="0" parTransId="{7B4EEE30-D63A-4DF8-B4B5-A997D21BBE0B}" sibTransId="{24F104A9-C5BF-4AD5-B57D-A1CD0FA1BCBE}"/>
    <dgm:cxn modelId="{67DE0168-1FA6-4951-B60D-57279045B5E6}" type="presOf" srcId="{CAA95E5D-31E7-46FE-B02D-2C43A887D242}" destId="{ECAC519F-B9BD-473B-ADF4-F262EB36C545}" srcOrd="0" destOrd="0" presId="urn:microsoft.com/office/officeart/2005/8/layout/radial4"/>
    <dgm:cxn modelId="{3660A728-F63D-4C1E-856C-DCFE8965A2BF}" type="presOf" srcId="{7B4EEE30-D63A-4DF8-B4B5-A997D21BBE0B}" destId="{B89C06F6-CD1E-478C-A29F-83CC2077588D}" srcOrd="0" destOrd="0" presId="urn:microsoft.com/office/officeart/2005/8/layout/radial4"/>
    <dgm:cxn modelId="{AC013AB9-6EC5-4808-AF6D-87910496BFA8}" type="presOf" srcId="{F56597DC-6E0D-489F-8214-EF9D5012EF3D}" destId="{EE1DC04E-8068-47C4-919B-51A4218FCF42}" srcOrd="0" destOrd="0" presId="urn:microsoft.com/office/officeart/2005/8/layout/radial4"/>
    <dgm:cxn modelId="{14B269E3-5E5A-4E42-9CDF-B77EBFED3E18}" type="presOf" srcId="{2D69F822-9138-46F6-9C5C-04224F7EB245}" destId="{E4B08AAD-4219-4963-9995-43034053F6B7}" srcOrd="0" destOrd="0" presId="urn:microsoft.com/office/officeart/2005/8/layout/radial4"/>
    <dgm:cxn modelId="{2F0D17D0-E31D-42E7-9529-54B2B0343209}" srcId="{1E3C9993-84BB-4415-B2B4-732DE26A4E8B}" destId="{2D69F822-9138-46F6-9C5C-04224F7EB245}" srcOrd="1" destOrd="0" parTransId="{F56597DC-6E0D-489F-8214-EF9D5012EF3D}" sibTransId="{5ACA24D6-6375-446C-8452-F6A7D7B9FF55}"/>
    <dgm:cxn modelId="{11FB8AAB-CA6B-4381-A8C6-7284522EE7DE}" type="presOf" srcId="{A490473B-F169-4D6A-81D0-7A0D88EA23CD}" destId="{C437016B-B71E-409F-A64F-1F3885AA6AE0}" srcOrd="0" destOrd="0" presId="urn:microsoft.com/office/officeart/2005/8/layout/radial4"/>
    <dgm:cxn modelId="{47A5A81C-DC31-46DB-BD07-D0AE18B1141E}" type="presOf" srcId="{DE5DD454-BFDB-434F-93E3-00A59D079C71}" destId="{5119A9AB-5182-439B-B04D-E7F02C6CEBF9}" srcOrd="0" destOrd="0" presId="urn:microsoft.com/office/officeart/2005/8/layout/radial4"/>
    <dgm:cxn modelId="{9E2AB298-1970-4DD6-A129-B63B36D5BD83}" type="presOf" srcId="{C87657B2-1F73-4AD8-BC14-8CC430D5CD71}" destId="{0005F698-53F4-421D-A91E-A86357F1E829}" srcOrd="0" destOrd="0" presId="urn:microsoft.com/office/officeart/2005/8/layout/radial4"/>
    <dgm:cxn modelId="{55E37102-CDBC-4464-9F8C-85FCFB912CBA}" type="presOf" srcId="{F6DF2753-F877-4035-87CB-EAD0C5237FB6}" destId="{B3C5DEC6-D1E6-4E57-97C5-D9D0B48E2515}" srcOrd="0" destOrd="0" presId="urn:microsoft.com/office/officeart/2005/8/layout/radial4"/>
    <dgm:cxn modelId="{081EA4C3-43E3-44EC-B112-2ADE8A805113}" srcId="{1E3C9993-84BB-4415-B2B4-732DE26A4E8B}" destId="{F6DF2753-F877-4035-87CB-EAD0C5237FB6}" srcOrd="2" destOrd="0" parTransId="{C87657B2-1F73-4AD8-BC14-8CC430D5CD71}" sibTransId="{43DFD4D5-7784-411B-8C5D-58AC208AD90C}"/>
    <dgm:cxn modelId="{9884F472-A48B-4415-9082-17C222101008}" type="presOf" srcId="{D99BF307-8FE0-4A86-8E83-D05AF694FE5E}" destId="{4DA23177-AEFA-4C64-824C-5554ACB017F6}" srcOrd="0" destOrd="0" presId="urn:microsoft.com/office/officeart/2005/8/layout/radial4"/>
    <dgm:cxn modelId="{667C23AC-F932-4365-B2E0-D7AF444553A3}" srcId="{D99BF307-8FE0-4A86-8E83-D05AF694FE5E}" destId="{1E3C9993-84BB-4415-B2B4-732DE26A4E8B}" srcOrd="0" destOrd="0" parTransId="{08C1B585-9CE8-42EE-9C7D-F1AA7B76490C}" sibTransId="{CCE30A46-66D1-493C-BB92-758E0079D600}"/>
    <dgm:cxn modelId="{8E3A9314-2DB7-4DE1-BAAE-E638A75F8B11}" srcId="{1E3C9993-84BB-4415-B2B4-732DE26A4E8B}" destId="{DE5DD454-BFDB-434F-93E3-00A59D079C71}" srcOrd="3" destOrd="0" parTransId="{CAA95E5D-31E7-46FE-B02D-2C43A887D242}" sibTransId="{780B1C88-D62C-4AE3-AFEA-2CB3FCE38353}"/>
    <dgm:cxn modelId="{D861DCD7-933F-4A37-81D8-08D39BD0AC8D}" type="presParOf" srcId="{4DA23177-AEFA-4C64-824C-5554ACB017F6}" destId="{452571E0-6FD6-4760-988D-798B7DC0560C}" srcOrd="0" destOrd="0" presId="urn:microsoft.com/office/officeart/2005/8/layout/radial4"/>
    <dgm:cxn modelId="{0E9228E2-4813-44C9-B90C-CA27A426A3E7}" type="presParOf" srcId="{4DA23177-AEFA-4C64-824C-5554ACB017F6}" destId="{B89C06F6-CD1E-478C-A29F-83CC2077588D}" srcOrd="1" destOrd="0" presId="urn:microsoft.com/office/officeart/2005/8/layout/radial4"/>
    <dgm:cxn modelId="{9FC53B06-1A52-4357-92A5-A342B085E130}" type="presParOf" srcId="{4DA23177-AEFA-4C64-824C-5554ACB017F6}" destId="{C437016B-B71E-409F-A64F-1F3885AA6AE0}" srcOrd="2" destOrd="0" presId="urn:microsoft.com/office/officeart/2005/8/layout/radial4"/>
    <dgm:cxn modelId="{9BE0BC86-DA77-4359-9452-E80C4D8B2CDE}" type="presParOf" srcId="{4DA23177-AEFA-4C64-824C-5554ACB017F6}" destId="{EE1DC04E-8068-47C4-919B-51A4218FCF42}" srcOrd="3" destOrd="0" presId="urn:microsoft.com/office/officeart/2005/8/layout/radial4"/>
    <dgm:cxn modelId="{619C7775-C598-4754-A57E-912323EB79F4}" type="presParOf" srcId="{4DA23177-AEFA-4C64-824C-5554ACB017F6}" destId="{E4B08AAD-4219-4963-9995-43034053F6B7}" srcOrd="4" destOrd="0" presId="urn:microsoft.com/office/officeart/2005/8/layout/radial4"/>
    <dgm:cxn modelId="{215A9776-A429-4B2E-9CBD-5C747EB2554D}" type="presParOf" srcId="{4DA23177-AEFA-4C64-824C-5554ACB017F6}" destId="{0005F698-53F4-421D-A91E-A86357F1E829}" srcOrd="5" destOrd="0" presId="urn:microsoft.com/office/officeart/2005/8/layout/radial4"/>
    <dgm:cxn modelId="{9323829F-A07A-409F-8BB8-BD903035BB80}" type="presParOf" srcId="{4DA23177-AEFA-4C64-824C-5554ACB017F6}" destId="{B3C5DEC6-D1E6-4E57-97C5-D9D0B48E2515}" srcOrd="6" destOrd="0" presId="urn:microsoft.com/office/officeart/2005/8/layout/radial4"/>
    <dgm:cxn modelId="{698805D8-183C-451F-A6E1-84D789BCCAF4}" type="presParOf" srcId="{4DA23177-AEFA-4C64-824C-5554ACB017F6}" destId="{ECAC519F-B9BD-473B-ADF4-F262EB36C545}" srcOrd="7" destOrd="0" presId="urn:microsoft.com/office/officeart/2005/8/layout/radial4"/>
    <dgm:cxn modelId="{62255BA6-1755-41DE-A3AF-FD4B57F04542}" type="presParOf" srcId="{4DA23177-AEFA-4C64-824C-5554ACB017F6}" destId="{5119A9AB-5182-439B-B04D-E7F02C6CEBF9}"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B4C721-A530-46C0-9373-890FA8E10B8D}" type="doc">
      <dgm:prSet loTypeId="urn:microsoft.com/office/officeart/2005/8/layout/cycle8" loCatId="cycle" qsTypeId="urn:microsoft.com/office/officeart/2005/8/quickstyle/simple1" qsCatId="simple" csTypeId="urn:microsoft.com/office/officeart/2005/8/colors/accent1_2" csCatId="accent1" phldr="1"/>
      <dgm:spPr/>
    </dgm:pt>
    <dgm:pt modelId="{FFE967C3-134D-44B6-89C1-53E0A620E50F}">
      <dgm:prSet phldrT="[Text]"/>
      <dgm:spPr/>
      <dgm:t>
        <a:bodyPr/>
        <a:lstStyle/>
        <a:p>
          <a:r>
            <a:rPr lang="en-US" dirty="0" smtClean="0"/>
            <a:t>Set Goals</a:t>
          </a:r>
          <a:endParaRPr lang="en-US" dirty="0"/>
        </a:p>
      </dgm:t>
    </dgm:pt>
    <dgm:pt modelId="{F5EA46E6-B360-4FD4-8037-69D45969D582}" type="parTrans" cxnId="{74E4FE3A-4465-491B-AA3E-ABF74EB9711F}">
      <dgm:prSet/>
      <dgm:spPr/>
      <dgm:t>
        <a:bodyPr/>
        <a:lstStyle/>
        <a:p>
          <a:endParaRPr lang="en-US"/>
        </a:p>
      </dgm:t>
    </dgm:pt>
    <dgm:pt modelId="{B1142949-457A-4EDD-AE7E-0F38BCA295F4}" type="sibTrans" cxnId="{74E4FE3A-4465-491B-AA3E-ABF74EB9711F}">
      <dgm:prSet/>
      <dgm:spPr/>
      <dgm:t>
        <a:bodyPr/>
        <a:lstStyle/>
        <a:p>
          <a:endParaRPr lang="en-US"/>
        </a:p>
      </dgm:t>
    </dgm:pt>
    <dgm:pt modelId="{CEE96E44-674C-400C-BC6D-7D105EE96601}">
      <dgm:prSet phldrT="[Text]"/>
      <dgm:spPr/>
      <dgm:t>
        <a:bodyPr/>
        <a:lstStyle/>
        <a:p>
          <a:r>
            <a:rPr lang="en-US" dirty="0" smtClean="0"/>
            <a:t>Track Progress Monthly</a:t>
          </a:r>
          <a:endParaRPr lang="en-US" dirty="0"/>
        </a:p>
      </dgm:t>
    </dgm:pt>
    <dgm:pt modelId="{1717E791-AF1E-4822-8BE5-18054A448A89}" type="parTrans" cxnId="{5A36E219-B488-4668-9E6A-48EE12BFF929}">
      <dgm:prSet/>
      <dgm:spPr/>
      <dgm:t>
        <a:bodyPr/>
        <a:lstStyle/>
        <a:p>
          <a:endParaRPr lang="en-US"/>
        </a:p>
      </dgm:t>
    </dgm:pt>
    <dgm:pt modelId="{7B9FEBD5-178D-435A-8D01-0F54148BECA5}" type="sibTrans" cxnId="{5A36E219-B488-4668-9E6A-48EE12BFF929}">
      <dgm:prSet/>
      <dgm:spPr/>
      <dgm:t>
        <a:bodyPr/>
        <a:lstStyle/>
        <a:p>
          <a:endParaRPr lang="en-US"/>
        </a:p>
      </dgm:t>
    </dgm:pt>
    <dgm:pt modelId="{ED89399B-6DDC-434C-B76B-BA112798FC2D}">
      <dgm:prSet phldrT="[Text]"/>
      <dgm:spPr/>
      <dgm:t>
        <a:bodyPr/>
        <a:lstStyle/>
        <a:p>
          <a:r>
            <a:rPr lang="en-US" dirty="0" smtClean="0"/>
            <a:t>Demand Analysis</a:t>
          </a:r>
          <a:endParaRPr lang="en-US" dirty="0"/>
        </a:p>
      </dgm:t>
    </dgm:pt>
    <dgm:pt modelId="{AB4D18B2-6A9F-42F2-98B1-385808B8A087}" type="parTrans" cxnId="{FD3F3081-64A8-4D2C-8199-DED1D5AC1F25}">
      <dgm:prSet/>
      <dgm:spPr/>
      <dgm:t>
        <a:bodyPr/>
        <a:lstStyle/>
        <a:p>
          <a:endParaRPr lang="en-US"/>
        </a:p>
      </dgm:t>
    </dgm:pt>
    <dgm:pt modelId="{798082CE-D7E3-47E1-9DFD-A74E4597799F}" type="sibTrans" cxnId="{FD3F3081-64A8-4D2C-8199-DED1D5AC1F25}">
      <dgm:prSet/>
      <dgm:spPr/>
      <dgm:t>
        <a:bodyPr/>
        <a:lstStyle/>
        <a:p>
          <a:endParaRPr lang="en-US"/>
        </a:p>
      </dgm:t>
    </dgm:pt>
    <dgm:pt modelId="{69343C03-CA16-4F93-9480-429B71B2ABCA}" type="pres">
      <dgm:prSet presAssocID="{DAB4C721-A530-46C0-9373-890FA8E10B8D}" presName="compositeShape" presStyleCnt="0">
        <dgm:presLayoutVars>
          <dgm:chMax val="7"/>
          <dgm:dir/>
          <dgm:resizeHandles val="exact"/>
        </dgm:presLayoutVars>
      </dgm:prSet>
      <dgm:spPr/>
    </dgm:pt>
    <dgm:pt modelId="{FFC7BB6D-2766-4C99-9647-00895807999A}" type="pres">
      <dgm:prSet presAssocID="{DAB4C721-A530-46C0-9373-890FA8E10B8D}" presName="wedge1" presStyleLbl="node1" presStyleIdx="0" presStyleCnt="3"/>
      <dgm:spPr/>
      <dgm:t>
        <a:bodyPr/>
        <a:lstStyle/>
        <a:p>
          <a:endParaRPr lang="en-US"/>
        </a:p>
      </dgm:t>
    </dgm:pt>
    <dgm:pt modelId="{A00B42DD-8A9B-4B46-B815-B5569891DEDD}" type="pres">
      <dgm:prSet presAssocID="{DAB4C721-A530-46C0-9373-890FA8E10B8D}" presName="dummy1a" presStyleCnt="0"/>
      <dgm:spPr/>
    </dgm:pt>
    <dgm:pt modelId="{F1E7FFF5-ABAB-4E65-B9AB-34CED69ABB7B}" type="pres">
      <dgm:prSet presAssocID="{DAB4C721-A530-46C0-9373-890FA8E10B8D}" presName="dummy1b" presStyleCnt="0"/>
      <dgm:spPr/>
    </dgm:pt>
    <dgm:pt modelId="{2EE4ADEF-44D1-40A5-B220-C4624401A7D6}" type="pres">
      <dgm:prSet presAssocID="{DAB4C721-A530-46C0-9373-890FA8E10B8D}" presName="wedge1Tx" presStyleLbl="node1" presStyleIdx="0" presStyleCnt="3">
        <dgm:presLayoutVars>
          <dgm:chMax val="0"/>
          <dgm:chPref val="0"/>
          <dgm:bulletEnabled val="1"/>
        </dgm:presLayoutVars>
      </dgm:prSet>
      <dgm:spPr/>
      <dgm:t>
        <a:bodyPr/>
        <a:lstStyle/>
        <a:p>
          <a:endParaRPr lang="en-US"/>
        </a:p>
      </dgm:t>
    </dgm:pt>
    <dgm:pt modelId="{20E8FFFF-2AF1-4381-9B26-FCF340AC5835}" type="pres">
      <dgm:prSet presAssocID="{DAB4C721-A530-46C0-9373-890FA8E10B8D}" presName="wedge2" presStyleLbl="node1" presStyleIdx="1" presStyleCnt="3"/>
      <dgm:spPr/>
      <dgm:t>
        <a:bodyPr/>
        <a:lstStyle/>
        <a:p>
          <a:endParaRPr lang="en-US"/>
        </a:p>
      </dgm:t>
    </dgm:pt>
    <dgm:pt modelId="{8BC90C20-9F2B-44E9-BD6C-001AB4059DBC}" type="pres">
      <dgm:prSet presAssocID="{DAB4C721-A530-46C0-9373-890FA8E10B8D}" presName="dummy2a" presStyleCnt="0"/>
      <dgm:spPr/>
    </dgm:pt>
    <dgm:pt modelId="{23159365-0BED-474A-8AF6-C513C56166B6}" type="pres">
      <dgm:prSet presAssocID="{DAB4C721-A530-46C0-9373-890FA8E10B8D}" presName="dummy2b" presStyleCnt="0"/>
      <dgm:spPr/>
    </dgm:pt>
    <dgm:pt modelId="{0BA2736F-DEBF-44FD-80B2-F74A27E7819D}" type="pres">
      <dgm:prSet presAssocID="{DAB4C721-A530-46C0-9373-890FA8E10B8D}" presName="wedge2Tx" presStyleLbl="node1" presStyleIdx="1" presStyleCnt="3">
        <dgm:presLayoutVars>
          <dgm:chMax val="0"/>
          <dgm:chPref val="0"/>
          <dgm:bulletEnabled val="1"/>
        </dgm:presLayoutVars>
      </dgm:prSet>
      <dgm:spPr/>
      <dgm:t>
        <a:bodyPr/>
        <a:lstStyle/>
        <a:p>
          <a:endParaRPr lang="en-US"/>
        </a:p>
      </dgm:t>
    </dgm:pt>
    <dgm:pt modelId="{6A83CE7F-8493-4FC5-95B4-11E5A2A39FE4}" type="pres">
      <dgm:prSet presAssocID="{DAB4C721-A530-46C0-9373-890FA8E10B8D}" presName="wedge3" presStyleLbl="node1" presStyleIdx="2" presStyleCnt="3"/>
      <dgm:spPr/>
      <dgm:t>
        <a:bodyPr/>
        <a:lstStyle/>
        <a:p>
          <a:endParaRPr lang="en-US"/>
        </a:p>
      </dgm:t>
    </dgm:pt>
    <dgm:pt modelId="{8EBB57A2-BB34-4935-B15A-99D46F68DD07}" type="pres">
      <dgm:prSet presAssocID="{DAB4C721-A530-46C0-9373-890FA8E10B8D}" presName="dummy3a" presStyleCnt="0"/>
      <dgm:spPr/>
    </dgm:pt>
    <dgm:pt modelId="{7926A86D-B0D5-4457-8CDD-62AF3D71EDA3}" type="pres">
      <dgm:prSet presAssocID="{DAB4C721-A530-46C0-9373-890FA8E10B8D}" presName="dummy3b" presStyleCnt="0"/>
      <dgm:spPr/>
    </dgm:pt>
    <dgm:pt modelId="{2007A125-C6CC-4837-9DB2-54C85D547D27}" type="pres">
      <dgm:prSet presAssocID="{DAB4C721-A530-46C0-9373-890FA8E10B8D}" presName="wedge3Tx" presStyleLbl="node1" presStyleIdx="2" presStyleCnt="3">
        <dgm:presLayoutVars>
          <dgm:chMax val="0"/>
          <dgm:chPref val="0"/>
          <dgm:bulletEnabled val="1"/>
        </dgm:presLayoutVars>
      </dgm:prSet>
      <dgm:spPr/>
      <dgm:t>
        <a:bodyPr/>
        <a:lstStyle/>
        <a:p>
          <a:endParaRPr lang="en-US"/>
        </a:p>
      </dgm:t>
    </dgm:pt>
    <dgm:pt modelId="{61ED0B8A-7D12-40E5-9C05-DD6EDA52ED52}" type="pres">
      <dgm:prSet presAssocID="{B1142949-457A-4EDD-AE7E-0F38BCA295F4}" presName="arrowWedge1" presStyleLbl="fgSibTrans2D1" presStyleIdx="0" presStyleCnt="3"/>
      <dgm:spPr/>
    </dgm:pt>
    <dgm:pt modelId="{B85C13C8-4593-4979-88FF-0E60B42BC4E1}" type="pres">
      <dgm:prSet presAssocID="{7B9FEBD5-178D-435A-8D01-0F54148BECA5}" presName="arrowWedge2" presStyleLbl="fgSibTrans2D1" presStyleIdx="1" presStyleCnt="3"/>
      <dgm:spPr/>
    </dgm:pt>
    <dgm:pt modelId="{757C9AE0-A49D-4EEA-AB02-AEE4FB070BDC}" type="pres">
      <dgm:prSet presAssocID="{798082CE-D7E3-47E1-9DFD-A74E4597799F}" presName="arrowWedge3" presStyleLbl="fgSibTrans2D1" presStyleIdx="2" presStyleCnt="3"/>
      <dgm:spPr/>
    </dgm:pt>
  </dgm:ptLst>
  <dgm:cxnLst>
    <dgm:cxn modelId="{C4C27701-A74E-4910-B6BF-69F97634E764}" type="presOf" srcId="{ED89399B-6DDC-434C-B76B-BA112798FC2D}" destId="{6A83CE7F-8493-4FC5-95B4-11E5A2A39FE4}" srcOrd="0" destOrd="0" presId="urn:microsoft.com/office/officeart/2005/8/layout/cycle8"/>
    <dgm:cxn modelId="{74E4FE3A-4465-491B-AA3E-ABF74EB9711F}" srcId="{DAB4C721-A530-46C0-9373-890FA8E10B8D}" destId="{FFE967C3-134D-44B6-89C1-53E0A620E50F}" srcOrd="0" destOrd="0" parTransId="{F5EA46E6-B360-4FD4-8037-69D45969D582}" sibTransId="{B1142949-457A-4EDD-AE7E-0F38BCA295F4}"/>
    <dgm:cxn modelId="{7082D070-F78D-4F39-85B2-75961C60DAF9}" type="presOf" srcId="{DAB4C721-A530-46C0-9373-890FA8E10B8D}" destId="{69343C03-CA16-4F93-9480-429B71B2ABCA}" srcOrd="0" destOrd="0" presId="urn:microsoft.com/office/officeart/2005/8/layout/cycle8"/>
    <dgm:cxn modelId="{5A36E219-B488-4668-9E6A-48EE12BFF929}" srcId="{DAB4C721-A530-46C0-9373-890FA8E10B8D}" destId="{CEE96E44-674C-400C-BC6D-7D105EE96601}" srcOrd="1" destOrd="0" parTransId="{1717E791-AF1E-4822-8BE5-18054A448A89}" sibTransId="{7B9FEBD5-178D-435A-8D01-0F54148BECA5}"/>
    <dgm:cxn modelId="{6778E0AA-3FF5-4DB5-8ADC-6BC5087A335C}" type="presOf" srcId="{FFE967C3-134D-44B6-89C1-53E0A620E50F}" destId="{2EE4ADEF-44D1-40A5-B220-C4624401A7D6}" srcOrd="1" destOrd="0" presId="urn:microsoft.com/office/officeart/2005/8/layout/cycle8"/>
    <dgm:cxn modelId="{FD3F3081-64A8-4D2C-8199-DED1D5AC1F25}" srcId="{DAB4C721-A530-46C0-9373-890FA8E10B8D}" destId="{ED89399B-6DDC-434C-B76B-BA112798FC2D}" srcOrd="2" destOrd="0" parTransId="{AB4D18B2-6A9F-42F2-98B1-385808B8A087}" sibTransId="{798082CE-D7E3-47E1-9DFD-A74E4597799F}"/>
    <dgm:cxn modelId="{74598BBB-A2AD-45C8-993B-7541824EB256}" type="presOf" srcId="{CEE96E44-674C-400C-BC6D-7D105EE96601}" destId="{20E8FFFF-2AF1-4381-9B26-FCF340AC5835}" srcOrd="0" destOrd="0" presId="urn:microsoft.com/office/officeart/2005/8/layout/cycle8"/>
    <dgm:cxn modelId="{D0530A37-618E-48D0-B231-F70493A040D3}" type="presOf" srcId="{CEE96E44-674C-400C-BC6D-7D105EE96601}" destId="{0BA2736F-DEBF-44FD-80B2-F74A27E7819D}" srcOrd="1" destOrd="0" presId="urn:microsoft.com/office/officeart/2005/8/layout/cycle8"/>
    <dgm:cxn modelId="{A575A694-6984-499E-95F9-3798D0FE7DA3}" type="presOf" srcId="{ED89399B-6DDC-434C-B76B-BA112798FC2D}" destId="{2007A125-C6CC-4837-9DB2-54C85D547D27}" srcOrd="1" destOrd="0" presId="urn:microsoft.com/office/officeart/2005/8/layout/cycle8"/>
    <dgm:cxn modelId="{822455CC-5B76-4FD2-80F3-1662F942B216}" type="presOf" srcId="{FFE967C3-134D-44B6-89C1-53E0A620E50F}" destId="{FFC7BB6D-2766-4C99-9647-00895807999A}" srcOrd="0" destOrd="0" presId="urn:microsoft.com/office/officeart/2005/8/layout/cycle8"/>
    <dgm:cxn modelId="{8764C030-2E47-4533-AF0C-6982BA3E5A9D}" type="presParOf" srcId="{69343C03-CA16-4F93-9480-429B71B2ABCA}" destId="{FFC7BB6D-2766-4C99-9647-00895807999A}" srcOrd="0" destOrd="0" presId="urn:microsoft.com/office/officeart/2005/8/layout/cycle8"/>
    <dgm:cxn modelId="{85FCE700-BA69-440D-98D0-7908A2F66E20}" type="presParOf" srcId="{69343C03-CA16-4F93-9480-429B71B2ABCA}" destId="{A00B42DD-8A9B-4B46-B815-B5569891DEDD}" srcOrd="1" destOrd="0" presId="urn:microsoft.com/office/officeart/2005/8/layout/cycle8"/>
    <dgm:cxn modelId="{FB773246-2DDA-470C-A103-CBD3D660E357}" type="presParOf" srcId="{69343C03-CA16-4F93-9480-429B71B2ABCA}" destId="{F1E7FFF5-ABAB-4E65-B9AB-34CED69ABB7B}" srcOrd="2" destOrd="0" presId="urn:microsoft.com/office/officeart/2005/8/layout/cycle8"/>
    <dgm:cxn modelId="{2E0E5934-6582-4DCD-A6D1-E3795D5F900C}" type="presParOf" srcId="{69343C03-CA16-4F93-9480-429B71B2ABCA}" destId="{2EE4ADEF-44D1-40A5-B220-C4624401A7D6}" srcOrd="3" destOrd="0" presId="urn:microsoft.com/office/officeart/2005/8/layout/cycle8"/>
    <dgm:cxn modelId="{AFA80E0E-9396-4889-8B47-23142990E897}" type="presParOf" srcId="{69343C03-CA16-4F93-9480-429B71B2ABCA}" destId="{20E8FFFF-2AF1-4381-9B26-FCF340AC5835}" srcOrd="4" destOrd="0" presId="urn:microsoft.com/office/officeart/2005/8/layout/cycle8"/>
    <dgm:cxn modelId="{DA7D1793-441E-4247-BC23-477B11690BD5}" type="presParOf" srcId="{69343C03-CA16-4F93-9480-429B71B2ABCA}" destId="{8BC90C20-9F2B-44E9-BD6C-001AB4059DBC}" srcOrd="5" destOrd="0" presId="urn:microsoft.com/office/officeart/2005/8/layout/cycle8"/>
    <dgm:cxn modelId="{FB9F69E1-208C-4F3B-9804-D255422EAEA0}" type="presParOf" srcId="{69343C03-CA16-4F93-9480-429B71B2ABCA}" destId="{23159365-0BED-474A-8AF6-C513C56166B6}" srcOrd="6" destOrd="0" presId="urn:microsoft.com/office/officeart/2005/8/layout/cycle8"/>
    <dgm:cxn modelId="{973EAFB5-24EC-4D03-9073-3D353FAA8BAD}" type="presParOf" srcId="{69343C03-CA16-4F93-9480-429B71B2ABCA}" destId="{0BA2736F-DEBF-44FD-80B2-F74A27E7819D}" srcOrd="7" destOrd="0" presId="urn:microsoft.com/office/officeart/2005/8/layout/cycle8"/>
    <dgm:cxn modelId="{B334B2F6-F103-4CE5-9E63-D40F48DF081C}" type="presParOf" srcId="{69343C03-CA16-4F93-9480-429B71B2ABCA}" destId="{6A83CE7F-8493-4FC5-95B4-11E5A2A39FE4}" srcOrd="8" destOrd="0" presId="urn:microsoft.com/office/officeart/2005/8/layout/cycle8"/>
    <dgm:cxn modelId="{00D5F80C-EC4F-42FB-93B1-F0CA3CBC7ABA}" type="presParOf" srcId="{69343C03-CA16-4F93-9480-429B71B2ABCA}" destId="{8EBB57A2-BB34-4935-B15A-99D46F68DD07}" srcOrd="9" destOrd="0" presId="urn:microsoft.com/office/officeart/2005/8/layout/cycle8"/>
    <dgm:cxn modelId="{E6AF10C1-3E41-430D-9EFB-1D32C713D5DE}" type="presParOf" srcId="{69343C03-CA16-4F93-9480-429B71B2ABCA}" destId="{7926A86D-B0D5-4457-8CDD-62AF3D71EDA3}" srcOrd="10" destOrd="0" presId="urn:microsoft.com/office/officeart/2005/8/layout/cycle8"/>
    <dgm:cxn modelId="{4D675889-4D1C-46C9-86A9-379459B68121}" type="presParOf" srcId="{69343C03-CA16-4F93-9480-429B71B2ABCA}" destId="{2007A125-C6CC-4837-9DB2-54C85D547D27}" srcOrd="11" destOrd="0" presId="urn:microsoft.com/office/officeart/2005/8/layout/cycle8"/>
    <dgm:cxn modelId="{8F940F7D-2B55-421E-AAE8-01B41759416D}" type="presParOf" srcId="{69343C03-CA16-4F93-9480-429B71B2ABCA}" destId="{61ED0B8A-7D12-40E5-9C05-DD6EDA52ED52}" srcOrd="12" destOrd="0" presId="urn:microsoft.com/office/officeart/2005/8/layout/cycle8"/>
    <dgm:cxn modelId="{A34F74B9-8BBD-436A-BAEC-596553708B27}" type="presParOf" srcId="{69343C03-CA16-4F93-9480-429B71B2ABCA}" destId="{B85C13C8-4593-4979-88FF-0E60B42BC4E1}" srcOrd="13" destOrd="0" presId="urn:microsoft.com/office/officeart/2005/8/layout/cycle8"/>
    <dgm:cxn modelId="{6DBC080A-E45D-44C7-898B-8E6E8052380D}" type="presParOf" srcId="{69343C03-CA16-4F93-9480-429B71B2ABCA}" destId="{757C9AE0-A49D-4EEA-AB02-AEE4FB070BD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0772"/>
          </a:xfrm>
          <a:prstGeom prst="rect">
            <a:avLst/>
          </a:prstGeom>
        </p:spPr>
        <p:txBody>
          <a:bodyPr vert="horz" lIns="91440" tIns="45720" rIns="91440" bIns="45720" rtlCol="0"/>
          <a:lstStyle>
            <a:lvl1pPr algn="r">
              <a:defRPr sz="1200"/>
            </a:lvl1pPr>
          </a:lstStyle>
          <a:p>
            <a:fld id="{C81D2B79-9EE6-4181-A1DD-0F7002B3005A}" type="datetimeFigureOut">
              <a:rPr lang="en-US" smtClean="0"/>
              <a:pPr/>
              <a:t>10/17/2014</a:t>
            </a:fld>
            <a:endParaRPr lang="en-US" dirty="0"/>
          </a:p>
        </p:txBody>
      </p:sp>
      <p:sp>
        <p:nvSpPr>
          <p:cNvPr id="4" name="Footer Placeholder 3"/>
          <p:cNvSpPr>
            <a:spLocks noGrp="1"/>
          </p:cNvSpPr>
          <p:nvPr>
            <p:ph type="ftr" sz="quarter" idx="2"/>
          </p:nvPr>
        </p:nvSpPr>
        <p:spPr>
          <a:xfrm>
            <a:off x="0" y="8753067"/>
            <a:ext cx="2971800" cy="46077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53067"/>
            <a:ext cx="2971800" cy="460772"/>
          </a:xfrm>
          <a:prstGeom prst="rect">
            <a:avLst/>
          </a:prstGeom>
        </p:spPr>
        <p:txBody>
          <a:bodyPr vert="horz" lIns="91440" tIns="45720" rIns="91440" bIns="45720" rtlCol="0" anchor="b"/>
          <a:lstStyle>
            <a:lvl1pPr algn="r">
              <a:defRPr sz="1200"/>
            </a:lvl1pPr>
          </a:lstStyle>
          <a:p>
            <a:fld id="{E8E8AE29-94CA-404A-8D76-CEEAC3E5989B}" type="slidenum">
              <a:rPr lang="en-US" smtClean="0"/>
              <a:pPr/>
              <a:t>‹#›</a:t>
            </a:fld>
            <a:endParaRPr lang="en-US" dirty="0"/>
          </a:p>
        </p:txBody>
      </p:sp>
    </p:spTree>
    <p:extLst>
      <p:ext uri="{BB962C8B-B14F-4D97-AF65-F5344CB8AC3E}">
        <p14:creationId xmlns:p14="http://schemas.microsoft.com/office/powerpoint/2010/main" val="2756739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077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6077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72708" name="Rectangle 4"/>
          <p:cNvSpPr>
            <a:spLocks noGrp="1" noRot="1" noChangeAspect="1" noChangeArrowheads="1" noTextEdit="1"/>
          </p:cNvSpPr>
          <p:nvPr>
            <p:ph type="sldImg" idx="2"/>
          </p:nvPr>
        </p:nvSpPr>
        <p:spPr bwMode="auto">
          <a:xfrm>
            <a:off x="1125538" y="690563"/>
            <a:ext cx="4606925" cy="3455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77333"/>
            <a:ext cx="5486400" cy="414694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753067"/>
            <a:ext cx="2971800" cy="46077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753067"/>
            <a:ext cx="2971800" cy="46077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A185721B-1C89-494E-8CD5-4C15A7873B7C}" type="slidenum">
              <a:rPr lang="en-US"/>
              <a:pPr>
                <a:defRPr/>
              </a:pPr>
              <a:t>‹#›</a:t>
            </a:fld>
            <a:endParaRPr lang="en-US" dirty="0"/>
          </a:p>
        </p:txBody>
      </p:sp>
    </p:spTree>
    <p:extLst>
      <p:ext uri="{BB962C8B-B14F-4D97-AF65-F5344CB8AC3E}">
        <p14:creationId xmlns:p14="http://schemas.microsoft.com/office/powerpoint/2010/main" val="4046159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1</a:t>
            </a:fld>
            <a:endParaRPr lang="en-US" dirty="0"/>
          </a:p>
        </p:txBody>
      </p:sp>
    </p:spTree>
    <p:extLst>
      <p:ext uri="{BB962C8B-B14F-4D97-AF65-F5344CB8AC3E}">
        <p14:creationId xmlns:p14="http://schemas.microsoft.com/office/powerpoint/2010/main" val="25562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SSVF Priority 1 Community</a:t>
            </a:r>
            <a:r>
              <a:rPr lang="en-US" baseline="0" dirty="0" smtClean="0"/>
              <a:t> Plan template can be found on SSVF U and is also being sent out via email blast.  Please review the plan instructions for further details.  </a:t>
            </a:r>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20</a:t>
            </a:fld>
            <a:endParaRPr lang="en-US" dirty="0"/>
          </a:p>
        </p:txBody>
      </p:sp>
    </p:spTree>
    <p:extLst>
      <p:ext uri="{BB962C8B-B14F-4D97-AF65-F5344CB8AC3E}">
        <p14:creationId xmlns:p14="http://schemas.microsoft.com/office/powerpoint/2010/main" val="1207349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21</a:t>
            </a:fld>
            <a:endParaRPr lang="en-US" dirty="0"/>
          </a:p>
        </p:txBody>
      </p:sp>
    </p:spTree>
    <p:extLst>
      <p:ext uri="{BB962C8B-B14F-4D97-AF65-F5344CB8AC3E}">
        <p14:creationId xmlns:p14="http://schemas.microsoft.com/office/powerpoint/2010/main" val="3011370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23</a:t>
            </a:fld>
            <a:endParaRPr lang="en-US" dirty="0"/>
          </a:p>
        </p:txBody>
      </p:sp>
    </p:spTree>
    <p:extLst>
      <p:ext uri="{BB962C8B-B14F-4D97-AF65-F5344CB8AC3E}">
        <p14:creationId xmlns:p14="http://schemas.microsoft.com/office/powerpoint/2010/main" val="3456179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24</a:t>
            </a:fld>
            <a:endParaRPr lang="en-US" dirty="0"/>
          </a:p>
        </p:txBody>
      </p:sp>
    </p:spTree>
    <p:extLst>
      <p:ext uri="{BB962C8B-B14F-4D97-AF65-F5344CB8AC3E}">
        <p14:creationId xmlns:p14="http://schemas.microsoft.com/office/powerpoint/2010/main" val="3456179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25</a:t>
            </a:fld>
            <a:endParaRPr lang="en-US" dirty="0"/>
          </a:p>
        </p:txBody>
      </p:sp>
    </p:spTree>
    <p:extLst>
      <p:ext uri="{BB962C8B-B14F-4D97-AF65-F5344CB8AC3E}">
        <p14:creationId xmlns:p14="http://schemas.microsoft.com/office/powerpoint/2010/main" val="3456179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31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32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5780" name="Slide Number Placeholder 3"/>
          <p:cNvSpPr>
            <a:spLocks noGrp="1"/>
          </p:cNvSpPr>
          <p:nvPr>
            <p:ph type="sldNum" sz="quarter" idx="5"/>
          </p:nvPr>
        </p:nvSpPr>
        <p:spPr>
          <a:ln>
            <a:miter lim="800000"/>
            <a:headEnd/>
            <a:tailEnd/>
          </a:ln>
        </p:spPr>
        <p:txBody>
          <a:bodyPr/>
          <a:lstStyle/>
          <a:p>
            <a:pPr>
              <a:defRPr/>
            </a:pPr>
            <a:fld id="{7396735A-0E3F-4845-AB2C-62908E882CBE}" type="slidenum">
              <a:rPr lang="en-US" smtClean="0"/>
              <a:pPr>
                <a:defRPr/>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5780" name="Slide Number Placeholder 3"/>
          <p:cNvSpPr>
            <a:spLocks noGrp="1"/>
          </p:cNvSpPr>
          <p:nvPr>
            <p:ph type="sldNum" sz="quarter" idx="5"/>
          </p:nvPr>
        </p:nvSpPr>
        <p:spPr>
          <a:ln>
            <a:miter lim="800000"/>
            <a:headEnd/>
            <a:tailEnd/>
          </a:ln>
        </p:spPr>
        <p:txBody>
          <a:bodyPr/>
          <a:lstStyle/>
          <a:p>
            <a:pPr>
              <a:defRPr/>
            </a:pPr>
            <a:fld id="{7396735A-0E3F-4845-AB2C-62908E882CBE}" type="slidenum">
              <a:rPr lang="en-US" smtClean="0"/>
              <a:pPr>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9</a:t>
            </a:fld>
            <a:endParaRPr lang="en-US" dirty="0"/>
          </a:p>
        </p:txBody>
      </p:sp>
    </p:spTree>
    <p:extLst>
      <p:ext uri="{BB962C8B-B14F-4D97-AF65-F5344CB8AC3E}">
        <p14:creationId xmlns:p14="http://schemas.microsoft.com/office/powerpoint/2010/main" val="2810300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14</a:t>
            </a:fld>
            <a:endParaRPr lang="en-US" dirty="0"/>
          </a:p>
        </p:txBody>
      </p:sp>
    </p:spTree>
    <p:extLst>
      <p:ext uri="{BB962C8B-B14F-4D97-AF65-F5344CB8AC3E}">
        <p14:creationId xmlns:p14="http://schemas.microsoft.com/office/powerpoint/2010/main" val="4074077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16</a:t>
            </a:fld>
            <a:endParaRPr lang="en-US" dirty="0"/>
          </a:p>
        </p:txBody>
      </p:sp>
    </p:spTree>
    <p:extLst>
      <p:ext uri="{BB962C8B-B14F-4D97-AF65-F5344CB8AC3E}">
        <p14:creationId xmlns:p14="http://schemas.microsoft.com/office/powerpoint/2010/main" val="2810300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17</a:t>
            </a:fld>
            <a:endParaRPr lang="en-US" dirty="0"/>
          </a:p>
        </p:txBody>
      </p:sp>
    </p:spTree>
    <p:extLst>
      <p:ext uri="{BB962C8B-B14F-4D97-AF65-F5344CB8AC3E}">
        <p14:creationId xmlns:p14="http://schemas.microsoft.com/office/powerpoint/2010/main" val="3337413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19</a:t>
            </a:fld>
            <a:endParaRPr lang="en-US" dirty="0"/>
          </a:p>
        </p:txBody>
      </p:sp>
    </p:spTree>
    <p:extLst>
      <p:ext uri="{BB962C8B-B14F-4D97-AF65-F5344CB8AC3E}">
        <p14:creationId xmlns:p14="http://schemas.microsoft.com/office/powerpoint/2010/main" val="1207349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2"/>
      </p:bgRef>
    </p:bg>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1600200" cy="6858000"/>
          </a:xfrm>
          <a:prstGeom prst="rect">
            <a:avLst/>
          </a:prstGeom>
          <a:solidFill>
            <a:srgbClr val="EAEAEA">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FFFFFF"/>
              </a:solidFill>
            </a:endParaRPr>
          </a:p>
        </p:txBody>
      </p:sp>
      <p:pic>
        <p:nvPicPr>
          <p:cNvPr id="5" name="Picture 8"/>
          <p:cNvPicPr preferRelativeResize="0">
            <a:picLocks/>
          </p:cNvPicPr>
          <p:nvPr userDrawn="1"/>
        </p:nvPicPr>
        <p:blipFill>
          <a:blip r:embed="rId3" cstate="print">
            <a:extLst/>
          </a:blip>
          <a:stretch>
            <a:fillRect/>
          </a:stretch>
        </p:blipFill>
        <p:spPr>
          <a:xfrm>
            <a:off x="0" y="1127938"/>
            <a:ext cx="1600200" cy="1157720"/>
          </a:xfrm>
          <a:prstGeom prst="rect">
            <a:avLst/>
          </a:prstGeom>
          <a:ln>
            <a:noFill/>
          </a:ln>
          <a:effectLst>
            <a:softEdge rad="112500"/>
          </a:effectLst>
        </p:spPr>
      </p:pic>
      <p:pic>
        <p:nvPicPr>
          <p:cNvPr id="6" name="Picture 9"/>
          <p:cNvPicPr preferRelativeResize="0">
            <a:picLocks/>
          </p:cNvPicPr>
          <p:nvPr userDrawn="1"/>
        </p:nvPicPr>
        <p:blipFill>
          <a:blip r:embed="rId4" cstate="print">
            <a:extLst/>
          </a:blip>
          <a:stretch>
            <a:fillRect/>
          </a:stretch>
        </p:blipFill>
        <p:spPr>
          <a:xfrm>
            <a:off x="0" y="2293722"/>
            <a:ext cx="1600200" cy="1200150"/>
          </a:xfrm>
          <a:prstGeom prst="rect">
            <a:avLst/>
          </a:prstGeom>
          <a:ln>
            <a:noFill/>
          </a:ln>
          <a:effectLst>
            <a:softEdge rad="112500"/>
          </a:effectLst>
        </p:spPr>
      </p:pic>
      <p:pic>
        <p:nvPicPr>
          <p:cNvPr id="7" name="Picture 10"/>
          <p:cNvPicPr preferRelativeResize="0">
            <a:picLocks/>
          </p:cNvPicPr>
          <p:nvPr userDrawn="1"/>
        </p:nvPicPr>
        <p:blipFill>
          <a:blip r:embed="rId5" cstate="print">
            <a:extLst/>
          </a:blip>
          <a:stretch>
            <a:fillRect/>
          </a:stretch>
        </p:blipFill>
        <p:spPr>
          <a:xfrm>
            <a:off x="0" y="4576800"/>
            <a:ext cx="1600200" cy="2390423"/>
          </a:xfrm>
          <a:prstGeom prst="rect">
            <a:avLst/>
          </a:prstGeom>
          <a:ln>
            <a:noFill/>
          </a:ln>
          <a:effectLst>
            <a:softEdge rad="112500"/>
          </a:effectLst>
        </p:spPr>
      </p:pic>
      <p:pic>
        <p:nvPicPr>
          <p:cNvPr id="8" name="Picture 11"/>
          <p:cNvPicPr preferRelativeResize="0">
            <a:picLocks/>
          </p:cNvPicPr>
          <p:nvPr userDrawn="1"/>
        </p:nvPicPr>
        <p:blipFill>
          <a:blip r:embed="rId6" cstate="print">
            <a:extLst/>
          </a:blip>
          <a:stretch>
            <a:fillRect/>
          </a:stretch>
        </p:blipFill>
        <p:spPr>
          <a:xfrm>
            <a:off x="0" y="3501936"/>
            <a:ext cx="1600200" cy="1066800"/>
          </a:xfrm>
          <a:prstGeom prst="rect">
            <a:avLst/>
          </a:prstGeom>
          <a:ln>
            <a:noFill/>
          </a:ln>
          <a:effectLst>
            <a:softEdge rad="112500"/>
          </a:effectLst>
        </p:spPr>
      </p:pic>
      <p:pic>
        <p:nvPicPr>
          <p:cNvPr id="9" name="Picture 13"/>
          <p:cNvPicPr>
            <a:picLocks noChangeAspect="1"/>
          </p:cNvPicPr>
          <p:nvPr userDrawn="1"/>
        </p:nvPicPr>
        <p:blipFill>
          <a:blip r:embed="rId7" cstate="print">
            <a:extLst/>
          </a:blip>
          <a:stretch>
            <a:fillRect/>
          </a:stretch>
        </p:blipFill>
        <p:spPr>
          <a:xfrm>
            <a:off x="0" y="51816"/>
            <a:ext cx="1600200" cy="1068058"/>
          </a:xfrm>
          <a:prstGeom prst="rect">
            <a:avLst/>
          </a:prstGeom>
          <a:ln>
            <a:noFill/>
          </a:ln>
          <a:effectLst>
            <a:softEdge rad="112500"/>
          </a:effectLst>
        </p:spPr>
      </p:pic>
      <p:sp>
        <p:nvSpPr>
          <p:cNvPr id="2" name="Title 1"/>
          <p:cNvSpPr>
            <a:spLocks noGrp="1"/>
          </p:cNvSpPr>
          <p:nvPr>
            <p:ph type="ctrTitle"/>
          </p:nvPr>
        </p:nvSpPr>
        <p:spPr>
          <a:xfrm>
            <a:off x="2362200" y="1143000"/>
            <a:ext cx="6248400" cy="1470025"/>
          </a:xfrm>
        </p:spPr>
        <p:txBody>
          <a:bodyPr>
            <a:normAutofit/>
          </a:bodyPr>
          <a:lstStyle>
            <a:lvl1pP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2286000" y="3124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Date Placeholder 3"/>
          <p:cNvSpPr>
            <a:spLocks noGrp="1"/>
          </p:cNvSpPr>
          <p:nvPr>
            <p:ph type="dt" sz="half" idx="10"/>
          </p:nvPr>
        </p:nvSpPr>
        <p:spPr/>
        <p:txBody>
          <a:bodyPr/>
          <a:lstStyle>
            <a:lvl1pPr>
              <a:defRPr>
                <a:solidFill>
                  <a:prstClr val="white">
                    <a:tint val="75000"/>
                  </a:prstClr>
                </a:solidFill>
              </a:defRPr>
            </a:lvl1pPr>
          </a:lstStyle>
          <a:p>
            <a:pPr>
              <a:defRPr/>
            </a:pPr>
            <a:fld id="{D87CEDFC-FB0D-4DEE-8EE0-48B784684B31}" type="datetime1">
              <a:rPr lang="en-US" smtClean="0"/>
              <a:pPr>
                <a:defRPr/>
              </a:pPr>
              <a:t>10/17/2014</a:t>
            </a:fld>
            <a:endParaRPr lang="en-US" dirty="0"/>
          </a:p>
        </p:txBody>
      </p:sp>
      <p:sp>
        <p:nvSpPr>
          <p:cNvPr id="11"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B1829DB2-A366-4D2C-A67C-2D1105AF5D3F}" type="slidenum">
              <a:rPr lang="en-US"/>
              <a:pPr>
                <a:defRPr/>
              </a:pPr>
              <a:t>‹#›</a:t>
            </a:fld>
            <a:endParaRPr lang="en-US" dirty="0"/>
          </a:p>
        </p:txBody>
      </p:sp>
    </p:spTree>
    <p:extLst>
      <p:ext uri="{BB962C8B-B14F-4D97-AF65-F5344CB8AC3E}">
        <p14:creationId xmlns:p14="http://schemas.microsoft.com/office/powerpoint/2010/main" val="1009023082"/>
      </p:ext>
    </p:extLst>
  </p:cSld>
  <p:clrMapOvr>
    <a:overrideClrMapping bg1="dk1" tx1="lt1" bg2="dk2" tx2="lt2" accent1="accent1" accent2="accent2" accent3="accent3" accent4="accent4" accent5="accent5" accent6="accent6" hlink="hlink" folHlink="folHlink"/>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A7E1138-27E0-4C05-B7AE-42F0EDF6C33A}" type="slidenum">
              <a:rPr lang="en-US"/>
              <a:pPr>
                <a:defRPr/>
              </a:pPr>
              <a:t>‹#›</a:t>
            </a:fld>
            <a:endParaRPr lang="en-US" dirty="0"/>
          </a:p>
        </p:txBody>
      </p:sp>
    </p:spTree>
    <p:extLst>
      <p:ext uri="{BB962C8B-B14F-4D97-AF65-F5344CB8AC3E}">
        <p14:creationId xmlns:p14="http://schemas.microsoft.com/office/powerpoint/2010/main" val="377392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F77B4E7-6735-47F3-A34B-99A6139A8DBF}" type="slidenum">
              <a:rPr lang="en-US"/>
              <a:pPr>
                <a:defRPr/>
              </a:pPr>
              <a:t>‹#›</a:t>
            </a:fld>
            <a:endParaRPr lang="en-US" dirty="0"/>
          </a:p>
        </p:txBody>
      </p:sp>
    </p:spTree>
    <p:extLst>
      <p:ext uri="{BB962C8B-B14F-4D97-AF65-F5344CB8AC3E}">
        <p14:creationId xmlns:p14="http://schemas.microsoft.com/office/powerpoint/2010/main" val="1962961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BFFD1E-6FE2-4560-874E-661D4523D2F3}" type="slidenum">
              <a:rPr lang="en-US"/>
              <a:pPr>
                <a:defRPr/>
              </a:pPr>
              <a:t>‹#›</a:t>
            </a:fld>
            <a:endParaRPr lang="en-US" dirty="0"/>
          </a:p>
        </p:txBody>
      </p:sp>
    </p:spTree>
    <p:extLst>
      <p:ext uri="{BB962C8B-B14F-4D97-AF65-F5344CB8AC3E}">
        <p14:creationId xmlns:p14="http://schemas.microsoft.com/office/powerpoint/2010/main" val="1921244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767950A-3758-4C32-AD14-C3CE8CA92F71}" type="slidenum">
              <a:rPr lang="en-US"/>
              <a:pPr>
                <a:defRPr/>
              </a:pPr>
              <a:t>‹#›</a:t>
            </a:fld>
            <a:endParaRPr lang="en-US" dirty="0"/>
          </a:p>
        </p:txBody>
      </p:sp>
    </p:spTree>
    <p:extLst>
      <p:ext uri="{BB962C8B-B14F-4D97-AF65-F5344CB8AC3E}">
        <p14:creationId xmlns:p14="http://schemas.microsoft.com/office/powerpoint/2010/main" val="146861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2"/>
      </p:bgRef>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476250" y="1428750"/>
            <a:ext cx="8242300" cy="61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FFFFFF"/>
              </a:solidFill>
            </a:endParaRPr>
          </a:p>
        </p:txBody>
      </p:sp>
      <p:sp>
        <p:nvSpPr>
          <p:cNvPr id="5" name="Rectangle 9"/>
          <p:cNvSpPr>
            <a:spLocks noChangeArrowheads="1"/>
          </p:cNvSpPr>
          <p:nvPr userDrawn="1"/>
        </p:nvSpPr>
        <p:spPr bwMode="auto">
          <a:xfrm>
            <a:off x="476250" y="1492250"/>
            <a:ext cx="8242300" cy="619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FFFFFF"/>
              </a:solidFill>
            </a:endParaRPr>
          </a:p>
        </p:txBody>
      </p:sp>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solidFill>
                  <a:prstClr val="white">
                    <a:tint val="75000"/>
                  </a:prstClr>
                </a:solidFill>
              </a:defRPr>
            </a:lvl1pPr>
          </a:lstStyle>
          <a:p>
            <a:pPr>
              <a:defRPr/>
            </a:pPr>
            <a:fld id="{0F50E955-48C5-4208-863C-256A2A3AAB19}" type="datetime1">
              <a:rPr lang="en-US" smtClean="0"/>
              <a:pPr>
                <a:defRPr/>
              </a:pPr>
              <a:t>10/17/2014</a:t>
            </a:fld>
            <a:endParaRPr lang="en-US" dirty="0"/>
          </a:p>
        </p:txBody>
      </p:sp>
      <p:sp>
        <p:nvSpPr>
          <p:cNvPr id="7"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ECEBA6F0-FA3A-4157-BE6E-8EB93C8D6666}" type="slidenum">
              <a:rPr lang="en-US"/>
              <a:pPr>
                <a:defRPr/>
              </a:pPr>
              <a:t>‹#›</a:t>
            </a:fld>
            <a:endParaRPr lang="en-US" dirty="0"/>
          </a:p>
        </p:txBody>
      </p:sp>
    </p:spTree>
    <p:extLst>
      <p:ext uri="{BB962C8B-B14F-4D97-AF65-F5344CB8AC3E}">
        <p14:creationId xmlns:p14="http://schemas.microsoft.com/office/powerpoint/2010/main" val="2302051327"/>
      </p:ext>
    </p:extLst>
  </p:cSld>
  <p:clrMapOvr>
    <a:overrideClrMapping bg1="dk1" tx1="lt1" bg2="dk2" tx2="lt2" accent1="accent1" accent2="accent2" accent3="accent3" accent4="accent4" accent5="accent5" accent6="accent6" hlink="hlink" folHlink="folHlink"/>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023A26-928F-4919-AE91-0E61329E1BC7}" type="slidenum">
              <a:rPr lang="en-US"/>
              <a:pPr>
                <a:defRPr/>
              </a:pPr>
              <a:t>‹#›</a:t>
            </a:fld>
            <a:endParaRPr lang="en-US" dirty="0"/>
          </a:p>
        </p:txBody>
      </p:sp>
    </p:spTree>
    <p:extLst>
      <p:ext uri="{BB962C8B-B14F-4D97-AF65-F5344CB8AC3E}">
        <p14:creationId xmlns:p14="http://schemas.microsoft.com/office/powerpoint/2010/main" val="6749967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8B58F9-FBFD-4641-A59F-01F3D4BC749D}" type="slidenum">
              <a:rPr lang="en-US"/>
              <a:pPr>
                <a:defRPr/>
              </a:pPr>
              <a:t>‹#›</a:t>
            </a:fld>
            <a:endParaRPr lang="en-US" dirty="0"/>
          </a:p>
        </p:txBody>
      </p:sp>
    </p:spTree>
    <p:extLst>
      <p:ext uri="{BB962C8B-B14F-4D97-AF65-F5344CB8AC3E}">
        <p14:creationId xmlns:p14="http://schemas.microsoft.com/office/powerpoint/2010/main" val="3669665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33B005-EABD-45BE-9DD2-FE73F79015DC}" type="slidenum">
              <a:rPr lang="en-US"/>
              <a:pPr>
                <a:defRPr/>
              </a:pPr>
              <a:t>‹#›</a:t>
            </a:fld>
            <a:endParaRPr lang="en-US" dirty="0"/>
          </a:p>
        </p:txBody>
      </p:sp>
    </p:spTree>
    <p:extLst>
      <p:ext uri="{BB962C8B-B14F-4D97-AF65-F5344CB8AC3E}">
        <p14:creationId xmlns:p14="http://schemas.microsoft.com/office/powerpoint/2010/main" val="3800468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4038C-5B27-4A18-BCE9-6A799C8EEF89}" type="slidenum">
              <a:rPr lang="en-US"/>
              <a:pPr>
                <a:defRPr/>
              </a:pPr>
              <a:t>‹#›</a:t>
            </a:fld>
            <a:endParaRPr lang="en-US" dirty="0"/>
          </a:p>
        </p:txBody>
      </p:sp>
    </p:spTree>
    <p:extLst>
      <p:ext uri="{BB962C8B-B14F-4D97-AF65-F5344CB8AC3E}">
        <p14:creationId xmlns:p14="http://schemas.microsoft.com/office/powerpoint/2010/main" val="4589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BEBC428-CBD9-4296-869F-24E561540E05}" type="slidenum">
              <a:rPr lang="en-US"/>
              <a:pPr>
                <a:defRPr/>
              </a:pPr>
              <a:t>‹#›</a:t>
            </a:fld>
            <a:endParaRPr lang="en-US" dirty="0"/>
          </a:p>
        </p:txBody>
      </p:sp>
    </p:spTree>
    <p:extLst>
      <p:ext uri="{BB962C8B-B14F-4D97-AF65-F5344CB8AC3E}">
        <p14:creationId xmlns:p14="http://schemas.microsoft.com/office/powerpoint/2010/main" val="373440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C4DE071-3733-4C11-9138-462A175C7C7F}" type="slidenum">
              <a:rPr lang="en-US"/>
              <a:pPr>
                <a:defRPr/>
              </a:pPr>
              <a:t>‹#›</a:t>
            </a:fld>
            <a:endParaRPr lang="en-US" dirty="0"/>
          </a:p>
        </p:txBody>
      </p:sp>
    </p:spTree>
    <p:extLst>
      <p:ext uri="{BB962C8B-B14F-4D97-AF65-F5344CB8AC3E}">
        <p14:creationId xmlns:p14="http://schemas.microsoft.com/office/powerpoint/2010/main" val="208981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C986F60-C4AA-456C-9C5F-B1E8D935C04D}" type="slidenum">
              <a:rPr lang="en-US"/>
              <a:pPr>
                <a:defRPr/>
              </a:pPr>
              <a:t>‹#›</a:t>
            </a:fld>
            <a:endParaRPr lang="en-US" dirty="0"/>
          </a:p>
        </p:txBody>
      </p:sp>
    </p:spTree>
    <p:extLst>
      <p:ext uri="{BB962C8B-B14F-4D97-AF65-F5344CB8AC3E}">
        <p14:creationId xmlns:p14="http://schemas.microsoft.com/office/powerpoint/2010/main" val="76961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4DCC798-1DB8-43F5-AD74-3F22E03D024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va.gov/HOMELESS/ssvf.as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28800" y="457201"/>
            <a:ext cx="7162800" cy="1447799"/>
          </a:xfrm>
        </p:spPr>
        <p:txBody>
          <a:bodyPr>
            <a:normAutofit/>
          </a:bodyPr>
          <a:lstStyle/>
          <a:p>
            <a:pPr eaLnBrk="1" hangingPunct="1">
              <a:defRPr/>
            </a:pPr>
            <a:r>
              <a:rPr lang="en-US" sz="2800" dirty="0" smtClean="0"/>
              <a:t>Supportive Services for Veteran Families (SSVF)</a:t>
            </a:r>
            <a:br>
              <a:rPr lang="en-US" sz="2800" dirty="0" smtClean="0"/>
            </a:br>
            <a:r>
              <a:rPr lang="en-US" sz="2800" dirty="0" smtClean="0"/>
              <a:t>Webinar Series</a:t>
            </a:r>
          </a:p>
        </p:txBody>
      </p:sp>
      <p:sp>
        <p:nvSpPr>
          <p:cNvPr id="2" name="Subtitle 1"/>
          <p:cNvSpPr>
            <a:spLocks noGrp="1"/>
          </p:cNvSpPr>
          <p:nvPr>
            <p:ph type="subTitle" idx="1"/>
          </p:nvPr>
        </p:nvSpPr>
        <p:spPr>
          <a:xfrm>
            <a:off x="1828800" y="2438400"/>
            <a:ext cx="7086600" cy="1524000"/>
          </a:xfrm>
        </p:spPr>
        <p:txBody>
          <a:bodyPr/>
          <a:lstStyle/>
          <a:p>
            <a:pPr eaLnBrk="1" hangingPunct="1">
              <a:defRPr/>
            </a:pPr>
            <a:r>
              <a:rPr lang="en-US" b="1" dirty="0" smtClean="0"/>
              <a:t>Priority 1/Surge National Kick-Off</a:t>
            </a:r>
          </a:p>
          <a:p>
            <a:pPr eaLnBrk="1" hangingPunct="1">
              <a:defRPr/>
            </a:pPr>
            <a:endParaRPr lang="en-US" sz="1200" dirty="0" smtClean="0"/>
          </a:p>
          <a:p>
            <a:pPr eaLnBrk="1" hangingPunct="1">
              <a:defRPr/>
            </a:pPr>
            <a:endParaRPr lang="en-US" sz="1100" dirty="0" smtClean="0"/>
          </a:p>
          <a:p>
            <a:pPr eaLnBrk="1" hangingPunct="1">
              <a:defRPr/>
            </a:pPr>
            <a:r>
              <a:rPr lang="en-US" sz="2400" dirty="0" smtClean="0"/>
              <a:t>October 16, 2014</a:t>
            </a:r>
            <a:endParaRPr lang="en-US" sz="2400" dirty="0"/>
          </a:p>
        </p:txBody>
      </p:sp>
      <p:sp>
        <p:nvSpPr>
          <p:cNvPr id="4" name="Subtitle 1"/>
          <p:cNvSpPr txBox="1">
            <a:spLocks/>
          </p:cNvSpPr>
          <p:nvPr/>
        </p:nvSpPr>
        <p:spPr bwMode="auto">
          <a:xfrm>
            <a:off x="2057400" y="5410200"/>
            <a:ext cx="6705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US" sz="2000" b="1" smtClean="0">
                <a:solidFill>
                  <a:srgbClr val="FFFF99"/>
                </a:solidFill>
              </a:rPr>
              <a:t>  </a:t>
            </a:r>
            <a:endParaRPr lang="en-US" sz="2000" b="1" dirty="0" smtClean="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Near-Term Goal: Prevent and End Veteran Homelessness by the End of 2015</a:t>
            </a:r>
            <a:endParaRPr lang="en-US" sz="2800" dirty="0"/>
          </a:p>
        </p:txBody>
      </p:sp>
      <p:sp>
        <p:nvSpPr>
          <p:cNvPr id="3" name="Content Placeholder 2"/>
          <p:cNvSpPr>
            <a:spLocks noGrp="1"/>
          </p:cNvSpPr>
          <p:nvPr>
            <p:ph idx="1"/>
          </p:nvPr>
        </p:nvSpPr>
        <p:spPr/>
        <p:txBody>
          <a:bodyPr/>
          <a:lstStyle/>
          <a:p>
            <a:r>
              <a:rPr lang="en-US" dirty="0" smtClean="0"/>
              <a:t>Opening Doors Goal to Prevent and End Veteran Homelessness</a:t>
            </a:r>
          </a:p>
          <a:p>
            <a:pPr marL="0" indent="0">
              <a:buNone/>
            </a:pPr>
            <a:endParaRPr lang="en-US" dirty="0" smtClean="0"/>
          </a:p>
          <a:p>
            <a:r>
              <a:rPr lang="en-US" dirty="0" smtClean="0"/>
              <a:t>Priority 1 funding strategically allocated to communities with the highest populations of homeless veterans</a:t>
            </a:r>
          </a:p>
          <a:p>
            <a:endParaRPr lang="en-US" dirty="0" smtClean="0"/>
          </a:p>
          <a:p>
            <a:r>
              <a:rPr lang="en-US" dirty="0" smtClean="0"/>
              <a:t>What must each Priority 1 community do to get to zero?</a:t>
            </a:r>
          </a:p>
          <a:p>
            <a:pPr lvl="1"/>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10</a:t>
            </a:fld>
            <a:endParaRPr lang="en-US" dirty="0"/>
          </a:p>
        </p:txBody>
      </p:sp>
    </p:spTree>
    <p:extLst>
      <p:ext uri="{BB962C8B-B14F-4D97-AF65-F5344CB8AC3E}">
        <p14:creationId xmlns:p14="http://schemas.microsoft.com/office/powerpoint/2010/main" val="29461564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to Zero: </a:t>
            </a:r>
            <a:br>
              <a:rPr lang="en-US" dirty="0" smtClean="0"/>
            </a:br>
            <a:r>
              <a:rPr lang="en-US" dirty="0" smtClean="0"/>
              <a:t>Key CoC Indicators &amp; SSVF Role</a:t>
            </a:r>
            <a:endParaRPr lang="en-US" dirty="0"/>
          </a:p>
        </p:txBody>
      </p:sp>
      <p:sp>
        <p:nvSpPr>
          <p:cNvPr id="3" name="Content Placeholder 2"/>
          <p:cNvSpPr>
            <a:spLocks noGrp="1"/>
          </p:cNvSpPr>
          <p:nvPr>
            <p:ph idx="1"/>
          </p:nvPr>
        </p:nvSpPr>
        <p:spPr/>
        <p:txBody>
          <a:bodyPr>
            <a:normAutofit lnSpcReduction="10000"/>
          </a:bodyPr>
          <a:lstStyle/>
          <a:p>
            <a:pPr lvl="0">
              <a:lnSpc>
                <a:spcPct val="115000"/>
              </a:lnSpc>
              <a:spcBef>
                <a:spcPts val="0"/>
              </a:spcBef>
              <a:spcAft>
                <a:spcPts val="0"/>
              </a:spcAft>
              <a:buFont typeface="Symbol"/>
              <a:buChar char=""/>
            </a:pPr>
            <a:r>
              <a:rPr lang="en-US" sz="3200" b="1" dirty="0" smtClean="0">
                <a:latin typeface="Calibri"/>
                <a:ea typeface="Calibri"/>
                <a:cs typeface="Times New Roman"/>
              </a:rPr>
              <a:t>Provide emergency shelter when needed so no Veteran is ever forced to live on the street</a:t>
            </a:r>
          </a:p>
          <a:p>
            <a:pPr lvl="1">
              <a:lnSpc>
                <a:spcPct val="115000"/>
              </a:lnSpc>
              <a:spcBef>
                <a:spcPts val="0"/>
              </a:spcBef>
              <a:spcAft>
                <a:spcPts val="0"/>
              </a:spcAft>
              <a:buFont typeface="Symbol"/>
              <a:buChar char=""/>
            </a:pPr>
            <a:r>
              <a:rPr lang="en-US" sz="2200" dirty="0" smtClean="0">
                <a:latin typeface="Calibri"/>
                <a:ea typeface="Calibri"/>
                <a:cs typeface="Times New Roman"/>
              </a:rPr>
              <a:t>Engage and immediately link unsheltered Veterans to emergency shelter, GPD, or other transitional housing;  provide additional support and assurance while they await permanent housing with SSVF RRH assistance </a:t>
            </a:r>
          </a:p>
          <a:p>
            <a:pPr>
              <a:lnSpc>
                <a:spcPct val="115000"/>
              </a:lnSpc>
              <a:spcBef>
                <a:spcPts val="0"/>
              </a:spcBef>
              <a:spcAft>
                <a:spcPts val="0"/>
              </a:spcAft>
              <a:buFont typeface="Symbol"/>
              <a:buChar char=""/>
            </a:pPr>
            <a:r>
              <a:rPr lang="en-US" sz="3200" b="1" dirty="0" smtClean="0">
                <a:latin typeface="Calibri"/>
                <a:ea typeface="Calibri"/>
                <a:cs typeface="Times New Roman"/>
              </a:rPr>
              <a:t>Divert Veterans when possible from </a:t>
            </a:r>
            <a:r>
              <a:rPr lang="en-US" sz="3200" b="1" dirty="0">
                <a:latin typeface="Calibri"/>
                <a:ea typeface="Calibri"/>
                <a:cs typeface="Times New Roman"/>
              </a:rPr>
              <a:t>emergency </a:t>
            </a:r>
            <a:r>
              <a:rPr lang="en-US" sz="3200" b="1" dirty="0" smtClean="0">
                <a:latin typeface="Calibri"/>
                <a:ea typeface="Calibri"/>
                <a:cs typeface="Times New Roman"/>
              </a:rPr>
              <a:t>shelter</a:t>
            </a:r>
          </a:p>
          <a:p>
            <a:pPr lvl="1">
              <a:lnSpc>
                <a:spcPct val="115000"/>
              </a:lnSpc>
              <a:spcBef>
                <a:spcPts val="0"/>
              </a:spcBef>
              <a:spcAft>
                <a:spcPts val="0"/>
              </a:spcAft>
              <a:buFont typeface="Symbol"/>
              <a:buChar char=""/>
            </a:pPr>
            <a:r>
              <a:rPr lang="en-US" sz="2200" dirty="0" smtClean="0">
                <a:latin typeface="Calibri"/>
                <a:ea typeface="Calibri"/>
                <a:cs typeface="Times New Roman"/>
              </a:rPr>
              <a:t>Establish rapid screening and referral protocols to </a:t>
            </a:r>
            <a:r>
              <a:rPr lang="en-US" sz="2200" dirty="0">
                <a:latin typeface="Calibri"/>
                <a:ea typeface="Calibri"/>
                <a:cs typeface="Times New Roman"/>
              </a:rPr>
              <a:t>SSVF </a:t>
            </a:r>
            <a:r>
              <a:rPr lang="en-US" sz="2200" dirty="0" smtClean="0">
                <a:latin typeface="Calibri"/>
                <a:ea typeface="Calibri"/>
                <a:cs typeface="Times New Roman"/>
              </a:rPr>
              <a:t>HP assistance and prioritize those diverted for SSVF</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11</a:t>
            </a:fld>
            <a:endParaRPr lang="en-US" dirty="0"/>
          </a:p>
        </p:txBody>
      </p:sp>
    </p:spTree>
    <p:extLst>
      <p:ext uri="{BB962C8B-B14F-4D97-AF65-F5344CB8AC3E}">
        <p14:creationId xmlns:p14="http://schemas.microsoft.com/office/powerpoint/2010/main" val="206980865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to Zero: </a:t>
            </a:r>
            <a:br>
              <a:rPr lang="en-US" dirty="0" smtClean="0"/>
            </a:br>
            <a:r>
              <a:rPr lang="en-US" dirty="0" smtClean="0"/>
              <a:t>Key CoC Indicators &amp; SSVF Role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lvl="0">
              <a:lnSpc>
                <a:spcPct val="115000"/>
              </a:lnSpc>
              <a:spcBef>
                <a:spcPts val="0"/>
              </a:spcBef>
              <a:spcAft>
                <a:spcPts val="0"/>
              </a:spcAft>
              <a:buFont typeface="Symbol"/>
              <a:buChar char=""/>
            </a:pPr>
            <a:r>
              <a:rPr lang="en-US" sz="3500" b="1" dirty="0" smtClean="0">
                <a:latin typeface="Calibri"/>
                <a:ea typeface="Calibri"/>
                <a:cs typeface="Times New Roman"/>
              </a:rPr>
              <a:t>Reduce the length </a:t>
            </a:r>
            <a:r>
              <a:rPr lang="en-US" sz="3500" b="1" dirty="0">
                <a:latin typeface="Calibri"/>
                <a:ea typeface="Calibri"/>
                <a:cs typeface="Times New Roman"/>
              </a:rPr>
              <a:t>of time </a:t>
            </a:r>
            <a:r>
              <a:rPr lang="en-US" sz="3500" b="1" dirty="0" smtClean="0">
                <a:latin typeface="Calibri"/>
                <a:ea typeface="Calibri"/>
                <a:cs typeface="Times New Roman"/>
              </a:rPr>
              <a:t>Veterans are homeless</a:t>
            </a:r>
          </a:p>
          <a:p>
            <a:pPr lvl="1">
              <a:lnSpc>
                <a:spcPct val="115000"/>
              </a:lnSpc>
              <a:spcBef>
                <a:spcPts val="0"/>
              </a:spcBef>
              <a:spcAft>
                <a:spcPts val="0"/>
              </a:spcAft>
              <a:buFont typeface="Symbol"/>
              <a:buChar char=""/>
            </a:pPr>
            <a:r>
              <a:rPr lang="en-US" sz="2200" dirty="0" smtClean="0">
                <a:latin typeface="Calibri"/>
                <a:ea typeface="Calibri"/>
                <a:cs typeface="Times New Roman"/>
              </a:rPr>
              <a:t>Assure CoC-wide rapid screening &amp; triage of homeless Veterans to SSVF RRH assistance</a:t>
            </a:r>
          </a:p>
          <a:p>
            <a:pPr lvl="1">
              <a:lnSpc>
                <a:spcPct val="115000"/>
              </a:lnSpc>
              <a:spcBef>
                <a:spcPts val="0"/>
              </a:spcBef>
              <a:spcAft>
                <a:spcPts val="0"/>
              </a:spcAft>
              <a:buFont typeface="Symbol"/>
              <a:buChar char=""/>
            </a:pPr>
            <a:r>
              <a:rPr lang="en-US" sz="2200" dirty="0">
                <a:latin typeface="Calibri"/>
                <a:ea typeface="Calibri"/>
                <a:cs typeface="Times New Roman"/>
              </a:rPr>
              <a:t>Assure that SSVF assistance is used to help our most vulnerable homeless Veterans find housing now, without condition, and even when no immediate PSH or long-term permanent housing solution is yet identified </a:t>
            </a:r>
          </a:p>
          <a:p>
            <a:pPr lvl="0">
              <a:lnSpc>
                <a:spcPct val="115000"/>
              </a:lnSpc>
              <a:spcBef>
                <a:spcPts val="0"/>
              </a:spcBef>
              <a:spcAft>
                <a:spcPts val="0"/>
              </a:spcAft>
              <a:buFont typeface="Symbol"/>
              <a:buChar char=""/>
            </a:pPr>
            <a:r>
              <a:rPr lang="en-US" sz="3500" b="1" dirty="0" smtClean="0">
                <a:latin typeface="Calibri"/>
                <a:ea typeface="Calibri"/>
                <a:cs typeface="Times New Roman"/>
              </a:rPr>
              <a:t>High percent of homeless Veterans obtain permanent housing</a:t>
            </a:r>
          </a:p>
          <a:p>
            <a:pPr lvl="1">
              <a:lnSpc>
                <a:spcPct val="115000"/>
              </a:lnSpc>
              <a:spcBef>
                <a:spcPts val="0"/>
              </a:spcBef>
              <a:spcAft>
                <a:spcPts val="0"/>
              </a:spcAft>
              <a:buFont typeface="Symbol"/>
              <a:buChar char=""/>
            </a:pPr>
            <a:r>
              <a:rPr lang="en-US" sz="2200" dirty="0" smtClean="0">
                <a:latin typeface="Calibri"/>
                <a:ea typeface="Calibri"/>
                <a:cs typeface="Times New Roman"/>
              </a:rPr>
              <a:t>Assure SSVF assistance reaches </a:t>
            </a:r>
            <a:r>
              <a:rPr lang="en-US" sz="2200" i="1" dirty="0" smtClean="0">
                <a:latin typeface="Calibri"/>
                <a:ea typeface="Calibri"/>
                <a:cs typeface="Times New Roman"/>
              </a:rPr>
              <a:t>every</a:t>
            </a:r>
            <a:r>
              <a:rPr lang="en-US" sz="2200" dirty="0" smtClean="0">
                <a:latin typeface="Calibri"/>
                <a:ea typeface="Calibri"/>
                <a:cs typeface="Times New Roman"/>
              </a:rPr>
              <a:t> homeless Veteran not able to exit homelessness on own or not otherwise exiting with other solution (e.g., to PSH without bridge assistance) </a:t>
            </a:r>
            <a:endParaRPr lang="en-US" sz="2200" dirty="0">
              <a:latin typeface="Calibri"/>
              <a:ea typeface="Calibri"/>
              <a:cs typeface="Times New Roman"/>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12</a:t>
            </a:fld>
            <a:endParaRPr lang="en-US" dirty="0"/>
          </a:p>
        </p:txBody>
      </p:sp>
    </p:spTree>
    <p:extLst>
      <p:ext uri="{BB962C8B-B14F-4D97-AF65-F5344CB8AC3E}">
        <p14:creationId xmlns:p14="http://schemas.microsoft.com/office/powerpoint/2010/main" val="138080789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to Zero: </a:t>
            </a:r>
            <a:br>
              <a:rPr lang="en-US" dirty="0" smtClean="0"/>
            </a:br>
            <a:r>
              <a:rPr lang="en-US" dirty="0" smtClean="0"/>
              <a:t>Key CoC Indicators &amp; SSVF Role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lvl="0">
              <a:lnSpc>
                <a:spcPct val="115000"/>
              </a:lnSpc>
              <a:spcBef>
                <a:spcPts val="0"/>
              </a:spcBef>
              <a:spcAft>
                <a:spcPts val="0"/>
              </a:spcAft>
              <a:buFont typeface="Symbol"/>
              <a:buChar char=""/>
            </a:pPr>
            <a:r>
              <a:rPr lang="en-US" sz="3200" b="1" dirty="0" smtClean="0">
                <a:latin typeface="Calibri"/>
                <a:ea typeface="Calibri"/>
                <a:cs typeface="Times New Roman"/>
              </a:rPr>
              <a:t>Low </a:t>
            </a:r>
            <a:r>
              <a:rPr lang="en-US" sz="3200" b="1" dirty="0">
                <a:latin typeface="Calibri"/>
                <a:ea typeface="Calibri"/>
                <a:cs typeface="Times New Roman"/>
              </a:rPr>
              <a:t>percent of </a:t>
            </a:r>
            <a:r>
              <a:rPr lang="en-US" sz="3200" b="1" dirty="0" smtClean="0">
                <a:latin typeface="Calibri"/>
                <a:ea typeface="Calibri"/>
                <a:cs typeface="Times New Roman"/>
              </a:rPr>
              <a:t>homeless Veterans return </a:t>
            </a:r>
            <a:r>
              <a:rPr lang="en-US" sz="3200" b="1" dirty="0">
                <a:latin typeface="Calibri"/>
                <a:ea typeface="Calibri"/>
                <a:cs typeface="Times New Roman"/>
              </a:rPr>
              <a:t>to homelessness</a:t>
            </a:r>
          </a:p>
          <a:p>
            <a:pPr lvl="1">
              <a:lnSpc>
                <a:spcPct val="115000"/>
              </a:lnSpc>
              <a:spcBef>
                <a:spcPts val="0"/>
              </a:spcBef>
              <a:spcAft>
                <a:spcPts val="0"/>
              </a:spcAft>
              <a:buFont typeface="Symbol"/>
              <a:buChar char=""/>
            </a:pPr>
            <a:r>
              <a:rPr lang="en-US" sz="2200" dirty="0" smtClean="0">
                <a:latin typeface="Calibri"/>
                <a:ea typeface="Calibri"/>
                <a:cs typeface="Times New Roman"/>
              </a:rPr>
              <a:t>Assure SSVF assisted Veterans are connected to VA and community supports, get on waiting lists for long-term housing subsidies (if needed and eligible), and have plan for future housing crises</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13</a:t>
            </a:fld>
            <a:endParaRPr lang="en-US" dirty="0"/>
          </a:p>
        </p:txBody>
      </p:sp>
    </p:spTree>
    <p:extLst>
      <p:ext uri="{BB962C8B-B14F-4D97-AF65-F5344CB8AC3E}">
        <p14:creationId xmlns:p14="http://schemas.microsoft.com/office/powerpoint/2010/main" val="375857142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Long-Term Goal: System Optimization</a:t>
            </a:r>
            <a:endParaRPr lang="en-US" dirty="0"/>
          </a:p>
        </p:txBody>
      </p:sp>
      <p:sp>
        <p:nvSpPr>
          <p:cNvPr id="3" name="Content Placeholder 2"/>
          <p:cNvSpPr>
            <a:spLocks noGrp="1"/>
          </p:cNvSpPr>
          <p:nvPr>
            <p:ph idx="1"/>
          </p:nvPr>
        </p:nvSpPr>
        <p:spPr/>
        <p:txBody>
          <a:bodyPr/>
          <a:lstStyle/>
          <a:p>
            <a:r>
              <a:rPr lang="en-US" b="1" dirty="0" smtClean="0"/>
              <a:t>Sustain efforts beyond 2015 and implement system changes to ensure homelessness among Veterans </a:t>
            </a:r>
            <a:r>
              <a:rPr lang="en-US" b="1" u="sng" dirty="0" smtClean="0"/>
              <a:t>is rare and brief</a:t>
            </a:r>
            <a:endParaRPr lang="en-US" b="1" dirty="0" smtClean="0"/>
          </a:p>
          <a:p>
            <a:pPr lvl="1"/>
            <a:r>
              <a:rPr lang="en-US" dirty="0" smtClean="0"/>
              <a:t>Reach Veteran households most at-risk of entering shelter </a:t>
            </a:r>
          </a:p>
          <a:p>
            <a:pPr lvl="1"/>
            <a:r>
              <a:rPr lang="en-US" dirty="0" smtClean="0"/>
              <a:t>Rapidly return Veteran households who become homeless to permanent housing within short period (e.g., 30 days) of becoming</a:t>
            </a:r>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14</a:t>
            </a:fld>
            <a:endParaRPr lang="en-US" dirty="0"/>
          </a:p>
        </p:txBody>
      </p:sp>
    </p:spTree>
    <p:extLst>
      <p:ext uri="{BB962C8B-B14F-4D97-AF65-F5344CB8AC3E}">
        <p14:creationId xmlns:p14="http://schemas.microsoft.com/office/powerpoint/2010/main" val="231966736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ctrTitle"/>
          </p:nvPr>
        </p:nvSpPr>
        <p:spPr>
          <a:xfrm>
            <a:off x="2362200" y="1501775"/>
            <a:ext cx="6248400" cy="1470025"/>
          </a:xfrm>
        </p:spPr>
        <p:txBody>
          <a:bodyPr>
            <a:normAutofit/>
          </a:bodyPr>
          <a:lstStyle/>
          <a:p>
            <a:r>
              <a:rPr lang="en-US" dirty="0" smtClean="0"/>
              <a:t>Priority 1/Surge Implementation</a:t>
            </a:r>
          </a:p>
        </p:txBody>
      </p:sp>
      <p:sp>
        <p:nvSpPr>
          <p:cNvPr id="3" name="Slide Number Placeholder 3"/>
          <p:cNvSpPr>
            <a:spLocks noGrp="1"/>
          </p:cNvSpPr>
          <p:nvPr>
            <p:ph type="sldNum" sz="quarter" idx="12"/>
          </p:nvPr>
        </p:nvSpPr>
        <p:spPr>
          <a:xfrm>
            <a:off x="6553200" y="6245225"/>
            <a:ext cx="2133600" cy="476250"/>
          </a:xfrm>
        </p:spPr>
        <p:txBody>
          <a:bodyPr/>
          <a:lstStyle/>
          <a:p>
            <a:pPr>
              <a:defRPr/>
            </a:pPr>
            <a:fld id="{34E525D6-8123-422A-A671-30831C889463}" type="slidenum">
              <a:rPr lang="en-US" smtClean="0"/>
              <a:pPr>
                <a:defRPr/>
              </a:pPr>
              <a:t>15</a:t>
            </a:fld>
            <a:endParaRPr lang="en-US" dirty="0" smtClean="0"/>
          </a:p>
        </p:txBody>
      </p:sp>
    </p:spTree>
    <p:extLst>
      <p:ext uri="{BB962C8B-B14F-4D97-AF65-F5344CB8AC3E}">
        <p14:creationId xmlns:p14="http://schemas.microsoft.com/office/powerpoint/2010/main" val="217819519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Round 1 Surge: Initial Planning and Implementation Milestones</a:t>
            </a:r>
            <a:endParaRPr lang="en-US" dirty="0"/>
          </a:p>
        </p:txBody>
      </p:sp>
      <p:grpSp>
        <p:nvGrpSpPr>
          <p:cNvPr id="3" name="Group 2"/>
          <p:cNvGrpSpPr/>
          <p:nvPr/>
        </p:nvGrpSpPr>
        <p:grpSpPr>
          <a:xfrm>
            <a:off x="233999" y="1587910"/>
            <a:ext cx="8452801" cy="4538252"/>
            <a:chOff x="233999" y="1587910"/>
            <a:chExt cx="8452801" cy="4538252"/>
          </a:xfrm>
        </p:grpSpPr>
        <p:sp>
          <p:nvSpPr>
            <p:cNvPr id="6" name="Notched Right Arrow 5"/>
            <p:cNvSpPr/>
            <p:nvPr/>
          </p:nvSpPr>
          <p:spPr>
            <a:xfrm>
              <a:off x="457200" y="2957988"/>
              <a:ext cx="8229600" cy="1810385"/>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233999" y="1632155"/>
              <a:ext cx="1288836" cy="1810385"/>
            </a:xfrm>
            <a:custGeom>
              <a:avLst/>
              <a:gdLst>
                <a:gd name="connsiteX0" fmla="*/ 0 w 839937"/>
                <a:gd name="connsiteY0" fmla="*/ 0 h 1810385"/>
                <a:gd name="connsiteX1" fmla="*/ 839937 w 839937"/>
                <a:gd name="connsiteY1" fmla="*/ 0 h 1810385"/>
                <a:gd name="connsiteX2" fmla="*/ 839937 w 839937"/>
                <a:gd name="connsiteY2" fmla="*/ 1810385 h 1810385"/>
                <a:gd name="connsiteX3" fmla="*/ 0 w 839937"/>
                <a:gd name="connsiteY3" fmla="*/ 1810385 h 1810385"/>
                <a:gd name="connsiteX4" fmla="*/ 0 w 839937"/>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9937" h="1810385">
                  <a:moveTo>
                    <a:pt x="0" y="0"/>
                  </a:moveTo>
                  <a:lnTo>
                    <a:pt x="839937" y="0"/>
                  </a:lnTo>
                  <a:lnTo>
                    <a:pt x="839937"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kern="1200" dirty="0" smtClean="0"/>
                <a:t>August 11, 2014: Priority 2 &amp; 3 Awards Made</a:t>
              </a:r>
              <a:endParaRPr lang="en-US" sz="1300" kern="1200" dirty="0"/>
            </a:p>
          </p:txBody>
        </p:sp>
        <p:sp>
          <p:nvSpPr>
            <p:cNvPr id="8" name="Oval 7"/>
            <p:cNvSpPr/>
            <p:nvPr/>
          </p:nvSpPr>
          <p:spPr>
            <a:xfrm>
              <a:off x="652119" y="3636883"/>
              <a:ext cx="452596" cy="45259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1222548" y="4315777"/>
              <a:ext cx="1502067" cy="1810385"/>
            </a:xfrm>
            <a:custGeom>
              <a:avLst/>
              <a:gdLst>
                <a:gd name="connsiteX0" fmla="*/ 0 w 1266399"/>
                <a:gd name="connsiteY0" fmla="*/ 0 h 1810385"/>
                <a:gd name="connsiteX1" fmla="*/ 1266399 w 1266399"/>
                <a:gd name="connsiteY1" fmla="*/ 0 h 1810385"/>
                <a:gd name="connsiteX2" fmla="*/ 1266399 w 1266399"/>
                <a:gd name="connsiteY2" fmla="*/ 1810385 h 1810385"/>
                <a:gd name="connsiteX3" fmla="*/ 0 w 1266399"/>
                <a:gd name="connsiteY3" fmla="*/ 1810385 h 1810385"/>
                <a:gd name="connsiteX4" fmla="*/ 0 w 1266399"/>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399" h="1810385">
                  <a:moveTo>
                    <a:pt x="0" y="0"/>
                  </a:moveTo>
                  <a:lnTo>
                    <a:pt x="1266399" y="0"/>
                  </a:lnTo>
                  <a:lnTo>
                    <a:pt x="1266399"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kern="1200" dirty="0" smtClean="0"/>
                <a:t>September 30: Priority 1 and Additional Priority 3 Awards Made</a:t>
              </a:r>
              <a:endParaRPr lang="en-US" sz="1300" kern="1200" dirty="0"/>
            </a:p>
          </p:txBody>
        </p:sp>
        <p:sp>
          <p:nvSpPr>
            <p:cNvPr id="10" name="Oval 9"/>
            <p:cNvSpPr/>
            <p:nvPr/>
          </p:nvSpPr>
          <p:spPr>
            <a:xfrm>
              <a:off x="1747284" y="3636883"/>
              <a:ext cx="452596" cy="45259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2459148" y="1587910"/>
              <a:ext cx="1219199" cy="1810385"/>
            </a:xfrm>
            <a:custGeom>
              <a:avLst/>
              <a:gdLst>
                <a:gd name="connsiteX0" fmla="*/ 0 w 839937"/>
                <a:gd name="connsiteY0" fmla="*/ 0 h 1810385"/>
                <a:gd name="connsiteX1" fmla="*/ 839937 w 839937"/>
                <a:gd name="connsiteY1" fmla="*/ 0 h 1810385"/>
                <a:gd name="connsiteX2" fmla="*/ 839937 w 839937"/>
                <a:gd name="connsiteY2" fmla="*/ 1810385 h 1810385"/>
                <a:gd name="connsiteX3" fmla="*/ 0 w 839937"/>
                <a:gd name="connsiteY3" fmla="*/ 1810385 h 1810385"/>
                <a:gd name="connsiteX4" fmla="*/ 0 w 839937"/>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9937" h="1810385">
                  <a:moveTo>
                    <a:pt x="0" y="0"/>
                  </a:moveTo>
                  <a:lnTo>
                    <a:pt x="839937" y="0"/>
                  </a:lnTo>
                  <a:lnTo>
                    <a:pt x="839937"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400" b="1" kern="1200" dirty="0" smtClean="0">
                  <a:solidFill>
                    <a:srgbClr val="9AFC24"/>
                  </a:solidFill>
                </a:rPr>
                <a:t>October 1: Start of New Program Year</a:t>
              </a:r>
              <a:endParaRPr lang="en-US" sz="1400" b="1" kern="1200" dirty="0">
                <a:solidFill>
                  <a:srgbClr val="9AFC24"/>
                </a:solidFill>
              </a:endParaRPr>
            </a:p>
          </p:txBody>
        </p:sp>
        <p:sp>
          <p:nvSpPr>
            <p:cNvPr id="12" name="Oval 11"/>
            <p:cNvSpPr/>
            <p:nvPr/>
          </p:nvSpPr>
          <p:spPr>
            <a:xfrm>
              <a:off x="2842450" y="3636883"/>
              <a:ext cx="452596" cy="452596"/>
            </a:xfrm>
            <a:prstGeom prst="ellipse">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a:off x="3295046" y="4315777"/>
              <a:ext cx="1276953" cy="1810385"/>
            </a:xfrm>
            <a:custGeom>
              <a:avLst/>
              <a:gdLst>
                <a:gd name="connsiteX0" fmla="*/ 0 w 839937"/>
                <a:gd name="connsiteY0" fmla="*/ 0 h 1810385"/>
                <a:gd name="connsiteX1" fmla="*/ 839937 w 839937"/>
                <a:gd name="connsiteY1" fmla="*/ 0 h 1810385"/>
                <a:gd name="connsiteX2" fmla="*/ 839937 w 839937"/>
                <a:gd name="connsiteY2" fmla="*/ 1810385 h 1810385"/>
                <a:gd name="connsiteX3" fmla="*/ 0 w 839937"/>
                <a:gd name="connsiteY3" fmla="*/ 1810385 h 1810385"/>
                <a:gd name="connsiteX4" fmla="*/ 0 w 839937"/>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9937" h="1810385">
                  <a:moveTo>
                    <a:pt x="0" y="0"/>
                  </a:moveTo>
                  <a:lnTo>
                    <a:pt x="839937" y="0"/>
                  </a:lnTo>
                  <a:lnTo>
                    <a:pt x="839937"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400" b="1" kern="1200" dirty="0" smtClean="0">
                  <a:solidFill>
                    <a:srgbClr val="9AFC24"/>
                  </a:solidFill>
                </a:rPr>
                <a:t>October 16: Priority 1/Surge Kick-Off Call</a:t>
              </a:r>
              <a:endParaRPr lang="en-US" sz="1400" b="1" kern="1200" dirty="0">
                <a:solidFill>
                  <a:srgbClr val="9AFC24"/>
                </a:solidFill>
              </a:endParaRPr>
            </a:p>
          </p:txBody>
        </p:sp>
        <p:sp>
          <p:nvSpPr>
            <p:cNvPr id="14" name="Oval 13"/>
            <p:cNvSpPr/>
            <p:nvPr/>
          </p:nvSpPr>
          <p:spPr>
            <a:xfrm>
              <a:off x="3724384" y="3636883"/>
              <a:ext cx="452596" cy="45259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4412648" y="1600200"/>
              <a:ext cx="1378552" cy="1810385"/>
            </a:xfrm>
            <a:custGeom>
              <a:avLst/>
              <a:gdLst>
                <a:gd name="connsiteX0" fmla="*/ 0 w 1185235"/>
                <a:gd name="connsiteY0" fmla="*/ 0 h 1810385"/>
                <a:gd name="connsiteX1" fmla="*/ 1185235 w 1185235"/>
                <a:gd name="connsiteY1" fmla="*/ 0 h 1810385"/>
                <a:gd name="connsiteX2" fmla="*/ 1185235 w 1185235"/>
                <a:gd name="connsiteY2" fmla="*/ 1810385 h 1810385"/>
                <a:gd name="connsiteX3" fmla="*/ 0 w 1185235"/>
                <a:gd name="connsiteY3" fmla="*/ 1810385 h 1810385"/>
                <a:gd name="connsiteX4" fmla="*/ 0 w 1185235"/>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235" h="1810385">
                  <a:moveTo>
                    <a:pt x="0" y="0"/>
                  </a:moveTo>
                  <a:lnTo>
                    <a:pt x="1185235" y="0"/>
                  </a:lnTo>
                  <a:lnTo>
                    <a:pt x="1185235"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400" b="1" kern="1200" dirty="0" smtClean="0">
                  <a:solidFill>
                    <a:srgbClr val="9AFC24"/>
                  </a:solidFill>
                </a:rPr>
                <a:t>October-November: Priority 1 Check-in &amp; TA</a:t>
              </a:r>
              <a:endParaRPr lang="en-US" sz="1400" b="1" kern="1200" dirty="0">
                <a:solidFill>
                  <a:srgbClr val="9AFC24"/>
                </a:solidFill>
              </a:endParaRPr>
            </a:p>
          </p:txBody>
        </p:sp>
        <p:sp>
          <p:nvSpPr>
            <p:cNvPr id="17" name="Freeform 16"/>
            <p:cNvSpPr/>
            <p:nvPr/>
          </p:nvSpPr>
          <p:spPr>
            <a:xfrm>
              <a:off x="5328955" y="4328067"/>
              <a:ext cx="1734867" cy="1158333"/>
            </a:xfrm>
            <a:custGeom>
              <a:avLst/>
              <a:gdLst>
                <a:gd name="connsiteX0" fmla="*/ 0 w 1113018"/>
                <a:gd name="connsiteY0" fmla="*/ 0 h 1810385"/>
                <a:gd name="connsiteX1" fmla="*/ 1113018 w 1113018"/>
                <a:gd name="connsiteY1" fmla="*/ 0 h 1810385"/>
                <a:gd name="connsiteX2" fmla="*/ 1113018 w 1113018"/>
                <a:gd name="connsiteY2" fmla="*/ 1810385 h 1810385"/>
                <a:gd name="connsiteX3" fmla="*/ 0 w 1113018"/>
                <a:gd name="connsiteY3" fmla="*/ 1810385 h 1810385"/>
                <a:gd name="connsiteX4" fmla="*/ 0 w 1113018"/>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3018" h="1810385">
                  <a:moveTo>
                    <a:pt x="0" y="0"/>
                  </a:moveTo>
                  <a:lnTo>
                    <a:pt x="1113018" y="0"/>
                  </a:lnTo>
                  <a:lnTo>
                    <a:pt x="1113018"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400" b="1" kern="1200" dirty="0" smtClean="0">
                  <a:solidFill>
                    <a:srgbClr val="9AFC24"/>
                  </a:solidFill>
                </a:rPr>
                <a:t>December 1:  Priority 1 Community Plan Due to Regional Coordinator</a:t>
              </a:r>
              <a:endParaRPr lang="en-US" sz="1400" b="1" kern="1200" dirty="0">
                <a:solidFill>
                  <a:srgbClr val="9AFC24"/>
                </a:solidFill>
              </a:endParaRPr>
            </a:p>
          </p:txBody>
        </p:sp>
        <p:sp>
          <p:nvSpPr>
            <p:cNvPr id="18" name="Oval 17"/>
            <p:cNvSpPr/>
            <p:nvPr/>
          </p:nvSpPr>
          <p:spPr>
            <a:xfrm>
              <a:off x="5970091" y="3636883"/>
              <a:ext cx="452596" cy="45259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reeform 18"/>
            <p:cNvSpPr/>
            <p:nvPr/>
          </p:nvSpPr>
          <p:spPr>
            <a:xfrm>
              <a:off x="6705601" y="1600200"/>
              <a:ext cx="1156990" cy="1810385"/>
            </a:xfrm>
            <a:custGeom>
              <a:avLst/>
              <a:gdLst>
                <a:gd name="connsiteX0" fmla="*/ 0 w 1067695"/>
                <a:gd name="connsiteY0" fmla="*/ 0 h 1810385"/>
                <a:gd name="connsiteX1" fmla="*/ 1067695 w 1067695"/>
                <a:gd name="connsiteY1" fmla="*/ 0 h 1810385"/>
                <a:gd name="connsiteX2" fmla="*/ 1067695 w 1067695"/>
                <a:gd name="connsiteY2" fmla="*/ 1810385 h 1810385"/>
                <a:gd name="connsiteX3" fmla="*/ 0 w 1067695"/>
                <a:gd name="connsiteY3" fmla="*/ 1810385 h 1810385"/>
                <a:gd name="connsiteX4" fmla="*/ 0 w 1067695"/>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7695" h="1810385">
                  <a:moveTo>
                    <a:pt x="0" y="0"/>
                  </a:moveTo>
                  <a:lnTo>
                    <a:pt x="1067695" y="0"/>
                  </a:lnTo>
                  <a:lnTo>
                    <a:pt x="1067695"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400" b="1" kern="1200" dirty="0" smtClean="0">
                  <a:solidFill>
                    <a:srgbClr val="9AFC24"/>
                  </a:solidFill>
                </a:rPr>
                <a:t>December: Launch Meetings</a:t>
              </a:r>
              <a:endParaRPr lang="en-US" sz="1400" b="1" kern="1200" dirty="0">
                <a:solidFill>
                  <a:srgbClr val="9AFC24"/>
                </a:solidFill>
              </a:endParaRPr>
            </a:p>
          </p:txBody>
        </p:sp>
        <p:sp>
          <p:nvSpPr>
            <p:cNvPr id="20" name="Oval 19"/>
            <p:cNvSpPr/>
            <p:nvPr/>
          </p:nvSpPr>
          <p:spPr>
            <a:xfrm>
              <a:off x="7102445" y="3636883"/>
              <a:ext cx="452596" cy="45259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16</a:t>
            </a:fld>
            <a:endParaRPr lang="en-US" dirty="0"/>
          </a:p>
        </p:txBody>
      </p:sp>
      <p:cxnSp>
        <p:nvCxnSpPr>
          <p:cNvPr id="22" name="Straight Arrow Connector 21"/>
          <p:cNvCxnSpPr/>
          <p:nvPr/>
        </p:nvCxnSpPr>
        <p:spPr>
          <a:xfrm>
            <a:off x="4571999" y="3863180"/>
            <a:ext cx="1219201" cy="0"/>
          </a:xfrm>
          <a:prstGeom prst="straightConnector1">
            <a:avLst/>
          </a:prstGeom>
          <a:ln w="101600">
            <a:solidFill>
              <a:srgbClr val="92D050"/>
            </a:solidFill>
            <a:tailEnd type="arrow"/>
          </a:ln>
          <a:effectLst>
            <a:outerShdw blurRad="50800" dist="38100" dir="10800000" algn="r" rotWithShape="0">
              <a:prstClr val="black">
                <a:alpha val="40000"/>
              </a:prst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93671460"/>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Collaboration: Essential Partners</a:t>
            </a:r>
            <a:endParaRPr lang="en-US" dirty="0"/>
          </a:p>
        </p:txBody>
      </p:sp>
      <p:sp>
        <p:nvSpPr>
          <p:cNvPr id="3" name="Content Placeholder 2"/>
          <p:cNvSpPr>
            <a:spLocks noGrp="1"/>
          </p:cNvSpPr>
          <p:nvPr>
            <p:ph idx="1"/>
          </p:nvPr>
        </p:nvSpPr>
        <p:spPr/>
        <p:txBody>
          <a:bodyPr>
            <a:normAutofit/>
          </a:bodyPr>
          <a:lstStyle/>
          <a:p>
            <a:r>
              <a:rPr lang="en-US" sz="3200" dirty="0" smtClean="0"/>
              <a:t>Collaboration is key to success</a:t>
            </a:r>
          </a:p>
          <a:p>
            <a:pPr lvl="1"/>
            <a:r>
              <a:rPr lang="en-US" sz="2800" dirty="0" smtClean="0"/>
              <a:t>Among SSVF Grantees</a:t>
            </a:r>
          </a:p>
          <a:p>
            <a:pPr lvl="1"/>
            <a:r>
              <a:rPr lang="en-US" sz="2800" dirty="0" smtClean="0"/>
              <a:t>CoC and CoC processes &amp; partners (e.g., coordinated assessment)</a:t>
            </a:r>
          </a:p>
          <a:p>
            <a:pPr lvl="1"/>
            <a:r>
              <a:rPr lang="en-US" sz="2800" dirty="0" smtClean="0"/>
              <a:t>VA partners: VAMC(s), benefits, VA funded programs, </a:t>
            </a:r>
          </a:p>
          <a:p>
            <a:pPr lvl="1"/>
            <a:r>
              <a:rPr lang="en-US" sz="2800" dirty="0" smtClean="0"/>
              <a:t>Community-based housing and service partners</a:t>
            </a:r>
          </a:p>
          <a:p>
            <a:pPr marL="0" indent="0">
              <a:buNone/>
            </a:pPr>
            <a:endParaRPr lang="en-US" dirty="0" smtClean="0"/>
          </a:p>
          <a:p>
            <a:pPr marL="0" indent="0">
              <a:buNone/>
            </a:pP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17</a:t>
            </a:fld>
            <a:endParaRPr lang="en-US" dirty="0"/>
          </a:p>
        </p:txBody>
      </p:sp>
    </p:spTree>
    <p:extLst>
      <p:ext uri="{BB962C8B-B14F-4D97-AF65-F5344CB8AC3E}">
        <p14:creationId xmlns:p14="http://schemas.microsoft.com/office/powerpoint/2010/main" val="231400564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Collaboration: Essential Partners</a:t>
            </a:r>
            <a:endParaRPr lang="en-US" dirty="0"/>
          </a:p>
        </p:txBody>
      </p:sp>
      <p:sp>
        <p:nvSpPr>
          <p:cNvPr id="3" name="Content Placeholder 2"/>
          <p:cNvSpPr>
            <a:spLocks noGrp="1"/>
          </p:cNvSpPr>
          <p:nvPr>
            <p:ph idx="1"/>
          </p:nvPr>
        </p:nvSpPr>
        <p:spPr/>
        <p:txBody>
          <a:bodyPr/>
          <a:lstStyle/>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18</a:t>
            </a:fld>
            <a:endParaRPr lang="en-US" dirty="0"/>
          </a:p>
        </p:txBody>
      </p:sp>
      <p:grpSp>
        <p:nvGrpSpPr>
          <p:cNvPr id="10" name="Group 9"/>
          <p:cNvGrpSpPr/>
          <p:nvPr/>
        </p:nvGrpSpPr>
        <p:grpSpPr>
          <a:xfrm>
            <a:off x="2172790" y="1829890"/>
            <a:ext cx="4798418" cy="4798418"/>
            <a:chOff x="2172790" y="1829890"/>
            <a:chExt cx="4798418" cy="4798418"/>
          </a:xfrm>
        </p:grpSpPr>
        <p:sp>
          <p:nvSpPr>
            <p:cNvPr id="11" name="Block Arc 10"/>
            <p:cNvSpPr/>
            <p:nvPr/>
          </p:nvSpPr>
          <p:spPr>
            <a:xfrm>
              <a:off x="2725019" y="2382119"/>
              <a:ext cx="3693960" cy="3693960"/>
            </a:xfrm>
            <a:prstGeom prst="blockArc">
              <a:avLst>
                <a:gd name="adj1" fmla="val 10800000"/>
                <a:gd name="adj2" fmla="val 16200000"/>
                <a:gd name="adj3" fmla="val 464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Block Arc 11"/>
            <p:cNvSpPr/>
            <p:nvPr/>
          </p:nvSpPr>
          <p:spPr>
            <a:xfrm>
              <a:off x="2725019" y="2382119"/>
              <a:ext cx="3693960" cy="3693960"/>
            </a:xfrm>
            <a:prstGeom prst="blockArc">
              <a:avLst>
                <a:gd name="adj1" fmla="val 5400000"/>
                <a:gd name="adj2" fmla="val 10800000"/>
                <a:gd name="adj3" fmla="val 464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Block Arc 12"/>
            <p:cNvSpPr/>
            <p:nvPr/>
          </p:nvSpPr>
          <p:spPr>
            <a:xfrm>
              <a:off x="2725019" y="2382119"/>
              <a:ext cx="3693960" cy="3693960"/>
            </a:xfrm>
            <a:prstGeom prst="blockArc">
              <a:avLst>
                <a:gd name="adj1" fmla="val 0"/>
                <a:gd name="adj2" fmla="val 5400000"/>
                <a:gd name="adj3" fmla="val 464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Block Arc 13"/>
            <p:cNvSpPr/>
            <p:nvPr/>
          </p:nvSpPr>
          <p:spPr>
            <a:xfrm>
              <a:off x="2725019" y="2382119"/>
              <a:ext cx="3693960" cy="3693960"/>
            </a:xfrm>
            <a:prstGeom prst="blockArc">
              <a:avLst>
                <a:gd name="adj1" fmla="val 16200000"/>
                <a:gd name="adj2" fmla="val 0"/>
                <a:gd name="adj3" fmla="val 464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Freeform 14"/>
            <p:cNvSpPr/>
            <p:nvPr/>
          </p:nvSpPr>
          <p:spPr>
            <a:xfrm>
              <a:off x="3581396" y="3276598"/>
              <a:ext cx="1981206" cy="1905003"/>
            </a:xfrm>
            <a:custGeom>
              <a:avLst/>
              <a:gdLst>
                <a:gd name="connsiteX0" fmla="*/ 0 w 1981206"/>
                <a:gd name="connsiteY0" fmla="*/ 952502 h 1905003"/>
                <a:gd name="connsiteX1" fmla="*/ 990603 w 1981206"/>
                <a:gd name="connsiteY1" fmla="*/ 0 h 1905003"/>
                <a:gd name="connsiteX2" fmla="*/ 1981206 w 1981206"/>
                <a:gd name="connsiteY2" fmla="*/ 952502 h 1905003"/>
                <a:gd name="connsiteX3" fmla="*/ 990603 w 1981206"/>
                <a:gd name="connsiteY3" fmla="*/ 1905004 h 1905003"/>
                <a:gd name="connsiteX4" fmla="*/ 0 w 1981206"/>
                <a:gd name="connsiteY4" fmla="*/ 952502 h 1905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6" h="1905003">
                  <a:moveTo>
                    <a:pt x="0" y="952502"/>
                  </a:moveTo>
                  <a:cubicBezTo>
                    <a:pt x="0" y="426450"/>
                    <a:pt x="443508" y="0"/>
                    <a:pt x="990603" y="0"/>
                  </a:cubicBezTo>
                  <a:cubicBezTo>
                    <a:pt x="1537698" y="0"/>
                    <a:pt x="1981206" y="426450"/>
                    <a:pt x="1981206" y="952502"/>
                  </a:cubicBezTo>
                  <a:cubicBezTo>
                    <a:pt x="1981206" y="1478554"/>
                    <a:pt x="1537698" y="1905004"/>
                    <a:pt x="990603" y="1905004"/>
                  </a:cubicBezTo>
                  <a:cubicBezTo>
                    <a:pt x="443508" y="1905004"/>
                    <a:pt x="0" y="1478554"/>
                    <a:pt x="0" y="95250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9191" tIns="298031" rIns="309191" bIns="298031" numCol="1" spcCol="1270" anchor="ctr" anchorCtr="0">
              <a:noAutofit/>
            </a:bodyPr>
            <a:lstStyle/>
            <a:p>
              <a:pPr lvl="0" algn="ctr" defTabSz="666750">
                <a:lnSpc>
                  <a:spcPct val="90000"/>
                </a:lnSpc>
                <a:spcBef>
                  <a:spcPct val="0"/>
                </a:spcBef>
                <a:spcAft>
                  <a:spcPct val="35000"/>
                </a:spcAft>
              </a:pPr>
              <a:r>
                <a:rPr lang="en-US" sz="1500" b="1" kern="1200" smtClean="0">
                  <a:solidFill>
                    <a:srgbClr val="FF0000"/>
                  </a:solidFill>
                  <a:effectLst>
                    <a:outerShdw blurRad="38100" dist="38100" dir="2700000" algn="tl">
                      <a:srgbClr val="000000">
                        <a:alpha val="43137"/>
                      </a:srgbClr>
                    </a:outerShdw>
                  </a:effectLst>
                </a:rPr>
                <a:t>SSVF Grantee</a:t>
              </a:r>
              <a:endParaRPr lang="en-US" sz="1500" b="1" kern="1200" dirty="0">
                <a:solidFill>
                  <a:srgbClr val="FF0000"/>
                </a:solidFill>
                <a:effectLst>
                  <a:outerShdw blurRad="38100" dist="38100" dir="2700000" algn="tl">
                    <a:srgbClr val="000000">
                      <a:alpha val="43137"/>
                    </a:srgbClr>
                  </a:outerShdw>
                </a:effectLst>
              </a:endParaRPr>
            </a:p>
          </p:txBody>
        </p:sp>
        <p:sp>
          <p:nvSpPr>
            <p:cNvPr id="16" name="Freeform 15"/>
            <p:cNvSpPr/>
            <p:nvPr/>
          </p:nvSpPr>
          <p:spPr>
            <a:xfrm>
              <a:off x="3976925" y="1829890"/>
              <a:ext cx="1190148" cy="1190148"/>
            </a:xfrm>
            <a:custGeom>
              <a:avLst/>
              <a:gdLst>
                <a:gd name="connsiteX0" fmla="*/ 0 w 1190148"/>
                <a:gd name="connsiteY0" fmla="*/ 595074 h 1190148"/>
                <a:gd name="connsiteX1" fmla="*/ 595074 w 1190148"/>
                <a:gd name="connsiteY1" fmla="*/ 0 h 1190148"/>
                <a:gd name="connsiteX2" fmla="*/ 1190148 w 1190148"/>
                <a:gd name="connsiteY2" fmla="*/ 595074 h 1190148"/>
                <a:gd name="connsiteX3" fmla="*/ 595074 w 1190148"/>
                <a:gd name="connsiteY3" fmla="*/ 1190148 h 1190148"/>
                <a:gd name="connsiteX4" fmla="*/ 0 w 1190148"/>
                <a:gd name="connsiteY4" fmla="*/ 595074 h 11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148" h="1190148">
                  <a:moveTo>
                    <a:pt x="0" y="595074"/>
                  </a:moveTo>
                  <a:cubicBezTo>
                    <a:pt x="0" y="266424"/>
                    <a:pt x="266424" y="0"/>
                    <a:pt x="595074" y="0"/>
                  </a:cubicBezTo>
                  <a:cubicBezTo>
                    <a:pt x="923724" y="0"/>
                    <a:pt x="1190148" y="266424"/>
                    <a:pt x="1190148" y="595074"/>
                  </a:cubicBezTo>
                  <a:cubicBezTo>
                    <a:pt x="1190148" y="923724"/>
                    <a:pt x="923724" y="1190148"/>
                    <a:pt x="595074" y="1190148"/>
                  </a:cubicBezTo>
                  <a:cubicBezTo>
                    <a:pt x="266424" y="1190148"/>
                    <a:pt x="0" y="923724"/>
                    <a:pt x="0" y="59507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4613" tIns="194613" rIns="194613" bIns="194613" numCol="1" spcCol="1270" anchor="ctr" anchorCtr="0">
              <a:noAutofit/>
            </a:bodyPr>
            <a:lstStyle/>
            <a:p>
              <a:pPr lvl="0" algn="ctr" defTabSz="711200">
                <a:lnSpc>
                  <a:spcPct val="90000"/>
                </a:lnSpc>
                <a:spcBef>
                  <a:spcPct val="0"/>
                </a:spcBef>
                <a:spcAft>
                  <a:spcPct val="35000"/>
                </a:spcAft>
              </a:pPr>
              <a:r>
                <a:rPr lang="en-US" sz="1600" kern="1200" dirty="0" err="1" smtClean="0"/>
                <a:t>CoC</a:t>
              </a:r>
              <a:r>
                <a:rPr lang="en-US" sz="1600" kern="1200" dirty="0" smtClean="0"/>
                <a:t> Partners</a:t>
              </a:r>
              <a:endParaRPr lang="en-US" sz="1600" kern="1200" dirty="0"/>
            </a:p>
          </p:txBody>
        </p:sp>
        <p:sp>
          <p:nvSpPr>
            <p:cNvPr id="17" name="Freeform 16"/>
            <p:cNvSpPr/>
            <p:nvPr/>
          </p:nvSpPr>
          <p:spPr>
            <a:xfrm>
              <a:off x="5781060" y="3634025"/>
              <a:ext cx="1190148" cy="1190148"/>
            </a:xfrm>
            <a:custGeom>
              <a:avLst/>
              <a:gdLst>
                <a:gd name="connsiteX0" fmla="*/ 0 w 1190148"/>
                <a:gd name="connsiteY0" fmla="*/ 595074 h 1190148"/>
                <a:gd name="connsiteX1" fmla="*/ 595074 w 1190148"/>
                <a:gd name="connsiteY1" fmla="*/ 0 h 1190148"/>
                <a:gd name="connsiteX2" fmla="*/ 1190148 w 1190148"/>
                <a:gd name="connsiteY2" fmla="*/ 595074 h 1190148"/>
                <a:gd name="connsiteX3" fmla="*/ 595074 w 1190148"/>
                <a:gd name="connsiteY3" fmla="*/ 1190148 h 1190148"/>
                <a:gd name="connsiteX4" fmla="*/ 0 w 1190148"/>
                <a:gd name="connsiteY4" fmla="*/ 595074 h 11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148" h="1190148">
                  <a:moveTo>
                    <a:pt x="0" y="595074"/>
                  </a:moveTo>
                  <a:cubicBezTo>
                    <a:pt x="0" y="266424"/>
                    <a:pt x="266424" y="0"/>
                    <a:pt x="595074" y="0"/>
                  </a:cubicBezTo>
                  <a:cubicBezTo>
                    <a:pt x="923724" y="0"/>
                    <a:pt x="1190148" y="266424"/>
                    <a:pt x="1190148" y="595074"/>
                  </a:cubicBezTo>
                  <a:cubicBezTo>
                    <a:pt x="1190148" y="923724"/>
                    <a:pt x="923724" y="1190148"/>
                    <a:pt x="595074" y="1190148"/>
                  </a:cubicBezTo>
                  <a:cubicBezTo>
                    <a:pt x="266424" y="1190148"/>
                    <a:pt x="0" y="923724"/>
                    <a:pt x="0" y="59507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4613" tIns="194613" rIns="194613" bIns="194613" numCol="1" spcCol="1270" anchor="ctr" anchorCtr="0">
              <a:noAutofit/>
            </a:bodyPr>
            <a:lstStyle/>
            <a:p>
              <a:pPr lvl="0" algn="ctr" defTabSz="711200">
                <a:lnSpc>
                  <a:spcPct val="90000"/>
                </a:lnSpc>
                <a:spcBef>
                  <a:spcPct val="0"/>
                </a:spcBef>
                <a:spcAft>
                  <a:spcPct val="35000"/>
                </a:spcAft>
              </a:pPr>
              <a:r>
                <a:rPr lang="en-US" sz="1600" kern="1200" dirty="0" smtClean="0"/>
                <a:t>VA Partners</a:t>
              </a:r>
              <a:endParaRPr lang="en-US" sz="1600" kern="1200" dirty="0"/>
            </a:p>
          </p:txBody>
        </p:sp>
        <p:sp>
          <p:nvSpPr>
            <p:cNvPr id="18" name="Freeform 17"/>
            <p:cNvSpPr/>
            <p:nvPr/>
          </p:nvSpPr>
          <p:spPr>
            <a:xfrm>
              <a:off x="3976925" y="5438160"/>
              <a:ext cx="1190148" cy="1190148"/>
            </a:xfrm>
            <a:custGeom>
              <a:avLst/>
              <a:gdLst>
                <a:gd name="connsiteX0" fmla="*/ 0 w 1190148"/>
                <a:gd name="connsiteY0" fmla="*/ 595074 h 1190148"/>
                <a:gd name="connsiteX1" fmla="*/ 595074 w 1190148"/>
                <a:gd name="connsiteY1" fmla="*/ 0 h 1190148"/>
                <a:gd name="connsiteX2" fmla="*/ 1190148 w 1190148"/>
                <a:gd name="connsiteY2" fmla="*/ 595074 h 1190148"/>
                <a:gd name="connsiteX3" fmla="*/ 595074 w 1190148"/>
                <a:gd name="connsiteY3" fmla="*/ 1190148 h 1190148"/>
                <a:gd name="connsiteX4" fmla="*/ 0 w 1190148"/>
                <a:gd name="connsiteY4" fmla="*/ 595074 h 11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148" h="1190148">
                  <a:moveTo>
                    <a:pt x="0" y="595074"/>
                  </a:moveTo>
                  <a:cubicBezTo>
                    <a:pt x="0" y="266424"/>
                    <a:pt x="266424" y="0"/>
                    <a:pt x="595074" y="0"/>
                  </a:cubicBezTo>
                  <a:cubicBezTo>
                    <a:pt x="923724" y="0"/>
                    <a:pt x="1190148" y="266424"/>
                    <a:pt x="1190148" y="595074"/>
                  </a:cubicBezTo>
                  <a:cubicBezTo>
                    <a:pt x="1190148" y="923724"/>
                    <a:pt x="923724" y="1190148"/>
                    <a:pt x="595074" y="1190148"/>
                  </a:cubicBezTo>
                  <a:cubicBezTo>
                    <a:pt x="266424" y="1190148"/>
                    <a:pt x="0" y="923724"/>
                    <a:pt x="0" y="59507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4613" tIns="194613" rIns="194613" bIns="194613" numCol="1" spcCol="1270" anchor="ctr" anchorCtr="0">
              <a:noAutofit/>
            </a:bodyPr>
            <a:lstStyle/>
            <a:p>
              <a:pPr lvl="0" algn="ctr" defTabSz="711200">
                <a:lnSpc>
                  <a:spcPct val="90000"/>
                </a:lnSpc>
                <a:spcBef>
                  <a:spcPct val="0"/>
                </a:spcBef>
                <a:spcAft>
                  <a:spcPct val="35000"/>
                </a:spcAft>
              </a:pPr>
              <a:r>
                <a:rPr lang="en-US" sz="1600" kern="1200" dirty="0" smtClean="0"/>
                <a:t>SSVF Partners</a:t>
              </a:r>
              <a:endParaRPr lang="en-US" sz="1600" kern="1200" dirty="0"/>
            </a:p>
          </p:txBody>
        </p:sp>
        <p:sp>
          <p:nvSpPr>
            <p:cNvPr id="19" name="Freeform 18"/>
            <p:cNvSpPr/>
            <p:nvPr/>
          </p:nvSpPr>
          <p:spPr>
            <a:xfrm>
              <a:off x="2172790" y="3634025"/>
              <a:ext cx="1190148" cy="1190148"/>
            </a:xfrm>
            <a:custGeom>
              <a:avLst/>
              <a:gdLst>
                <a:gd name="connsiteX0" fmla="*/ 0 w 1190148"/>
                <a:gd name="connsiteY0" fmla="*/ 595074 h 1190148"/>
                <a:gd name="connsiteX1" fmla="*/ 595074 w 1190148"/>
                <a:gd name="connsiteY1" fmla="*/ 0 h 1190148"/>
                <a:gd name="connsiteX2" fmla="*/ 1190148 w 1190148"/>
                <a:gd name="connsiteY2" fmla="*/ 595074 h 1190148"/>
                <a:gd name="connsiteX3" fmla="*/ 595074 w 1190148"/>
                <a:gd name="connsiteY3" fmla="*/ 1190148 h 1190148"/>
                <a:gd name="connsiteX4" fmla="*/ 0 w 1190148"/>
                <a:gd name="connsiteY4" fmla="*/ 595074 h 11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148" h="1190148">
                  <a:moveTo>
                    <a:pt x="0" y="595074"/>
                  </a:moveTo>
                  <a:cubicBezTo>
                    <a:pt x="0" y="266424"/>
                    <a:pt x="266424" y="0"/>
                    <a:pt x="595074" y="0"/>
                  </a:cubicBezTo>
                  <a:cubicBezTo>
                    <a:pt x="923724" y="0"/>
                    <a:pt x="1190148" y="266424"/>
                    <a:pt x="1190148" y="595074"/>
                  </a:cubicBezTo>
                  <a:cubicBezTo>
                    <a:pt x="1190148" y="923724"/>
                    <a:pt x="923724" y="1190148"/>
                    <a:pt x="595074" y="1190148"/>
                  </a:cubicBezTo>
                  <a:cubicBezTo>
                    <a:pt x="266424" y="1190148"/>
                    <a:pt x="0" y="923724"/>
                    <a:pt x="0" y="59507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4613" tIns="194613" rIns="194613" bIns="194613" numCol="1" spcCol="1270" anchor="ctr" anchorCtr="0">
              <a:noAutofit/>
            </a:bodyPr>
            <a:lstStyle/>
            <a:p>
              <a:pPr lvl="0" algn="ctr" defTabSz="711200">
                <a:lnSpc>
                  <a:spcPct val="90000"/>
                </a:lnSpc>
                <a:spcBef>
                  <a:spcPct val="0"/>
                </a:spcBef>
                <a:spcAft>
                  <a:spcPct val="35000"/>
                </a:spcAft>
              </a:pPr>
              <a:r>
                <a:rPr lang="en-US" sz="1600" kern="1200" dirty="0" smtClean="0"/>
                <a:t>Housing &amp; Service Partners</a:t>
              </a:r>
              <a:endParaRPr lang="en-US" sz="1600" kern="1200" dirty="0"/>
            </a:p>
          </p:txBody>
        </p:sp>
      </p:grpSp>
      <p:sp>
        <p:nvSpPr>
          <p:cNvPr id="6" name="Rectangle 5"/>
          <p:cNvSpPr/>
          <p:nvPr/>
        </p:nvSpPr>
        <p:spPr>
          <a:xfrm>
            <a:off x="5562600" y="1676400"/>
            <a:ext cx="2743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CoC Planning &amp; Governance; Coordinated Assessment</a:t>
            </a:r>
            <a:r>
              <a:rPr lang="en-US" sz="1400" dirty="0"/>
              <a:t>;</a:t>
            </a:r>
            <a:r>
              <a:rPr lang="en-US" sz="1400" dirty="0" smtClean="0"/>
              <a:t> Outreach, Shelters, Transitional Housing Partners  </a:t>
            </a:r>
            <a:endParaRPr lang="en-US" sz="1400" dirty="0"/>
          </a:p>
        </p:txBody>
      </p:sp>
      <p:sp>
        <p:nvSpPr>
          <p:cNvPr id="7" name="Rectangle 6"/>
          <p:cNvSpPr/>
          <p:nvPr/>
        </p:nvSpPr>
        <p:spPr>
          <a:xfrm>
            <a:off x="6418979" y="4980960"/>
            <a:ext cx="2438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VASH, Community Resource and Referral Center, GPD, Employment, Healthcare, Benefits</a:t>
            </a:r>
            <a:endParaRPr lang="en-US" sz="1400" dirty="0"/>
          </a:p>
        </p:txBody>
      </p:sp>
      <p:sp>
        <p:nvSpPr>
          <p:cNvPr id="8" name="Rectangle 7"/>
          <p:cNvSpPr/>
          <p:nvPr/>
        </p:nvSpPr>
        <p:spPr>
          <a:xfrm>
            <a:off x="304800" y="5504579"/>
            <a:ext cx="2819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Coordinating &amp; Integrating SSVF Assistance; “Right-Sizing”; Establishing Target Populations; Sharing Housing Options</a:t>
            </a:r>
            <a:endParaRPr lang="en-US" sz="1400" dirty="0"/>
          </a:p>
        </p:txBody>
      </p:sp>
      <p:sp>
        <p:nvSpPr>
          <p:cNvPr id="9" name="Rectangle 8"/>
          <p:cNvSpPr/>
          <p:nvPr/>
        </p:nvSpPr>
        <p:spPr>
          <a:xfrm>
            <a:off x="207544" y="2183999"/>
            <a:ext cx="2590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Comprehensive Array of Housing Options; Key Service Linkages for Long-Term, Community-Based Support </a:t>
            </a:r>
            <a:endParaRPr lang="en-US" sz="1400" dirty="0"/>
          </a:p>
        </p:txBody>
      </p:sp>
    </p:spTree>
    <p:extLst>
      <p:ext uri="{BB962C8B-B14F-4D97-AF65-F5344CB8AC3E}">
        <p14:creationId xmlns:p14="http://schemas.microsoft.com/office/powerpoint/2010/main" val="8545665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SSVF Priority 1 Community Plan</a:t>
            </a:r>
            <a:endParaRPr lang="en-US" dirty="0"/>
          </a:p>
        </p:txBody>
      </p:sp>
      <p:sp>
        <p:nvSpPr>
          <p:cNvPr id="3" name="Content Placeholder 2"/>
          <p:cNvSpPr>
            <a:spLocks noGrp="1"/>
          </p:cNvSpPr>
          <p:nvPr>
            <p:ph idx="1"/>
          </p:nvPr>
        </p:nvSpPr>
        <p:spPr/>
        <p:txBody>
          <a:bodyPr>
            <a:normAutofit lnSpcReduction="10000"/>
          </a:bodyPr>
          <a:lstStyle/>
          <a:p>
            <a:r>
              <a:rPr lang="en-US" dirty="0"/>
              <a:t>Many communities have plans developed or under development for ending Veteran homelessness</a:t>
            </a:r>
          </a:p>
          <a:p>
            <a:endParaRPr lang="en-US" dirty="0" smtClean="0"/>
          </a:p>
          <a:p>
            <a:r>
              <a:rPr lang="en-US" dirty="0" smtClean="0"/>
              <a:t>Priority 1 communities are expected to complete and submit a </a:t>
            </a:r>
            <a:r>
              <a:rPr lang="en-US" i="1" dirty="0" smtClean="0"/>
              <a:t>SSVF Priority 1 Community Plan </a:t>
            </a:r>
          </a:p>
          <a:p>
            <a:pPr lvl="1"/>
            <a:r>
              <a:rPr lang="en-US" dirty="0" smtClean="0"/>
              <a:t>Written plan to be completed by CoC, all local SSVF grantees, and local VA representatives (NHC(s), VAMC </a:t>
            </a:r>
            <a:r>
              <a:rPr lang="en-US" dirty="0" err="1" smtClean="0"/>
              <a:t>PoC</a:t>
            </a:r>
            <a:r>
              <a:rPr lang="en-US" dirty="0" smtClean="0"/>
              <a:t>(s), other VA partners)</a:t>
            </a:r>
          </a:p>
          <a:p>
            <a:pPr lvl="1"/>
            <a:r>
              <a:rPr lang="en-US" dirty="0" smtClean="0"/>
              <a:t>1 plan per Priority 1 Community</a:t>
            </a:r>
          </a:p>
          <a:p>
            <a:pPr lvl="1"/>
            <a:r>
              <a:rPr lang="en-US" b="1" dirty="0" smtClean="0"/>
              <a:t>Due: December 1, 2014 to Regional Coordinator</a:t>
            </a:r>
            <a:endParaRPr lang="en-US" b="1"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19</a:t>
            </a:fld>
            <a:endParaRPr lang="en-US" dirty="0"/>
          </a:p>
        </p:txBody>
      </p:sp>
    </p:spTree>
    <p:extLst>
      <p:ext uri="{BB962C8B-B14F-4D97-AF65-F5344CB8AC3E}">
        <p14:creationId xmlns:p14="http://schemas.microsoft.com/office/powerpoint/2010/main" val="52439629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Webinar Format</a:t>
            </a:r>
          </a:p>
        </p:txBody>
      </p:sp>
      <p:sp>
        <p:nvSpPr>
          <p:cNvPr id="18435" name="Rectangle 3"/>
          <p:cNvSpPr>
            <a:spLocks noGrp="1" noChangeArrowheads="1"/>
          </p:cNvSpPr>
          <p:nvPr>
            <p:ph idx="1"/>
          </p:nvPr>
        </p:nvSpPr>
        <p:spPr>
          <a:xfrm>
            <a:off x="447674" y="1981200"/>
            <a:ext cx="8391525" cy="3657600"/>
          </a:xfrm>
        </p:spPr>
        <p:txBody>
          <a:bodyPr>
            <a:normAutofit/>
          </a:bodyPr>
          <a:lstStyle/>
          <a:p>
            <a:pPr eaLnBrk="1" hangingPunct="1">
              <a:defRPr/>
            </a:pPr>
            <a:r>
              <a:rPr lang="en-US" sz="2400" dirty="0" smtClean="0"/>
              <a:t>Webinar will last approximately 1.5 hours</a:t>
            </a:r>
          </a:p>
          <a:p>
            <a:pPr eaLnBrk="1" hangingPunct="1">
              <a:defRPr/>
            </a:pPr>
            <a:r>
              <a:rPr lang="en-US" sz="2400" dirty="0" smtClean="0"/>
              <a:t>Participants’ phone connections are “muted” due to the high number of callers</a:t>
            </a:r>
          </a:p>
          <a:p>
            <a:pPr lvl="1" eaLnBrk="1" hangingPunct="1">
              <a:defRPr/>
            </a:pPr>
            <a:r>
              <a:rPr lang="en-US" sz="2000" dirty="0" smtClean="0"/>
              <a:t>Questions can be submitted during the webinar using the chat function</a:t>
            </a:r>
          </a:p>
          <a:p>
            <a:pPr eaLnBrk="1" hangingPunct="1">
              <a:defRPr/>
            </a:pPr>
            <a:r>
              <a:rPr lang="en-US" sz="2400" dirty="0" smtClean="0"/>
              <a:t>Questions can also be submitted anytime to SSVF@va.gov</a:t>
            </a:r>
          </a:p>
          <a:p>
            <a:pPr marL="0" indent="0" eaLnBrk="1" hangingPunct="1">
              <a:buNone/>
              <a:defRPr/>
            </a:pPr>
            <a:endParaRPr lang="en-US" sz="2400" dirty="0" smtClean="0"/>
          </a:p>
          <a:p>
            <a:pPr eaLnBrk="1" hangingPunct="1">
              <a:lnSpc>
                <a:spcPct val="90000"/>
              </a:lnSpc>
              <a:defRPr/>
            </a:pPr>
            <a:endParaRPr lang="en-US" sz="1200" dirty="0" smtClean="0"/>
          </a:p>
          <a:p>
            <a:pPr eaLnBrk="1" hangingPunct="1">
              <a:defRPr/>
            </a:pPr>
            <a:endParaRPr lang="en-US" dirty="0" smtClean="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a:defRPr/>
            </a:pPr>
            <a:fld id="{34E525D6-8123-422A-A671-30831C889463}" type="slidenum">
              <a:rPr lang="en-US" smtClean="0"/>
              <a:pPr>
                <a:defRPr/>
              </a:pPr>
              <a:t>2</a:t>
            </a:fld>
            <a:endParaRPr lang="en-US" dirty="0" smtClean="0"/>
          </a:p>
        </p:txBody>
      </p:sp>
      <p:sp>
        <p:nvSpPr>
          <p:cNvPr id="4" name="Slide Number Placeholder 5"/>
          <p:cNvSpPr txBox="1">
            <a:spLocks noGrp="1"/>
          </p:cNvSpPr>
          <p:nvPr/>
        </p:nvSpPr>
        <p:spPr bwMode="auto">
          <a:xfrm>
            <a:off x="6553200" y="6243638"/>
            <a:ext cx="2133600" cy="457200"/>
          </a:xfrm>
          <a:prstGeom prst="rect">
            <a:avLst/>
          </a:prstGeom>
          <a:noFill/>
          <a:extLst/>
        </p:spPr>
        <p:txBody>
          <a:bodyPr anchor="b"/>
          <a:lstStyle/>
          <a:p>
            <a:pPr algn="r">
              <a:defRPr/>
            </a:pPr>
            <a:endParaRPr lang="en-US" sz="1200" dirty="0">
              <a:solidFill>
                <a:prstClr val="white">
                  <a:tint val="75000"/>
                </a:prstClr>
              </a:solidFill>
              <a:effectLst>
                <a:outerShdw blurRad="38100" dist="38100" dir="2700000" algn="tl">
                  <a:srgbClr val="000000"/>
                </a:outerShdw>
              </a:effectLst>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SSVF Priority 1 Community Plan</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US" sz="5100" dirty="0" smtClean="0"/>
              <a:t>Plan template and instructions will be sent to local grantees, CoC leads, and VA representatives</a:t>
            </a:r>
          </a:p>
          <a:p>
            <a:endParaRPr lang="en-US" sz="4500" dirty="0" smtClean="0"/>
          </a:p>
          <a:p>
            <a:r>
              <a:rPr lang="en-US" sz="5100" dirty="0" smtClean="0"/>
              <a:t>Plan requires grantees and CoC and VA partners to identify:</a:t>
            </a:r>
          </a:p>
          <a:p>
            <a:pPr lvl="1"/>
            <a:r>
              <a:rPr lang="en-US" sz="3300" dirty="0" smtClean="0"/>
              <a:t>Key planning committee overseeing local efforts &amp; ongoing coordination efforts</a:t>
            </a:r>
          </a:p>
          <a:p>
            <a:pPr lvl="1"/>
            <a:r>
              <a:rPr lang="en-US" sz="3300" dirty="0" smtClean="0"/>
              <a:t>All SSVF grantees, funding and projected households to be served in CoC geography</a:t>
            </a:r>
          </a:p>
          <a:p>
            <a:pPr lvl="1"/>
            <a:r>
              <a:rPr lang="en-US" sz="3300" dirty="0" smtClean="0"/>
              <a:t>Annual number of Veteran households projected to become homeless &amp; # needing RRH (SSVF or other)</a:t>
            </a:r>
          </a:p>
          <a:p>
            <a:pPr lvl="1"/>
            <a:r>
              <a:rPr lang="en-US" sz="3300" dirty="0" smtClean="0"/>
              <a:t>CoC short and long-term goals </a:t>
            </a:r>
          </a:p>
          <a:p>
            <a:pPr lvl="1"/>
            <a:r>
              <a:rPr lang="en-US" sz="3300" dirty="0" smtClean="0"/>
              <a:t>SSVF role in CoC coordinated assessment system</a:t>
            </a:r>
          </a:p>
          <a:p>
            <a:pPr lvl="1"/>
            <a:r>
              <a:rPr lang="en-US" sz="3300" dirty="0" smtClean="0"/>
              <a:t>Additional strengths and challenges</a:t>
            </a:r>
          </a:p>
          <a:p>
            <a:pPr lvl="1"/>
            <a:endParaRPr lang="en-US" b="1"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20</a:t>
            </a:fld>
            <a:endParaRPr lang="en-US" dirty="0"/>
          </a:p>
        </p:txBody>
      </p:sp>
    </p:spTree>
    <p:extLst>
      <p:ext uri="{BB962C8B-B14F-4D97-AF65-F5344CB8AC3E}">
        <p14:creationId xmlns:p14="http://schemas.microsoft.com/office/powerpoint/2010/main" val="3458668378"/>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SSVF Priority 1 Community Plan</a:t>
            </a:r>
            <a:endParaRPr lang="en-US" dirty="0"/>
          </a:p>
        </p:txBody>
      </p:sp>
      <p:sp>
        <p:nvSpPr>
          <p:cNvPr id="3" name="Content Placeholder 2"/>
          <p:cNvSpPr>
            <a:spLocks noGrp="1"/>
          </p:cNvSpPr>
          <p:nvPr>
            <p:ph idx="1"/>
          </p:nvPr>
        </p:nvSpPr>
        <p:spPr/>
        <p:txBody>
          <a:bodyPr/>
          <a:lstStyle/>
          <a:p>
            <a:r>
              <a:rPr lang="en-US" dirty="0" smtClean="0"/>
              <a:t>Many communities have determined the number of Veterans who become homeless annually and/or monthly and established processes to identify and track homeless Veterans as they make progress toward permanent housing </a:t>
            </a:r>
          </a:p>
          <a:p>
            <a:pPr marL="0" indent="0">
              <a:buNone/>
            </a:pPr>
            <a:endParaRPr lang="en-US" dirty="0" smtClean="0"/>
          </a:p>
          <a:p>
            <a:r>
              <a:rPr lang="en-US" dirty="0" smtClean="0"/>
              <a:t>VA optional tool to support communities: </a:t>
            </a:r>
            <a:r>
              <a:rPr lang="en-US" i="1" dirty="0" smtClean="0"/>
              <a:t>Veterans </a:t>
            </a:r>
            <a:r>
              <a:rPr lang="en-US" i="1" dirty="0"/>
              <a:t>Demand Analysis and Progress Tracking </a:t>
            </a:r>
            <a:r>
              <a:rPr lang="en-US" i="1" dirty="0" smtClean="0"/>
              <a:t>Tool</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21</a:t>
            </a:fld>
            <a:endParaRPr lang="en-US" dirty="0"/>
          </a:p>
        </p:txBody>
      </p:sp>
    </p:spTree>
    <p:extLst>
      <p:ext uri="{BB962C8B-B14F-4D97-AF65-F5344CB8AC3E}">
        <p14:creationId xmlns:p14="http://schemas.microsoft.com/office/powerpoint/2010/main" val="212726959"/>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SSVF Priority 1 Community </a:t>
            </a:r>
            <a:r>
              <a:rPr lang="en-US" dirty="0" smtClean="0"/>
              <a:t>Plan: </a:t>
            </a:r>
            <a:br>
              <a:rPr lang="en-US" dirty="0" smtClean="0"/>
            </a:br>
            <a:r>
              <a:rPr lang="en-US" dirty="0" smtClean="0"/>
              <a:t>Process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68945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22</a:t>
            </a:fld>
            <a:endParaRPr lang="en-US" dirty="0"/>
          </a:p>
        </p:txBody>
      </p:sp>
    </p:spTree>
    <p:extLst>
      <p:ext uri="{BB962C8B-B14F-4D97-AF65-F5344CB8AC3E}">
        <p14:creationId xmlns:p14="http://schemas.microsoft.com/office/powerpoint/2010/main" val="3160224253"/>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SSVF Priority 1 Community </a:t>
            </a:r>
            <a:r>
              <a:rPr lang="en-US" dirty="0" smtClean="0"/>
              <a:t>Plan: Demand Analysis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01757683"/>
              </p:ext>
            </p:extLst>
          </p:nvPr>
        </p:nvGraphicFramePr>
        <p:xfrm>
          <a:off x="457200" y="1600200"/>
          <a:ext cx="8458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23</a:t>
            </a:fld>
            <a:endParaRPr lang="en-US" dirty="0"/>
          </a:p>
        </p:txBody>
      </p:sp>
    </p:spTree>
    <p:extLst>
      <p:ext uri="{BB962C8B-B14F-4D97-AF65-F5344CB8AC3E}">
        <p14:creationId xmlns:p14="http://schemas.microsoft.com/office/powerpoint/2010/main" val="2417514188"/>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SSVF Priority 1 Community Plan: </a:t>
            </a:r>
            <a:r>
              <a:rPr lang="en-US" dirty="0" smtClean="0"/>
              <a:t/>
            </a:r>
            <a:br>
              <a:rPr lang="en-US" dirty="0" smtClean="0"/>
            </a:br>
            <a:r>
              <a:rPr lang="en-US" dirty="0" smtClean="0"/>
              <a:t>Set Goals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9506597"/>
              </p:ext>
            </p:extLst>
          </p:nvPr>
        </p:nvGraphicFramePr>
        <p:xfrm>
          <a:off x="304800" y="1676400"/>
          <a:ext cx="8610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24</a:t>
            </a:fld>
            <a:endParaRPr lang="en-US" dirty="0"/>
          </a:p>
        </p:txBody>
      </p:sp>
    </p:spTree>
    <p:extLst>
      <p:ext uri="{BB962C8B-B14F-4D97-AF65-F5344CB8AC3E}">
        <p14:creationId xmlns:p14="http://schemas.microsoft.com/office/powerpoint/2010/main" val="1298009249"/>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SSVF Priority 1 Community Plan: </a:t>
            </a:r>
            <a:r>
              <a:rPr lang="en-US" dirty="0" smtClean="0"/>
              <a:t>Tracking Progress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268833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25</a:t>
            </a:fld>
            <a:endParaRPr lang="en-US" dirty="0"/>
          </a:p>
        </p:txBody>
      </p:sp>
    </p:spTree>
    <p:extLst>
      <p:ext uri="{BB962C8B-B14F-4D97-AF65-F5344CB8AC3E}">
        <p14:creationId xmlns:p14="http://schemas.microsoft.com/office/powerpoint/2010/main" val="3435980656"/>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SSVF Priority 1 Community Plan: </a:t>
            </a:r>
            <a:br>
              <a:rPr lang="en-US" dirty="0"/>
            </a:br>
            <a:r>
              <a:rPr lang="en-US" dirty="0" smtClean="0"/>
              <a:t>Continuous Improvement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05316958"/>
              </p:ext>
            </p:extLst>
          </p:nvPr>
        </p:nvGraphicFramePr>
        <p:xfrm>
          <a:off x="457200" y="1600201"/>
          <a:ext cx="80010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26</a:t>
            </a:fld>
            <a:endParaRPr lang="en-US" dirty="0"/>
          </a:p>
        </p:txBody>
      </p:sp>
      <p:sp>
        <p:nvSpPr>
          <p:cNvPr id="6" name="TextBox 5"/>
          <p:cNvSpPr txBox="1"/>
          <p:nvPr/>
        </p:nvSpPr>
        <p:spPr>
          <a:xfrm>
            <a:off x="381000" y="5513037"/>
            <a:ext cx="8305799" cy="523220"/>
          </a:xfrm>
          <a:prstGeom prst="rect">
            <a:avLst/>
          </a:prstGeom>
          <a:noFill/>
        </p:spPr>
        <p:txBody>
          <a:bodyPr wrap="square" rtlCol="0">
            <a:spAutoFit/>
          </a:bodyPr>
          <a:lstStyle/>
          <a:p>
            <a:r>
              <a:rPr lang="en-US" sz="2800" b="1" dirty="0" smtClean="0">
                <a:solidFill>
                  <a:srgbClr val="9AFC24"/>
                </a:solidFill>
                <a:effectLst>
                  <a:outerShdw blurRad="38100" dist="38100" dir="2700000" algn="tl">
                    <a:srgbClr val="000000">
                      <a:alpha val="43137"/>
                    </a:srgbClr>
                  </a:outerShdw>
                </a:effectLst>
              </a:rPr>
              <a:t>Adjust as needed based on progress and data.</a:t>
            </a:r>
            <a:endParaRPr lang="en-US" sz="2800" b="1" dirty="0">
              <a:solidFill>
                <a:srgbClr val="9AFC2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0405982"/>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ctrTitle"/>
          </p:nvPr>
        </p:nvSpPr>
        <p:spPr>
          <a:xfrm>
            <a:off x="2362200" y="1501775"/>
            <a:ext cx="6248400" cy="1470025"/>
          </a:xfrm>
        </p:spPr>
        <p:txBody>
          <a:bodyPr>
            <a:normAutofit fontScale="90000"/>
          </a:bodyPr>
          <a:lstStyle/>
          <a:p>
            <a:r>
              <a:rPr lang="en-US" dirty="0" smtClean="0"/>
              <a:t>Support from VA Regional Coordinators and Technical Assistance</a:t>
            </a:r>
          </a:p>
        </p:txBody>
      </p:sp>
      <p:sp>
        <p:nvSpPr>
          <p:cNvPr id="3" name="Slide Number Placeholder 3"/>
          <p:cNvSpPr>
            <a:spLocks noGrp="1"/>
          </p:cNvSpPr>
          <p:nvPr>
            <p:ph type="sldNum" sz="quarter" idx="12"/>
          </p:nvPr>
        </p:nvSpPr>
        <p:spPr>
          <a:xfrm>
            <a:off x="6553200" y="6245225"/>
            <a:ext cx="2133600" cy="476250"/>
          </a:xfrm>
        </p:spPr>
        <p:txBody>
          <a:bodyPr/>
          <a:lstStyle/>
          <a:p>
            <a:pPr>
              <a:defRPr/>
            </a:pPr>
            <a:fld id="{34E525D6-8123-422A-A671-30831C889463}" type="slidenum">
              <a:rPr lang="en-US" smtClean="0"/>
              <a:pPr>
                <a:defRPr/>
              </a:pPr>
              <a:t>27</a:t>
            </a:fld>
            <a:endParaRPr lang="en-US" dirty="0" smtClean="0"/>
          </a:p>
        </p:txBody>
      </p:sp>
    </p:spTree>
    <p:extLst>
      <p:ext uri="{BB962C8B-B14F-4D97-AF65-F5344CB8AC3E}">
        <p14:creationId xmlns:p14="http://schemas.microsoft.com/office/powerpoint/2010/main" val="3778131652"/>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 Calls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October-November with Regional Coordinator and TA staff</a:t>
            </a:r>
          </a:p>
          <a:p>
            <a:pPr lvl="1"/>
            <a:r>
              <a:rPr lang="en-US" b="1" dirty="0"/>
              <a:t>Goal</a:t>
            </a:r>
            <a:r>
              <a:rPr lang="en-US" dirty="0"/>
              <a:t>: complete by 11/14/2014</a:t>
            </a:r>
          </a:p>
          <a:p>
            <a:pPr lvl="1"/>
            <a:endParaRPr lang="en-US" dirty="0" smtClean="0"/>
          </a:p>
          <a:p>
            <a:r>
              <a:rPr lang="en-US" dirty="0" smtClean="0"/>
              <a:t>Target: currently funded Priority 1 communities</a:t>
            </a:r>
          </a:p>
          <a:p>
            <a:pPr lvl="1"/>
            <a:r>
              <a:rPr lang="en-US" dirty="0" smtClean="0"/>
              <a:t>Required: all SSVF grantees</a:t>
            </a:r>
          </a:p>
          <a:p>
            <a:pPr lvl="1"/>
            <a:r>
              <a:rPr lang="en-US" dirty="0" smtClean="0"/>
              <a:t>Invited &amp; strongly encouraged to participate</a:t>
            </a:r>
          </a:p>
          <a:p>
            <a:pPr lvl="2"/>
            <a:r>
              <a:rPr lang="en-US" dirty="0" smtClean="0"/>
              <a:t>CoC lead representative(s)</a:t>
            </a:r>
          </a:p>
          <a:p>
            <a:pPr lvl="2"/>
            <a:r>
              <a:rPr lang="en-US" dirty="0" smtClean="0"/>
              <a:t>VAMC(s) point(s) of contact</a:t>
            </a:r>
          </a:p>
          <a:p>
            <a:pPr lvl="2"/>
            <a:r>
              <a:rPr lang="en-US" dirty="0" smtClean="0"/>
              <a:t>VA Network Homeless Coordinator</a:t>
            </a:r>
          </a:p>
          <a:p>
            <a:pPr lvl="2"/>
            <a:r>
              <a:rPr lang="en-US" dirty="0" smtClean="0"/>
              <a:t>Other key partners (up to SSVF grantee(s), CoC and VA partners to determine)</a:t>
            </a:r>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28</a:t>
            </a:fld>
            <a:endParaRPr lang="en-US" dirty="0"/>
          </a:p>
        </p:txBody>
      </p:sp>
    </p:spTree>
    <p:extLst>
      <p:ext uri="{BB962C8B-B14F-4D97-AF65-F5344CB8AC3E}">
        <p14:creationId xmlns:p14="http://schemas.microsoft.com/office/powerpoint/2010/main" val="308522140"/>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Technical Assistance</a:t>
            </a:r>
            <a:endParaRPr lang="en-US" dirty="0"/>
          </a:p>
        </p:txBody>
      </p:sp>
      <p:sp>
        <p:nvSpPr>
          <p:cNvPr id="3" name="Content Placeholder 2"/>
          <p:cNvSpPr>
            <a:spLocks noGrp="1"/>
          </p:cNvSpPr>
          <p:nvPr>
            <p:ph idx="1"/>
          </p:nvPr>
        </p:nvSpPr>
        <p:spPr/>
        <p:txBody>
          <a:bodyPr/>
          <a:lstStyle/>
          <a:p>
            <a:r>
              <a:rPr lang="en-US" dirty="0" smtClean="0"/>
              <a:t>SSVF University</a:t>
            </a:r>
          </a:p>
          <a:p>
            <a:r>
              <a:rPr lang="en-US" dirty="0" smtClean="0"/>
              <a:t>Additional remote and on-site support from Regional Coordinator and/or TA staff as requested and approved</a:t>
            </a:r>
          </a:p>
          <a:p>
            <a:pPr lvl="1"/>
            <a:r>
              <a:rPr lang="en-US" dirty="0" smtClean="0"/>
              <a:t>Examples: </a:t>
            </a:r>
          </a:p>
          <a:p>
            <a:pPr lvl="2"/>
            <a:r>
              <a:rPr lang="en-US" dirty="0" smtClean="0"/>
              <a:t>Help facilitate or participate in local planning meeting</a:t>
            </a:r>
          </a:p>
          <a:p>
            <a:pPr lvl="2"/>
            <a:r>
              <a:rPr lang="en-US" dirty="0" smtClean="0"/>
              <a:t>Assist with demand and SSVF resource analysis</a:t>
            </a:r>
          </a:p>
          <a:p>
            <a:pPr lvl="2"/>
            <a:r>
              <a:rPr lang="en-US" dirty="0" smtClean="0"/>
              <a:t>Support further integration of SSVF in 25 City initiative or Mayor’s Challenge efforts</a:t>
            </a:r>
          </a:p>
          <a:p>
            <a:r>
              <a:rPr lang="en-US" dirty="0" smtClean="0"/>
              <a:t>Future regional meetings</a:t>
            </a:r>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29</a:t>
            </a:fld>
            <a:endParaRPr lang="en-US" dirty="0"/>
          </a:p>
        </p:txBody>
      </p:sp>
    </p:spTree>
    <p:extLst>
      <p:ext uri="{BB962C8B-B14F-4D97-AF65-F5344CB8AC3E}">
        <p14:creationId xmlns:p14="http://schemas.microsoft.com/office/powerpoint/2010/main" val="346189172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dirty="0" smtClean="0"/>
              <a:t>How to Submit Questions during the Webinar</a:t>
            </a:r>
          </a:p>
        </p:txBody>
      </p:sp>
      <p:sp>
        <p:nvSpPr>
          <p:cNvPr id="18435" name="Rectangle 3"/>
          <p:cNvSpPr>
            <a:spLocks noGrp="1" noChangeArrowheads="1"/>
          </p:cNvSpPr>
          <p:nvPr>
            <p:ph idx="1"/>
          </p:nvPr>
        </p:nvSpPr>
        <p:spPr>
          <a:xfrm>
            <a:off x="447674" y="1981200"/>
            <a:ext cx="8391525" cy="3657600"/>
          </a:xfrm>
        </p:spPr>
        <p:txBody>
          <a:bodyPr>
            <a:normAutofit/>
          </a:bodyPr>
          <a:lstStyle/>
          <a:p>
            <a:pPr marL="0" indent="0" eaLnBrk="1" hangingPunct="1">
              <a:buNone/>
              <a:defRPr/>
            </a:pPr>
            <a:endParaRPr lang="en-US" sz="2400" dirty="0" smtClean="0"/>
          </a:p>
          <a:p>
            <a:pPr eaLnBrk="1" hangingPunct="1">
              <a:lnSpc>
                <a:spcPct val="90000"/>
              </a:lnSpc>
              <a:defRPr/>
            </a:pPr>
            <a:endParaRPr lang="en-US" sz="1200" dirty="0" smtClean="0"/>
          </a:p>
          <a:p>
            <a:pPr eaLnBrk="1" hangingPunct="1">
              <a:defRPr/>
            </a:pPr>
            <a:endParaRPr lang="en-US" dirty="0" smtClean="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a:defRPr/>
            </a:pPr>
            <a:fld id="{34E525D6-8123-422A-A671-30831C889463}" type="slidenum">
              <a:rPr lang="en-US" smtClean="0"/>
              <a:pPr>
                <a:defRPr/>
              </a:pPr>
              <a:t>3</a:t>
            </a:fld>
            <a:endParaRPr lang="en-US" dirty="0" smtClean="0"/>
          </a:p>
        </p:txBody>
      </p:sp>
      <p:sp>
        <p:nvSpPr>
          <p:cNvPr id="4" name="Slide Number Placeholder 5"/>
          <p:cNvSpPr txBox="1">
            <a:spLocks noGrp="1"/>
          </p:cNvSpPr>
          <p:nvPr/>
        </p:nvSpPr>
        <p:spPr bwMode="auto">
          <a:xfrm>
            <a:off x="6553200" y="6243638"/>
            <a:ext cx="2133600" cy="457200"/>
          </a:xfrm>
          <a:prstGeom prst="rect">
            <a:avLst/>
          </a:prstGeom>
          <a:noFill/>
          <a:extLst/>
        </p:spPr>
        <p:txBody>
          <a:bodyPr anchor="b"/>
          <a:lstStyle/>
          <a:p>
            <a:pPr algn="r">
              <a:defRPr/>
            </a:pPr>
            <a:endParaRPr lang="en-US" sz="1200" dirty="0">
              <a:solidFill>
                <a:prstClr val="white">
                  <a:tint val="75000"/>
                </a:prstClr>
              </a:solidFill>
              <a:effectLst>
                <a:outerShdw blurRad="38100" dist="38100" dir="2700000" algn="tl">
                  <a:srgbClr val="000000"/>
                </a:outerShdw>
              </a:effectLst>
            </a:endParaRPr>
          </a:p>
        </p:txBody>
      </p:sp>
      <p:grpSp>
        <p:nvGrpSpPr>
          <p:cNvPr id="2" name="Group 5"/>
          <p:cNvGrpSpPr/>
          <p:nvPr/>
        </p:nvGrpSpPr>
        <p:grpSpPr>
          <a:xfrm>
            <a:off x="304800" y="1676400"/>
            <a:ext cx="3697764" cy="4411662"/>
            <a:chOff x="257952" y="1371600"/>
            <a:chExt cx="3697764" cy="4411662"/>
          </a:xfrm>
          <a:effectLst>
            <a:outerShdw blurRad="50800" dist="38100" dir="2700000" algn="tl" rotWithShape="0">
              <a:prstClr val="black">
                <a:alpha val="40000"/>
              </a:prstClr>
            </a:outerShdw>
          </a:effectLst>
        </p:grpSpPr>
        <p:pic>
          <p:nvPicPr>
            <p:cNvPr id="7" name="Picture 2" descr="H:\AA - current projects\Recent Screen Shots\G2W\G2W 5.0\attendee\panel audio_ questio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555" y="1371600"/>
              <a:ext cx="3188161" cy="441166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pic>
          <p:nvPicPr>
            <p:cNvPr id="8" name="Picture 3" descr="H:\AA - current projects\Recent Screen Shots\G2W\G2W 5.0\attendee\gt mut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953" y="1600200"/>
              <a:ext cx="509602" cy="186323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257952" y="1794603"/>
              <a:ext cx="504047" cy="338997"/>
            </a:xfrm>
            <a:prstGeom prst="roundRect">
              <a:avLst>
                <a:gd name="adj" fmla="val 9951"/>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767555" y="1600200"/>
              <a:ext cx="3188161" cy="1338133"/>
            </a:xfrm>
            <a:prstGeom prst="roundRect">
              <a:avLst>
                <a:gd name="adj" fmla="val 4230"/>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62000" y="2929067"/>
              <a:ext cx="3188161" cy="2100133"/>
            </a:xfrm>
            <a:prstGeom prst="roundRect">
              <a:avLst>
                <a:gd name="adj" fmla="val 4230"/>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11"/>
          <p:cNvGrpSpPr/>
          <p:nvPr/>
        </p:nvGrpSpPr>
        <p:grpSpPr>
          <a:xfrm>
            <a:off x="4400596" y="2362200"/>
            <a:ext cx="3940622" cy="2755288"/>
            <a:chOff x="4573392" y="304800"/>
            <a:chExt cx="3940622" cy="2755288"/>
          </a:xfrm>
        </p:grpSpPr>
        <p:sp>
          <p:nvSpPr>
            <p:cNvPr id="13" name="TextBox 12"/>
            <p:cNvSpPr txBox="1"/>
            <p:nvPr/>
          </p:nvSpPr>
          <p:spPr>
            <a:xfrm>
              <a:off x="4573392" y="751764"/>
              <a:ext cx="3921618" cy="2308324"/>
            </a:xfrm>
            <a:prstGeom prst="rect">
              <a:avLst/>
            </a:prstGeom>
            <a:noFill/>
            <a:ln w="28575">
              <a:solidFill>
                <a:schemeClr val="tx1">
                  <a:lumMod val="65000"/>
                  <a:lumOff val="35000"/>
                </a:schemeClr>
              </a:solidFill>
            </a:ln>
          </p:spPr>
          <p:txBody>
            <a:bodyPr wrap="square" rtlCol="0">
              <a:spAutoFit/>
            </a:bodyPr>
            <a:lstStyle/>
            <a:p>
              <a:pPr algn="just"/>
              <a:r>
                <a:rPr lang="en-US" dirty="0" smtClean="0">
                  <a:solidFill>
                    <a:schemeClr val="tx1">
                      <a:lumMod val="65000"/>
                      <a:lumOff val="35000"/>
                    </a:schemeClr>
                  </a:solidFill>
                </a:rPr>
                <a:t>Open and hide your control panel</a:t>
              </a:r>
            </a:p>
            <a:p>
              <a:pPr algn="just"/>
              <a:r>
                <a:rPr lang="en-US" dirty="0" smtClean="0">
                  <a:solidFill>
                    <a:schemeClr val="tx1">
                      <a:lumMod val="65000"/>
                      <a:lumOff val="35000"/>
                    </a:schemeClr>
                  </a:solidFill>
                </a:rPr>
                <a:t/>
              </a:r>
              <a:br>
                <a:rPr lang="en-US" dirty="0" smtClean="0">
                  <a:solidFill>
                    <a:schemeClr val="tx1">
                      <a:lumMod val="65000"/>
                      <a:lumOff val="35000"/>
                    </a:schemeClr>
                  </a:solidFill>
                </a:rPr>
              </a:br>
              <a:r>
                <a:rPr lang="en-US" dirty="0" smtClean="0">
                  <a:solidFill>
                    <a:schemeClr val="tx1">
                      <a:lumMod val="65000"/>
                      <a:lumOff val="35000"/>
                    </a:schemeClr>
                  </a:solidFill>
                </a:rPr>
                <a:t>Submit questions and comments via the Questions panel</a:t>
              </a:r>
            </a:p>
            <a:p>
              <a:pPr marL="342900" indent="-342900" algn="just">
                <a:buFont typeface="Arial" pitchFamily="34" charset="0"/>
                <a:buChar char="•"/>
              </a:pPr>
              <a:endParaRPr lang="en-US" dirty="0">
                <a:solidFill>
                  <a:schemeClr val="tx1">
                    <a:lumMod val="65000"/>
                    <a:lumOff val="35000"/>
                  </a:schemeClr>
                </a:solidFill>
              </a:endParaRPr>
            </a:p>
            <a:p>
              <a:pPr algn="just"/>
              <a:r>
                <a:rPr lang="en-US" b="1" dirty="0" smtClean="0">
                  <a:solidFill>
                    <a:schemeClr val="tx1">
                      <a:lumMod val="65000"/>
                      <a:lumOff val="35000"/>
                    </a:schemeClr>
                  </a:solidFill>
                </a:rPr>
                <a:t>Note: </a:t>
              </a:r>
              <a:r>
                <a:rPr lang="en-US" dirty="0" smtClean="0">
                  <a:solidFill>
                    <a:schemeClr val="tx1">
                      <a:lumMod val="65000"/>
                      <a:lumOff val="35000"/>
                    </a:schemeClr>
                  </a:solidFill>
                </a:rPr>
                <a:t>Today’s presentation is being recorded and will be posted onto SSVF University.</a:t>
              </a:r>
              <a:endParaRPr lang="en-US" b="1" dirty="0">
                <a:solidFill>
                  <a:schemeClr val="tx1">
                    <a:lumMod val="65000"/>
                    <a:lumOff val="35000"/>
                  </a:schemeClr>
                </a:solidFill>
              </a:endParaRPr>
            </a:p>
          </p:txBody>
        </p:sp>
        <p:sp>
          <p:nvSpPr>
            <p:cNvPr id="14" name="Rectangle 13"/>
            <p:cNvSpPr/>
            <p:nvPr/>
          </p:nvSpPr>
          <p:spPr>
            <a:xfrm>
              <a:off x="4592396" y="304800"/>
              <a:ext cx="3921618" cy="446964"/>
            </a:xfrm>
            <a:prstGeom prst="rect">
              <a:avLst/>
            </a:prstGeom>
            <a:solidFill>
              <a:schemeClr val="tx1">
                <a:lumMod val="65000"/>
                <a:lumOff val="35000"/>
              </a:schemeClr>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Your Participation</a:t>
              </a:r>
              <a:endParaRPr lang="en-US" sz="2800" b="1" dirty="0">
                <a:solidFill>
                  <a:schemeClr val="bg1"/>
                </a:solidFill>
              </a:endParaRPr>
            </a:p>
          </p:txBody>
        </p:sp>
      </p:grpSp>
    </p:spTree>
    <p:extLst>
      <p:ext uri="{BB962C8B-B14F-4D97-AF65-F5344CB8AC3E}">
        <p14:creationId xmlns:p14="http://schemas.microsoft.com/office/powerpoint/2010/main" val="3210471485"/>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1 December Meetings</a:t>
            </a:r>
            <a:endParaRPr lang="en-US" dirty="0"/>
          </a:p>
        </p:txBody>
      </p:sp>
      <p:sp>
        <p:nvSpPr>
          <p:cNvPr id="3" name="Content Placeholder 2"/>
          <p:cNvSpPr>
            <a:spLocks noGrp="1"/>
          </p:cNvSpPr>
          <p:nvPr>
            <p:ph idx="1"/>
          </p:nvPr>
        </p:nvSpPr>
        <p:spPr/>
        <p:txBody>
          <a:bodyPr>
            <a:normAutofit fontScale="85000" lnSpcReduction="20000"/>
          </a:bodyPr>
          <a:lstStyle/>
          <a:p>
            <a:r>
              <a:rPr lang="en-US" sz="3300" dirty="0" smtClean="0"/>
              <a:t>Locations: Tampa, FL and Los Angeles, CA</a:t>
            </a:r>
          </a:p>
          <a:p>
            <a:endParaRPr lang="en-US" sz="3300" dirty="0"/>
          </a:p>
          <a:p>
            <a:r>
              <a:rPr lang="en-US" sz="3300" dirty="0" smtClean="0"/>
              <a:t>Target Participants: SSVF grantee leadership</a:t>
            </a:r>
          </a:p>
          <a:p>
            <a:endParaRPr lang="en-US" sz="3300" dirty="0" smtClean="0"/>
          </a:p>
          <a:p>
            <a:r>
              <a:rPr lang="en-US" sz="3300" dirty="0" smtClean="0"/>
              <a:t>Objectives:</a:t>
            </a:r>
          </a:p>
          <a:p>
            <a:pPr lvl="1"/>
            <a:r>
              <a:rPr lang="en-US" dirty="0" smtClean="0"/>
              <a:t>Hear from VA national leadership</a:t>
            </a:r>
          </a:p>
          <a:p>
            <a:pPr lvl="1"/>
            <a:r>
              <a:rPr lang="en-US" dirty="0" smtClean="0"/>
              <a:t>Share </a:t>
            </a:r>
            <a:r>
              <a:rPr lang="en-US" dirty="0"/>
              <a:t>and learn with peers </a:t>
            </a:r>
          </a:p>
          <a:p>
            <a:pPr lvl="1"/>
            <a:r>
              <a:rPr lang="en-US" dirty="0"/>
              <a:t>Identify areas to improve Veteran access to SSVF assistance</a:t>
            </a:r>
          </a:p>
          <a:p>
            <a:pPr lvl="1"/>
            <a:r>
              <a:rPr lang="en-US" dirty="0"/>
              <a:t>Identify areas to improve collaboration among SSVF grantees and with CoC, VA and other local partners</a:t>
            </a:r>
          </a:p>
          <a:p>
            <a:pPr lvl="1"/>
            <a:r>
              <a:rPr lang="en-US" dirty="0" smtClean="0"/>
              <a:t>Review &amp; refine Priority 1 </a:t>
            </a:r>
            <a:r>
              <a:rPr lang="en-US" dirty="0"/>
              <a:t>Community </a:t>
            </a:r>
            <a:r>
              <a:rPr lang="en-US" dirty="0" smtClean="0"/>
              <a:t>Plan to end homelessness among Veterans by 2016 </a:t>
            </a:r>
            <a:r>
              <a:rPr lang="en-US" dirty="0"/>
              <a:t>and foster long-term </a:t>
            </a:r>
            <a:r>
              <a:rPr lang="en-US" dirty="0" smtClean="0"/>
              <a:t>change</a:t>
            </a:r>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30</a:t>
            </a:fld>
            <a:endParaRPr lang="en-US" dirty="0"/>
          </a:p>
        </p:txBody>
      </p:sp>
    </p:spTree>
    <p:extLst>
      <p:ext uri="{BB962C8B-B14F-4D97-AF65-F5344CB8AC3E}">
        <p14:creationId xmlns:p14="http://schemas.microsoft.com/office/powerpoint/2010/main" val="4120729530"/>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Content Placeholder 2"/>
          <p:cNvSpPr>
            <a:spLocks noGrp="1"/>
          </p:cNvSpPr>
          <p:nvPr>
            <p:ph idx="1"/>
          </p:nvPr>
        </p:nvSpPr>
        <p:spPr/>
        <p:txBody>
          <a:bodyPr>
            <a:normAutofit/>
          </a:bodyPr>
          <a:lstStyle/>
          <a:p>
            <a:pPr algn="ctr">
              <a:buFont typeface="Arial" charset="0"/>
              <a:buNone/>
            </a:pPr>
            <a:r>
              <a:rPr lang="en-US" sz="3200" u="sng" dirty="0" smtClean="0"/>
              <a:t>SSVF Program Office</a:t>
            </a:r>
          </a:p>
          <a:p>
            <a:pPr lvl="1" algn="ctr">
              <a:buFont typeface="Arial" charset="0"/>
              <a:buNone/>
            </a:pPr>
            <a:r>
              <a:rPr lang="en-US" sz="3000" b="1" u="sng" dirty="0" smtClean="0"/>
              <a:t>Phone:</a:t>
            </a:r>
          </a:p>
          <a:p>
            <a:pPr lvl="1" algn="ctr">
              <a:buFont typeface="Arial" charset="0"/>
              <a:buNone/>
            </a:pPr>
            <a:r>
              <a:rPr lang="en-US" sz="3000" dirty="0" smtClean="0"/>
              <a:t>1-877-737-0111</a:t>
            </a:r>
          </a:p>
          <a:p>
            <a:pPr lvl="1" algn="ctr">
              <a:buFont typeface="Arial" charset="0"/>
              <a:buNone/>
            </a:pPr>
            <a:r>
              <a:rPr lang="en-US" sz="3000" b="1" u="sng" dirty="0" smtClean="0"/>
              <a:t>Email:</a:t>
            </a:r>
          </a:p>
          <a:p>
            <a:pPr lvl="1" algn="ctr">
              <a:buFont typeface="Arial" charset="0"/>
              <a:buNone/>
            </a:pPr>
            <a:r>
              <a:rPr lang="en-US" sz="3000" dirty="0" smtClean="0"/>
              <a:t>ssvf@va.gov</a:t>
            </a:r>
          </a:p>
          <a:p>
            <a:pPr lvl="1" algn="ctr">
              <a:buFont typeface="Arial" charset="0"/>
              <a:buNone/>
            </a:pPr>
            <a:r>
              <a:rPr lang="en-US" sz="3000" b="1" u="sng" dirty="0" smtClean="0"/>
              <a:t>Website</a:t>
            </a:r>
            <a:r>
              <a:rPr lang="en-US" sz="3000" b="1" dirty="0" smtClean="0"/>
              <a:t>:</a:t>
            </a:r>
          </a:p>
          <a:p>
            <a:pPr lvl="1" algn="ctr">
              <a:buFont typeface="Arial" charset="0"/>
              <a:buNone/>
            </a:pPr>
            <a:r>
              <a:rPr lang="en-US" sz="3000" b="1" dirty="0" smtClean="0"/>
              <a:t> </a:t>
            </a:r>
            <a:r>
              <a:rPr lang="en-US" sz="3000" dirty="0" smtClean="0">
                <a:hlinkClick r:id="rId3"/>
              </a:rPr>
              <a:t>www.va.gov/HOMELESS/ssvf.asp</a:t>
            </a:r>
            <a:endParaRPr lang="en-US" sz="3000" dirty="0" smtClean="0"/>
          </a:p>
          <a:p>
            <a:pPr lvl="1" algn="ctr">
              <a:buNone/>
            </a:pPr>
            <a:r>
              <a:rPr lang="en-US" sz="3000" dirty="0" smtClean="0"/>
              <a:t>Includes link to </a:t>
            </a:r>
            <a:r>
              <a:rPr lang="en-US" sz="3000" b="1" i="1" dirty="0" smtClean="0"/>
              <a:t>SSVF University</a:t>
            </a:r>
            <a:endParaRPr lang="en-US" sz="3000" b="1" i="1" dirty="0"/>
          </a:p>
          <a:p>
            <a:pPr lvl="1" algn="ctr">
              <a:buFont typeface="Arial" charset="0"/>
              <a:buNone/>
            </a:pPr>
            <a:endParaRPr lang="en-US" sz="3000" dirty="0" smtClean="0"/>
          </a:p>
          <a:p>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31</a:t>
            </a:fld>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r>
              <a:rPr lang="en-US" dirty="0" smtClean="0"/>
              <a:t>THANK YOU!!</a:t>
            </a:r>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32</a:t>
            </a:fld>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Objectives</a:t>
            </a:r>
          </a:p>
        </p:txBody>
      </p:sp>
      <p:sp>
        <p:nvSpPr>
          <p:cNvPr id="9219"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Overview of funds awarded</a:t>
            </a:r>
          </a:p>
          <a:p>
            <a:pPr marL="0" indent="0">
              <a:buNone/>
            </a:pPr>
            <a:endParaRPr lang="en-US" dirty="0" smtClean="0"/>
          </a:p>
          <a:p>
            <a:r>
              <a:rPr lang="en-US" dirty="0" smtClean="0"/>
              <a:t>VA expectations of Priority 1/Surge Funding: Ending Veteran Homelessness and System Change</a:t>
            </a:r>
          </a:p>
          <a:p>
            <a:pPr marL="0" indent="0">
              <a:buNone/>
            </a:pPr>
            <a:endParaRPr lang="en-US" dirty="0" smtClean="0"/>
          </a:p>
          <a:p>
            <a:r>
              <a:rPr lang="en-US" dirty="0" smtClean="0"/>
              <a:t>Introduction to the Priority 1/Surge Funding implementation process including </a:t>
            </a:r>
            <a:r>
              <a:rPr lang="en-US" dirty="0" err="1" smtClean="0"/>
              <a:t>CoC</a:t>
            </a:r>
            <a:r>
              <a:rPr lang="en-US" dirty="0" smtClean="0"/>
              <a:t>, VA, and other local partners</a:t>
            </a:r>
          </a:p>
          <a:p>
            <a:pPr marL="0" indent="0">
              <a:buNone/>
            </a:pPr>
            <a:endParaRPr lang="en-US" dirty="0" smtClean="0"/>
          </a:p>
          <a:p>
            <a:r>
              <a:rPr lang="en-US" dirty="0" smtClean="0"/>
              <a:t>Support from VA Regional Coordinators and Technical Assistance</a:t>
            </a:r>
          </a:p>
        </p:txBody>
      </p:sp>
      <p:sp>
        <p:nvSpPr>
          <p:cNvPr id="4" name="Slide Number Placeholder 3"/>
          <p:cNvSpPr>
            <a:spLocks noGrp="1"/>
          </p:cNvSpPr>
          <p:nvPr>
            <p:ph type="sldNum" sz="quarter" idx="12"/>
          </p:nvPr>
        </p:nvSpPr>
        <p:spPr/>
        <p:txBody>
          <a:bodyPr/>
          <a:lstStyle/>
          <a:p>
            <a:pPr>
              <a:defRPr/>
            </a:pPr>
            <a:fld id="{79B70783-6B34-436A-9FE4-A77BA3DCC326}" type="slidenum">
              <a:rPr lang="en-US" smtClean="0"/>
              <a:pPr>
                <a:defRPr/>
              </a:pPr>
              <a:t>4</a:t>
            </a:fld>
            <a:endParaRPr lang="en-US" dirty="0"/>
          </a:p>
        </p:txBody>
      </p:sp>
    </p:spTree>
    <p:extLst>
      <p:ext uri="{BB962C8B-B14F-4D97-AF65-F5344CB8AC3E}">
        <p14:creationId xmlns:p14="http://schemas.microsoft.com/office/powerpoint/2010/main" val="258569982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ctrTitle"/>
          </p:nvPr>
        </p:nvSpPr>
        <p:spPr>
          <a:xfrm>
            <a:off x="2362200" y="1501775"/>
            <a:ext cx="6248400" cy="1470025"/>
          </a:xfrm>
        </p:spPr>
        <p:txBody>
          <a:bodyPr/>
          <a:lstStyle/>
          <a:p>
            <a:r>
              <a:rPr lang="en-US" dirty="0" smtClean="0"/>
              <a:t>Overview of Funds Awarded and Timeline</a:t>
            </a:r>
          </a:p>
        </p:txBody>
      </p:sp>
      <p:sp>
        <p:nvSpPr>
          <p:cNvPr id="3" name="Slide Number Placeholder 3"/>
          <p:cNvSpPr>
            <a:spLocks noGrp="1"/>
          </p:cNvSpPr>
          <p:nvPr>
            <p:ph type="sldNum" sz="quarter" idx="12"/>
          </p:nvPr>
        </p:nvSpPr>
        <p:spPr>
          <a:xfrm>
            <a:off x="6553200" y="6245225"/>
            <a:ext cx="2133600" cy="476250"/>
          </a:xfrm>
        </p:spPr>
        <p:txBody>
          <a:bodyPr/>
          <a:lstStyle/>
          <a:p>
            <a:pPr>
              <a:defRPr/>
            </a:pPr>
            <a:fld id="{34E525D6-8123-422A-A671-30831C889463}" type="slidenum">
              <a:rPr lang="en-US" smtClean="0"/>
              <a:pPr>
                <a:defRPr/>
              </a:pPr>
              <a:t>5</a:t>
            </a:fld>
            <a:endParaRPr lang="en-US" dirty="0" smtClean="0"/>
          </a:p>
        </p:txBody>
      </p:sp>
    </p:spTree>
    <p:extLst>
      <p:ext uri="{BB962C8B-B14F-4D97-AF65-F5344CB8AC3E}">
        <p14:creationId xmlns:p14="http://schemas.microsoft.com/office/powerpoint/2010/main" val="75890525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Awarded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0539041"/>
              </p:ext>
            </p:extLst>
          </p:nvPr>
        </p:nvGraphicFramePr>
        <p:xfrm>
          <a:off x="415413" y="2286000"/>
          <a:ext cx="8305799" cy="2684519"/>
        </p:xfrm>
        <a:graphic>
          <a:graphicData uri="http://schemas.openxmlformats.org/drawingml/2006/table">
            <a:tbl>
              <a:tblPr firstRow="1" bandRow="1">
                <a:tableStyleId>{5C22544A-7EE6-4342-B048-85BDC9FD1C3A}</a:tableStyleId>
              </a:tblPr>
              <a:tblGrid>
                <a:gridCol w="2313759"/>
                <a:gridCol w="1364524"/>
                <a:gridCol w="949234"/>
                <a:gridCol w="1434070"/>
                <a:gridCol w="2244212"/>
              </a:tblGrid>
              <a:tr h="409201">
                <a:tc>
                  <a:txBody>
                    <a:bodyPr/>
                    <a:lstStyle/>
                    <a:p>
                      <a:r>
                        <a:rPr lang="en-US" dirty="0" smtClean="0"/>
                        <a:t>Funding Category</a:t>
                      </a:r>
                      <a:endParaRPr lang="en-US" dirty="0"/>
                    </a:p>
                  </a:txBody>
                  <a:tcPr anchor="ctr"/>
                </a:tc>
                <a:tc>
                  <a:txBody>
                    <a:bodyPr/>
                    <a:lstStyle/>
                    <a:p>
                      <a:pPr algn="ctr"/>
                      <a:r>
                        <a:rPr lang="en-US" sz="1400" dirty="0" smtClean="0"/>
                        <a:t>Amount Awarded</a:t>
                      </a:r>
                      <a:endParaRPr lang="en-US" sz="1400" dirty="0"/>
                    </a:p>
                  </a:txBody>
                  <a:tcPr anchor="ctr"/>
                </a:tc>
                <a:tc>
                  <a:txBody>
                    <a:bodyPr/>
                    <a:lstStyle/>
                    <a:p>
                      <a:pPr algn="ctr"/>
                      <a:r>
                        <a:rPr lang="en-US" sz="1400" dirty="0" smtClean="0"/>
                        <a:t>Grants</a:t>
                      </a:r>
                      <a:endParaRPr lang="en-US" sz="1400" dirty="0"/>
                    </a:p>
                  </a:txBody>
                  <a:tcPr anchor="ctr"/>
                </a:tc>
                <a:tc>
                  <a:txBody>
                    <a:bodyPr/>
                    <a:lstStyle/>
                    <a:p>
                      <a:pPr algn="ctr"/>
                      <a:r>
                        <a:rPr lang="en-US" sz="1400" dirty="0" smtClean="0"/>
                        <a:t>Participants</a:t>
                      </a:r>
                      <a:r>
                        <a:rPr lang="en-US" sz="1400" baseline="0" dirty="0" smtClean="0"/>
                        <a:t> to be Served</a:t>
                      </a:r>
                      <a:endParaRPr lang="en-US" sz="1400" dirty="0"/>
                    </a:p>
                  </a:txBody>
                  <a:tcPr anchor="ctr"/>
                </a:tc>
                <a:tc>
                  <a:txBody>
                    <a:bodyPr/>
                    <a:lstStyle/>
                    <a:p>
                      <a:pPr algn="ctr"/>
                      <a:r>
                        <a:rPr lang="en-US" sz="1400" dirty="0" smtClean="0"/>
                        <a:t>Number</a:t>
                      </a:r>
                      <a:r>
                        <a:rPr lang="en-US" sz="1400" baseline="0" dirty="0" smtClean="0"/>
                        <a:t> of States &amp; Territories Served</a:t>
                      </a:r>
                      <a:endParaRPr lang="en-US" sz="1400" dirty="0"/>
                    </a:p>
                  </a:txBody>
                  <a:tcPr anchor="ctr"/>
                </a:tc>
              </a:tr>
              <a:tr h="746190">
                <a:tc>
                  <a:txBody>
                    <a:bodyPr/>
                    <a:lstStyle/>
                    <a:p>
                      <a:r>
                        <a:rPr lang="en-US" sz="1600" dirty="0" smtClean="0"/>
                        <a:t>FY2014</a:t>
                      </a:r>
                      <a:r>
                        <a:rPr lang="en-US" sz="1600" baseline="0" dirty="0" smtClean="0"/>
                        <a:t> Awards (Priority 2 &amp; 3)</a:t>
                      </a:r>
                      <a:endParaRPr lang="en-US" sz="1600" dirty="0"/>
                    </a:p>
                  </a:txBody>
                  <a:tcPr anchor="ctr"/>
                </a:tc>
                <a:tc>
                  <a:txBody>
                    <a:bodyPr/>
                    <a:lstStyle/>
                    <a:p>
                      <a:pPr algn="ctr"/>
                      <a:r>
                        <a:rPr lang="en-US" sz="1600" b="0" i="0" u="none" strike="noStrike" baseline="0" dirty="0" smtClean="0">
                          <a:solidFill>
                            <a:srgbClr val="000000"/>
                          </a:solidFill>
                          <a:latin typeface="+mn-lt"/>
                        </a:rPr>
                        <a:t>~$300 M</a:t>
                      </a:r>
                    </a:p>
                  </a:txBody>
                  <a:tcPr anchor="ctr"/>
                </a:tc>
                <a:tc>
                  <a:txBody>
                    <a:bodyPr/>
                    <a:lstStyle/>
                    <a:p>
                      <a:pPr algn="ctr"/>
                      <a:r>
                        <a:rPr lang="en-US" sz="1600" dirty="0" smtClean="0"/>
                        <a:t>301</a:t>
                      </a:r>
                      <a:endParaRPr lang="en-US" sz="1600" dirty="0"/>
                    </a:p>
                  </a:txBody>
                  <a:tcPr anchor="ctr"/>
                </a:tc>
                <a:tc>
                  <a:txBody>
                    <a:bodyPr/>
                    <a:lstStyle/>
                    <a:p>
                      <a:pPr algn="ctr"/>
                      <a:r>
                        <a:rPr lang="en-US" sz="1600" dirty="0" smtClean="0"/>
                        <a:t>~115,000</a:t>
                      </a:r>
                      <a:endParaRPr lang="en-US" sz="1600" dirty="0"/>
                    </a:p>
                  </a:txBody>
                  <a:tcPr anchor="ctr"/>
                </a:tc>
                <a:tc>
                  <a:txBody>
                    <a:bodyPr/>
                    <a:lstStyle/>
                    <a:p>
                      <a:pPr algn="ctr"/>
                      <a:r>
                        <a:rPr lang="en-US" sz="1400" dirty="0" smtClean="0"/>
                        <a:t>All 50 states, the District of Columbia, Puerto Rico and the US Virgin Islands</a:t>
                      </a:r>
                      <a:endParaRPr lang="en-US" sz="1400" dirty="0"/>
                    </a:p>
                  </a:txBody>
                  <a:tcPr anchor="ctr"/>
                </a:tc>
              </a:tr>
              <a:tr h="1420169">
                <a:tc>
                  <a:txBody>
                    <a:bodyPr/>
                    <a:lstStyle/>
                    <a:p>
                      <a:r>
                        <a:rPr lang="en-US" sz="1600" dirty="0" smtClean="0"/>
                        <a:t>FY2015 Awards (Priority 1 &amp; 3)</a:t>
                      </a:r>
                      <a:endParaRPr lang="en-US" sz="1600" dirty="0"/>
                    </a:p>
                  </a:txBody>
                  <a:tcPr anchor="ctr"/>
                </a:tc>
                <a:tc>
                  <a:txBody>
                    <a:bodyPr/>
                    <a:lstStyle/>
                    <a:p>
                      <a:pPr algn="ctr"/>
                      <a:r>
                        <a:rPr lang="en-US" sz="1600" dirty="0" smtClean="0"/>
                        <a:t>~$207 M</a:t>
                      </a:r>
                      <a:endParaRPr lang="en-US" sz="1600" dirty="0"/>
                    </a:p>
                  </a:txBody>
                  <a:tcPr anchor="ctr"/>
                </a:tc>
                <a:tc>
                  <a:txBody>
                    <a:bodyPr/>
                    <a:lstStyle/>
                    <a:p>
                      <a:pPr algn="ctr"/>
                      <a:r>
                        <a:rPr lang="en-US" sz="1600" dirty="0" smtClean="0"/>
                        <a:t>82</a:t>
                      </a:r>
                      <a:endParaRPr lang="en-US" sz="1600" dirty="0"/>
                    </a:p>
                  </a:txBody>
                  <a:tcPr anchor="ctr"/>
                </a:tc>
                <a:tc>
                  <a:txBody>
                    <a:bodyPr/>
                    <a:lstStyle/>
                    <a:p>
                      <a:pPr algn="ctr"/>
                      <a:r>
                        <a:rPr lang="en-US" sz="1600" dirty="0" smtClean="0"/>
                        <a:t>~70,000</a:t>
                      </a:r>
                      <a:endParaRPr lang="en-US" sz="1600" dirty="0"/>
                    </a:p>
                  </a:txBody>
                  <a:tcPr anchor="ctr"/>
                </a:tc>
                <a:tc>
                  <a:txBody>
                    <a:bodyPr/>
                    <a:lstStyle/>
                    <a:p>
                      <a:pPr algn="ctr"/>
                      <a:r>
                        <a:rPr lang="en-US" sz="1400" dirty="0" smtClean="0"/>
                        <a:t>Awards augment services in all 50 states, Puerto Rico, U.S. Virgin Island, and Guam, </a:t>
                      </a:r>
                      <a:r>
                        <a:rPr lang="en-US" sz="1400" b="1" i="1" dirty="0" smtClean="0"/>
                        <a:t>including “surge” funding for 56 high need communities.</a:t>
                      </a:r>
                      <a:endParaRPr lang="en-US" sz="1400" b="1" i="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6</a:t>
            </a:fld>
            <a:endParaRPr lang="en-US" dirty="0"/>
          </a:p>
        </p:txBody>
      </p:sp>
      <p:sp>
        <p:nvSpPr>
          <p:cNvPr id="6" name="TextBox 5"/>
          <p:cNvSpPr txBox="1"/>
          <p:nvPr/>
        </p:nvSpPr>
        <p:spPr>
          <a:xfrm>
            <a:off x="415413" y="1676400"/>
            <a:ext cx="8153400" cy="523220"/>
          </a:xfrm>
          <a:prstGeom prst="rect">
            <a:avLst/>
          </a:prstGeom>
          <a:noFill/>
        </p:spPr>
        <p:txBody>
          <a:bodyPr wrap="square" rtlCol="0">
            <a:spAutoFit/>
          </a:bodyPr>
          <a:lstStyle/>
          <a:p>
            <a:r>
              <a:rPr lang="en-US" sz="2800" b="1" dirty="0" smtClean="0"/>
              <a:t>Round 1 NOFA: </a:t>
            </a:r>
            <a:endParaRPr lang="en-US" sz="2800" b="1" dirty="0"/>
          </a:p>
        </p:txBody>
      </p:sp>
    </p:spTree>
    <p:extLst>
      <p:ext uri="{BB962C8B-B14F-4D97-AF65-F5344CB8AC3E}">
        <p14:creationId xmlns:p14="http://schemas.microsoft.com/office/powerpoint/2010/main" val="343688606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Awarded</a:t>
            </a:r>
            <a:endParaRPr lang="en-US" dirty="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7</a:t>
            </a:fld>
            <a:endParaRPr lang="en-US" dirty="0"/>
          </a:p>
        </p:txBody>
      </p:sp>
      <p:sp>
        <p:nvSpPr>
          <p:cNvPr id="3" name="TextBox 2"/>
          <p:cNvSpPr txBox="1"/>
          <p:nvPr/>
        </p:nvSpPr>
        <p:spPr>
          <a:xfrm>
            <a:off x="495300" y="1942237"/>
            <a:ext cx="8153400" cy="4154984"/>
          </a:xfrm>
          <a:prstGeom prst="rect">
            <a:avLst/>
          </a:prstGeom>
          <a:noFill/>
        </p:spPr>
        <p:txBody>
          <a:bodyPr wrap="square" rtlCol="0">
            <a:spAutoFit/>
          </a:bodyPr>
          <a:lstStyle/>
          <a:p>
            <a:pPr marL="285750" indent="-285750">
              <a:buFont typeface="Arial" panose="020B0604020202020204" pitchFamily="34" charset="0"/>
              <a:buChar char="•"/>
            </a:pPr>
            <a:r>
              <a:rPr lang="en-US" sz="2400" b="1" u="sng" dirty="0" smtClean="0"/>
              <a:t>Round 1 (FY15)</a:t>
            </a:r>
            <a:r>
              <a:rPr lang="en-US" sz="2400" dirty="0" smtClean="0"/>
              <a:t> funding includes Priority 1 “surge” awards for grantees in 56 high need CoCs</a:t>
            </a:r>
          </a:p>
          <a:p>
            <a:pPr marL="742950" lvl="1" indent="-285750">
              <a:buFont typeface="Arial" panose="020B0604020202020204" pitchFamily="34" charset="0"/>
              <a:buChar char="•"/>
            </a:pPr>
            <a:r>
              <a:rPr lang="en-US" sz="2400" dirty="0" smtClean="0"/>
              <a:t>Priority 1 awards are 3 year awards</a:t>
            </a:r>
          </a:p>
          <a:p>
            <a:pPr marL="285750" indent="-285750">
              <a:buFont typeface="Arial" panose="020B0604020202020204" pitchFamily="34" charset="0"/>
              <a:buChar char="•"/>
            </a:pPr>
            <a:endParaRPr lang="en-US" sz="2400" b="1" dirty="0" smtClean="0"/>
          </a:p>
          <a:p>
            <a:pPr marL="285750" lvl="1" indent="-285750">
              <a:buFont typeface="Arial" panose="020B0604020202020204" pitchFamily="34" charset="0"/>
              <a:buChar char="•"/>
            </a:pPr>
            <a:r>
              <a:rPr lang="en-US" sz="2400" b="1" u="sng" dirty="0" smtClean="0"/>
              <a:t>Round 2</a:t>
            </a:r>
            <a:r>
              <a:rPr lang="en-US" sz="2400" dirty="0" smtClean="0"/>
              <a:t> NOFA issued 10/10/2014: additional $93M for 28 high need CoCs not funded in round 1 </a:t>
            </a:r>
          </a:p>
          <a:p>
            <a:pPr marL="285750" lvl="1" indent="-285750">
              <a:buFont typeface="Arial" panose="020B0604020202020204" pitchFamily="34" charset="0"/>
              <a:buChar char="•"/>
            </a:pPr>
            <a:endParaRPr lang="en-US" sz="2400" i="1" dirty="0"/>
          </a:p>
          <a:p>
            <a:pPr marL="285750" lvl="1" indent="-285750">
              <a:buFont typeface="Arial" panose="020B0604020202020204" pitchFamily="34" charset="0"/>
              <a:buChar char="•"/>
            </a:pPr>
            <a:r>
              <a:rPr lang="en-US" sz="2400" b="1" i="1" dirty="0" smtClean="0"/>
              <a:t>All </a:t>
            </a:r>
            <a:r>
              <a:rPr lang="en-US" sz="2400" b="1" i="1" dirty="0"/>
              <a:t>SSVF grantees in Priority 1 high need CoCs are expected to participate in Priority 1/surge planning &amp; implementation</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4281455150"/>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ctrTitle"/>
          </p:nvPr>
        </p:nvSpPr>
        <p:spPr>
          <a:xfrm>
            <a:off x="2362200" y="1501775"/>
            <a:ext cx="6248400" cy="1470025"/>
          </a:xfrm>
        </p:spPr>
        <p:txBody>
          <a:bodyPr/>
          <a:lstStyle/>
          <a:p>
            <a:r>
              <a:rPr lang="en-US" dirty="0" smtClean="0"/>
              <a:t>Goals for Priority 1 CoCs</a:t>
            </a:r>
          </a:p>
        </p:txBody>
      </p:sp>
      <p:sp>
        <p:nvSpPr>
          <p:cNvPr id="3" name="Slide Number Placeholder 3"/>
          <p:cNvSpPr>
            <a:spLocks noGrp="1"/>
          </p:cNvSpPr>
          <p:nvPr>
            <p:ph type="sldNum" sz="quarter" idx="12"/>
          </p:nvPr>
        </p:nvSpPr>
        <p:spPr>
          <a:xfrm>
            <a:off x="6553200" y="6245225"/>
            <a:ext cx="2133600" cy="476250"/>
          </a:xfrm>
        </p:spPr>
        <p:txBody>
          <a:bodyPr/>
          <a:lstStyle/>
          <a:p>
            <a:pPr>
              <a:defRPr/>
            </a:pPr>
            <a:fld id="{34E525D6-8123-422A-A671-30831C889463}" type="slidenum">
              <a:rPr lang="en-US" smtClean="0"/>
              <a:pPr>
                <a:defRPr/>
              </a:pPr>
              <a:t>8</a:t>
            </a:fld>
            <a:endParaRPr lang="en-US" dirty="0" smtClean="0"/>
          </a:p>
        </p:txBody>
      </p:sp>
    </p:spTree>
    <p:extLst>
      <p:ext uri="{BB962C8B-B14F-4D97-AF65-F5344CB8AC3E}">
        <p14:creationId xmlns:p14="http://schemas.microsoft.com/office/powerpoint/2010/main" val="204605854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Goals for Priority 1 Communities</a:t>
            </a:r>
            <a:endParaRPr lang="en-US" dirty="0"/>
          </a:p>
        </p:txBody>
      </p:sp>
      <p:sp>
        <p:nvSpPr>
          <p:cNvPr id="21" name="Notched Right Arrow 20"/>
          <p:cNvSpPr/>
          <p:nvPr/>
        </p:nvSpPr>
        <p:spPr>
          <a:xfrm>
            <a:off x="714677" y="2302669"/>
            <a:ext cx="8229600" cy="1810385"/>
          </a:xfrm>
          <a:prstGeom prst="notchedRightArrow">
            <a:avLst/>
          </a:prstGeom>
          <a:solidFill>
            <a:schemeClr val="accent1">
              <a:tint val="40000"/>
              <a:hueOff val="0"/>
              <a:satOff val="0"/>
              <a:lumOff val="0"/>
              <a:alpha val="76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6" name="Notched Right Arrow 5"/>
          <p:cNvSpPr/>
          <p:nvPr/>
        </p:nvSpPr>
        <p:spPr>
          <a:xfrm>
            <a:off x="714677" y="2272189"/>
            <a:ext cx="3590571" cy="1810385"/>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10"/>
          <p:cNvSpPr/>
          <p:nvPr/>
        </p:nvSpPr>
        <p:spPr>
          <a:xfrm>
            <a:off x="543965" y="1787249"/>
            <a:ext cx="1104828" cy="937537"/>
          </a:xfrm>
          <a:custGeom>
            <a:avLst/>
            <a:gdLst>
              <a:gd name="connsiteX0" fmla="*/ 0 w 839937"/>
              <a:gd name="connsiteY0" fmla="*/ 0 h 1810385"/>
              <a:gd name="connsiteX1" fmla="*/ 839937 w 839937"/>
              <a:gd name="connsiteY1" fmla="*/ 0 h 1810385"/>
              <a:gd name="connsiteX2" fmla="*/ 839937 w 839937"/>
              <a:gd name="connsiteY2" fmla="*/ 1810385 h 1810385"/>
              <a:gd name="connsiteX3" fmla="*/ 0 w 839937"/>
              <a:gd name="connsiteY3" fmla="*/ 1810385 h 1810385"/>
              <a:gd name="connsiteX4" fmla="*/ 0 w 839937"/>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9937" h="1810385">
                <a:moveTo>
                  <a:pt x="0" y="0"/>
                </a:moveTo>
                <a:lnTo>
                  <a:pt x="839937" y="0"/>
                </a:lnTo>
                <a:lnTo>
                  <a:pt x="839937"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200" b="1" kern="1200" dirty="0" smtClean="0">
                <a:solidFill>
                  <a:srgbClr val="9AFC24"/>
                </a:solidFill>
              </a:rPr>
              <a:t>October 1, 2014: Surge Start</a:t>
            </a:r>
            <a:endParaRPr lang="en-US" sz="1200" b="1" kern="1200" dirty="0">
              <a:solidFill>
                <a:srgbClr val="9AFC24"/>
              </a:solidFill>
            </a:endParaRPr>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9</a:t>
            </a:fld>
            <a:endParaRPr lang="en-US" dirty="0"/>
          </a:p>
        </p:txBody>
      </p:sp>
      <p:sp>
        <p:nvSpPr>
          <p:cNvPr id="8" name="Oval 7"/>
          <p:cNvSpPr/>
          <p:nvPr/>
        </p:nvSpPr>
        <p:spPr>
          <a:xfrm>
            <a:off x="891310" y="2951084"/>
            <a:ext cx="410139" cy="452596"/>
          </a:xfrm>
          <a:prstGeom prst="ellipse">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1139052" y="3737316"/>
            <a:ext cx="2206053" cy="584775"/>
          </a:xfrm>
          <a:prstGeom prst="rect">
            <a:avLst/>
          </a:prstGeom>
          <a:noFill/>
        </p:spPr>
        <p:txBody>
          <a:bodyPr wrap="none" rtlCol="0">
            <a:spAutoFit/>
          </a:bodyPr>
          <a:lstStyle/>
          <a:p>
            <a:r>
              <a:rPr lang="en-US" sz="3200" b="1" dirty="0" smtClean="0">
                <a:solidFill>
                  <a:srgbClr val="9AFC24"/>
                </a:solidFill>
              </a:rPr>
              <a:t>Near-Term</a:t>
            </a:r>
            <a:endParaRPr lang="en-US" sz="3200" b="1" dirty="0">
              <a:solidFill>
                <a:srgbClr val="9AFC24"/>
              </a:solidFill>
            </a:endParaRPr>
          </a:p>
        </p:txBody>
      </p:sp>
      <p:sp>
        <p:nvSpPr>
          <p:cNvPr id="23" name="TextBox 22"/>
          <p:cNvSpPr txBox="1"/>
          <p:nvPr/>
        </p:nvSpPr>
        <p:spPr>
          <a:xfrm>
            <a:off x="891310" y="4322091"/>
            <a:ext cx="2895600" cy="923330"/>
          </a:xfrm>
          <a:prstGeom prst="rect">
            <a:avLst/>
          </a:prstGeom>
          <a:noFill/>
        </p:spPr>
        <p:txBody>
          <a:bodyPr wrap="square" rtlCol="0">
            <a:spAutoFit/>
          </a:bodyPr>
          <a:lstStyle/>
          <a:p>
            <a:pPr algn="ctr"/>
            <a:r>
              <a:rPr lang="en-US" b="1" i="1" dirty="0" smtClean="0"/>
              <a:t>End </a:t>
            </a:r>
            <a:r>
              <a:rPr lang="en-US" b="1" i="1" dirty="0"/>
              <a:t>homelessness among Veterans by the end of 2015</a:t>
            </a:r>
          </a:p>
        </p:txBody>
      </p:sp>
      <p:sp>
        <p:nvSpPr>
          <p:cNvPr id="25" name="Freeform 24"/>
          <p:cNvSpPr/>
          <p:nvPr/>
        </p:nvSpPr>
        <p:spPr>
          <a:xfrm>
            <a:off x="4047772" y="1901235"/>
            <a:ext cx="1048455" cy="791070"/>
          </a:xfrm>
          <a:custGeom>
            <a:avLst/>
            <a:gdLst>
              <a:gd name="connsiteX0" fmla="*/ 0 w 1067695"/>
              <a:gd name="connsiteY0" fmla="*/ 0 h 1810385"/>
              <a:gd name="connsiteX1" fmla="*/ 1067695 w 1067695"/>
              <a:gd name="connsiteY1" fmla="*/ 0 h 1810385"/>
              <a:gd name="connsiteX2" fmla="*/ 1067695 w 1067695"/>
              <a:gd name="connsiteY2" fmla="*/ 1810385 h 1810385"/>
              <a:gd name="connsiteX3" fmla="*/ 0 w 1067695"/>
              <a:gd name="connsiteY3" fmla="*/ 1810385 h 1810385"/>
              <a:gd name="connsiteX4" fmla="*/ 0 w 1067695"/>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7695" h="1810385">
                <a:moveTo>
                  <a:pt x="0" y="0"/>
                </a:moveTo>
                <a:lnTo>
                  <a:pt x="1067695" y="0"/>
                </a:lnTo>
                <a:lnTo>
                  <a:pt x="1067695"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400" kern="1200" dirty="0" smtClean="0">
                <a:solidFill>
                  <a:srgbClr val="9AFC24"/>
                </a:solidFill>
              </a:rPr>
              <a:t>January 2016 PIT Count</a:t>
            </a:r>
            <a:endParaRPr lang="en-US" sz="1400" kern="1200" dirty="0">
              <a:solidFill>
                <a:srgbClr val="9AFC24"/>
              </a:solidFill>
            </a:endParaRPr>
          </a:p>
        </p:txBody>
      </p:sp>
      <p:sp>
        <p:nvSpPr>
          <p:cNvPr id="26" name="Oval 25"/>
          <p:cNvSpPr/>
          <p:nvPr/>
        </p:nvSpPr>
        <p:spPr>
          <a:xfrm>
            <a:off x="4366931" y="2951083"/>
            <a:ext cx="410139" cy="452596"/>
          </a:xfrm>
          <a:prstGeom prst="ellipse">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TextBox 26"/>
          <p:cNvSpPr txBox="1"/>
          <p:nvPr/>
        </p:nvSpPr>
        <p:spPr>
          <a:xfrm>
            <a:off x="5109107" y="3737316"/>
            <a:ext cx="2294218" cy="584775"/>
          </a:xfrm>
          <a:prstGeom prst="rect">
            <a:avLst/>
          </a:prstGeom>
          <a:noFill/>
        </p:spPr>
        <p:txBody>
          <a:bodyPr wrap="none" rtlCol="0">
            <a:spAutoFit/>
          </a:bodyPr>
          <a:lstStyle/>
          <a:p>
            <a:r>
              <a:rPr lang="en-US" sz="3200" b="1" dirty="0" smtClean="0">
                <a:solidFill>
                  <a:srgbClr val="9AFC24"/>
                </a:solidFill>
              </a:rPr>
              <a:t>Long-Term</a:t>
            </a:r>
            <a:endParaRPr lang="en-US" sz="3200" b="1" dirty="0">
              <a:solidFill>
                <a:srgbClr val="9AFC24"/>
              </a:solidFill>
            </a:endParaRPr>
          </a:p>
        </p:txBody>
      </p:sp>
      <p:sp>
        <p:nvSpPr>
          <p:cNvPr id="28" name="TextBox 27"/>
          <p:cNvSpPr txBox="1"/>
          <p:nvPr/>
        </p:nvSpPr>
        <p:spPr>
          <a:xfrm>
            <a:off x="4572001" y="4322091"/>
            <a:ext cx="3733800" cy="1477328"/>
          </a:xfrm>
          <a:prstGeom prst="rect">
            <a:avLst/>
          </a:prstGeom>
          <a:noFill/>
        </p:spPr>
        <p:txBody>
          <a:bodyPr wrap="square" rtlCol="0">
            <a:spAutoFit/>
          </a:bodyPr>
          <a:lstStyle/>
          <a:p>
            <a:pPr lvl="0" algn="ctr"/>
            <a:r>
              <a:rPr lang="en-US" b="1" i="1" dirty="0" smtClean="0"/>
              <a:t>Optimize local system to ensure homelessness among Veterans is </a:t>
            </a:r>
            <a:r>
              <a:rPr lang="en-US" b="1" i="1" dirty="0"/>
              <a:t>prevented when possible and, when it does occur, it is </a:t>
            </a:r>
            <a:r>
              <a:rPr lang="en-US" b="1" i="1" u="sng" dirty="0"/>
              <a:t>rare</a:t>
            </a:r>
            <a:r>
              <a:rPr lang="en-US" b="1" i="1" dirty="0"/>
              <a:t> and </a:t>
            </a:r>
            <a:r>
              <a:rPr lang="en-US" b="1" i="1" u="sng" dirty="0" smtClean="0"/>
              <a:t>brief</a:t>
            </a:r>
            <a:endParaRPr lang="en-US" b="1" u="sng" dirty="0"/>
          </a:p>
        </p:txBody>
      </p:sp>
    </p:spTree>
    <p:extLst>
      <p:ext uri="{BB962C8B-B14F-4D97-AF65-F5344CB8AC3E}">
        <p14:creationId xmlns:p14="http://schemas.microsoft.com/office/powerpoint/2010/main" val="37200722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19672</TotalTime>
  <Words>1638</Words>
  <Application>Microsoft Office PowerPoint</Application>
  <PresentationFormat>On-screen Show (4:3)</PresentationFormat>
  <Paragraphs>252</Paragraphs>
  <Slides>32</Slides>
  <Notes>16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Supportive Services for Veteran Families (SSVF) Webinar Series</vt:lpstr>
      <vt:lpstr>Webinar Format</vt:lpstr>
      <vt:lpstr>How to Submit Questions during the Webinar</vt:lpstr>
      <vt:lpstr>Objectives</vt:lpstr>
      <vt:lpstr>Overview of Funds Awarded and Timeline</vt:lpstr>
      <vt:lpstr>Funds Awarded</vt:lpstr>
      <vt:lpstr>Funds Awarded</vt:lpstr>
      <vt:lpstr>Goals for Priority 1 CoCs</vt:lpstr>
      <vt:lpstr>Two Goals for Priority 1 Communities</vt:lpstr>
      <vt:lpstr>Near-Term Goal: Prevent and End Veteran Homelessness by the End of 2015</vt:lpstr>
      <vt:lpstr>Getting to Zero:  Key CoC Indicators &amp; SSVF Role</vt:lpstr>
      <vt:lpstr>Getting to Zero:  Key CoC Indicators &amp; SSVF Role (con’t)</vt:lpstr>
      <vt:lpstr>Getting to Zero:  Key CoC Indicators &amp; SSVF Role (con’t)</vt:lpstr>
      <vt:lpstr>Long-Term Goal: System Optimization</vt:lpstr>
      <vt:lpstr>Priority 1/Surge Implementation</vt:lpstr>
      <vt:lpstr>Round 1 Surge: Initial Planning and Implementation Milestones</vt:lpstr>
      <vt:lpstr>Local Collaboration: Essential Partners</vt:lpstr>
      <vt:lpstr>Local Collaboration: Essential Partners</vt:lpstr>
      <vt:lpstr>SSVF Priority 1 Community Plan</vt:lpstr>
      <vt:lpstr>SSVF Priority 1 Community Plan</vt:lpstr>
      <vt:lpstr>SSVF Priority 1 Community Plan</vt:lpstr>
      <vt:lpstr>SSVF Priority 1 Community Plan:  Process</vt:lpstr>
      <vt:lpstr>SSVF Priority 1 Community Plan: Demand Analysis</vt:lpstr>
      <vt:lpstr>SSVF Priority 1 Community Plan:  Set Goals</vt:lpstr>
      <vt:lpstr>SSVF Priority 1 Community Plan: Tracking Progress</vt:lpstr>
      <vt:lpstr>SSVF Priority 1 Community Plan:  Continuous Improvement</vt:lpstr>
      <vt:lpstr>Support from VA Regional Coordinators and Technical Assistance</vt:lpstr>
      <vt:lpstr>Check-in Calls</vt:lpstr>
      <vt:lpstr>Ongoing Technical Assistance</vt:lpstr>
      <vt:lpstr>Priority 1 December Meetings</vt:lpstr>
      <vt:lpstr>Additional Questions?</vt:lpstr>
      <vt:lpstr>THANK YOU!!</vt:lpstr>
    </vt:vector>
  </TitlesOfParts>
  <Company>Abt Associates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Screening and Assessment</dc:title>
  <dc:creator>WherleyM</dc:creator>
  <cp:lastModifiedBy>Donelan, Tricia A.</cp:lastModifiedBy>
  <cp:revision>597</cp:revision>
  <cp:lastPrinted>2013-11-19T16:54:35Z</cp:lastPrinted>
  <dcterms:created xsi:type="dcterms:W3CDTF">2011-08-18T20:58:12Z</dcterms:created>
  <dcterms:modified xsi:type="dcterms:W3CDTF">2014-10-17T19:14:38Z</dcterms:modified>
</cp:coreProperties>
</file>