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
  </p:handoutMasterIdLst>
  <p:sldIdLst>
    <p:sldId id="260" r:id="rId2"/>
    <p:sldId id="256" r:id="rId3"/>
    <p:sldId id="257" r:id="rId4"/>
    <p:sldId id="258"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reating Your Financial COI Statement" id="{5110C639-F0F4-42AF-AD95-196AA59AB7AE}">
          <p14:sldIdLst>
            <p14:sldId id="260"/>
            <p14:sldId id="256"/>
            <p14:sldId id="257"/>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BA4581-A1BF-4AD7-A22F-FDEF72AF71C6}" v="1" dt="2023-03-08T23:06:51.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59" autoAdjust="0"/>
    <p:restoredTop sz="94660"/>
  </p:normalViewPr>
  <p:slideViewPr>
    <p:cSldViewPr snapToGrid="0">
      <p:cViewPr varScale="1">
        <p:scale>
          <a:sx n="110" d="100"/>
          <a:sy n="110" d="100"/>
        </p:scale>
        <p:origin x="2184" y="13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xon, Joshua P. (he/him/his)" userId="e45c9be6-e30c-4201-858d-a1aa81264d33" providerId="ADAL" clId="{FABA4581-A1BF-4AD7-A22F-FDEF72AF71C6}"/>
    <pc:docChg chg="modSld">
      <pc:chgData name="Nixon, Joshua P. (he/him/his)" userId="e45c9be6-e30c-4201-858d-a1aa81264d33" providerId="ADAL" clId="{FABA4581-A1BF-4AD7-A22F-FDEF72AF71C6}" dt="2023-03-08T21:58:43.805" v="2" actId="20577"/>
      <pc:docMkLst>
        <pc:docMk/>
      </pc:docMkLst>
      <pc:sldChg chg="modSp mod">
        <pc:chgData name="Nixon, Joshua P. (he/him/his)" userId="e45c9be6-e30c-4201-858d-a1aa81264d33" providerId="ADAL" clId="{FABA4581-A1BF-4AD7-A22F-FDEF72AF71C6}" dt="2023-03-08T21:58:43.805" v="2" actId="20577"/>
        <pc:sldMkLst>
          <pc:docMk/>
          <pc:sldMk cId="52852655" sldId="260"/>
        </pc:sldMkLst>
        <pc:spChg chg="mod">
          <ac:chgData name="Nixon, Joshua P. (he/him/his)" userId="e45c9be6-e30c-4201-858d-a1aa81264d33" providerId="ADAL" clId="{FABA4581-A1BF-4AD7-A22F-FDEF72AF71C6}" dt="2023-03-08T21:58:43.805" v="2" actId="20577"/>
          <ac:spMkLst>
            <pc:docMk/>
            <pc:sldMk cId="52852655" sldId="260"/>
            <ac:spMk id="15" creationId="{DDE0B059-63C7-4699-9F0B-AB94A113EB4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59BD25-3C61-455E-A6EC-0F39ADC5C4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E706B12-64D1-43CB-8AC2-73FAD7605D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8C3AF9-11FC-4314-A365-7C556CDEB869}" type="datetimeFigureOut">
              <a:rPr lang="en-US" smtClean="0"/>
              <a:t>3/8/2023</a:t>
            </a:fld>
            <a:endParaRPr lang="en-US"/>
          </a:p>
        </p:txBody>
      </p:sp>
      <p:sp>
        <p:nvSpPr>
          <p:cNvPr id="4" name="Footer Placeholder 3">
            <a:extLst>
              <a:ext uri="{FF2B5EF4-FFF2-40B4-BE49-F238E27FC236}">
                <a16:creationId xmlns:a16="http://schemas.microsoft.com/office/drawing/2014/main" id="{DDF14250-C404-436F-B268-471EBC8EE8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0C52109-3B65-4620-B5EE-C3C623A7AC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2F0F91-2CDE-4D0E-B80A-5DD30EE0694E}" type="slidenum">
              <a:rPr lang="en-US" smtClean="0"/>
              <a:t>‹#›</a:t>
            </a:fld>
            <a:endParaRPr lang="en-US"/>
          </a:p>
        </p:txBody>
      </p:sp>
    </p:spTree>
    <p:extLst>
      <p:ext uri="{BB962C8B-B14F-4D97-AF65-F5344CB8AC3E}">
        <p14:creationId xmlns:p14="http://schemas.microsoft.com/office/powerpoint/2010/main" val="29198548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E3FC40-C91D-49B6-9F7A-77B411862A54}"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E16C9-5922-44BD-8AF4-1C5AD7516FC9}" type="slidenum">
              <a:rPr lang="en-US" smtClean="0"/>
              <a:t>‹#›</a:t>
            </a:fld>
            <a:endParaRPr lang="en-US"/>
          </a:p>
        </p:txBody>
      </p:sp>
    </p:spTree>
    <p:extLst>
      <p:ext uri="{BB962C8B-B14F-4D97-AF65-F5344CB8AC3E}">
        <p14:creationId xmlns:p14="http://schemas.microsoft.com/office/powerpoint/2010/main" val="105577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3FC40-C91D-49B6-9F7A-77B411862A54}"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E16C9-5922-44BD-8AF4-1C5AD7516FC9}" type="slidenum">
              <a:rPr lang="en-US" smtClean="0"/>
              <a:t>‹#›</a:t>
            </a:fld>
            <a:endParaRPr lang="en-US"/>
          </a:p>
        </p:txBody>
      </p:sp>
    </p:spTree>
    <p:extLst>
      <p:ext uri="{BB962C8B-B14F-4D97-AF65-F5344CB8AC3E}">
        <p14:creationId xmlns:p14="http://schemas.microsoft.com/office/powerpoint/2010/main" val="238904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3FC40-C91D-49B6-9F7A-77B411862A54}"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E16C9-5922-44BD-8AF4-1C5AD7516FC9}" type="slidenum">
              <a:rPr lang="en-US" smtClean="0"/>
              <a:t>‹#›</a:t>
            </a:fld>
            <a:endParaRPr lang="en-US"/>
          </a:p>
        </p:txBody>
      </p:sp>
    </p:spTree>
    <p:extLst>
      <p:ext uri="{BB962C8B-B14F-4D97-AF65-F5344CB8AC3E}">
        <p14:creationId xmlns:p14="http://schemas.microsoft.com/office/powerpoint/2010/main" val="214848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3FC40-C91D-49B6-9F7A-77B411862A54}"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E16C9-5922-44BD-8AF4-1C5AD7516FC9}" type="slidenum">
              <a:rPr lang="en-US" smtClean="0"/>
              <a:t>‹#›</a:t>
            </a:fld>
            <a:endParaRPr lang="en-US"/>
          </a:p>
        </p:txBody>
      </p:sp>
    </p:spTree>
    <p:extLst>
      <p:ext uri="{BB962C8B-B14F-4D97-AF65-F5344CB8AC3E}">
        <p14:creationId xmlns:p14="http://schemas.microsoft.com/office/powerpoint/2010/main" val="414305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E3FC40-C91D-49B6-9F7A-77B411862A54}"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E16C9-5922-44BD-8AF4-1C5AD7516FC9}" type="slidenum">
              <a:rPr lang="en-US" smtClean="0"/>
              <a:t>‹#›</a:t>
            </a:fld>
            <a:endParaRPr lang="en-US"/>
          </a:p>
        </p:txBody>
      </p:sp>
    </p:spTree>
    <p:extLst>
      <p:ext uri="{BB962C8B-B14F-4D97-AF65-F5344CB8AC3E}">
        <p14:creationId xmlns:p14="http://schemas.microsoft.com/office/powerpoint/2010/main" val="7808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E3FC40-C91D-49B6-9F7A-77B411862A54}"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E16C9-5922-44BD-8AF4-1C5AD7516FC9}" type="slidenum">
              <a:rPr lang="en-US" smtClean="0"/>
              <a:t>‹#›</a:t>
            </a:fld>
            <a:endParaRPr lang="en-US"/>
          </a:p>
        </p:txBody>
      </p:sp>
    </p:spTree>
    <p:extLst>
      <p:ext uri="{BB962C8B-B14F-4D97-AF65-F5344CB8AC3E}">
        <p14:creationId xmlns:p14="http://schemas.microsoft.com/office/powerpoint/2010/main" val="350278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E3FC40-C91D-49B6-9F7A-77B411862A54}" type="datetimeFigureOut">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8E16C9-5922-44BD-8AF4-1C5AD7516FC9}" type="slidenum">
              <a:rPr lang="en-US" smtClean="0"/>
              <a:t>‹#›</a:t>
            </a:fld>
            <a:endParaRPr lang="en-US"/>
          </a:p>
        </p:txBody>
      </p:sp>
    </p:spTree>
    <p:extLst>
      <p:ext uri="{BB962C8B-B14F-4D97-AF65-F5344CB8AC3E}">
        <p14:creationId xmlns:p14="http://schemas.microsoft.com/office/powerpoint/2010/main" val="21060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E3FC40-C91D-49B6-9F7A-77B411862A54}" type="datetimeFigureOut">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8E16C9-5922-44BD-8AF4-1C5AD7516FC9}" type="slidenum">
              <a:rPr lang="en-US" smtClean="0"/>
              <a:t>‹#›</a:t>
            </a:fld>
            <a:endParaRPr lang="en-US"/>
          </a:p>
        </p:txBody>
      </p:sp>
    </p:spTree>
    <p:extLst>
      <p:ext uri="{BB962C8B-B14F-4D97-AF65-F5344CB8AC3E}">
        <p14:creationId xmlns:p14="http://schemas.microsoft.com/office/powerpoint/2010/main" val="77895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3FC40-C91D-49B6-9F7A-77B411862A54}" type="datetimeFigureOut">
              <a:rPr lang="en-US" smtClean="0"/>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8E16C9-5922-44BD-8AF4-1C5AD7516FC9}" type="slidenum">
              <a:rPr lang="en-US" smtClean="0"/>
              <a:t>‹#›</a:t>
            </a:fld>
            <a:endParaRPr lang="en-US"/>
          </a:p>
        </p:txBody>
      </p:sp>
    </p:spTree>
    <p:extLst>
      <p:ext uri="{BB962C8B-B14F-4D97-AF65-F5344CB8AC3E}">
        <p14:creationId xmlns:p14="http://schemas.microsoft.com/office/powerpoint/2010/main" val="277478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E3FC40-C91D-49B6-9F7A-77B411862A54}"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E16C9-5922-44BD-8AF4-1C5AD7516FC9}" type="slidenum">
              <a:rPr lang="en-US" smtClean="0"/>
              <a:t>‹#›</a:t>
            </a:fld>
            <a:endParaRPr lang="en-US"/>
          </a:p>
        </p:txBody>
      </p:sp>
    </p:spTree>
    <p:extLst>
      <p:ext uri="{BB962C8B-B14F-4D97-AF65-F5344CB8AC3E}">
        <p14:creationId xmlns:p14="http://schemas.microsoft.com/office/powerpoint/2010/main" val="347784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E3FC40-C91D-49B6-9F7A-77B411862A54}"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E16C9-5922-44BD-8AF4-1C5AD7516FC9}" type="slidenum">
              <a:rPr lang="en-US" smtClean="0"/>
              <a:t>‹#›</a:t>
            </a:fld>
            <a:endParaRPr lang="en-US"/>
          </a:p>
        </p:txBody>
      </p:sp>
    </p:spTree>
    <p:extLst>
      <p:ext uri="{BB962C8B-B14F-4D97-AF65-F5344CB8AC3E}">
        <p14:creationId xmlns:p14="http://schemas.microsoft.com/office/powerpoint/2010/main" val="4152393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3FC40-C91D-49B6-9F7A-77B411862A54}" type="datetimeFigureOut">
              <a:rPr lang="en-US" smtClean="0"/>
              <a:t>3/8/2023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E16C9-5922-44BD-8AF4-1C5AD7516FC9}" type="slidenum">
              <a:rPr lang="en-US" smtClean="0"/>
              <a:t>‹#›</a:t>
            </a:fld>
            <a:endParaRPr lang="en-US"/>
          </a:p>
        </p:txBody>
      </p:sp>
    </p:spTree>
    <p:extLst>
      <p:ext uri="{BB962C8B-B14F-4D97-AF65-F5344CB8AC3E}">
        <p14:creationId xmlns:p14="http://schemas.microsoft.com/office/powerpoint/2010/main" val="959345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ov.irbnet.org/release/register.do" TargetMode="External"/><Relationship Id="rId2" Type="http://schemas.openxmlformats.org/officeDocument/2006/relationships/hyperlink" Target="https://gov.irbnet.org/" TargetMode="Externa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E28184-7E73-4445-B3AC-E058CCDE7B12}"/>
              </a:ext>
            </a:extLst>
          </p:cNvPr>
          <p:cNvSpPr txBox="1"/>
          <p:nvPr/>
        </p:nvSpPr>
        <p:spPr>
          <a:xfrm>
            <a:off x="1611720" y="773561"/>
            <a:ext cx="6994071" cy="599651"/>
          </a:xfrm>
          <a:prstGeom prst="rect">
            <a:avLst/>
          </a:prstGeom>
          <a:noFill/>
        </p:spPr>
        <p:txBody>
          <a:bodyPr wrap="square">
            <a:spAutoFit/>
          </a:bodyPr>
          <a:lstStyle/>
          <a:p>
            <a:pPr marR="0" lvl="0" algn="ctr" defTabSz="877824" rtl="0" eaLnBrk="1" fontAlgn="auto" latinLnBrk="0" hangingPunct="1">
              <a:lnSpc>
                <a:spcPct val="90000"/>
              </a:lnSpc>
              <a:spcBef>
                <a:spcPts val="960"/>
              </a:spcBef>
              <a:spcAft>
                <a:spcPts val="0"/>
              </a:spcAft>
              <a:buClrTx/>
              <a:buSzTx/>
              <a:tabLst/>
              <a:defRPr/>
            </a:pPr>
            <a:r>
              <a:rPr kumimoji="0" lang="en-US" sz="1600" b="0" i="0" u="none" strike="noStrike" kern="1200" cap="none" spc="0" normalizeH="0" baseline="0" noProof="0" dirty="0">
                <a:ln>
                  <a:noFill/>
                </a:ln>
                <a:solidFill>
                  <a:prstClr val="black"/>
                </a:solidFill>
                <a:effectLst/>
                <a:uLnTx/>
                <a:uFillTx/>
                <a:ea typeface="+mn-ea"/>
                <a:cs typeface="+mn-cs"/>
              </a:rPr>
              <a:t>Ensure you have an IRBNet Account   -    </a:t>
            </a:r>
            <a:r>
              <a:rPr kumimoji="0" lang="en-US" sz="1600" b="0" i="0" u="sng" strike="noStrike" kern="1200" cap="none" spc="0" normalizeH="0" baseline="0" noProof="0" dirty="0">
                <a:ln>
                  <a:noFill/>
                </a:ln>
                <a:solidFill>
                  <a:srgbClr val="1155CC"/>
                </a:solidFill>
                <a:effectLst/>
                <a:uLnTx/>
                <a:uFillTx/>
                <a:ea typeface="Times New Roman" panose="02020603050405020304" pitchFamily="18" charset="0"/>
                <a:cs typeface="Times New Roman" panose="02020603050405020304" pitchFamily="18" charset="0"/>
                <a:hlinkClick r:id="rId2"/>
              </a:rPr>
              <a:t>gov.irbnet.org</a:t>
            </a:r>
            <a:endParaRPr kumimoji="0" lang="en-US" sz="1600" b="0" i="0" u="sng" strike="noStrike" kern="1200" cap="none" spc="0" normalizeH="0" baseline="0" noProof="0" dirty="0">
              <a:ln>
                <a:noFill/>
              </a:ln>
              <a:solidFill>
                <a:srgbClr val="1155CC"/>
              </a:solidFill>
              <a:effectLst/>
              <a:uLnTx/>
              <a:uFillTx/>
              <a:ea typeface="Times New Roman" panose="02020603050405020304" pitchFamily="18" charset="0"/>
              <a:cs typeface="Times New Roman" panose="02020603050405020304" pitchFamily="18" charset="0"/>
            </a:endParaRPr>
          </a:p>
          <a:p>
            <a:pPr marL="457200" marR="0" lvl="1" indent="0" algn="ctr" defTabSz="877824" rtl="0" eaLnBrk="1" fontAlgn="auto" latinLnBrk="0" hangingPunct="1">
              <a:lnSpc>
                <a:spcPct val="90000"/>
              </a:lnSpc>
              <a:spcBef>
                <a:spcPts val="480"/>
              </a:spcBef>
              <a:spcAft>
                <a:spcPts val="0"/>
              </a:spcAft>
              <a:buClrTx/>
              <a:buSzTx/>
              <a:buFont typeface="Arial" panose="020B0604020202020204" pitchFamily="34" charset="0"/>
              <a:buNone/>
              <a:tabLst/>
              <a:defRPr/>
            </a:pPr>
            <a:r>
              <a:rPr kumimoji="0" lang="en-US" sz="1600" b="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If you do not already have an account   </a:t>
            </a:r>
            <a:r>
              <a:rPr kumimoji="0" lang="en-US" sz="1600" b="0" i="1"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r>
              <a:rPr kumimoji="0" lang="en-US" sz="1600" b="0" i="0" u="sng" strike="noStrike" kern="1200" cap="none" spc="0" normalizeH="0" baseline="0" noProof="0" dirty="0">
                <a:ln>
                  <a:noFill/>
                </a:ln>
                <a:solidFill>
                  <a:srgbClr val="1155CC"/>
                </a:solidFill>
                <a:effectLst/>
                <a:uLnTx/>
                <a:uFillTx/>
                <a:ea typeface="Times New Roman" panose="02020603050405020304" pitchFamily="18" charset="0"/>
                <a:cs typeface="Times New Roman" panose="02020603050405020304" pitchFamily="18" charset="0"/>
                <a:hlinkClick r:id="rId3"/>
              </a:rPr>
              <a:t>Self register here</a:t>
            </a:r>
            <a:endParaRPr kumimoji="0" lang="en-US" sz="1600" b="0" i="0" u="none" strike="noStrike" kern="1200" cap="none" spc="0" normalizeH="0" baseline="0" noProof="0" dirty="0">
              <a:ln>
                <a:noFill/>
              </a:ln>
              <a:solidFill>
                <a:prstClr val="black"/>
              </a:solidFill>
              <a:effectLst/>
              <a:uLnTx/>
              <a:uFillTx/>
              <a:ea typeface="+mn-ea"/>
              <a:cs typeface="+mn-cs"/>
            </a:endParaRPr>
          </a:p>
        </p:txBody>
      </p:sp>
      <p:pic>
        <p:nvPicPr>
          <p:cNvPr id="11" name="Picture 10" descr="Text&#10;&#10;Description automatically generated">
            <a:extLst>
              <a:ext uri="{FF2B5EF4-FFF2-40B4-BE49-F238E27FC236}">
                <a16:creationId xmlns:a16="http://schemas.microsoft.com/office/drawing/2014/main" id="{A28AEC8F-9473-47BB-B43C-F6A690305F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840376" y="115143"/>
            <a:ext cx="7765415" cy="402590"/>
          </a:xfrm>
          <a:prstGeom prst="rect">
            <a:avLst/>
          </a:prstGeom>
          <a:ln>
            <a:noFill/>
          </a:ln>
          <a:extLst>
            <a:ext uri="{53640926-AAD7-44D8-BBD7-CCE9431645EC}">
              <a14:shadowObscured xmlns:a14="http://schemas.microsoft.com/office/drawing/2010/main"/>
            </a:ext>
          </a:extLst>
        </p:spPr>
      </p:pic>
      <p:sp>
        <p:nvSpPr>
          <p:cNvPr id="10" name="Text Box 1">
            <a:extLst>
              <a:ext uri="{FF2B5EF4-FFF2-40B4-BE49-F238E27FC236}">
                <a16:creationId xmlns:a16="http://schemas.microsoft.com/office/drawing/2014/main" id="{6865E770-A0E6-47D5-953C-E3F000A562C1}"/>
              </a:ext>
            </a:extLst>
          </p:cNvPr>
          <p:cNvSpPr txBox="1"/>
          <p:nvPr/>
        </p:nvSpPr>
        <p:spPr>
          <a:xfrm rot="21379870">
            <a:off x="3986212" y="193203"/>
            <a:ext cx="1293495" cy="304800"/>
          </a:xfrm>
          <a:prstGeom prst="rect">
            <a:avLst/>
          </a:prstGeom>
          <a:solidFill>
            <a:schemeClr val="bg1">
              <a:lumMod val="50000"/>
            </a:schemeClr>
          </a:solidFill>
          <a:ln>
            <a:noFill/>
          </a:ln>
          <a:scene3d>
            <a:camera prst="orthographicFront"/>
            <a:lightRig rig="threePt" dir="t"/>
          </a:scene3d>
          <a:sp3d>
            <a:bevelT/>
          </a:sp3d>
        </p:spPr>
        <p:txBody>
          <a:bodyPr rot="0" spcFirstLastPara="0" vert="horz" wrap="square" lIns="0" tIns="0" rIns="0" bIns="0" numCol="1" spcCol="0" rtlCol="0" fromWordArt="0" anchor="t" anchorCtr="0" forceAA="0" compatLnSpc="1">
            <a:prstTxWarp prst="textNoShape">
              <a:avLst/>
            </a:prstTxWarp>
            <a:noAutofit/>
          </a:bodyPr>
          <a:lstStyle/>
          <a:p>
            <a:pPr marL="0" marR="365760" algn="r">
              <a:spcBef>
                <a:spcPts val="0"/>
              </a:spcBef>
              <a:spcAft>
                <a:spcPts val="0"/>
              </a:spcAft>
              <a:tabLst>
                <a:tab pos="2971800" algn="ctr"/>
                <a:tab pos="5943600" algn="r"/>
              </a:tabLst>
            </a:pPr>
            <a:r>
              <a:rPr lang="en-US" sz="1800" b="1" spc="50" dirty="0">
                <a:ln>
                  <a:noFill/>
                </a:ln>
                <a:solidFill>
                  <a:srgbClr val="FFFFFF"/>
                </a:solidFill>
                <a:effectLst>
                  <a:outerShdw blurRad="63500" dist="50800" dir="13500000" sx="0" sy="0">
                    <a:srgbClr val="000000">
                      <a:alpha val="50000"/>
                    </a:srgbClr>
                  </a:outerShdw>
                </a:effectLst>
                <a:latin typeface="Calibri" panose="020F0502020204030204" pitchFamily="34" charset="0"/>
                <a:ea typeface="Calibri" panose="020F0502020204030204" pitchFamily="34" charset="0"/>
                <a:cs typeface="Times New Roman" panose="02020603050405020304" pitchFamily="18" charset="0"/>
              </a:rPr>
              <a:t>MY COI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DE0B059-63C7-4699-9F0B-AB94A113EB41}"/>
              </a:ext>
            </a:extLst>
          </p:cNvPr>
          <p:cNvSpPr txBox="1"/>
          <p:nvPr/>
        </p:nvSpPr>
        <p:spPr>
          <a:xfrm>
            <a:off x="574766" y="2229290"/>
            <a:ext cx="8238309" cy="1870961"/>
          </a:xfrm>
          <a:prstGeom prst="rect">
            <a:avLst/>
          </a:prstGeom>
          <a:noFill/>
        </p:spPr>
        <p:txBody>
          <a:bodyPr wrap="square">
            <a:spAutoFit/>
          </a:bodyPr>
          <a:lstStyle/>
          <a:p>
            <a:pPr marL="171450" marR="0" lvl="0" indent="-171450">
              <a:lnSpc>
                <a:spcPts val="2000"/>
              </a:lnSpc>
              <a:buFont typeface="Wingdings" panose="05000000000000000000" pitchFamily="2" charset="2"/>
              <a:buChar char="Ø"/>
            </a:pPr>
            <a:r>
              <a:rPr lang="en-US" sz="1400" dirty="0">
                <a:effectLst/>
                <a:latin typeface="Calibri" panose="020F0502020204030204" pitchFamily="34" charset="0"/>
                <a:ea typeface="Calibri" panose="020F0502020204030204" pitchFamily="34" charset="0"/>
                <a:cs typeface="Times New Roman" panose="02020603050405020304" pitchFamily="18" charset="0"/>
              </a:rPr>
              <a:t>A COI Form, (OGE 450 ALT) is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required</a:t>
            </a:r>
            <a:r>
              <a:rPr lang="en-US" sz="1400" dirty="0">
                <a:effectLst/>
                <a:latin typeface="Calibri" panose="020F0502020204030204" pitchFamily="34" charset="0"/>
                <a:ea typeface="Calibri" panose="020F0502020204030204" pitchFamily="34" charset="0"/>
                <a:cs typeface="Times New Roman" panose="02020603050405020304" pitchFamily="18" charset="0"/>
              </a:rPr>
              <a:t> for all personnel listed on a VA-Project Cover Sheet with an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Investigative” Role</a:t>
            </a:r>
            <a:r>
              <a:rPr lang="en-US" sz="1400" dirty="0">
                <a:effectLst/>
                <a:latin typeface="Calibri" panose="020F0502020204030204" pitchFamily="34" charset="0"/>
                <a:ea typeface="Calibri" panose="020F0502020204030204" pitchFamily="34" charset="0"/>
                <a:cs typeface="Times New Roman" panose="02020603050405020304" pitchFamily="18" charset="0"/>
              </a:rPr>
              <a:t>, (PI, Co-PI, Co-I, Sub-I):</a:t>
            </a:r>
          </a:p>
          <a:p>
            <a:pPr marR="0" lvl="0">
              <a:lnSpc>
                <a:spcPts val="2000"/>
              </a:lnSpc>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ts val="2000"/>
              </a:lnSpc>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Initially, upon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New Project </a:t>
            </a:r>
            <a:r>
              <a:rPr lang="en-US" sz="1400" dirty="0">
                <a:effectLst/>
                <a:latin typeface="Calibri" panose="020F0502020204030204" pitchFamily="34" charset="0"/>
                <a:ea typeface="Calibri" panose="020F0502020204030204" pitchFamily="34" charset="0"/>
                <a:cs typeface="Times New Roman" panose="02020603050405020304" pitchFamily="18" charset="0"/>
              </a:rPr>
              <a:t>Submission</a:t>
            </a:r>
          </a:p>
          <a:p>
            <a:pPr marL="800100" lvl="1" indent="-342900">
              <a:lnSpc>
                <a:spcPts val="2000"/>
              </a:lnSpc>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Upon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being added </a:t>
            </a:r>
            <a:r>
              <a:rPr lang="en-US" sz="1400" dirty="0">
                <a:effectLst/>
                <a:latin typeface="Calibri" panose="020F0502020204030204" pitchFamily="34" charset="0"/>
                <a:ea typeface="Calibri" panose="020F0502020204030204" pitchFamily="34" charset="0"/>
                <a:cs typeface="Times New Roman" panose="02020603050405020304" pitchFamily="18" charset="0"/>
              </a:rPr>
              <a:t>to an ongoing project </a:t>
            </a:r>
          </a:p>
          <a:p>
            <a:pPr marL="800100" lvl="1" indent="-342900">
              <a:lnSpc>
                <a:spcPts val="2000"/>
              </a:lnSpc>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Upon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Continuing Review </a:t>
            </a:r>
            <a:r>
              <a:rPr lang="en-US" sz="1400" dirty="0">
                <a:effectLst/>
                <a:latin typeface="Calibri" panose="020F0502020204030204" pitchFamily="34" charset="0"/>
                <a:ea typeface="Calibri" panose="020F0502020204030204" pitchFamily="34" charset="0"/>
                <a:cs typeface="Times New Roman" panose="02020603050405020304" pitchFamily="18" charset="0"/>
              </a:rPr>
              <a:t>to primary overseeing Review Board </a:t>
            </a:r>
          </a:p>
          <a:p>
            <a:pPr marL="800100" lvl="1" indent="-342900">
              <a:lnSpc>
                <a:spcPts val="2000"/>
              </a:lnSpc>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Interim; personal or financial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situation changes </a:t>
            </a:r>
            <a:r>
              <a:rPr lang="en-US" sz="1400" dirty="0">
                <a:effectLst/>
                <a:latin typeface="Calibri" panose="020F0502020204030204" pitchFamily="34" charset="0"/>
                <a:ea typeface="Calibri" panose="020F0502020204030204" pitchFamily="34" charset="0"/>
                <a:cs typeface="Times New Roman" panose="02020603050405020304" pitchFamily="18" charset="0"/>
              </a:rPr>
              <a:t>that reasonably put you in conflict with this study</a:t>
            </a:r>
          </a:p>
        </p:txBody>
      </p:sp>
      <p:pic>
        <p:nvPicPr>
          <p:cNvPr id="3" name="Picture 2" descr="Graphical user interface&#10;&#10;Description automatically generated with medium confidence">
            <a:extLst>
              <a:ext uri="{FF2B5EF4-FFF2-40B4-BE49-F238E27FC236}">
                <a16:creationId xmlns:a16="http://schemas.microsoft.com/office/drawing/2014/main" id="{666CF57B-5221-4D46-AE69-65D49D4CD0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138"/>
          <a:stretch/>
        </p:blipFill>
        <p:spPr>
          <a:xfrm>
            <a:off x="807318" y="517733"/>
            <a:ext cx="1466213" cy="1067673"/>
          </a:xfrm>
          <a:prstGeom prst="rect">
            <a:avLst/>
          </a:prstGeom>
        </p:spPr>
      </p:pic>
      <p:sp>
        <p:nvSpPr>
          <p:cNvPr id="4" name="Oval 3">
            <a:extLst>
              <a:ext uri="{FF2B5EF4-FFF2-40B4-BE49-F238E27FC236}">
                <a16:creationId xmlns:a16="http://schemas.microsoft.com/office/drawing/2014/main" id="{29171230-EC79-4A00-97A3-D28053F136A9}"/>
              </a:ext>
            </a:extLst>
          </p:cNvPr>
          <p:cNvSpPr/>
          <p:nvPr/>
        </p:nvSpPr>
        <p:spPr>
          <a:xfrm>
            <a:off x="692624" y="1182960"/>
            <a:ext cx="919096" cy="2295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5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21232D09-B18B-4F66-887B-5A203E2FE3C3}"/>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82880" y="365760"/>
            <a:ext cx="4297680" cy="2926080"/>
          </a:xfrm>
          <a:prstGeom prst="rect">
            <a:avLst/>
          </a:prstGeom>
          <a:ln w="31750">
            <a:solidFill>
              <a:schemeClr val="accent6">
                <a:lumMod val="50000"/>
              </a:schemeClr>
            </a:solidFill>
          </a:ln>
        </p:spPr>
      </p:pic>
      <p:pic>
        <p:nvPicPr>
          <p:cNvPr id="19" name="Picture 18" descr="Text&#10;&#10;Description automatically generated">
            <a:extLst>
              <a:ext uri="{FF2B5EF4-FFF2-40B4-BE49-F238E27FC236}">
                <a16:creationId xmlns:a16="http://schemas.microsoft.com/office/drawing/2014/main" id="{CD1AF6B7-CAFB-4222-8C44-F82FFDD6CC09}"/>
              </a:ext>
            </a:extLst>
          </p:cNvPr>
          <p:cNvPicPr>
            <a:picLocks/>
          </p:cNvPicPr>
          <p:nvPr/>
        </p:nvPicPr>
        <p:blipFill>
          <a:blip r:embed="rId3">
            <a:extLst>
              <a:ext uri="{28A0092B-C50C-407E-A947-70E740481C1C}">
                <a14:useLocalDpi xmlns:a14="http://schemas.microsoft.com/office/drawing/2010/main"/>
              </a:ext>
            </a:extLst>
          </a:blip>
          <a:stretch>
            <a:fillRect/>
          </a:stretch>
        </p:blipFill>
        <p:spPr>
          <a:xfrm>
            <a:off x="182880" y="3657600"/>
            <a:ext cx="4297680" cy="2926080"/>
          </a:xfrm>
          <a:prstGeom prst="rect">
            <a:avLst/>
          </a:prstGeom>
          <a:ln w="31750">
            <a:solidFill>
              <a:schemeClr val="accent6">
                <a:lumMod val="50000"/>
              </a:schemeClr>
            </a:solidFill>
          </a:ln>
        </p:spPr>
      </p:pic>
      <p:pic>
        <p:nvPicPr>
          <p:cNvPr id="21" name="Picture 20" descr="Graphical user interface, text, application&#10;&#10;Description automatically generated">
            <a:extLst>
              <a:ext uri="{FF2B5EF4-FFF2-40B4-BE49-F238E27FC236}">
                <a16:creationId xmlns:a16="http://schemas.microsoft.com/office/drawing/2014/main" id="{C73CF626-0AAE-4562-9B70-911C510AA0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5940" y="4762211"/>
            <a:ext cx="1826570" cy="775589"/>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402319D8-7FF4-4846-AD19-8962661CAD59}"/>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4663440" y="365760"/>
            <a:ext cx="4297680" cy="2926080"/>
          </a:xfrm>
          <a:prstGeom prst="rect">
            <a:avLst/>
          </a:prstGeom>
          <a:ln w="31750">
            <a:solidFill>
              <a:schemeClr val="accent6">
                <a:lumMod val="50000"/>
              </a:schemeClr>
            </a:solidFill>
          </a:ln>
        </p:spPr>
      </p:pic>
      <p:pic>
        <p:nvPicPr>
          <p:cNvPr id="25" name="Picture 24" descr="Graphical user interface, text&#10;&#10;Description automatically generated">
            <a:extLst>
              <a:ext uri="{FF2B5EF4-FFF2-40B4-BE49-F238E27FC236}">
                <a16:creationId xmlns:a16="http://schemas.microsoft.com/office/drawing/2014/main" id="{DDB17191-4C41-424D-A94D-7C2A9779BEEF}"/>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4663440" y="3657600"/>
            <a:ext cx="4297680" cy="2926080"/>
          </a:xfrm>
          <a:prstGeom prst="rect">
            <a:avLst/>
          </a:prstGeom>
          <a:ln w="31750">
            <a:solidFill>
              <a:schemeClr val="accent6">
                <a:lumMod val="50000"/>
              </a:schemeClr>
            </a:solidFill>
          </a:ln>
        </p:spPr>
      </p:pic>
      <p:sp>
        <p:nvSpPr>
          <p:cNvPr id="26" name="Rectangle 25">
            <a:extLst>
              <a:ext uri="{FF2B5EF4-FFF2-40B4-BE49-F238E27FC236}">
                <a16:creationId xmlns:a16="http://schemas.microsoft.com/office/drawing/2014/main" id="{B515EF67-5147-4728-A1BA-6A3E09A1C127}"/>
              </a:ext>
            </a:extLst>
          </p:cNvPr>
          <p:cNvSpPr/>
          <p:nvPr/>
        </p:nvSpPr>
        <p:spPr>
          <a:xfrm>
            <a:off x="302145" y="2497409"/>
            <a:ext cx="450764"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w="9525" cmpd="sng">
                  <a:noFill/>
                  <a:prstDash val="solid"/>
                </a:ln>
                <a:solidFill>
                  <a:srgbClr val="FF0000"/>
                </a:solidFill>
                <a:effectLst>
                  <a:glow rad="38100">
                    <a:srgbClr val="4472C4">
                      <a:alpha val="40000"/>
                    </a:srgbClr>
                  </a:glow>
                </a:effectLst>
                <a:uLnTx/>
                <a:uFillTx/>
                <a:latin typeface="Calibri" panose="020F0502020204030204"/>
                <a:ea typeface="+mn-ea"/>
                <a:cs typeface="+mn-cs"/>
              </a:rPr>
              <a:t>1</a:t>
            </a:r>
          </a:p>
        </p:txBody>
      </p:sp>
      <p:sp>
        <p:nvSpPr>
          <p:cNvPr id="27" name="Rectangle 26">
            <a:extLst>
              <a:ext uri="{FF2B5EF4-FFF2-40B4-BE49-F238E27FC236}">
                <a16:creationId xmlns:a16="http://schemas.microsoft.com/office/drawing/2014/main" id="{E0CDE298-9B1A-479E-8942-1579C66BE588}"/>
              </a:ext>
            </a:extLst>
          </p:cNvPr>
          <p:cNvSpPr/>
          <p:nvPr/>
        </p:nvSpPr>
        <p:spPr>
          <a:xfrm>
            <a:off x="4864726" y="2518980"/>
            <a:ext cx="450764"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w="9525" cmpd="sng">
                  <a:noFill/>
                  <a:prstDash val="solid"/>
                </a:ln>
                <a:solidFill>
                  <a:srgbClr val="FF0000"/>
                </a:solidFill>
                <a:effectLst>
                  <a:glow rad="38100">
                    <a:srgbClr val="4472C4">
                      <a:alpha val="40000"/>
                    </a:srgbClr>
                  </a:glow>
                </a:effectLst>
                <a:uLnTx/>
                <a:uFillTx/>
                <a:latin typeface="Calibri" panose="020F0502020204030204"/>
                <a:ea typeface="+mn-ea"/>
                <a:cs typeface="+mn-cs"/>
              </a:rPr>
              <a:t>2</a:t>
            </a:r>
          </a:p>
        </p:txBody>
      </p:sp>
      <p:sp>
        <p:nvSpPr>
          <p:cNvPr id="28" name="Rectangle 27">
            <a:extLst>
              <a:ext uri="{FF2B5EF4-FFF2-40B4-BE49-F238E27FC236}">
                <a16:creationId xmlns:a16="http://schemas.microsoft.com/office/drawing/2014/main" id="{F8058FF3-A0E7-4313-AC19-60F68670D8DE}"/>
              </a:ext>
            </a:extLst>
          </p:cNvPr>
          <p:cNvSpPr/>
          <p:nvPr/>
        </p:nvSpPr>
        <p:spPr>
          <a:xfrm>
            <a:off x="315444" y="5719188"/>
            <a:ext cx="450764"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w="9525" cmpd="sng">
                  <a:noFill/>
                  <a:prstDash val="solid"/>
                </a:ln>
                <a:solidFill>
                  <a:srgbClr val="FF0000"/>
                </a:solidFill>
                <a:effectLst>
                  <a:glow rad="38100">
                    <a:srgbClr val="4472C4">
                      <a:alpha val="40000"/>
                    </a:srgbClr>
                  </a:glow>
                </a:effectLst>
                <a:uLnTx/>
                <a:uFillTx/>
                <a:latin typeface="Calibri" panose="020F0502020204030204"/>
                <a:ea typeface="+mn-ea"/>
                <a:cs typeface="+mn-cs"/>
              </a:rPr>
              <a:t>3</a:t>
            </a:r>
          </a:p>
        </p:txBody>
      </p:sp>
      <p:sp>
        <p:nvSpPr>
          <p:cNvPr id="29" name="Rectangle 28">
            <a:extLst>
              <a:ext uri="{FF2B5EF4-FFF2-40B4-BE49-F238E27FC236}">
                <a16:creationId xmlns:a16="http://schemas.microsoft.com/office/drawing/2014/main" id="{8BD47E02-F2A7-4697-B512-486CA77823FF}"/>
              </a:ext>
            </a:extLst>
          </p:cNvPr>
          <p:cNvSpPr/>
          <p:nvPr/>
        </p:nvSpPr>
        <p:spPr>
          <a:xfrm>
            <a:off x="4824838" y="5696549"/>
            <a:ext cx="450764"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w="9525" cmpd="sng">
                  <a:noFill/>
                  <a:prstDash val="solid"/>
                </a:ln>
                <a:solidFill>
                  <a:srgbClr val="FF0000"/>
                </a:solidFill>
                <a:effectLst>
                  <a:glow rad="38100">
                    <a:srgbClr val="4472C4">
                      <a:alpha val="40000"/>
                    </a:srgbClr>
                  </a:glow>
                </a:effectLst>
                <a:uLnTx/>
                <a:uFillTx/>
                <a:latin typeface="Calibri" panose="020F0502020204030204"/>
                <a:ea typeface="+mn-ea"/>
                <a:cs typeface="+mn-cs"/>
              </a:rPr>
              <a:t>4</a:t>
            </a:r>
          </a:p>
        </p:txBody>
      </p:sp>
      <p:sp>
        <p:nvSpPr>
          <p:cNvPr id="31" name="Speech Bubble: Rectangle with Corners Rounded 30">
            <a:extLst>
              <a:ext uri="{FF2B5EF4-FFF2-40B4-BE49-F238E27FC236}">
                <a16:creationId xmlns:a16="http://schemas.microsoft.com/office/drawing/2014/main" id="{8580CCCE-2FE6-4DAD-BB2A-82137816F2FC}"/>
              </a:ext>
            </a:extLst>
          </p:cNvPr>
          <p:cNvSpPr/>
          <p:nvPr/>
        </p:nvSpPr>
        <p:spPr>
          <a:xfrm>
            <a:off x="960369" y="1063395"/>
            <a:ext cx="548640" cy="182880"/>
          </a:xfrm>
          <a:prstGeom prst="wedgeRoundRectCallout">
            <a:avLst>
              <a:gd name="adj1" fmla="val -109742"/>
              <a:gd name="adj2" fmla="val 17708"/>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Select</a:t>
            </a:r>
          </a:p>
        </p:txBody>
      </p:sp>
      <p:sp>
        <p:nvSpPr>
          <p:cNvPr id="32" name="Speech Bubble: Rectangle with Corners Rounded 31">
            <a:extLst>
              <a:ext uri="{FF2B5EF4-FFF2-40B4-BE49-F238E27FC236}">
                <a16:creationId xmlns:a16="http://schemas.microsoft.com/office/drawing/2014/main" id="{4B23D061-896F-4CBA-9705-A512DA0DA285}"/>
              </a:ext>
            </a:extLst>
          </p:cNvPr>
          <p:cNvSpPr/>
          <p:nvPr/>
        </p:nvSpPr>
        <p:spPr>
          <a:xfrm>
            <a:off x="5913880" y="1154835"/>
            <a:ext cx="548640" cy="182880"/>
          </a:xfrm>
          <a:prstGeom prst="wedgeRoundRectCallout">
            <a:avLst>
              <a:gd name="adj1" fmla="val 76136"/>
              <a:gd name="adj2" fmla="val 1353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Select</a:t>
            </a:r>
          </a:p>
        </p:txBody>
      </p:sp>
      <p:sp>
        <p:nvSpPr>
          <p:cNvPr id="33" name="Speech Bubble: Rectangle with Corners Rounded 32">
            <a:extLst>
              <a:ext uri="{FF2B5EF4-FFF2-40B4-BE49-F238E27FC236}">
                <a16:creationId xmlns:a16="http://schemas.microsoft.com/office/drawing/2014/main" id="{10A66D40-68F5-4785-8654-4B1D14A542EF}"/>
              </a:ext>
            </a:extLst>
          </p:cNvPr>
          <p:cNvSpPr/>
          <p:nvPr/>
        </p:nvSpPr>
        <p:spPr>
          <a:xfrm>
            <a:off x="2908214" y="4320095"/>
            <a:ext cx="1286376" cy="329342"/>
          </a:xfrm>
          <a:prstGeom prst="wedgeRoundRectCallout">
            <a:avLst>
              <a:gd name="adj1" fmla="val -55975"/>
              <a:gd name="adj2" fmla="val 50929"/>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Select</a:t>
            </a:r>
            <a:r>
              <a:rPr kumimoji="0" lang="en-US"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a:t>
            </a:r>
            <a:r>
              <a:rPr kumimoji="0" lang="en-US" sz="1100" b="1" i="0" u="none" strike="noStrike" kern="1200" cap="none" spc="0" normalizeH="0" baseline="0" noProof="0" dirty="0">
                <a:ln>
                  <a:noFill/>
                </a:ln>
                <a:solidFill>
                  <a:prstClr val="white"/>
                </a:solidFill>
                <a:effectLst/>
                <a:highlight>
                  <a:srgbClr val="FF0000"/>
                </a:highlight>
                <a:uLnTx/>
                <a:uFillTx/>
                <a:latin typeface="Calibri" panose="020F0502020204030204"/>
                <a:ea typeface="+mn-ea"/>
                <a:cs typeface="+mn-cs"/>
              </a:rPr>
              <a:t>applicable project</a:t>
            </a:r>
          </a:p>
        </p:txBody>
      </p:sp>
      <p:sp>
        <p:nvSpPr>
          <p:cNvPr id="35" name="Speech Bubble: Rectangle with Corners Rounded 34">
            <a:extLst>
              <a:ext uri="{FF2B5EF4-FFF2-40B4-BE49-F238E27FC236}">
                <a16:creationId xmlns:a16="http://schemas.microsoft.com/office/drawing/2014/main" id="{06A81409-3D0D-4733-8319-70BAB8FD8D75}"/>
              </a:ext>
            </a:extLst>
          </p:cNvPr>
          <p:cNvSpPr/>
          <p:nvPr/>
        </p:nvSpPr>
        <p:spPr>
          <a:xfrm>
            <a:off x="7468980" y="6309360"/>
            <a:ext cx="548640" cy="182880"/>
          </a:xfrm>
          <a:prstGeom prst="wedgeRoundRectCallout">
            <a:avLst>
              <a:gd name="adj1" fmla="val 85498"/>
              <a:gd name="adj2" fmla="val 25417"/>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Select</a:t>
            </a:r>
          </a:p>
        </p:txBody>
      </p:sp>
      <p:sp>
        <p:nvSpPr>
          <p:cNvPr id="37" name="Speech Bubble: Rectangle with Corners Rounded 36">
            <a:extLst>
              <a:ext uri="{FF2B5EF4-FFF2-40B4-BE49-F238E27FC236}">
                <a16:creationId xmlns:a16="http://schemas.microsoft.com/office/drawing/2014/main" id="{BF2DD058-A165-46CE-AC5E-8BA611713B36}"/>
              </a:ext>
            </a:extLst>
          </p:cNvPr>
          <p:cNvSpPr/>
          <p:nvPr/>
        </p:nvSpPr>
        <p:spPr>
          <a:xfrm>
            <a:off x="2365243" y="6353420"/>
            <a:ext cx="548640" cy="182880"/>
          </a:xfrm>
          <a:prstGeom prst="wedgeRoundRectCallout">
            <a:avLst>
              <a:gd name="adj1" fmla="val -18627"/>
              <a:gd name="adj2" fmla="val -100886"/>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Select</a:t>
            </a:r>
          </a:p>
        </p:txBody>
      </p:sp>
      <p:sp>
        <p:nvSpPr>
          <p:cNvPr id="38" name="Speech Bubble: Rectangle with Corners Rounded 37">
            <a:extLst>
              <a:ext uri="{FF2B5EF4-FFF2-40B4-BE49-F238E27FC236}">
                <a16:creationId xmlns:a16="http://schemas.microsoft.com/office/drawing/2014/main" id="{00461952-4272-44C4-BF13-17F973768319}"/>
              </a:ext>
            </a:extLst>
          </p:cNvPr>
          <p:cNvSpPr/>
          <p:nvPr/>
        </p:nvSpPr>
        <p:spPr>
          <a:xfrm>
            <a:off x="4756261" y="1590129"/>
            <a:ext cx="2987039" cy="613408"/>
          </a:xfrm>
          <a:prstGeom prst="wedgeRoundRectCallout">
            <a:avLst>
              <a:gd name="adj1" fmla="val -48973"/>
              <a:gd name="adj2" fmla="val 17312"/>
              <a:gd name="adj3" fmla="val 16667"/>
            </a:avLst>
          </a:prstGeom>
          <a:solidFill>
            <a:schemeClr val="bg1">
              <a:lumMod val="8500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Lists all COIs you have created in the past.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If asked to edit a Pending COI use the </a:t>
            </a:r>
            <a:r>
              <a:rPr kumimoji="0" lang="en-US" sz="1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pencil</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icon</a:t>
            </a:r>
            <a:endParaRPr kumimoji="0" lang="en-US" sz="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40" name="Straight Arrow Connector 39">
            <a:extLst>
              <a:ext uri="{FF2B5EF4-FFF2-40B4-BE49-F238E27FC236}">
                <a16:creationId xmlns:a16="http://schemas.microsoft.com/office/drawing/2014/main" id="{1C88AAB9-1B5B-4221-BC2B-51EB3CA5FD72}"/>
              </a:ext>
            </a:extLst>
          </p:cNvPr>
          <p:cNvCxnSpPr>
            <a:cxnSpLocks/>
          </p:cNvCxnSpPr>
          <p:nvPr/>
        </p:nvCxnSpPr>
        <p:spPr>
          <a:xfrm>
            <a:off x="7341326" y="2142309"/>
            <a:ext cx="1286224" cy="33641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Speech Bubble: Rectangle with Corners Rounded 46">
            <a:extLst>
              <a:ext uri="{FF2B5EF4-FFF2-40B4-BE49-F238E27FC236}">
                <a16:creationId xmlns:a16="http://schemas.microsoft.com/office/drawing/2014/main" id="{C2CCF705-AF5E-4410-BEE0-54093E1615A6}"/>
              </a:ext>
            </a:extLst>
          </p:cNvPr>
          <p:cNvSpPr/>
          <p:nvPr/>
        </p:nvSpPr>
        <p:spPr>
          <a:xfrm>
            <a:off x="960369" y="1333174"/>
            <a:ext cx="2656917" cy="980355"/>
          </a:xfrm>
          <a:prstGeom prst="wedgeRoundRectCallout">
            <a:avLst>
              <a:gd name="adj1" fmla="val -48973"/>
              <a:gd name="adj2" fmla="val 17312"/>
              <a:gd name="adj3" fmla="val 16667"/>
            </a:avLst>
          </a:prstGeom>
          <a:solidFill>
            <a:schemeClr val="bg1">
              <a:lumMod val="8500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If the project you have in mind is not listed, it means you have not been ‘</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Shared</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to it yet.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Contact Study Coordinator or PI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You may have to </a:t>
            </a:r>
            <a:r>
              <a:rPr kumimoji="0" lang="en-US" sz="1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expand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if you are ‘Shared’ on more than 10 projects</a:t>
            </a:r>
          </a:p>
        </p:txBody>
      </p:sp>
      <p:sp>
        <p:nvSpPr>
          <p:cNvPr id="51" name="Oval 50">
            <a:extLst>
              <a:ext uri="{FF2B5EF4-FFF2-40B4-BE49-F238E27FC236}">
                <a16:creationId xmlns:a16="http://schemas.microsoft.com/office/drawing/2014/main" id="{B9F2DE7C-3C4C-4205-96CE-AF5765BDDC04}"/>
              </a:ext>
            </a:extLst>
          </p:cNvPr>
          <p:cNvSpPr/>
          <p:nvPr/>
        </p:nvSpPr>
        <p:spPr>
          <a:xfrm>
            <a:off x="3916635" y="582936"/>
            <a:ext cx="655365" cy="293405"/>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72D81386-0E83-4A18-8685-D8BEFD933E3C}"/>
              </a:ext>
            </a:extLst>
          </p:cNvPr>
          <p:cNvSpPr/>
          <p:nvPr/>
        </p:nvSpPr>
        <p:spPr>
          <a:xfrm>
            <a:off x="8456023" y="697713"/>
            <a:ext cx="553444" cy="234104"/>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B95F6962-E0D4-4616-8392-3D9161F9EDAD}"/>
              </a:ext>
            </a:extLst>
          </p:cNvPr>
          <p:cNvSpPr/>
          <p:nvPr/>
        </p:nvSpPr>
        <p:spPr>
          <a:xfrm>
            <a:off x="2858487" y="42591"/>
            <a:ext cx="3145476" cy="307777"/>
          </a:xfrm>
          <a:prstGeom prst="rect">
            <a:avLst/>
          </a:prstGeom>
          <a:solidFill>
            <a:schemeClr val="bg1">
              <a:alpha val="66000"/>
            </a:schemeClr>
          </a:solidFill>
          <a:ln>
            <a:noFill/>
          </a:ln>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50" normalizeH="0" baseline="0" noProof="0" dirty="0">
                <a:ln w="9525" cmpd="sng">
                  <a:noFill/>
                  <a:prstDash val="solid"/>
                </a:ln>
                <a:solidFill>
                  <a:srgbClr val="70AD47">
                    <a:lumMod val="50000"/>
                  </a:srgbClr>
                </a:solidFill>
                <a:effectLst/>
                <a:uLnTx/>
                <a:uFillTx/>
                <a:latin typeface="Calibri" panose="020F0502020204030204"/>
                <a:ea typeface="+mn-ea"/>
                <a:cs typeface="+mn-cs"/>
              </a:rPr>
              <a:t>Creating </a:t>
            </a:r>
            <a:r>
              <a:rPr kumimoji="0" lang="en-US" sz="2000" b="0" i="0" u="none" strike="noStrike" kern="1200" cap="none" spc="50" normalizeH="0" baseline="0" noProof="0" dirty="0">
                <a:ln w="9525" cmpd="sng">
                  <a:noFill/>
                  <a:prstDash val="solid"/>
                </a:ln>
                <a:solidFill>
                  <a:srgbClr val="70AD47">
                    <a:lumMod val="50000"/>
                  </a:srgbClr>
                </a:solidFill>
                <a:effectLst/>
                <a:uLnTx/>
                <a:uFillTx/>
                <a:latin typeface="Calibri" panose="020F0502020204030204"/>
                <a:ea typeface="+mn-ea"/>
                <a:cs typeface="+mn-cs"/>
              </a:rPr>
              <a:t>Your COI Disclosure</a:t>
            </a:r>
            <a:endParaRPr kumimoji="0" lang="en-US" sz="2000" b="0" i="0" u="none" strike="noStrike" kern="1200" cap="none" spc="50" normalizeH="0" baseline="0" noProof="0" dirty="0">
              <a:ln w="9525" cmpd="sng">
                <a:solidFill>
                  <a:srgbClr val="4472C4"/>
                </a:solidFill>
                <a:prstDash val="solid"/>
              </a:ln>
              <a:solidFill>
                <a:srgbClr val="70AD47">
                  <a:lumMod val="50000"/>
                </a:srgbClr>
              </a:solidFill>
              <a:effectLst>
                <a:glow rad="38100">
                  <a:srgbClr val="4472C4">
                    <a:alpha val="40000"/>
                  </a:srgbClr>
                </a:glow>
              </a:effectLst>
              <a:uLnTx/>
              <a:uFillTx/>
              <a:latin typeface="Calibri" panose="020F0502020204030204"/>
              <a:ea typeface="+mn-ea"/>
              <a:cs typeface="+mn-cs"/>
            </a:endParaRPr>
          </a:p>
        </p:txBody>
      </p:sp>
      <p:sp>
        <p:nvSpPr>
          <p:cNvPr id="63" name="Speech Bubble: Rectangle with Corners Rounded 62">
            <a:extLst>
              <a:ext uri="{FF2B5EF4-FFF2-40B4-BE49-F238E27FC236}">
                <a16:creationId xmlns:a16="http://schemas.microsoft.com/office/drawing/2014/main" id="{DE1C5389-6399-4DB1-97CE-1233D5E70C29}"/>
              </a:ext>
            </a:extLst>
          </p:cNvPr>
          <p:cNvSpPr/>
          <p:nvPr/>
        </p:nvSpPr>
        <p:spPr>
          <a:xfrm rot="296187">
            <a:off x="7832739" y="1636437"/>
            <a:ext cx="1017595" cy="281692"/>
          </a:xfrm>
          <a:prstGeom prst="wedgeRoundRectCallout">
            <a:avLst>
              <a:gd name="adj1" fmla="val 42310"/>
              <a:gd name="adj2" fmla="val 80989"/>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Remember to expand if needed</a:t>
            </a:r>
          </a:p>
        </p:txBody>
      </p:sp>
      <p:cxnSp>
        <p:nvCxnSpPr>
          <p:cNvPr id="66" name="Straight Connector 65">
            <a:extLst>
              <a:ext uri="{FF2B5EF4-FFF2-40B4-BE49-F238E27FC236}">
                <a16:creationId xmlns:a16="http://schemas.microsoft.com/office/drawing/2014/main" id="{5484D323-D7AC-49D1-A77E-65A143DB5C28}"/>
              </a:ext>
            </a:extLst>
          </p:cNvPr>
          <p:cNvCxnSpPr/>
          <p:nvPr/>
        </p:nvCxnSpPr>
        <p:spPr>
          <a:xfrm>
            <a:off x="5587836" y="3912127"/>
            <a:ext cx="1200727"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Speech Bubble: Rectangle with Corners Rounded 71">
            <a:extLst>
              <a:ext uri="{FF2B5EF4-FFF2-40B4-BE49-F238E27FC236}">
                <a16:creationId xmlns:a16="http://schemas.microsoft.com/office/drawing/2014/main" id="{7FE0ED4C-46D5-40F8-82E4-D65418FE3689}"/>
              </a:ext>
            </a:extLst>
          </p:cNvPr>
          <p:cNvSpPr/>
          <p:nvPr/>
        </p:nvSpPr>
        <p:spPr>
          <a:xfrm rot="20912951">
            <a:off x="4767807" y="4840261"/>
            <a:ext cx="1674199" cy="374515"/>
          </a:xfrm>
          <a:prstGeom prst="wedgeRoundRectCallout">
            <a:avLst>
              <a:gd name="adj1" fmla="val -22279"/>
              <a:gd name="adj2" fmla="val 36582"/>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The Disclosure Form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FYI</a:t>
            </a:r>
          </a:p>
        </p:txBody>
      </p:sp>
      <p:sp>
        <p:nvSpPr>
          <p:cNvPr id="30" name="Speech Bubble: Rectangle with Corners Rounded 29">
            <a:extLst>
              <a:ext uri="{FF2B5EF4-FFF2-40B4-BE49-F238E27FC236}">
                <a16:creationId xmlns:a16="http://schemas.microsoft.com/office/drawing/2014/main" id="{A720A6B5-F928-4562-B771-F4AF9776C6E5}"/>
              </a:ext>
            </a:extLst>
          </p:cNvPr>
          <p:cNvSpPr/>
          <p:nvPr/>
        </p:nvSpPr>
        <p:spPr>
          <a:xfrm>
            <a:off x="2350653" y="5720680"/>
            <a:ext cx="1359908" cy="329812"/>
          </a:xfrm>
          <a:prstGeom prst="wedgeRoundRectCallout">
            <a:avLst>
              <a:gd name="adj1" fmla="val -62301"/>
              <a:gd name="adj2" fmla="val -912"/>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Select</a:t>
            </a:r>
            <a:r>
              <a:rPr kumimoji="0" lang="en-US"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highlight>
                  <a:srgbClr val="FF0000"/>
                </a:highlight>
                <a:uLnTx/>
                <a:uFillTx/>
                <a:latin typeface="Calibri" panose="020F0502020204030204"/>
                <a:ea typeface="+mn-ea"/>
                <a:cs typeface="+mn-cs"/>
              </a:rPr>
              <a:t>applicable purpose</a:t>
            </a:r>
          </a:p>
        </p:txBody>
      </p:sp>
      <p:cxnSp>
        <p:nvCxnSpPr>
          <p:cNvPr id="4" name="Straight Arrow Connector 3">
            <a:extLst>
              <a:ext uri="{FF2B5EF4-FFF2-40B4-BE49-F238E27FC236}">
                <a16:creationId xmlns:a16="http://schemas.microsoft.com/office/drawing/2014/main" id="{054BDDE6-1A9D-4047-A8D9-52970C68EC95}"/>
              </a:ext>
            </a:extLst>
          </p:cNvPr>
          <p:cNvCxnSpPr>
            <a:cxnSpLocks/>
          </p:cNvCxnSpPr>
          <p:nvPr/>
        </p:nvCxnSpPr>
        <p:spPr>
          <a:xfrm flipV="1">
            <a:off x="2858487" y="1480457"/>
            <a:ext cx="1385830" cy="585081"/>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6AC4CDF4-6C03-40FD-AA46-897CBEEBF61A}"/>
              </a:ext>
            </a:extLst>
          </p:cNvPr>
          <p:cNvSpPr/>
          <p:nvPr/>
        </p:nvSpPr>
        <p:spPr>
          <a:xfrm>
            <a:off x="3539225" y="4052354"/>
            <a:ext cx="1032775" cy="293405"/>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Speech Bubble: Rectangle with Corners Rounded 35">
            <a:extLst>
              <a:ext uri="{FF2B5EF4-FFF2-40B4-BE49-F238E27FC236}">
                <a16:creationId xmlns:a16="http://schemas.microsoft.com/office/drawing/2014/main" id="{D642CDDC-73EF-478F-9FF1-210B5991B8F9}"/>
              </a:ext>
            </a:extLst>
          </p:cNvPr>
          <p:cNvSpPr/>
          <p:nvPr/>
        </p:nvSpPr>
        <p:spPr>
          <a:xfrm>
            <a:off x="960369" y="5285796"/>
            <a:ext cx="548640" cy="182880"/>
          </a:xfrm>
          <a:prstGeom prst="wedgeRoundRectCallout">
            <a:avLst>
              <a:gd name="adj1" fmla="val 70262"/>
              <a:gd name="adj2" fmla="val 1816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Select</a:t>
            </a:r>
          </a:p>
        </p:txBody>
      </p:sp>
    </p:spTree>
    <p:extLst>
      <p:ext uri="{BB962C8B-B14F-4D97-AF65-F5344CB8AC3E}">
        <p14:creationId xmlns:p14="http://schemas.microsoft.com/office/powerpoint/2010/main" val="260149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1994AB9-8FC1-4E17-92F7-390082F8C399}"/>
              </a:ext>
            </a:extLst>
          </p:cNvPr>
          <p:cNvSpPr txBox="1"/>
          <p:nvPr/>
        </p:nvSpPr>
        <p:spPr>
          <a:xfrm>
            <a:off x="3383280" y="298799"/>
            <a:ext cx="2329543" cy="3023905"/>
          </a:xfrm>
          <a:prstGeom prst="rect">
            <a:avLst/>
          </a:prstGeom>
          <a:noFill/>
          <a:ln w="31750">
            <a:solidFill>
              <a:schemeClr val="accent6">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Answer a series of questions from the following topics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9 questions in all</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Income &amp; Compensation =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Business Relationships =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Intellectual Property =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Non-Publicly Traded Companies =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Specific Types of Financial Interests = 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8" name="Picture 27" descr="Text&#10;&#10;Description automatically generated">
            <a:extLst>
              <a:ext uri="{FF2B5EF4-FFF2-40B4-BE49-F238E27FC236}">
                <a16:creationId xmlns:a16="http://schemas.microsoft.com/office/drawing/2014/main" id="{ABFCF1E6-4B84-4A5B-BD83-A876E648985A}"/>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82880" y="3566160"/>
            <a:ext cx="4297679" cy="2926080"/>
          </a:xfrm>
          <a:prstGeom prst="rect">
            <a:avLst/>
          </a:prstGeom>
          <a:ln w="31750">
            <a:solidFill>
              <a:schemeClr val="accent6">
                <a:lumMod val="50000"/>
              </a:schemeClr>
            </a:solidFill>
          </a:ln>
        </p:spPr>
      </p:pic>
      <p:pic>
        <p:nvPicPr>
          <p:cNvPr id="5" name="Picture 4" descr="Graphical user interface&#10;&#10;Description automatically generated">
            <a:extLst>
              <a:ext uri="{FF2B5EF4-FFF2-40B4-BE49-F238E27FC236}">
                <a16:creationId xmlns:a16="http://schemas.microsoft.com/office/drawing/2014/main" id="{D7FC0F9B-6095-4E5C-9794-F5EAB967377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82880" y="319109"/>
            <a:ext cx="3108960" cy="2926080"/>
          </a:xfrm>
          <a:prstGeom prst="rect">
            <a:avLst/>
          </a:prstGeom>
          <a:ln w="31750">
            <a:solidFill>
              <a:schemeClr val="accent6">
                <a:lumMod val="50000"/>
              </a:schemeClr>
            </a:solidFill>
          </a:ln>
        </p:spPr>
      </p:pic>
      <p:pic>
        <p:nvPicPr>
          <p:cNvPr id="9" name="Picture 8" descr="Graphical user interface, text, application&#10;&#10;Description automatically generated">
            <a:extLst>
              <a:ext uri="{FF2B5EF4-FFF2-40B4-BE49-F238E27FC236}">
                <a16:creationId xmlns:a16="http://schemas.microsoft.com/office/drawing/2014/main" id="{E2FCDE82-0562-4937-9464-2D22EF1C492E}"/>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5852160" y="365760"/>
            <a:ext cx="3108960" cy="2926080"/>
          </a:xfrm>
          <a:prstGeom prst="rect">
            <a:avLst/>
          </a:prstGeom>
          <a:ln w="31750">
            <a:solidFill>
              <a:schemeClr val="accent6">
                <a:lumMod val="50000"/>
              </a:schemeClr>
            </a:solidFill>
          </a:ln>
        </p:spPr>
      </p:pic>
      <p:pic>
        <p:nvPicPr>
          <p:cNvPr id="13" name="Picture 12" descr="Text&#10;&#10;Description automatically generated">
            <a:extLst>
              <a:ext uri="{FF2B5EF4-FFF2-40B4-BE49-F238E27FC236}">
                <a16:creationId xmlns:a16="http://schemas.microsoft.com/office/drawing/2014/main" id="{AC953F52-5BB1-4B60-94A3-67DBA01E6D8B}"/>
              </a:ext>
            </a:extLst>
          </p:cNvPr>
          <p:cNvPicPr>
            <a:picLocks/>
          </p:cNvPicPr>
          <p:nvPr/>
        </p:nvPicPr>
        <p:blipFill>
          <a:blip r:embed="rId5">
            <a:extLst>
              <a:ext uri="{28A0092B-C50C-407E-A947-70E740481C1C}">
                <a14:useLocalDpi xmlns:a14="http://schemas.microsoft.com/office/drawing/2010/main"/>
              </a:ext>
            </a:extLst>
          </a:blip>
          <a:stretch>
            <a:fillRect/>
          </a:stretch>
        </p:blipFill>
        <p:spPr>
          <a:xfrm>
            <a:off x="4663441" y="3590042"/>
            <a:ext cx="4297680" cy="2147043"/>
          </a:xfrm>
          <a:prstGeom prst="rect">
            <a:avLst/>
          </a:prstGeom>
          <a:ln w="31750">
            <a:solidFill>
              <a:schemeClr val="accent6">
                <a:lumMod val="50000"/>
              </a:schemeClr>
            </a:solidFill>
          </a:ln>
        </p:spPr>
      </p:pic>
      <p:sp>
        <p:nvSpPr>
          <p:cNvPr id="14" name="Rectangle 13">
            <a:extLst>
              <a:ext uri="{FF2B5EF4-FFF2-40B4-BE49-F238E27FC236}">
                <a16:creationId xmlns:a16="http://schemas.microsoft.com/office/drawing/2014/main" id="{DDE59885-80EC-4C1E-A430-9209E2689E09}"/>
              </a:ext>
            </a:extLst>
          </p:cNvPr>
          <p:cNvSpPr/>
          <p:nvPr/>
        </p:nvSpPr>
        <p:spPr>
          <a:xfrm>
            <a:off x="211044" y="2592363"/>
            <a:ext cx="450764"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w="9525" cmpd="sng">
                  <a:noFill/>
                  <a:prstDash val="solid"/>
                </a:ln>
                <a:solidFill>
                  <a:srgbClr val="FF0000"/>
                </a:solidFill>
                <a:effectLst>
                  <a:glow rad="38100">
                    <a:srgbClr val="4472C4">
                      <a:alpha val="40000"/>
                    </a:srgbClr>
                  </a:glow>
                </a:effectLst>
                <a:uLnTx/>
                <a:uFillTx/>
                <a:latin typeface="Calibri" panose="020F0502020204030204"/>
                <a:ea typeface="+mn-ea"/>
                <a:cs typeface="+mn-cs"/>
              </a:rPr>
              <a:t>5</a:t>
            </a:r>
          </a:p>
        </p:txBody>
      </p:sp>
      <p:sp>
        <p:nvSpPr>
          <p:cNvPr id="16" name="Rectangle 15">
            <a:extLst>
              <a:ext uri="{FF2B5EF4-FFF2-40B4-BE49-F238E27FC236}">
                <a16:creationId xmlns:a16="http://schemas.microsoft.com/office/drawing/2014/main" id="{A7CE0B9D-41F9-450D-96F9-A8892B96589B}"/>
              </a:ext>
            </a:extLst>
          </p:cNvPr>
          <p:cNvSpPr/>
          <p:nvPr/>
        </p:nvSpPr>
        <p:spPr>
          <a:xfrm>
            <a:off x="5899477" y="2592363"/>
            <a:ext cx="450764"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w="9525" cmpd="sng">
                  <a:noFill/>
                  <a:prstDash val="solid"/>
                </a:ln>
                <a:solidFill>
                  <a:srgbClr val="FF0000"/>
                </a:solidFill>
                <a:effectLst>
                  <a:glow rad="38100">
                    <a:srgbClr val="4472C4">
                      <a:alpha val="40000"/>
                    </a:srgbClr>
                  </a:glow>
                </a:effectLst>
                <a:uLnTx/>
                <a:uFillTx/>
                <a:latin typeface="Calibri" panose="020F0502020204030204"/>
                <a:ea typeface="+mn-ea"/>
                <a:cs typeface="+mn-cs"/>
              </a:rPr>
              <a:t>7</a:t>
            </a:r>
          </a:p>
        </p:txBody>
      </p:sp>
      <p:sp>
        <p:nvSpPr>
          <p:cNvPr id="18" name="Rectangle 17">
            <a:extLst>
              <a:ext uri="{FF2B5EF4-FFF2-40B4-BE49-F238E27FC236}">
                <a16:creationId xmlns:a16="http://schemas.microsoft.com/office/drawing/2014/main" id="{07915403-2BC1-4982-82E9-A7F490CAE999}"/>
              </a:ext>
            </a:extLst>
          </p:cNvPr>
          <p:cNvSpPr/>
          <p:nvPr/>
        </p:nvSpPr>
        <p:spPr>
          <a:xfrm>
            <a:off x="311484" y="5770845"/>
            <a:ext cx="450764"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w="9525" cmpd="sng">
                  <a:noFill/>
                  <a:prstDash val="solid"/>
                </a:ln>
                <a:solidFill>
                  <a:srgbClr val="FF0000"/>
                </a:solidFill>
                <a:effectLst>
                  <a:glow rad="38100">
                    <a:srgbClr val="4472C4">
                      <a:alpha val="40000"/>
                    </a:srgbClr>
                  </a:glow>
                </a:effectLst>
                <a:uLnTx/>
                <a:uFillTx/>
                <a:latin typeface="Calibri" panose="020F0502020204030204"/>
                <a:ea typeface="+mn-ea"/>
                <a:cs typeface="+mn-cs"/>
              </a:rPr>
              <a:t>8</a:t>
            </a:r>
          </a:p>
        </p:txBody>
      </p:sp>
      <p:sp>
        <p:nvSpPr>
          <p:cNvPr id="20" name="Speech Bubble: Rectangle with Corners Rounded 19">
            <a:extLst>
              <a:ext uri="{FF2B5EF4-FFF2-40B4-BE49-F238E27FC236}">
                <a16:creationId xmlns:a16="http://schemas.microsoft.com/office/drawing/2014/main" id="{EE507C43-05EB-4440-8ACC-E59E6C922AC9}"/>
              </a:ext>
            </a:extLst>
          </p:cNvPr>
          <p:cNvSpPr/>
          <p:nvPr/>
        </p:nvSpPr>
        <p:spPr>
          <a:xfrm>
            <a:off x="3804150" y="6038412"/>
            <a:ext cx="548640" cy="182880"/>
          </a:xfrm>
          <a:prstGeom prst="wedgeRoundRectCallout">
            <a:avLst>
              <a:gd name="adj1" fmla="val -21373"/>
              <a:gd name="adj2" fmla="val 10182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Select</a:t>
            </a:r>
          </a:p>
        </p:txBody>
      </p:sp>
      <p:sp>
        <p:nvSpPr>
          <p:cNvPr id="22" name="Speech Bubble: Rectangle with Corners Rounded 21">
            <a:extLst>
              <a:ext uri="{FF2B5EF4-FFF2-40B4-BE49-F238E27FC236}">
                <a16:creationId xmlns:a16="http://schemas.microsoft.com/office/drawing/2014/main" id="{05D7811B-BB9A-4B10-B0A6-2292E824C501}"/>
              </a:ext>
            </a:extLst>
          </p:cNvPr>
          <p:cNvSpPr/>
          <p:nvPr/>
        </p:nvSpPr>
        <p:spPr>
          <a:xfrm>
            <a:off x="5741868" y="5172353"/>
            <a:ext cx="548640" cy="182880"/>
          </a:xfrm>
          <a:prstGeom prst="wedgeRoundRectCallout">
            <a:avLst>
              <a:gd name="adj1" fmla="val -21372"/>
              <a:gd name="adj2" fmla="val 9634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Select</a:t>
            </a:r>
          </a:p>
        </p:txBody>
      </p:sp>
      <p:pic>
        <p:nvPicPr>
          <p:cNvPr id="24" name="Picture 23">
            <a:extLst>
              <a:ext uri="{FF2B5EF4-FFF2-40B4-BE49-F238E27FC236}">
                <a16:creationId xmlns:a16="http://schemas.microsoft.com/office/drawing/2014/main" id="{34C7F247-4799-4921-9787-92900ADDB2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79261" y="2492451"/>
            <a:ext cx="2172624" cy="237519"/>
          </a:xfrm>
          <a:prstGeom prst="rect">
            <a:avLst/>
          </a:prstGeom>
        </p:spPr>
      </p:pic>
      <p:sp>
        <p:nvSpPr>
          <p:cNvPr id="25" name="Speech Bubble: Rectangle with Corners Rounded 24">
            <a:extLst>
              <a:ext uri="{FF2B5EF4-FFF2-40B4-BE49-F238E27FC236}">
                <a16:creationId xmlns:a16="http://schemas.microsoft.com/office/drawing/2014/main" id="{AB88AA9E-9BD7-46F4-878C-D8014D84215E}"/>
              </a:ext>
            </a:extLst>
          </p:cNvPr>
          <p:cNvSpPr/>
          <p:nvPr/>
        </p:nvSpPr>
        <p:spPr>
          <a:xfrm>
            <a:off x="8397932" y="2866499"/>
            <a:ext cx="548640" cy="182880"/>
          </a:xfrm>
          <a:prstGeom prst="wedgeRoundRectCallout">
            <a:avLst>
              <a:gd name="adj1" fmla="val -22745"/>
              <a:gd name="adj2" fmla="val 11278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Select</a:t>
            </a:r>
          </a:p>
        </p:txBody>
      </p:sp>
      <p:sp>
        <p:nvSpPr>
          <p:cNvPr id="26" name="Rectangle 25">
            <a:extLst>
              <a:ext uri="{FF2B5EF4-FFF2-40B4-BE49-F238E27FC236}">
                <a16:creationId xmlns:a16="http://schemas.microsoft.com/office/drawing/2014/main" id="{54AD26DA-916D-4C8E-951B-DC7CE4DCD03C}"/>
              </a:ext>
            </a:extLst>
          </p:cNvPr>
          <p:cNvSpPr/>
          <p:nvPr/>
        </p:nvSpPr>
        <p:spPr>
          <a:xfrm>
            <a:off x="4828902" y="5062959"/>
            <a:ext cx="450764"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w="9525" cmpd="sng">
                  <a:noFill/>
                  <a:prstDash val="solid"/>
                </a:ln>
                <a:solidFill>
                  <a:srgbClr val="FF0000"/>
                </a:solidFill>
                <a:effectLst>
                  <a:glow rad="38100">
                    <a:srgbClr val="4472C4">
                      <a:alpha val="40000"/>
                    </a:srgbClr>
                  </a:glow>
                </a:effectLst>
                <a:uLnTx/>
                <a:uFillTx/>
                <a:latin typeface="Calibri" panose="020F0502020204030204"/>
                <a:ea typeface="+mn-ea"/>
                <a:cs typeface="+mn-cs"/>
              </a:rPr>
              <a:t>9</a:t>
            </a:r>
          </a:p>
        </p:txBody>
      </p:sp>
      <p:sp>
        <p:nvSpPr>
          <p:cNvPr id="29" name="Speech Bubble: Rectangle with Corners Rounded 28">
            <a:extLst>
              <a:ext uri="{FF2B5EF4-FFF2-40B4-BE49-F238E27FC236}">
                <a16:creationId xmlns:a16="http://schemas.microsoft.com/office/drawing/2014/main" id="{1005BFE3-A510-44DA-B334-8EFBB5A0A5D9}"/>
              </a:ext>
            </a:extLst>
          </p:cNvPr>
          <p:cNvSpPr/>
          <p:nvPr/>
        </p:nvSpPr>
        <p:spPr>
          <a:xfrm>
            <a:off x="2745148" y="2880789"/>
            <a:ext cx="548640" cy="182880"/>
          </a:xfrm>
          <a:prstGeom prst="wedgeRoundRectCallout">
            <a:avLst>
              <a:gd name="adj1" fmla="val -21372"/>
              <a:gd name="adj2" fmla="val 9634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Select</a:t>
            </a:r>
          </a:p>
        </p:txBody>
      </p:sp>
      <p:sp>
        <p:nvSpPr>
          <p:cNvPr id="30" name="Speech Bubble: Rectangle with Corners Rounded 29">
            <a:extLst>
              <a:ext uri="{FF2B5EF4-FFF2-40B4-BE49-F238E27FC236}">
                <a16:creationId xmlns:a16="http://schemas.microsoft.com/office/drawing/2014/main" id="{005BC244-8D83-4E26-AB10-B4C3B9DCD495}"/>
              </a:ext>
            </a:extLst>
          </p:cNvPr>
          <p:cNvSpPr/>
          <p:nvPr/>
        </p:nvSpPr>
        <p:spPr>
          <a:xfrm>
            <a:off x="1702236" y="1599940"/>
            <a:ext cx="1616544" cy="416722"/>
          </a:xfrm>
          <a:prstGeom prst="wedgeRoundRectCallout">
            <a:avLst>
              <a:gd name="adj1" fmla="val -61815"/>
              <a:gd name="adj2" fmla="val -1712"/>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Sponsor will pre-populate if listed in the IRBNet Project Overview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 Type “</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None</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if not applicable</a:t>
            </a:r>
          </a:p>
        </p:txBody>
      </p:sp>
      <p:sp>
        <p:nvSpPr>
          <p:cNvPr id="31" name="Speech Bubble: Rectangle with Corners Rounded 30">
            <a:extLst>
              <a:ext uri="{FF2B5EF4-FFF2-40B4-BE49-F238E27FC236}">
                <a16:creationId xmlns:a16="http://schemas.microsoft.com/office/drawing/2014/main" id="{17B8568D-1008-422B-80CD-78D2AA81E06D}"/>
              </a:ext>
            </a:extLst>
          </p:cNvPr>
          <p:cNvSpPr/>
          <p:nvPr/>
        </p:nvSpPr>
        <p:spPr>
          <a:xfrm>
            <a:off x="2040158" y="804239"/>
            <a:ext cx="1098390" cy="286082"/>
          </a:xfrm>
          <a:prstGeom prst="wedgeRoundRectCallout">
            <a:avLst>
              <a:gd name="adj1" fmla="val -82326"/>
              <a:gd name="adj2" fmla="val -1581"/>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618 – MPLS VA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is sufficient</a:t>
            </a:r>
          </a:p>
        </p:txBody>
      </p:sp>
      <p:sp>
        <p:nvSpPr>
          <p:cNvPr id="36" name="Speech Bubble: Rectangle with Corners Rounded 35">
            <a:extLst>
              <a:ext uri="{FF2B5EF4-FFF2-40B4-BE49-F238E27FC236}">
                <a16:creationId xmlns:a16="http://schemas.microsoft.com/office/drawing/2014/main" id="{317E326D-36F3-4828-8CA1-0650E1F6A1F5}"/>
              </a:ext>
            </a:extLst>
          </p:cNvPr>
          <p:cNvSpPr/>
          <p:nvPr/>
        </p:nvSpPr>
        <p:spPr>
          <a:xfrm>
            <a:off x="5913881" y="673905"/>
            <a:ext cx="2141548" cy="373058"/>
          </a:xfrm>
          <a:prstGeom prst="wedgeRoundRectCallout">
            <a:avLst>
              <a:gd name="adj1" fmla="val -19529"/>
              <a:gd name="adj2" fmla="val 49755"/>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Certify, Enter initials &amp; select</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100" b="1"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Next</a:t>
            </a:r>
            <a:r>
              <a:rPr kumimoji="0" lang="en-US" sz="1100" b="0" i="0" u="none" strike="noStrike" kern="1200" cap="none" spc="0" normalizeH="0" baseline="0" noProof="0" dirty="0">
                <a:ln>
                  <a:noFill/>
                </a:ln>
                <a:solidFill>
                  <a:prstClr val="white"/>
                </a:solidFill>
                <a:effectLst/>
                <a:highlight>
                  <a:srgbClr val="C0C0C0"/>
                </a:highlight>
                <a:uLnTx/>
                <a:uFillTx/>
                <a:latin typeface="Calibri" panose="020F0502020204030204"/>
                <a:ea typeface="+mn-ea"/>
                <a:cs typeface="+mn-cs"/>
              </a:rPr>
              <a:t> </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This will apply your digital signature</a:t>
            </a:r>
          </a:p>
        </p:txBody>
      </p:sp>
      <p:sp>
        <p:nvSpPr>
          <p:cNvPr id="37" name="Speech Bubble: Rectangle with Corners Rounded 36">
            <a:extLst>
              <a:ext uri="{FF2B5EF4-FFF2-40B4-BE49-F238E27FC236}">
                <a16:creationId xmlns:a16="http://schemas.microsoft.com/office/drawing/2014/main" id="{09684A3C-E3BD-498F-9120-6F52BB910132}"/>
              </a:ext>
            </a:extLst>
          </p:cNvPr>
          <p:cNvSpPr/>
          <p:nvPr/>
        </p:nvSpPr>
        <p:spPr>
          <a:xfrm rot="21153967">
            <a:off x="625428" y="4892827"/>
            <a:ext cx="680535" cy="285674"/>
          </a:xfrm>
          <a:prstGeom prst="wedgeRoundRectCallout">
            <a:avLst>
              <a:gd name="adj1" fmla="val -14508"/>
              <a:gd name="adj2" fmla="val 41558"/>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FYI</a:t>
            </a:r>
          </a:p>
        </p:txBody>
      </p:sp>
      <p:sp>
        <p:nvSpPr>
          <p:cNvPr id="2" name="TextBox 1">
            <a:extLst>
              <a:ext uri="{FF2B5EF4-FFF2-40B4-BE49-F238E27FC236}">
                <a16:creationId xmlns:a16="http://schemas.microsoft.com/office/drawing/2014/main" id="{55FE45C1-F552-4AFD-B312-C54A7BBC8389}"/>
              </a:ext>
            </a:extLst>
          </p:cNvPr>
          <p:cNvSpPr txBox="1"/>
          <p:nvPr/>
        </p:nvSpPr>
        <p:spPr>
          <a:xfrm rot="21418174">
            <a:off x="271332" y="351414"/>
            <a:ext cx="2233823" cy="261610"/>
          </a:xfrm>
          <a:prstGeom prst="rect">
            <a:avLst/>
          </a:prstGeom>
          <a:solidFill>
            <a:schemeClr val="bg1">
              <a:lumMod val="8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 fields with          </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must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be filled in</a:t>
            </a:r>
          </a:p>
        </p:txBody>
      </p:sp>
      <p:pic>
        <p:nvPicPr>
          <p:cNvPr id="4" name="Picture 3" descr="Icon&#10;&#10;Description automatically generated">
            <a:extLst>
              <a:ext uri="{FF2B5EF4-FFF2-40B4-BE49-F238E27FC236}">
                <a16:creationId xmlns:a16="http://schemas.microsoft.com/office/drawing/2014/main" id="{029B3BCA-2BB7-40FC-AAB7-2167082D79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329700">
            <a:off x="1128182" y="350886"/>
            <a:ext cx="278114" cy="225967"/>
          </a:xfrm>
          <a:prstGeom prst="rect">
            <a:avLst/>
          </a:prstGeom>
        </p:spPr>
      </p:pic>
      <p:pic>
        <p:nvPicPr>
          <p:cNvPr id="3" name="Picture 2">
            <a:extLst>
              <a:ext uri="{FF2B5EF4-FFF2-40B4-BE49-F238E27FC236}">
                <a16:creationId xmlns:a16="http://schemas.microsoft.com/office/drawing/2014/main" id="{C3B16C11-49E2-4414-91C3-F7FDB48B92D7}"/>
              </a:ext>
            </a:extLst>
          </p:cNvPr>
          <p:cNvPicPr>
            <a:picLocks noChangeAspect="1"/>
          </p:cNvPicPr>
          <p:nvPr/>
        </p:nvPicPr>
        <p:blipFill>
          <a:blip r:embed="rId8"/>
          <a:stretch>
            <a:fillRect/>
          </a:stretch>
        </p:blipFill>
        <p:spPr>
          <a:xfrm>
            <a:off x="2872847" y="-72624"/>
            <a:ext cx="3432345" cy="536494"/>
          </a:xfrm>
          <a:prstGeom prst="rect">
            <a:avLst/>
          </a:prstGeom>
        </p:spPr>
      </p:pic>
      <p:cxnSp>
        <p:nvCxnSpPr>
          <p:cNvPr id="7" name="Straight Arrow Connector 6">
            <a:extLst>
              <a:ext uri="{FF2B5EF4-FFF2-40B4-BE49-F238E27FC236}">
                <a16:creationId xmlns:a16="http://schemas.microsoft.com/office/drawing/2014/main" id="{3D1B5410-7578-4A88-A4BF-3BAA7E481927}"/>
              </a:ext>
            </a:extLst>
          </p:cNvPr>
          <p:cNvCxnSpPr>
            <a:cxnSpLocks/>
          </p:cNvCxnSpPr>
          <p:nvPr/>
        </p:nvCxnSpPr>
        <p:spPr>
          <a:xfrm flipH="1" flipV="1">
            <a:off x="1634012" y="2076907"/>
            <a:ext cx="812291" cy="171728"/>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62B509B-4D31-424B-AE7A-528FA16109B0}"/>
              </a:ext>
            </a:extLst>
          </p:cNvPr>
          <p:cNvCxnSpPr>
            <a:cxnSpLocks/>
          </p:cNvCxnSpPr>
          <p:nvPr/>
        </p:nvCxnSpPr>
        <p:spPr>
          <a:xfrm flipH="1">
            <a:off x="1931945" y="2258452"/>
            <a:ext cx="500342"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Speech Bubble: Rectangle with Corners Rounded 31">
            <a:extLst>
              <a:ext uri="{FF2B5EF4-FFF2-40B4-BE49-F238E27FC236}">
                <a16:creationId xmlns:a16="http://schemas.microsoft.com/office/drawing/2014/main" id="{04549745-7E14-4A4F-8B3D-5E7BC8080F05}"/>
              </a:ext>
            </a:extLst>
          </p:cNvPr>
          <p:cNvSpPr/>
          <p:nvPr/>
        </p:nvSpPr>
        <p:spPr>
          <a:xfrm>
            <a:off x="2133023" y="2150825"/>
            <a:ext cx="1223317" cy="342498"/>
          </a:xfrm>
          <a:prstGeom prst="wedgeRoundRectCallout">
            <a:avLst>
              <a:gd name="adj1" fmla="val -44917"/>
              <a:gd name="adj2" fmla="val -13071"/>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Ask PI if unknown </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Type “</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None</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if unfunded</a:t>
            </a:r>
          </a:p>
        </p:txBody>
      </p:sp>
      <p:sp>
        <p:nvSpPr>
          <p:cNvPr id="15" name="Rectangle 14">
            <a:extLst>
              <a:ext uri="{FF2B5EF4-FFF2-40B4-BE49-F238E27FC236}">
                <a16:creationId xmlns:a16="http://schemas.microsoft.com/office/drawing/2014/main" id="{C1513A17-5BCA-451D-8E6C-1F6E61FBB7E6}"/>
              </a:ext>
            </a:extLst>
          </p:cNvPr>
          <p:cNvSpPr/>
          <p:nvPr/>
        </p:nvSpPr>
        <p:spPr>
          <a:xfrm>
            <a:off x="3425942" y="2618286"/>
            <a:ext cx="500342" cy="70788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w="9525" cmpd="sng">
                  <a:noFill/>
                  <a:prstDash val="solid"/>
                </a:ln>
                <a:solidFill>
                  <a:srgbClr val="FF0000"/>
                </a:solidFill>
                <a:effectLst>
                  <a:glow rad="38100">
                    <a:srgbClr val="4472C4">
                      <a:alpha val="40000"/>
                    </a:srgbClr>
                  </a:glow>
                </a:effectLst>
                <a:uLnTx/>
                <a:uFillTx/>
                <a:latin typeface="Calibri" panose="020F0502020204030204"/>
                <a:ea typeface="+mn-ea"/>
                <a:cs typeface="+mn-cs"/>
              </a:rPr>
              <a:t>6</a:t>
            </a:r>
          </a:p>
        </p:txBody>
      </p:sp>
      <p:sp>
        <p:nvSpPr>
          <p:cNvPr id="21" name="Speech Bubble: Rectangle with Corners Rounded 20">
            <a:extLst>
              <a:ext uri="{FF2B5EF4-FFF2-40B4-BE49-F238E27FC236}">
                <a16:creationId xmlns:a16="http://schemas.microsoft.com/office/drawing/2014/main" id="{CB3BB221-DC53-4124-A5A2-1D61B0588A04}"/>
              </a:ext>
            </a:extLst>
          </p:cNvPr>
          <p:cNvSpPr/>
          <p:nvPr/>
        </p:nvSpPr>
        <p:spPr>
          <a:xfrm>
            <a:off x="4755965" y="2016662"/>
            <a:ext cx="895920" cy="404167"/>
          </a:xfrm>
          <a:prstGeom prst="wedgeRoundRectCallout">
            <a:avLst>
              <a:gd name="adj1" fmla="val 23483"/>
              <a:gd name="adj2" fmla="val 70138"/>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Select after each topic</a:t>
            </a:r>
          </a:p>
        </p:txBody>
      </p:sp>
      <p:sp>
        <p:nvSpPr>
          <p:cNvPr id="33" name="Speech Bubble: Rectangle with Corners Rounded 32">
            <a:extLst>
              <a:ext uri="{FF2B5EF4-FFF2-40B4-BE49-F238E27FC236}">
                <a16:creationId xmlns:a16="http://schemas.microsoft.com/office/drawing/2014/main" id="{2FCDD82F-D88A-4FA8-97B7-9F1D5F70D249}"/>
              </a:ext>
            </a:extLst>
          </p:cNvPr>
          <p:cNvSpPr/>
          <p:nvPr/>
        </p:nvSpPr>
        <p:spPr>
          <a:xfrm>
            <a:off x="4755965" y="5856141"/>
            <a:ext cx="4076551" cy="703059"/>
          </a:xfrm>
          <a:prstGeom prst="wedgeRoundRectCallout">
            <a:avLst>
              <a:gd name="adj1" fmla="val -19529"/>
              <a:gd name="adj2" fmla="val 49755"/>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NOTE</a:t>
            </a:r>
            <a:r>
              <a:rPr kumimoji="0" lang="en-US" sz="11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 - Any documentation that you wish to accompany your COI Statement, will have to be sent externally to the Study Team member who will attach it to the Disclosure Package prior to Submitting to the Conflict of Interest Board.    </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899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B9B95C60-2C18-4357-B1DA-2C87A23224E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6090" y="968962"/>
            <a:ext cx="5975495" cy="2697439"/>
          </a:xfrm>
          <a:prstGeom prst="rect">
            <a:avLst/>
          </a:prstGeom>
          <a:ln w="31750">
            <a:solidFill>
              <a:schemeClr val="bg1">
                <a:lumMod val="50000"/>
              </a:schemeClr>
            </a:solidFill>
          </a:ln>
        </p:spPr>
      </p:pic>
      <p:pic>
        <p:nvPicPr>
          <p:cNvPr id="9" name="Picture 8" descr="Text&#10;&#10;Description automatically generated">
            <a:extLst>
              <a:ext uri="{FF2B5EF4-FFF2-40B4-BE49-F238E27FC236}">
                <a16:creationId xmlns:a16="http://schemas.microsoft.com/office/drawing/2014/main" id="{02F7D64B-B70A-49FB-9D5A-D15DB22237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090" y="3829527"/>
            <a:ext cx="7139277" cy="2396879"/>
          </a:xfrm>
          <a:prstGeom prst="rect">
            <a:avLst/>
          </a:prstGeom>
          <a:ln w="25400">
            <a:solidFill>
              <a:schemeClr val="bg1">
                <a:lumMod val="50000"/>
              </a:schemeClr>
            </a:solidFill>
          </a:ln>
        </p:spPr>
      </p:pic>
      <p:pic>
        <p:nvPicPr>
          <p:cNvPr id="5" name="Picture 4" descr="Graphical user interface, text, application, chat or text message&#10;&#10;Description automatically generated">
            <a:extLst>
              <a:ext uri="{FF2B5EF4-FFF2-40B4-BE49-F238E27FC236}">
                <a16:creationId xmlns:a16="http://schemas.microsoft.com/office/drawing/2014/main" id="{6A05909D-69CF-4E7E-9C62-02710B1D49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90423" y="4557000"/>
            <a:ext cx="1436064" cy="1077047"/>
          </a:xfrm>
          <a:prstGeom prst="rect">
            <a:avLst/>
          </a:prstGeom>
        </p:spPr>
      </p:pic>
      <p:sp>
        <p:nvSpPr>
          <p:cNvPr id="11" name="Speech Bubble: Rectangle with Corners Rounded 10">
            <a:extLst>
              <a:ext uri="{FF2B5EF4-FFF2-40B4-BE49-F238E27FC236}">
                <a16:creationId xmlns:a16="http://schemas.microsoft.com/office/drawing/2014/main" id="{2EAA7F1A-CBD0-4E06-B897-CF7531B6D24D}"/>
              </a:ext>
            </a:extLst>
          </p:cNvPr>
          <p:cNvSpPr/>
          <p:nvPr/>
        </p:nvSpPr>
        <p:spPr>
          <a:xfrm>
            <a:off x="5949911" y="2106561"/>
            <a:ext cx="3099917" cy="1690039"/>
          </a:xfrm>
          <a:prstGeom prst="wedgeRoundRectCallout">
            <a:avLst>
              <a:gd name="adj1" fmla="val -48973"/>
              <a:gd name="adj2" fmla="val 17312"/>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You must go through the entire form until the </a:t>
            </a:r>
            <a:r>
              <a:rPr kumimoji="0" lang="en-US" sz="11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NEXT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button is no longer available or you will see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Calibri" panose="020F0502020204030204"/>
                <a:ea typeface="+mn-ea"/>
                <a:cs typeface="+mn-cs"/>
              </a:rPr>
              <a:t>‘(incomplete)’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indicator in your COI list.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Remember, all form fields with           </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must</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be filled in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Use </a:t>
            </a:r>
            <a:r>
              <a:rPr kumimoji="0" lang="en-US" sz="11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pencil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icon to edit.  The form is ‘complete’ by selecting  ‘Save and Exit’ from the ‘Form Complete’ page.</a:t>
            </a:r>
          </a:p>
        </p:txBody>
      </p:sp>
      <p:cxnSp>
        <p:nvCxnSpPr>
          <p:cNvPr id="13" name="Straight Arrow Connector 12">
            <a:extLst>
              <a:ext uri="{FF2B5EF4-FFF2-40B4-BE49-F238E27FC236}">
                <a16:creationId xmlns:a16="http://schemas.microsoft.com/office/drawing/2014/main" id="{45347F2A-1D12-4E13-9CF9-3F6E3DD54711}"/>
              </a:ext>
            </a:extLst>
          </p:cNvPr>
          <p:cNvCxnSpPr>
            <a:cxnSpLocks/>
          </p:cNvCxnSpPr>
          <p:nvPr/>
        </p:nvCxnSpPr>
        <p:spPr>
          <a:xfrm flipH="1">
            <a:off x="2417459" y="2756208"/>
            <a:ext cx="4331684" cy="3404"/>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1DD7441-F38F-429F-B0DF-AF22AD0D0923}"/>
              </a:ext>
            </a:extLst>
          </p:cNvPr>
          <p:cNvCxnSpPr>
            <a:cxnSpLocks/>
          </p:cNvCxnSpPr>
          <p:nvPr/>
        </p:nvCxnSpPr>
        <p:spPr>
          <a:xfrm flipH="1" flipV="1">
            <a:off x="6643419" y="4536060"/>
            <a:ext cx="372772" cy="266017"/>
          </a:xfrm>
          <a:prstGeom prst="straightConnector1">
            <a:avLst/>
          </a:prstGeom>
          <a:ln w="222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8C961B7-2004-4973-9C57-08F98B4C55EB}"/>
              </a:ext>
            </a:extLst>
          </p:cNvPr>
          <p:cNvCxnSpPr>
            <a:cxnSpLocks/>
          </p:cNvCxnSpPr>
          <p:nvPr/>
        </p:nvCxnSpPr>
        <p:spPr>
          <a:xfrm flipH="1" flipV="1">
            <a:off x="5747657" y="2722613"/>
            <a:ext cx="634976" cy="461730"/>
          </a:xfrm>
          <a:prstGeom prst="straightConnector1">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Speech Bubble: Rectangle with Corners Rounded 31">
            <a:extLst>
              <a:ext uri="{FF2B5EF4-FFF2-40B4-BE49-F238E27FC236}">
                <a16:creationId xmlns:a16="http://schemas.microsoft.com/office/drawing/2014/main" id="{A207339C-A29E-45DB-899B-91E7F6FD6FFB}"/>
              </a:ext>
            </a:extLst>
          </p:cNvPr>
          <p:cNvSpPr/>
          <p:nvPr/>
        </p:nvSpPr>
        <p:spPr>
          <a:xfrm>
            <a:off x="2143139" y="5633594"/>
            <a:ext cx="548640" cy="182880"/>
          </a:xfrm>
          <a:prstGeom prst="wedgeRoundRectCallout">
            <a:avLst>
              <a:gd name="adj1" fmla="val -21372"/>
              <a:gd name="adj2" fmla="val 9634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Select</a:t>
            </a:r>
          </a:p>
        </p:txBody>
      </p:sp>
      <p:sp>
        <p:nvSpPr>
          <p:cNvPr id="15" name="Speech Bubble: Rectangle with Corners Rounded 14">
            <a:extLst>
              <a:ext uri="{FF2B5EF4-FFF2-40B4-BE49-F238E27FC236}">
                <a16:creationId xmlns:a16="http://schemas.microsoft.com/office/drawing/2014/main" id="{8901C8A8-64C9-40C7-8B14-DA1408A9B3A0}"/>
              </a:ext>
            </a:extLst>
          </p:cNvPr>
          <p:cNvSpPr/>
          <p:nvPr/>
        </p:nvSpPr>
        <p:spPr>
          <a:xfrm>
            <a:off x="6053059" y="4802077"/>
            <a:ext cx="2996769" cy="684324"/>
          </a:xfrm>
          <a:prstGeom prst="wedgeRoundRectCallout">
            <a:avLst>
              <a:gd name="adj1" fmla="val -48973"/>
              <a:gd name="adj2" fmla="val 17312"/>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any time, you can navigate to a section of the form that you may wish to update or review.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Just highlight the desired page and select </a:t>
            </a:r>
            <a:r>
              <a:rPr kumimoji="0" lang="en-US" sz="1100" b="1"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Jump</a:t>
            </a:r>
            <a:r>
              <a:rPr kumimoji="0" lang="en-US" sz="1000" b="1"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descr="Icon&#10;&#10;Description automatically generated">
            <a:extLst>
              <a:ext uri="{FF2B5EF4-FFF2-40B4-BE49-F238E27FC236}">
                <a16:creationId xmlns:a16="http://schemas.microsoft.com/office/drawing/2014/main" id="{E1B5E0E1-B610-4FBC-B33E-018BD5F73F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3307" y="2861734"/>
            <a:ext cx="221160" cy="179692"/>
          </a:xfrm>
          <a:prstGeom prst="rect">
            <a:avLst/>
          </a:prstGeom>
        </p:spPr>
      </p:pic>
      <p:sp>
        <p:nvSpPr>
          <p:cNvPr id="2" name="Rectangle: Rounded Corners 1">
            <a:extLst>
              <a:ext uri="{FF2B5EF4-FFF2-40B4-BE49-F238E27FC236}">
                <a16:creationId xmlns:a16="http://schemas.microsoft.com/office/drawing/2014/main" id="{3E6BC905-0935-4D7D-80C5-9EDC74684529}"/>
              </a:ext>
            </a:extLst>
          </p:cNvPr>
          <p:cNvSpPr/>
          <p:nvPr/>
        </p:nvSpPr>
        <p:spPr>
          <a:xfrm rot="21427352">
            <a:off x="3142768" y="543042"/>
            <a:ext cx="2254006" cy="46973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Checking your work</a:t>
            </a:r>
          </a:p>
        </p:txBody>
      </p:sp>
      <p:sp>
        <p:nvSpPr>
          <p:cNvPr id="24" name="Speech Bubble: Rectangle with Corners Rounded 23">
            <a:extLst>
              <a:ext uri="{FF2B5EF4-FFF2-40B4-BE49-F238E27FC236}">
                <a16:creationId xmlns:a16="http://schemas.microsoft.com/office/drawing/2014/main" id="{E5C90190-E2A3-4EF9-889E-133AB828EEF2}"/>
              </a:ext>
            </a:extLst>
          </p:cNvPr>
          <p:cNvSpPr/>
          <p:nvPr/>
        </p:nvSpPr>
        <p:spPr>
          <a:xfrm>
            <a:off x="6206836" y="1047042"/>
            <a:ext cx="2789636" cy="674620"/>
          </a:xfrm>
          <a:prstGeom prst="wedgeRoundRectCallout">
            <a:avLst>
              <a:gd name="adj1" fmla="val -48973"/>
              <a:gd name="adj2" fmla="val 17312"/>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Ensure you selected the appropriate </a:t>
            </a: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Purpose</a:t>
            </a:r>
            <a:r>
              <a:rPr kumimoji="0" lang="en-US" sz="12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done correctly, at this point the status should be </a:t>
            </a: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(Not Submitted)</a:t>
            </a:r>
          </a:p>
        </p:txBody>
      </p:sp>
      <p:cxnSp>
        <p:nvCxnSpPr>
          <p:cNvPr id="25" name="Straight Arrow Connector 24">
            <a:extLst>
              <a:ext uri="{FF2B5EF4-FFF2-40B4-BE49-F238E27FC236}">
                <a16:creationId xmlns:a16="http://schemas.microsoft.com/office/drawing/2014/main" id="{38BE0B70-D75D-43AB-A39A-F7F956D8522D}"/>
              </a:ext>
            </a:extLst>
          </p:cNvPr>
          <p:cNvCxnSpPr>
            <a:cxnSpLocks/>
          </p:cNvCxnSpPr>
          <p:nvPr/>
        </p:nvCxnSpPr>
        <p:spPr>
          <a:xfrm flipH="1">
            <a:off x="4763762" y="1622367"/>
            <a:ext cx="2939878" cy="1067319"/>
          </a:xfrm>
          <a:prstGeom prst="straightConnector1">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655958B-1C8A-4236-B525-321C5D884E31}"/>
              </a:ext>
            </a:extLst>
          </p:cNvPr>
          <p:cNvCxnSpPr>
            <a:cxnSpLocks/>
          </p:cNvCxnSpPr>
          <p:nvPr/>
        </p:nvCxnSpPr>
        <p:spPr>
          <a:xfrm flipH="1">
            <a:off x="3596640" y="1459241"/>
            <a:ext cx="2812869" cy="1080141"/>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13A1DFA-28D3-4C5B-A9D5-A829CD378C50}"/>
              </a:ext>
            </a:extLst>
          </p:cNvPr>
          <p:cNvSpPr/>
          <p:nvPr/>
        </p:nvSpPr>
        <p:spPr>
          <a:xfrm>
            <a:off x="2858487" y="42591"/>
            <a:ext cx="3145476" cy="307777"/>
          </a:xfrm>
          <a:prstGeom prst="rect">
            <a:avLst/>
          </a:prstGeom>
          <a:solidFill>
            <a:schemeClr val="bg1">
              <a:alpha val="66000"/>
            </a:schemeClr>
          </a:solidFill>
          <a:ln>
            <a:noFill/>
          </a:ln>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50" normalizeH="0" baseline="0" noProof="0" dirty="0">
                <a:ln w="9525" cmpd="sng">
                  <a:noFill/>
                  <a:prstDash val="solid"/>
                </a:ln>
                <a:solidFill>
                  <a:srgbClr val="70AD47">
                    <a:lumMod val="50000"/>
                  </a:srgbClr>
                </a:solidFill>
                <a:effectLst/>
                <a:uLnTx/>
                <a:uFillTx/>
                <a:latin typeface="Calibri" panose="020F0502020204030204"/>
                <a:ea typeface="+mn-ea"/>
                <a:cs typeface="+mn-cs"/>
              </a:rPr>
              <a:t>Creating </a:t>
            </a:r>
            <a:r>
              <a:rPr kumimoji="0" lang="en-US" sz="2000" b="0" i="0" u="none" strike="noStrike" kern="1200" cap="none" spc="50" normalizeH="0" baseline="0" noProof="0" dirty="0">
                <a:ln w="9525" cmpd="sng">
                  <a:noFill/>
                  <a:prstDash val="solid"/>
                </a:ln>
                <a:solidFill>
                  <a:srgbClr val="70AD47">
                    <a:lumMod val="50000"/>
                  </a:srgbClr>
                </a:solidFill>
                <a:effectLst/>
                <a:uLnTx/>
                <a:uFillTx/>
                <a:latin typeface="Calibri" panose="020F0502020204030204"/>
                <a:ea typeface="+mn-ea"/>
                <a:cs typeface="+mn-cs"/>
              </a:rPr>
              <a:t>Your COI Disclosure</a:t>
            </a:r>
            <a:endParaRPr kumimoji="0" lang="en-US" sz="2000" b="0" i="0" u="none" strike="noStrike" kern="1200" cap="none" spc="50" normalizeH="0" baseline="0" noProof="0" dirty="0">
              <a:ln w="9525" cmpd="sng">
                <a:solidFill>
                  <a:srgbClr val="4472C4"/>
                </a:solidFill>
                <a:prstDash val="solid"/>
              </a:ln>
              <a:solidFill>
                <a:srgbClr val="70AD47">
                  <a:lumMod val="50000"/>
                </a:srgbClr>
              </a:solidFill>
              <a:effectLst>
                <a:glow rad="38100">
                  <a:srgbClr val="4472C4">
                    <a:alpha val="40000"/>
                  </a:srgbClr>
                </a:glow>
              </a:effectLst>
              <a:uLnTx/>
              <a:uFillTx/>
              <a:latin typeface="Calibri" panose="020F0502020204030204"/>
              <a:ea typeface="+mn-ea"/>
              <a:cs typeface="+mn-cs"/>
            </a:endParaRPr>
          </a:p>
        </p:txBody>
      </p:sp>
    </p:spTree>
    <p:extLst>
      <p:ext uri="{BB962C8B-B14F-4D97-AF65-F5344CB8AC3E}">
        <p14:creationId xmlns:p14="http://schemas.microsoft.com/office/powerpoint/2010/main" val="5622554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1600</TotalTime>
  <Words>473</Words>
  <Application>Microsoft Office PowerPoint</Application>
  <PresentationFormat>On-screen Show (4:3)</PresentationFormat>
  <Paragraphs>80</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Project</dc:title>
  <dc:creator>Crandall, Kraig C.</dc:creator>
  <cp:lastModifiedBy>Joshua P. Nixon</cp:lastModifiedBy>
  <cp:revision>19</cp:revision>
  <dcterms:created xsi:type="dcterms:W3CDTF">2023-02-09T01:02:43Z</dcterms:created>
  <dcterms:modified xsi:type="dcterms:W3CDTF">2023-03-08T23:06:52Z</dcterms:modified>
</cp:coreProperties>
</file>