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404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EF74E88-C47B-481E-A8C2-BB391A159A12}" v="1" dt="2024-03-25T16:40:31.044"/>
  </p1510:revLst>
</p1510:revInfo>
</file>

<file path=ppt/tableStyles.xml><?xml version="1.0" encoding="utf-8"?>
<a:tblStyleLst xmlns:a="http://schemas.openxmlformats.org/drawingml/2006/main" def="{5C22544A-7EE6-4342-B048-85BDC9FD1C3A}"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815" autoAdjust="0"/>
    <p:restoredTop sz="87179" autoAdjust="0"/>
  </p:normalViewPr>
  <p:slideViewPr>
    <p:cSldViewPr snapToGrid="0">
      <p:cViewPr varScale="1">
        <p:scale>
          <a:sx n="58" d="100"/>
          <a:sy n="58" d="100"/>
        </p:scale>
        <p:origin x="114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D8D2D8-6A52-4F56-9D56-845DEAC3D9A8}" type="datetimeFigureOut">
              <a:rPr lang="en-US" smtClean="0"/>
              <a:t>3/25/2024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4CBA07-C43B-4F6D-B41F-9EABAE43A5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62858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C7B79EA-0197-45D6-8549-BFD32CDE97D3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01737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le 1"/>
          <p:cNvSpPr txBox="1">
            <a:spLocks/>
          </p:cNvSpPr>
          <p:nvPr userDrawn="1"/>
        </p:nvSpPr>
        <p:spPr>
          <a:xfrm>
            <a:off x="814919" y="2221114"/>
            <a:ext cx="10562167" cy="1664224"/>
          </a:xfrm>
          <a:prstGeom prst="rect">
            <a:avLst/>
          </a:prstGeom>
        </p:spPr>
        <p:txBody>
          <a:bodyPr vert="horz" lIns="0" tIns="0" rIns="0" bIns="0" rtlCol="0" anchor="b">
            <a:normAutofit/>
          </a:bodyPr>
          <a:lstStyle>
            <a:lvl1pPr algn="ctr" defTabSz="914400" rtl="0" eaLnBrk="1" latinLnBrk="0" hangingPunct="1">
              <a:lnSpc>
                <a:spcPts val="5000"/>
              </a:lnSpc>
              <a:spcBef>
                <a:spcPct val="0"/>
              </a:spcBef>
              <a:buNone/>
              <a:defRPr lang="en-US" sz="4500" b="1" kern="120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ts val="5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5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Additional Slides</a:t>
            </a:r>
          </a:p>
        </p:txBody>
      </p:sp>
    </p:spTree>
    <p:extLst>
      <p:ext uri="{BB962C8B-B14F-4D97-AF65-F5344CB8AC3E}">
        <p14:creationId xmlns:p14="http://schemas.microsoft.com/office/powerpoint/2010/main" val="2660087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 userDrawn="1">
            <p:ph idx="1"/>
          </p:nvPr>
        </p:nvSpPr>
        <p:spPr>
          <a:xfrm>
            <a:off x="524453" y="1390983"/>
            <a:ext cx="11143091" cy="4717044"/>
          </a:xfrm>
        </p:spPr>
        <p:txBody>
          <a:bodyPr vert="horz" lIns="91440" tIns="45720" rIns="91440" bIns="45720" rtlCol="0" anchor="t">
            <a:noAutofit/>
          </a:bodyPr>
          <a:lstStyle>
            <a:lvl1pPr>
              <a:defRPr lang="en-US" sz="2800" smtClean="0">
                <a:solidFill>
                  <a:schemeClr val="tx1"/>
                </a:solidFill>
                <a:latin typeface="Georgia" panose="02040502050405020303" pitchFamily="18" charset="0"/>
                <a:ea typeface="+mj-ea"/>
                <a:cs typeface="Arial" panose="020B0604020202020204" pitchFamily="34" charset="0"/>
              </a:defRPr>
            </a:lvl1pPr>
            <a:lvl2pPr>
              <a:defRPr lang="en-US" smtClean="0"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2pPr>
            <a:lvl3pPr>
              <a:defRPr lang="en-US" smtClean="0"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3pPr>
            <a:lvl4pPr>
              <a:defRPr lang="en-US" smtClean="0"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4pPr>
            <a:lvl5pPr>
              <a:defRPr lang="en-US"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5pPr>
          </a:lstStyle>
          <a:p>
            <a:pPr lvl="0">
              <a:spcBef>
                <a:spcPct val="0"/>
              </a:spcBef>
              <a:buNone/>
            </a:pPr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Title 1"/>
          <p:cNvSpPr>
            <a:spLocks noGrp="1"/>
          </p:cNvSpPr>
          <p:nvPr userDrawn="1">
            <p:ph type="title"/>
          </p:nvPr>
        </p:nvSpPr>
        <p:spPr>
          <a:xfrm>
            <a:off x="524453" y="684315"/>
            <a:ext cx="10337882" cy="583241"/>
          </a:xfr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ts val="5000"/>
              </a:lnSpc>
              <a:spcBef>
                <a:spcPct val="0"/>
              </a:spcBef>
              <a:buNone/>
              <a:defRPr lang="en-US" sz="4000" b="1" kern="1200" baseline="0" dirty="0">
                <a:solidFill>
                  <a:schemeClr val="tx1"/>
                </a:solidFill>
                <a:latin typeface="Georgia" panose="02040502050405020303" pitchFamily="18" charset="0"/>
                <a:ea typeface="Verdana" panose="020B060403050404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610438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 userDrawn="1"/>
        </p:nvGrpSpPr>
        <p:grpSpPr>
          <a:xfrm>
            <a:off x="11214099" y="2451100"/>
            <a:ext cx="812800" cy="812800"/>
            <a:chOff x="8164513" y="2451100"/>
            <a:chExt cx="812800" cy="812800"/>
          </a:xfrm>
        </p:grpSpPr>
        <p:sp>
          <p:nvSpPr>
            <p:cNvPr id="14" name="Freeform 13"/>
            <p:cNvSpPr>
              <a:spLocks/>
            </p:cNvSpPr>
            <p:nvPr userDrawn="1"/>
          </p:nvSpPr>
          <p:spPr bwMode="auto">
            <a:xfrm>
              <a:off x="8367713" y="2451100"/>
              <a:ext cx="609600" cy="812800"/>
            </a:xfrm>
            <a:custGeom>
              <a:avLst/>
              <a:gdLst>
                <a:gd name="connsiteX0" fmla="*/ 203200 w 609600"/>
                <a:gd name="connsiteY0" fmla="*/ 0 h 812800"/>
                <a:gd name="connsiteX1" fmla="*/ 406400 w 609600"/>
                <a:gd name="connsiteY1" fmla="*/ 203200 h 812800"/>
                <a:gd name="connsiteX2" fmla="*/ 609600 w 609600"/>
                <a:gd name="connsiteY2" fmla="*/ 406400 h 812800"/>
                <a:gd name="connsiteX3" fmla="*/ 406400 w 609600"/>
                <a:gd name="connsiteY3" fmla="*/ 609600 h 812800"/>
                <a:gd name="connsiteX4" fmla="*/ 203200 w 609600"/>
                <a:gd name="connsiteY4" fmla="*/ 812800 h 812800"/>
                <a:gd name="connsiteX5" fmla="*/ 0 w 609600"/>
                <a:gd name="connsiteY5" fmla="*/ 609600 h 812800"/>
                <a:gd name="connsiteX6" fmla="*/ 44450 w 609600"/>
                <a:gd name="connsiteY6" fmla="*/ 565150 h 812800"/>
                <a:gd name="connsiteX7" fmla="*/ 203200 w 609600"/>
                <a:gd name="connsiteY7" fmla="*/ 720725 h 812800"/>
                <a:gd name="connsiteX8" fmla="*/ 361950 w 609600"/>
                <a:gd name="connsiteY8" fmla="*/ 565150 h 812800"/>
                <a:gd name="connsiteX9" fmla="*/ 517525 w 609600"/>
                <a:gd name="connsiteY9" fmla="*/ 406400 h 812800"/>
                <a:gd name="connsiteX10" fmla="*/ 361950 w 609600"/>
                <a:gd name="connsiteY10" fmla="*/ 247650 h 812800"/>
                <a:gd name="connsiteX11" fmla="*/ 203200 w 609600"/>
                <a:gd name="connsiteY11" fmla="*/ 92075 h 812800"/>
                <a:gd name="connsiteX12" fmla="*/ 44450 w 609600"/>
                <a:gd name="connsiteY12" fmla="*/ 247650 h 812800"/>
                <a:gd name="connsiteX13" fmla="*/ 0 w 609600"/>
                <a:gd name="connsiteY13" fmla="*/ 203200 h 812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609600" h="812800">
                  <a:moveTo>
                    <a:pt x="203200" y="0"/>
                  </a:moveTo>
                  <a:lnTo>
                    <a:pt x="406400" y="203200"/>
                  </a:lnTo>
                  <a:lnTo>
                    <a:pt x="609600" y="406400"/>
                  </a:lnTo>
                  <a:lnTo>
                    <a:pt x="406400" y="609600"/>
                  </a:lnTo>
                  <a:lnTo>
                    <a:pt x="203200" y="812800"/>
                  </a:lnTo>
                  <a:lnTo>
                    <a:pt x="0" y="609600"/>
                  </a:lnTo>
                  <a:lnTo>
                    <a:pt x="44450" y="565150"/>
                  </a:lnTo>
                  <a:lnTo>
                    <a:pt x="203200" y="720725"/>
                  </a:lnTo>
                  <a:lnTo>
                    <a:pt x="361950" y="565150"/>
                  </a:lnTo>
                  <a:lnTo>
                    <a:pt x="517525" y="406400"/>
                  </a:lnTo>
                  <a:lnTo>
                    <a:pt x="361950" y="247650"/>
                  </a:lnTo>
                  <a:lnTo>
                    <a:pt x="203200" y="92075"/>
                  </a:lnTo>
                  <a:lnTo>
                    <a:pt x="44450" y="247650"/>
                  </a:lnTo>
                  <a:lnTo>
                    <a:pt x="0" y="20320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5" name="Freeform 12"/>
            <p:cNvSpPr>
              <a:spLocks/>
            </p:cNvSpPr>
            <p:nvPr userDrawn="1"/>
          </p:nvSpPr>
          <p:spPr bwMode="auto">
            <a:xfrm>
              <a:off x="8164513" y="2654300"/>
              <a:ext cx="247650" cy="203200"/>
            </a:xfrm>
            <a:custGeom>
              <a:avLst/>
              <a:gdLst>
                <a:gd name="T0" fmla="*/ 156 w 156"/>
                <a:gd name="T1" fmla="*/ 28 h 128"/>
                <a:gd name="T2" fmla="*/ 128 w 156"/>
                <a:gd name="T3" fmla="*/ 0 h 128"/>
                <a:gd name="T4" fmla="*/ 0 w 156"/>
                <a:gd name="T5" fmla="*/ 128 h 128"/>
                <a:gd name="T6" fmla="*/ 58 w 156"/>
                <a:gd name="T7" fmla="*/ 128 h 128"/>
                <a:gd name="T8" fmla="*/ 156 w 156"/>
                <a:gd name="T9" fmla="*/ 28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6" h="128">
                  <a:moveTo>
                    <a:pt x="156" y="28"/>
                  </a:moveTo>
                  <a:lnTo>
                    <a:pt x="128" y="0"/>
                  </a:lnTo>
                  <a:lnTo>
                    <a:pt x="0" y="128"/>
                  </a:lnTo>
                  <a:lnTo>
                    <a:pt x="58" y="128"/>
                  </a:lnTo>
                  <a:lnTo>
                    <a:pt x="156" y="28"/>
                  </a:lnTo>
                  <a:close/>
                </a:path>
              </a:pathLst>
            </a:custGeom>
            <a:solidFill>
              <a:srgbClr val="C1D45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6" name="Freeform 13"/>
            <p:cNvSpPr>
              <a:spLocks/>
            </p:cNvSpPr>
            <p:nvPr userDrawn="1"/>
          </p:nvSpPr>
          <p:spPr bwMode="auto">
            <a:xfrm>
              <a:off x="8164513" y="2857500"/>
              <a:ext cx="247650" cy="203200"/>
            </a:xfrm>
            <a:custGeom>
              <a:avLst/>
              <a:gdLst>
                <a:gd name="T0" fmla="*/ 0 w 156"/>
                <a:gd name="T1" fmla="*/ 0 h 128"/>
                <a:gd name="T2" fmla="*/ 128 w 156"/>
                <a:gd name="T3" fmla="*/ 128 h 128"/>
                <a:gd name="T4" fmla="*/ 156 w 156"/>
                <a:gd name="T5" fmla="*/ 100 h 128"/>
                <a:gd name="T6" fmla="*/ 58 w 156"/>
                <a:gd name="T7" fmla="*/ 0 h 128"/>
                <a:gd name="T8" fmla="*/ 0 w 156"/>
                <a:gd name="T9" fmla="*/ 0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6" h="128">
                  <a:moveTo>
                    <a:pt x="0" y="0"/>
                  </a:moveTo>
                  <a:lnTo>
                    <a:pt x="128" y="128"/>
                  </a:lnTo>
                  <a:lnTo>
                    <a:pt x="156" y="100"/>
                  </a:lnTo>
                  <a:lnTo>
                    <a:pt x="58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</p:grpSp>
      <p:sp>
        <p:nvSpPr>
          <p:cNvPr id="20" name="AutoShape 3"/>
          <p:cNvSpPr>
            <a:spLocks noChangeAspect="1" noChangeArrowheads="1" noTextEdit="1"/>
          </p:cNvSpPr>
          <p:nvPr userDrawn="1"/>
        </p:nvSpPr>
        <p:spPr bwMode="auto">
          <a:xfrm>
            <a:off x="1588" y="0"/>
            <a:ext cx="914082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1" name="Title 1"/>
          <p:cNvSpPr>
            <a:spLocks noGrp="1"/>
          </p:cNvSpPr>
          <p:nvPr>
            <p:ph type="title" hasCustomPrompt="1"/>
          </p:nvPr>
        </p:nvSpPr>
        <p:spPr>
          <a:xfrm>
            <a:off x="697436" y="708373"/>
            <a:ext cx="8696267" cy="593682"/>
          </a:xfrm>
          <a:prstGeom prst="rect">
            <a:avLst/>
          </a:prstGeom>
        </p:spPr>
        <p:txBody>
          <a:bodyPr lIns="0" tIns="0" rIns="0" bIns="0" anchor="b"/>
          <a:lstStyle>
            <a:lvl1pPr>
              <a:defRPr sz="4000" b="1" baseline="0"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Table of contents</a:t>
            </a:r>
          </a:p>
        </p:txBody>
      </p:sp>
      <p:sp>
        <p:nvSpPr>
          <p:cNvPr id="22" name="Table Placeholder 3"/>
          <p:cNvSpPr>
            <a:spLocks noGrp="1"/>
          </p:cNvSpPr>
          <p:nvPr>
            <p:ph type="tbl" sz="quarter" idx="13" hasCustomPrompt="1"/>
          </p:nvPr>
        </p:nvSpPr>
        <p:spPr>
          <a:xfrm>
            <a:off x="695325" y="1630837"/>
            <a:ext cx="10766425" cy="4330226"/>
          </a:xfrm>
        </p:spPr>
        <p:txBody>
          <a:bodyPr>
            <a:normAutofit/>
          </a:bodyPr>
          <a:lstStyle>
            <a:lvl1pPr>
              <a:defRPr sz="2000">
                <a:latin typeface="Georgia" panose="02040502050405020303" pitchFamily="18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Placeholder</a:t>
            </a:r>
          </a:p>
        </p:txBody>
      </p:sp>
    </p:spTree>
    <p:extLst>
      <p:ext uri="{BB962C8B-B14F-4D97-AF65-F5344CB8AC3E}">
        <p14:creationId xmlns:p14="http://schemas.microsoft.com/office/powerpoint/2010/main" val="41473206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 userDrawn="1">
            <p:ph type="title"/>
          </p:nvPr>
        </p:nvSpPr>
        <p:spPr>
          <a:xfrm>
            <a:off x="537268" y="349784"/>
            <a:ext cx="10337882" cy="58324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ts val="5000"/>
              </a:lnSpc>
              <a:spcBef>
                <a:spcPct val="0"/>
              </a:spcBef>
              <a:buNone/>
              <a:defRPr lang="en-US" sz="4000" b="1" kern="1200" baseline="0" dirty="0">
                <a:solidFill>
                  <a:schemeClr val="tx1"/>
                </a:solidFill>
                <a:latin typeface="Georgia" panose="02040502050405020303" pitchFamily="18" charset="0"/>
                <a:ea typeface="Verdana" panose="020B060403050404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4854096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Custom Layout">
    <p:bg>
      <p:bgPr>
        <a:solidFill>
          <a:srgbClr val="2E75B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633868" y="2140956"/>
            <a:ext cx="11143091" cy="2204398"/>
          </a:xfrm>
        </p:spPr>
        <p:txBody>
          <a:bodyPr vert="horz" lIns="91440" tIns="45720" rIns="91440" bIns="45720" rtlCol="0" anchor="t">
            <a:noAutofit/>
          </a:bodyPr>
          <a:lstStyle>
            <a:lvl1pPr>
              <a:defRPr lang="en-US" sz="5000" smtClean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  <a:lvl2pPr>
              <a:defRPr lang="en-US" sz="5000" smtClean="0">
                <a:solidFill>
                  <a:schemeClr val="tx1">
                    <a:lumMod val="50000"/>
                    <a:lumOff val="50000"/>
                  </a:schemeClr>
                </a:solidFill>
                <a:latin typeface="Franklin Gothic Medium" panose="020B0603020102020204" pitchFamily="34" charset="0"/>
              </a:defRPr>
            </a:lvl2pPr>
            <a:lvl3pPr>
              <a:defRPr lang="en-US" sz="500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defRPr>
            </a:lvl3pPr>
            <a:lvl4pPr>
              <a:defRPr lang="en-US" sz="500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defRPr>
            </a:lvl4pPr>
            <a:lvl5pPr>
              <a:defRPr lang="en-US" sz="50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defRPr>
            </a:lvl5pPr>
          </a:lstStyle>
          <a:p>
            <a:pPr lvl="0">
              <a:spcBef>
                <a:spcPct val="0"/>
              </a:spcBef>
              <a:buNone/>
            </a:pPr>
            <a:r>
              <a:rPr lang="en-US" dirty="0"/>
              <a:t>Click to edit Master text styles</a:t>
            </a:r>
          </a:p>
        </p:txBody>
      </p:sp>
      <p:sp>
        <p:nvSpPr>
          <p:cNvPr id="11" name="Text Placeholder 12"/>
          <p:cNvSpPr>
            <a:spLocks noGrp="1"/>
          </p:cNvSpPr>
          <p:nvPr>
            <p:ph type="body" sz="quarter" idx="10"/>
          </p:nvPr>
        </p:nvSpPr>
        <p:spPr>
          <a:xfrm>
            <a:off x="633868" y="2962031"/>
            <a:ext cx="9893300" cy="2117725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274736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Custom Layou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633868" y="2140956"/>
            <a:ext cx="11143091" cy="2204398"/>
          </a:xfrm>
        </p:spPr>
        <p:txBody>
          <a:bodyPr vert="horz" lIns="91440" tIns="45720" rIns="91440" bIns="45720" rtlCol="0" anchor="t">
            <a:noAutofit/>
          </a:bodyPr>
          <a:lstStyle>
            <a:lvl1pPr>
              <a:defRPr lang="en-US" sz="5000" smtClean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  <a:lvl2pPr>
              <a:defRPr lang="en-US" sz="5000" smtClean="0">
                <a:solidFill>
                  <a:schemeClr val="tx1">
                    <a:lumMod val="50000"/>
                    <a:lumOff val="50000"/>
                  </a:schemeClr>
                </a:solidFill>
                <a:latin typeface="Franklin Gothic Medium" panose="020B0603020102020204" pitchFamily="34" charset="0"/>
              </a:defRPr>
            </a:lvl2pPr>
            <a:lvl3pPr>
              <a:defRPr lang="en-US" sz="500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defRPr>
            </a:lvl3pPr>
            <a:lvl4pPr>
              <a:defRPr lang="en-US" sz="500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defRPr>
            </a:lvl4pPr>
            <a:lvl5pPr>
              <a:defRPr lang="en-US" sz="50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defRPr>
            </a:lvl5pPr>
          </a:lstStyle>
          <a:p>
            <a:pPr lvl="0">
              <a:spcBef>
                <a:spcPct val="0"/>
              </a:spcBef>
              <a:buNone/>
            </a:pPr>
            <a:r>
              <a:rPr lang="en-US" dirty="0"/>
              <a:t>Click to edit Master text styles</a:t>
            </a:r>
          </a:p>
        </p:txBody>
      </p:sp>
      <p:sp>
        <p:nvSpPr>
          <p:cNvPr id="11" name="Text Placeholder 12"/>
          <p:cNvSpPr>
            <a:spLocks noGrp="1"/>
          </p:cNvSpPr>
          <p:nvPr>
            <p:ph type="body" sz="quarter" idx="10"/>
          </p:nvPr>
        </p:nvSpPr>
        <p:spPr>
          <a:xfrm>
            <a:off x="633868" y="2962031"/>
            <a:ext cx="9893300" cy="2117725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5943700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594592" y="578471"/>
            <a:ext cx="10337882" cy="58324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ts val="5000"/>
              </a:lnSpc>
              <a:spcBef>
                <a:spcPct val="0"/>
              </a:spcBef>
              <a:buNone/>
              <a:defRPr lang="en-US" sz="4000" b="1" kern="1200" baseline="0" dirty="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43370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28D206C-2ADF-4D92-BD94-C8186D47719A}"/>
              </a:ext>
            </a:extLst>
          </p:cNvPr>
          <p:cNvSpPr/>
          <p:nvPr userDrawn="1"/>
        </p:nvSpPr>
        <p:spPr>
          <a:xfrm>
            <a:off x="0" y="6140680"/>
            <a:ext cx="12192000" cy="73183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 defTabSz="457200"/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8" name="Picture 2" descr="C:\Users\vacoGrovem\AppData\Local\Microsoft\Windows\Temporary Internet Files\Content.Outlook\83QVOJUE\CHOOSE-VA-rev.png">
            <a:extLst>
              <a:ext uri="{FF2B5EF4-FFF2-40B4-BE49-F238E27FC236}">
                <a16:creationId xmlns:a16="http://schemas.microsoft.com/office/drawing/2014/main" id="{D3B388BB-3AA6-4606-AC58-63FEE6B2D84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6172200"/>
            <a:ext cx="2037558" cy="548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8" descr="PPSeal.png">
            <a:extLst>
              <a:ext uri="{FF2B5EF4-FFF2-40B4-BE49-F238E27FC236}">
                <a16:creationId xmlns:a16="http://schemas.microsoft.com/office/drawing/2014/main" id="{2DD6E9B0-5BDE-4BE7-A00D-7CB078B0DC4A}"/>
              </a:ext>
            </a:extLst>
          </p:cNvPr>
          <p:cNvPicPr>
            <a:picLocks noChangeAspect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08717" y="6184206"/>
            <a:ext cx="2563091" cy="641708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FC1EBF37-A486-4311-B681-85ED8C9AA199}"/>
              </a:ext>
            </a:extLst>
          </p:cNvPr>
          <p:cNvSpPr/>
          <p:nvPr userDrawn="1"/>
        </p:nvSpPr>
        <p:spPr>
          <a:xfrm>
            <a:off x="0" y="-786"/>
            <a:ext cx="12192000" cy="73152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 defTabSz="457200"/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3758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5BD01D-D4CB-4FFB-B76F-2D51225909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0337882" cy="583241"/>
          </a:xfrm>
        </p:spPr>
        <p:txBody>
          <a:bodyPr/>
          <a:lstStyle/>
          <a:p>
            <a:r>
              <a:rPr lang="en-US" sz="2400" dirty="0">
                <a:solidFill>
                  <a:schemeClr val="bg1"/>
                </a:solidFill>
                <a:ea typeface="+mj-ea"/>
              </a:rPr>
              <a:t>Consolidated Appropriations Act - Annual Report FY 2023</a:t>
            </a:r>
            <a:endParaRPr lang="en-US" sz="2400" dirty="0">
              <a:solidFill>
                <a:schemeClr val="bg1"/>
              </a:solidFill>
            </a:endParaRP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4099F40A-916E-4DEF-497A-1313AA575DB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7386374"/>
              </p:ext>
            </p:extLst>
          </p:nvPr>
        </p:nvGraphicFramePr>
        <p:xfrm>
          <a:off x="0" y="728346"/>
          <a:ext cx="12191998" cy="5401307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5822022">
                  <a:extLst>
                    <a:ext uri="{9D8B030D-6E8A-4147-A177-3AD203B41FA5}">
                      <a16:colId xmlns:a16="http://schemas.microsoft.com/office/drawing/2014/main" val="3064090761"/>
                    </a:ext>
                  </a:extLst>
                </a:gridCol>
                <a:gridCol w="2183690">
                  <a:extLst>
                    <a:ext uri="{9D8B030D-6E8A-4147-A177-3AD203B41FA5}">
                      <a16:colId xmlns:a16="http://schemas.microsoft.com/office/drawing/2014/main" val="2154257457"/>
                    </a:ext>
                  </a:extLst>
                </a:gridCol>
                <a:gridCol w="1091631">
                  <a:extLst>
                    <a:ext uri="{9D8B030D-6E8A-4147-A177-3AD203B41FA5}">
                      <a16:colId xmlns:a16="http://schemas.microsoft.com/office/drawing/2014/main" val="8766514"/>
                    </a:ext>
                  </a:extLst>
                </a:gridCol>
                <a:gridCol w="1112036">
                  <a:extLst>
                    <a:ext uri="{9D8B030D-6E8A-4147-A177-3AD203B41FA5}">
                      <a16:colId xmlns:a16="http://schemas.microsoft.com/office/drawing/2014/main" val="1054214206"/>
                    </a:ext>
                  </a:extLst>
                </a:gridCol>
                <a:gridCol w="1257650">
                  <a:extLst>
                    <a:ext uri="{9D8B030D-6E8A-4147-A177-3AD203B41FA5}">
                      <a16:colId xmlns:a16="http://schemas.microsoft.com/office/drawing/2014/main" val="1924867282"/>
                    </a:ext>
                  </a:extLst>
                </a:gridCol>
                <a:gridCol w="724969">
                  <a:extLst>
                    <a:ext uri="{9D8B030D-6E8A-4147-A177-3AD203B41FA5}">
                      <a16:colId xmlns:a16="http://schemas.microsoft.com/office/drawing/2014/main" val="1268153260"/>
                    </a:ext>
                  </a:extLst>
                </a:gridCol>
              </a:tblGrid>
              <a:tr h="353558">
                <a:tc gridSpan="6"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H.R.2617 - 117th Congress (2021-2022): Consolidated Appropriations Act, 2023</a:t>
                      </a:r>
                      <a:r>
                        <a:rPr lang="en-US" sz="1800" u="none" strike="noStrike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8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8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6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3781033"/>
                  </a:ext>
                </a:extLst>
              </a:tr>
              <a:tr h="28959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solidFill>
                            <a:schemeClr val="tx1"/>
                          </a:solidFill>
                          <a:effectLst/>
                        </a:rPr>
                        <a:t>SEC. 408. (c) 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65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endParaRPr lang="en-US" sz="18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6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6904537"/>
                  </a:ext>
                </a:extLst>
              </a:tr>
              <a:tr h="569473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(1) Total number of complaints filed through the employment discrimination complaint resolution system established and administered under subsection (a) of section 516 of title 38, United States Code.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/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effectLst/>
                        </a:rPr>
                        <a:t>5,833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121818"/>
                  </a:ext>
                </a:extLst>
              </a:tr>
              <a:tr h="38288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(2) Total number of such complaints completed processing by such system in a timely manner.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/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effectLst/>
                        </a:rPr>
                        <a:t>5,343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3805419"/>
                  </a:ext>
                </a:extLst>
              </a:tr>
              <a:tr h="46531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(3) The percentage of all pre-complaint counseling provided under such section that led to resolution without further action.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/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>
                          <a:effectLst/>
                        </a:rPr>
                        <a:t>51%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1842222"/>
                  </a:ext>
                </a:extLst>
              </a:tr>
              <a:tr h="46531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(4) The percentage of all pre-complaint counseling provided under such section that led to resolution via alternative dispute resolution.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/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effectLst/>
                        </a:rPr>
                        <a:t>48%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7314782"/>
                  </a:ext>
                </a:extLst>
              </a:tr>
              <a:tr h="42346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(5) The percentage of all pre-complaint counseling provided under such section that led to filing of a formal complaint via such system.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/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effectLst/>
                        </a:rPr>
                        <a:t>50%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04606570"/>
                  </a:ext>
                </a:extLst>
              </a:tr>
              <a:tr h="465062">
                <a:tc rowSpan="4"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(6) An accounting of the amounts, times, and quality of informal claims processed by employees of the Department whose duties include equal employment opportunity counseling under such section. </a:t>
                      </a:r>
                    </a:p>
                    <a:p>
                      <a:pPr algn="l" fontAlgn="b"/>
                      <a:endParaRPr lang="en-US" sz="1200" u="none" strike="noStrike" dirty="0">
                        <a:effectLst/>
                      </a:endParaRPr>
                    </a:p>
                    <a:p>
                      <a:pPr algn="l" fontAlgn="b"/>
                      <a:endParaRPr lang="en-US" sz="1200" u="none" strike="noStrike" dirty="0">
                        <a:effectLst/>
                      </a:endParaRPr>
                    </a:p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Type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Number of Informal Cases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Number of closed Informal Cases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Average processing time (days)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percent timely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6506339"/>
                  </a:ext>
                </a:extLst>
              </a:tr>
              <a:tr h="34207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without ADR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2,725 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2,671 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25.6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88%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6875010"/>
                  </a:ext>
                </a:extLst>
              </a:tr>
              <a:tr h="34207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with ADR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 3,108 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 3,085 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65.5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94%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2907877"/>
                  </a:ext>
                </a:extLst>
              </a:tr>
              <a:tr h="40213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5,833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5,756  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47.6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91%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5012161"/>
                  </a:ext>
                </a:extLst>
              </a:tr>
              <a:tr h="90036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(7) An estimate of the required ratio of Department employees whose duties include equal employment opportunity counseling functions relative to the number of full-time equivalent employees in the Department.</a:t>
                      </a:r>
                    </a:p>
                  </a:txBody>
                  <a:tcPr marL="85725" marR="9525" marT="9525" marB="0"/>
                </a:tc>
                <a:tc gridSpan="5">
                  <a:txBody>
                    <a:bodyPr/>
                    <a:lstStyle/>
                    <a:p>
                      <a:r>
                        <a:rPr lang="en-US" sz="12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Response: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The ratio of Department employees whose duties include equal employment opportunity (EEO) counseling functions relative to the number of full-time equivalent employees in the Department is currently 1:7043. The Equal Employment Opportunity Commission has not published a recommended ratio of counselors to the number of full-time equivalent employees.</a:t>
                      </a: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8986035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9E3BEC4E-D2E3-5046-713D-EF1D7AD34DDB}"/>
              </a:ext>
            </a:extLst>
          </p:cNvPr>
          <p:cNvSpPr txBox="1"/>
          <p:nvPr/>
        </p:nvSpPr>
        <p:spPr>
          <a:xfrm>
            <a:off x="152400" y="5852654"/>
            <a:ext cx="102671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2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*The data provided is the counts and the outcomes of cases that were initiated in FY23. </a:t>
            </a:r>
            <a:endParaRPr lang="en-US" sz="1200" i="1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6141384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RM">
      <a:dk1>
        <a:sysClr val="windowText" lastClr="000000"/>
      </a:dk1>
      <a:lt1>
        <a:sysClr val="window" lastClr="FFFFFF"/>
      </a:lt1>
      <a:dk2>
        <a:srgbClr val="003F72"/>
      </a:dk2>
      <a:lt2>
        <a:srgbClr val="DCDDDE"/>
      </a:lt2>
      <a:accent1>
        <a:srgbClr val="0083BE"/>
      </a:accent1>
      <a:accent2>
        <a:srgbClr val="F7955B"/>
      </a:accent2>
      <a:accent3>
        <a:srgbClr val="839097"/>
      </a:accent3>
      <a:accent4>
        <a:srgbClr val="F3CF45"/>
      </a:accent4>
      <a:accent5>
        <a:srgbClr val="0083BE"/>
      </a:accent5>
      <a:accent6>
        <a:srgbClr val="598527"/>
      </a:accent6>
      <a:hlink>
        <a:srgbClr val="0083BE"/>
      </a:hlink>
      <a:folHlink>
        <a:srgbClr val="77243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4891</TotalTime>
  <Words>340</Words>
  <Application>Microsoft Office PowerPoint</Application>
  <PresentationFormat>Widescreen</PresentationFormat>
  <Paragraphs>40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Franklin Gothic Medium</vt:lpstr>
      <vt:lpstr>Georgia</vt:lpstr>
      <vt:lpstr>1_Office Theme</vt:lpstr>
      <vt:lpstr>Consolidated Appropriations Act - Annual Report FY 2023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Office of Resolution Management Diversity and Inclusion(ORMDI) FY2021 Quarter 1</dc:title>
  <dc:creator>Jones, Dana (ORMDI)</dc:creator>
  <cp:keywords>Appropriations Act Report v2</cp:keywords>
  <cp:lastModifiedBy>Johnson, Lindsay (ORMDI)</cp:lastModifiedBy>
  <cp:revision>122</cp:revision>
  <dcterms:created xsi:type="dcterms:W3CDTF">2021-01-25T16:27:11Z</dcterms:created>
  <dcterms:modified xsi:type="dcterms:W3CDTF">2024-03-25T18:30:13Z</dcterms:modified>
</cp:coreProperties>
</file>