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Lst>
  <p:notesMasterIdLst>
    <p:notesMasterId r:id="rId45"/>
  </p:notesMasterIdLst>
  <p:handoutMasterIdLst>
    <p:handoutMasterId r:id="rId46"/>
  </p:handoutMasterIdLst>
  <p:sldIdLst>
    <p:sldId id="388" r:id="rId2"/>
    <p:sldId id="387" r:id="rId3"/>
    <p:sldId id="361" r:id="rId4"/>
    <p:sldId id="389" r:id="rId5"/>
    <p:sldId id="390" r:id="rId6"/>
    <p:sldId id="391" r:id="rId7"/>
    <p:sldId id="392" r:id="rId8"/>
    <p:sldId id="393" r:id="rId9"/>
    <p:sldId id="394" r:id="rId10"/>
    <p:sldId id="395" r:id="rId11"/>
    <p:sldId id="396" r:id="rId12"/>
    <p:sldId id="397" r:id="rId13"/>
    <p:sldId id="331" r:id="rId14"/>
    <p:sldId id="358" r:id="rId15"/>
    <p:sldId id="398" r:id="rId16"/>
    <p:sldId id="364" r:id="rId17"/>
    <p:sldId id="362" r:id="rId18"/>
    <p:sldId id="336" r:id="rId19"/>
    <p:sldId id="356" r:id="rId20"/>
    <p:sldId id="369" r:id="rId21"/>
    <p:sldId id="359" r:id="rId22"/>
    <p:sldId id="368" r:id="rId23"/>
    <p:sldId id="360" r:id="rId24"/>
    <p:sldId id="378" r:id="rId25"/>
    <p:sldId id="399" r:id="rId26"/>
    <p:sldId id="338" r:id="rId27"/>
    <p:sldId id="339" r:id="rId28"/>
    <p:sldId id="370" r:id="rId29"/>
    <p:sldId id="400" r:id="rId30"/>
    <p:sldId id="407" r:id="rId31"/>
    <p:sldId id="408" r:id="rId32"/>
    <p:sldId id="401" r:id="rId33"/>
    <p:sldId id="406" r:id="rId34"/>
    <p:sldId id="402" r:id="rId35"/>
    <p:sldId id="403" r:id="rId36"/>
    <p:sldId id="344" r:id="rId37"/>
    <p:sldId id="345" r:id="rId38"/>
    <p:sldId id="405" r:id="rId39"/>
    <p:sldId id="404" r:id="rId40"/>
    <p:sldId id="350" r:id="rId41"/>
    <p:sldId id="411" r:id="rId42"/>
    <p:sldId id="410" r:id="rId43"/>
    <p:sldId id="353" r:id="rId44"/>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3399"/>
    <a:srgbClr val="0083BE"/>
    <a:srgbClr val="3366CC"/>
    <a:srgbClr val="000099"/>
    <a:srgbClr val="3333FF"/>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050" autoAdjust="0"/>
  </p:normalViewPr>
  <p:slideViewPr>
    <p:cSldViewPr snapToGrid="0" snapToObjects="1">
      <p:cViewPr>
        <p:scale>
          <a:sx n="66" d="100"/>
          <a:sy n="66" d="100"/>
        </p:scale>
        <p:origin x="-576"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968" y="3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Sheet1!$A$2:$A$10</c:f>
              <c:strCache>
                <c:ptCount val="9"/>
                <c:pt idx="0">
                  <c:v>Complementary Alternative Medicine</c:v>
                </c:pt>
                <c:pt idx="1">
                  <c:v>Chiropractic</c:v>
                </c:pt>
                <c:pt idx="2">
                  <c:v>Telepain</c:v>
                </c:pt>
                <c:pt idx="3">
                  <c:v>Opioid Renewal Clinics</c:v>
                </c:pt>
                <c:pt idx="4">
                  <c:v>Opioid Safety-Out Patient</c:v>
                </c:pt>
                <c:pt idx="5">
                  <c:v>Opioid Safety - In Patient</c:v>
                </c:pt>
                <c:pt idx="6">
                  <c:v>Patient Controlled Analgesia</c:v>
                </c:pt>
                <c:pt idx="7">
                  <c:v>Palliative Care</c:v>
                </c:pt>
                <c:pt idx="8">
                  <c:v>Acute Pain Services</c:v>
                </c:pt>
              </c:strCache>
            </c:strRef>
          </c:cat>
          <c:val>
            <c:numRef>
              <c:f>Sheet1!$B$2:$B$10</c:f>
              <c:numCache>
                <c:formatCode>0%</c:formatCode>
                <c:ptCount val="9"/>
                <c:pt idx="0">
                  <c:v>0.63000000000000334</c:v>
                </c:pt>
                <c:pt idx="1">
                  <c:v>0.64000000000000334</c:v>
                </c:pt>
                <c:pt idx="2">
                  <c:v>0.51</c:v>
                </c:pt>
                <c:pt idx="3">
                  <c:v>0.3100000000000015</c:v>
                </c:pt>
                <c:pt idx="4">
                  <c:v>1</c:v>
                </c:pt>
                <c:pt idx="5">
                  <c:v>0.91</c:v>
                </c:pt>
                <c:pt idx="6">
                  <c:v>0.84000000000000064</c:v>
                </c:pt>
                <c:pt idx="7">
                  <c:v>0.88000000000000145</c:v>
                </c:pt>
                <c:pt idx="8">
                  <c:v>0.36000000000000032</c:v>
                </c:pt>
              </c:numCache>
            </c:numRef>
          </c:val>
        </c:ser>
        <c:ser>
          <c:idx val="1"/>
          <c:order val="1"/>
          <c:tx>
            <c:strRef>
              <c:f>Sheet1!$C$1</c:f>
              <c:strCache>
                <c:ptCount val="1"/>
                <c:pt idx="0">
                  <c:v>Column1</c:v>
                </c:pt>
              </c:strCache>
            </c:strRef>
          </c:tx>
          <c:invertIfNegative val="0"/>
          <c:cat>
            <c:strRef>
              <c:f>Sheet1!$A$2:$A$10</c:f>
              <c:strCache>
                <c:ptCount val="9"/>
                <c:pt idx="0">
                  <c:v>Complementary Alternative Medicine</c:v>
                </c:pt>
                <c:pt idx="1">
                  <c:v>Chiropractic</c:v>
                </c:pt>
                <c:pt idx="2">
                  <c:v>Telepain</c:v>
                </c:pt>
                <c:pt idx="3">
                  <c:v>Opioid Renewal Clinics</c:v>
                </c:pt>
                <c:pt idx="4">
                  <c:v>Opioid Safety-Out Patient</c:v>
                </c:pt>
                <c:pt idx="5">
                  <c:v>Opioid Safety - In Patient</c:v>
                </c:pt>
                <c:pt idx="6">
                  <c:v>Patient Controlled Analgesia</c:v>
                </c:pt>
                <c:pt idx="7">
                  <c:v>Palliative Care</c:v>
                </c:pt>
                <c:pt idx="8">
                  <c:v>Acute Pain Services</c:v>
                </c:pt>
              </c:strCache>
            </c:strRef>
          </c:cat>
          <c:val>
            <c:numRef>
              <c:f>Sheet1!$C$2:$C$10</c:f>
              <c:numCache>
                <c:formatCode>General</c:formatCode>
                <c:ptCount val="9"/>
              </c:numCache>
            </c:numRef>
          </c:val>
        </c:ser>
        <c:ser>
          <c:idx val="2"/>
          <c:order val="2"/>
          <c:tx>
            <c:strRef>
              <c:f>Sheet1!$D$1</c:f>
              <c:strCache>
                <c:ptCount val="1"/>
                <c:pt idx="0">
                  <c:v>Column2</c:v>
                </c:pt>
              </c:strCache>
            </c:strRef>
          </c:tx>
          <c:invertIfNegative val="0"/>
          <c:cat>
            <c:strRef>
              <c:f>Sheet1!$A$2:$A$10</c:f>
              <c:strCache>
                <c:ptCount val="9"/>
                <c:pt idx="0">
                  <c:v>Complementary Alternative Medicine</c:v>
                </c:pt>
                <c:pt idx="1">
                  <c:v>Chiropractic</c:v>
                </c:pt>
                <c:pt idx="2">
                  <c:v>Telepain</c:v>
                </c:pt>
                <c:pt idx="3">
                  <c:v>Opioid Renewal Clinics</c:v>
                </c:pt>
                <c:pt idx="4">
                  <c:v>Opioid Safety-Out Patient</c:v>
                </c:pt>
                <c:pt idx="5">
                  <c:v>Opioid Safety - In Patient</c:v>
                </c:pt>
                <c:pt idx="6">
                  <c:v>Patient Controlled Analgesia</c:v>
                </c:pt>
                <c:pt idx="7">
                  <c:v>Palliative Care</c:v>
                </c:pt>
                <c:pt idx="8">
                  <c:v>Acute Pain Services</c:v>
                </c:pt>
              </c:strCache>
            </c:strRef>
          </c:cat>
          <c:val>
            <c:numRef>
              <c:f>Sheet1!$D$2:$D$10</c:f>
              <c:numCache>
                <c:formatCode>General</c:formatCode>
                <c:ptCount val="9"/>
              </c:numCache>
            </c:numRef>
          </c:val>
        </c:ser>
        <c:dLbls>
          <c:showLegendKey val="0"/>
          <c:showVal val="0"/>
          <c:showCatName val="0"/>
          <c:showSerName val="0"/>
          <c:showPercent val="0"/>
          <c:showBubbleSize val="0"/>
        </c:dLbls>
        <c:gapWidth val="150"/>
        <c:axId val="108471808"/>
        <c:axId val="108473344"/>
      </c:barChart>
      <c:catAx>
        <c:axId val="108471808"/>
        <c:scaling>
          <c:orientation val="minMax"/>
        </c:scaling>
        <c:delete val="0"/>
        <c:axPos val="b"/>
        <c:majorTickMark val="out"/>
        <c:minorTickMark val="none"/>
        <c:tickLblPos val="nextTo"/>
        <c:txPr>
          <a:bodyPr/>
          <a:lstStyle/>
          <a:p>
            <a:pPr>
              <a:defRPr sz="1200" baseline="0"/>
            </a:pPr>
            <a:endParaRPr lang="en-US"/>
          </a:p>
        </c:txPr>
        <c:crossAx val="108473344"/>
        <c:crosses val="autoZero"/>
        <c:auto val="1"/>
        <c:lblAlgn val="ctr"/>
        <c:lblOffset val="100"/>
        <c:noMultiLvlLbl val="0"/>
      </c:catAx>
      <c:valAx>
        <c:axId val="108473344"/>
        <c:scaling>
          <c:orientation val="minMax"/>
          <c:max val="1"/>
          <c:min val="0"/>
        </c:scaling>
        <c:delete val="0"/>
        <c:axPos val="l"/>
        <c:majorGridlines/>
        <c:numFmt formatCode="0%" sourceLinked="1"/>
        <c:majorTickMark val="out"/>
        <c:minorTickMark val="none"/>
        <c:tickLblPos val="nextTo"/>
        <c:crossAx val="108471808"/>
        <c:crosses val="autoZero"/>
        <c:crossBetween val="between"/>
        <c:majorUnit val="0.2"/>
        <c:minorUnit val="4.0000000000000112E-2"/>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7DF05-B386-4971-B524-65451986B79F}" type="doc">
      <dgm:prSet loTypeId="urn:microsoft.com/office/officeart/2005/8/layout/arrow2" loCatId="process" qsTypeId="urn:microsoft.com/office/officeart/2005/8/quickstyle/simple1" qsCatId="simple" csTypeId="urn:microsoft.com/office/officeart/2005/8/colors/accent1_2" csCatId="accent1" phldr="1"/>
      <dgm:spPr/>
    </dgm:pt>
    <dgm:pt modelId="{9152FAD8-F03D-4F48-8852-F940E50EBA0B}">
      <dgm:prSet phldrT="[Text]" custT="1"/>
      <dgm:spPr/>
      <dgm:t>
        <a:bodyPr/>
        <a:lstStyle/>
        <a:p>
          <a:pPr algn="ctr"/>
          <a:r>
            <a:rPr lang="en-US" sz="2000" b="1" dirty="0" smtClean="0">
              <a:solidFill>
                <a:schemeClr val="tx1"/>
              </a:solidFill>
            </a:rPr>
            <a:t>Complexity</a:t>
          </a:r>
          <a:endParaRPr lang="en-US" sz="2000" b="1" dirty="0">
            <a:solidFill>
              <a:schemeClr val="tx1"/>
            </a:solidFill>
          </a:endParaRPr>
        </a:p>
      </dgm:t>
    </dgm:pt>
    <dgm:pt modelId="{79577D82-CCB1-4387-8A67-22EA97521317}" type="sibTrans" cxnId="{2B69A001-5923-440B-A462-F338A2A355A5}">
      <dgm:prSet/>
      <dgm:spPr/>
      <dgm:t>
        <a:bodyPr/>
        <a:lstStyle/>
        <a:p>
          <a:endParaRPr lang="en-US"/>
        </a:p>
      </dgm:t>
    </dgm:pt>
    <dgm:pt modelId="{1C3D9D63-9BD2-4C34-B31D-DD52628D35D5}" type="parTrans" cxnId="{2B69A001-5923-440B-A462-F338A2A355A5}">
      <dgm:prSet/>
      <dgm:spPr/>
      <dgm:t>
        <a:bodyPr/>
        <a:lstStyle/>
        <a:p>
          <a:endParaRPr lang="en-US"/>
        </a:p>
      </dgm:t>
    </dgm:pt>
    <dgm:pt modelId="{3DD57FEC-B90D-4BC8-BAA1-DA0BBA7C48B2}" type="pres">
      <dgm:prSet presAssocID="{BCA7DF05-B386-4971-B524-65451986B79F}" presName="arrowDiagram" presStyleCnt="0">
        <dgm:presLayoutVars>
          <dgm:chMax val="5"/>
          <dgm:dir/>
          <dgm:resizeHandles val="exact"/>
        </dgm:presLayoutVars>
      </dgm:prSet>
      <dgm:spPr/>
    </dgm:pt>
    <dgm:pt modelId="{F5CBA39D-E888-4793-B690-4FA9F6138862}" type="pres">
      <dgm:prSet presAssocID="{BCA7DF05-B386-4971-B524-65451986B79F}" presName="arrow" presStyleLbl="bgShp" presStyleIdx="0" presStyleCnt="1" custAng="17065382" custScaleX="33626" custScaleY="73670" custLinFactNeighborX="4294" custLinFactNeighborY="7450"/>
      <dgm:spPr>
        <a:ln>
          <a:solidFill>
            <a:schemeClr val="accent1">
              <a:lumMod val="75000"/>
            </a:schemeClr>
          </a:solidFill>
        </a:ln>
      </dgm:spPr>
    </dgm:pt>
    <dgm:pt modelId="{FA233E39-BCA5-4829-8765-2A966BAC8D0E}" type="pres">
      <dgm:prSet presAssocID="{BCA7DF05-B386-4971-B524-65451986B79F}" presName="arrowDiagram1" presStyleCnt="0">
        <dgm:presLayoutVars>
          <dgm:bulletEnabled val="1"/>
        </dgm:presLayoutVars>
      </dgm:prSet>
      <dgm:spPr/>
    </dgm:pt>
    <dgm:pt modelId="{E65FE322-E4BC-4BFD-A755-B3E547A5D7F2}" type="pres">
      <dgm:prSet presAssocID="{9152FAD8-F03D-4F48-8852-F940E50EBA0B}" presName="bullet1" presStyleLbl="node1" presStyleIdx="0" presStyleCnt="1" custFlipVert="1" custFlipHor="0" custScaleX="692904" custScaleY="237667" custLinFactX="-200000" custLinFactY="131147" custLinFactNeighborX="-209623" custLinFactNeighborY="200000"/>
      <dgm:spPr>
        <a:prstGeom prst="flowChartAlternateProcess">
          <a:avLst/>
        </a:prstGeom>
      </dgm:spPr>
    </dgm:pt>
    <dgm:pt modelId="{879D00F0-272A-472C-AAEF-A80FFD0001AB}" type="pres">
      <dgm:prSet presAssocID="{9152FAD8-F03D-4F48-8852-F940E50EBA0B}" presName="textBox1" presStyleLbl="revTx" presStyleIdx="0" presStyleCnt="1" custFlipHor="1" custScaleX="193237" custScaleY="38404" custLinFactNeighborX="-35750" custLinFactNeighborY="8292">
        <dgm:presLayoutVars>
          <dgm:bulletEnabled val="1"/>
        </dgm:presLayoutVars>
      </dgm:prSet>
      <dgm:spPr/>
      <dgm:t>
        <a:bodyPr/>
        <a:lstStyle/>
        <a:p>
          <a:endParaRPr lang="en-US"/>
        </a:p>
      </dgm:t>
    </dgm:pt>
  </dgm:ptLst>
  <dgm:cxnLst>
    <dgm:cxn modelId="{496F4B85-6846-4CDC-81D5-3402310E67AC}" type="presOf" srcId="{BCA7DF05-B386-4971-B524-65451986B79F}" destId="{3DD57FEC-B90D-4BC8-BAA1-DA0BBA7C48B2}" srcOrd="0" destOrd="0" presId="urn:microsoft.com/office/officeart/2005/8/layout/arrow2"/>
    <dgm:cxn modelId="{2B69A001-5923-440B-A462-F338A2A355A5}" srcId="{BCA7DF05-B386-4971-B524-65451986B79F}" destId="{9152FAD8-F03D-4F48-8852-F940E50EBA0B}" srcOrd="0" destOrd="0" parTransId="{1C3D9D63-9BD2-4C34-B31D-DD52628D35D5}" sibTransId="{79577D82-CCB1-4387-8A67-22EA97521317}"/>
    <dgm:cxn modelId="{E0D35EF4-51D1-4960-B42C-10B6E14CF2F1}" type="presOf" srcId="{9152FAD8-F03D-4F48-8852-F940E50EBA0B}" destId="{879D00F0-272A-472C-AAEF-A80FFD0001AB}" srcOrd="0" destOrd="0" presId="urn:microsoft.com/office/officeart/2005/8/layout/arrow2"/>
    <dgm:cxn modelId="{F2106FD3-4C08-4C60-9591-08DCEAB13181}" type="presParOf" srcId="{3DD57FEC-B90D-4BC8-BAA1-DA0BBA7C48B2}" destId="{F5CBA39D-E888-4793-B690-4FA9F6138862}" srcOrd="0" destOrd="0" presId="urn:microsoft.com/office/officeart/2005/8/layout/arrow2"/>
    <dgm:cxn modelId="{72B4D911-E2B7-4449-B202-E0717EFA0764}" type="presParOf" srcId="{3DD57FEC-B90D-4BC8-BAA1-DA0BBA7C48B2}" destId="{FA233E39-BCA5-4829-8765-2A966BAC8D0E}" srcOrd="1" destOrd="0" presId="urn:microsoft.com/office/officeart/2005/8/layout/arrow2"/>
    <dgm:cxn modelId="{209EE6FE-FD70-4470-9ED7-71B5D9277D45}" type="presParOf" srcId="{FA233E39-BCA5-4829-8765-2A966BAC8D0E}" destId="{E65FE322-E4BC-4BFD-A755-B3E547A5D7F2}" srcOrd="0" destOrd="0" presId="urn:microsoft.com/office/officeart/2005/8/layout/arrow2"/>
    <dgm:cxn modelId="{CD038739-DBCB-457D-9530-CECEB09D2025}" type="presParOf" srcId="{FA233E39-BCA5-4829-8765-2A966BAC8D0E}" destId="{879D00F0-272A-472C-AAEF-A80FFD0001AB}"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A7DF05-B386-4971-B524-65451986B79F}" type="doc">
      <dgm:prSet loTypeId="urn:microsoft.com/office/officeart/2005/8/layout/arrow2" loCatId="process" qsTypeId="urn:microsoft.com/office/officeart/2005/8/quickstyle/simple1" qsCatId="simple" csTypeId="urn:microsoft.com/office/officeart/2005/8/colors/accent1_2" csCatId="accent1" phldr="1"/>
      <dgm:spPr/>
    </dgm:pt>
    <dgm:pt modelId="{9152FAD8-F03D-4F48-8852-F940E50EBA0B}">
      <dgm:prSet phldrT="[Text]" custT="1"/>
      <dgm:spPr/>
      <dgm:t>
        <a:bodyPr/>
        <a:lstStyle/>
        <a:p>
          <a:pPr algn="ctr"/>
          <a:r>
            <a:rPr lang="en-US" sz="2000" b="1" dirty="0" smtClean="0">
              <a:solidFill>
                <a:schemeClr val="tx1"/>
              </a:solidFill>
            </a:rPr>
            <a:t>Treatment Refractory</a:t>
          </a:r>
          <a:endParaRPr lang="en-US" sz="2000" b="1" dirty="0">
            <a:solidFill>
              <a:schemeClr val="tx1"/>
            </a:solidFill>
          </a:endParaRPr>
        </a:p>
      </dgm:t>
    </dgm:pt>
    <dgm:pt modelId="{79577D82-CCB1-4387-8A67-22EA97521317}" type="sibTrans" cxnId="{2B69A001-5923-440B-A462-F338A2A355A5}">
      <dgm:prSet/>
      <dgm:spPr/>
      <dgm:t>
        <a:bodyPr/>
        <a:lstStyle/>
        <a:p>
          <a:endParaRPr lang="en-US"/>
        </a:p>
      </dgm:t>
    </dgm:pt>
    <dgm:pt modelId="{1C3D9D63-9BD2-4C34-B31D-DD52628D35D5}" type="parTrans" cxnId="{2B69A001-5923-440B-A462-F338A2A355A5}">
      <dgm:prSet/>
      <dgm:spPr/>
      <dgm:t>
        <a:bodyPr/>
        <a:lstStyle/>
        <a:p>
          <a:endParaRPr lang="en-US"/>
        </a:p>
      </dgm:t>
    </dgm:pt>
    <dgm:pt modelId="{3DD57FEC-B90D-4BC8-BAA1-DA0BBA7C48B2}" type="pres">
      <dgm:prSet presAssocID="{BCA7DF05-B386-4971-B524-65451986B79F}" presName="arrowDiagram" presStyleCnt="0">
        <dgm:presLayoutVars>
          <dgm:chMax val="5"/>
          <dgm:dir/>
          <dgm:resizeHandles val="exact"/>
        </dgm:presLayoutVars>
      </dgm:prSet>
      <dgm:spPr/>
    </dgm:pt>
    <dgm:pt modelId="{F5CBA39D-E888-4793-B690-4FA9F6138862}" type="pres">
      <dgm:prSet presAssocID="{BCA7DF05-B386-4971-B524-65451986B79F}" presName="arrow" presStyleLbl="bgShp" presStyleIdx="0" presStyleCnt="1" custAng="18108952" custScaleX="38987" custScaleY="62434" custLinFactNeighborX="12340" custLinFactNeighborY="1433"/>
      <dgm:spPr>
        <a:ln>
          <a:solidFill>
            <a:schemeClr val="accent1">
              <a:lumMod val="75000"/>
            </a:schemeClr>
          </a:solidFill>
        </a:ln>
      </dgm:spPr>
      <dgm:t>
        <a:bodyPr/>
        <a:lstStyle/>
        <a:p>
          <a:endParaRPr lang="en-US"/>
        </a:p>
      </dgm:t>
    </dgm:pt>
    <dgm:pt modelId="{FA233E39-BCA5-4829-8765-2A966BAC8D0E}" type="pres">
      <dgm:prSet presAssocID="{BCA7DF05-B386-4971-B524-65451986B79F}" presName="arrowDiagram1" presStyleCnt="0">
        <dgm:presLayoutVars>
          <dgm:bulletEnabled val="1"/>
        </dgm:presLayoutVars>
      </dgm:prSet>
      <dgm:spPr/>
    </dgm:pt>
    <dgm:pt modelId="{E65FE322-E4BC-4BFD-A755-B3E547A5D7F2}" type="pres">
      <dgm:prSet presAssocID="{9152FAD8-F03D-4F48-8852-F940E50EBA0B}" presName="bullet1" presStyleLbl="node1" presStyleIdx="0" presStyleCnt="1" custFlipHor="1" custScaleX="884763" custScaleY="220013" custLinFactX="-100000" custLinFactY="100000" custLinFactNeighborX="-170999" custLinFactNeighborY="145954"/>
      <dgm:spPr>
        <a:prstGeom prst="flowChartAlternateProcess">
          <a:avLst/>
        </a:prstGeom>
      </dgm:spPr>
    </dgm:pt>
    <dgm:pt modelId="{879D00F0-272A-472C-AAEF-A80FFD0001AB}" type="pres">
      <dgm:prSet presAssocID="{9152FAD8-F03D-4F48-8852-F940E50EBA0B}" presName="textBox1" presStyleLbl="revTx" presStyleIdx="0" presStyleCnt="1" custAng="0" custFlipHor="1" custScaleX="165869" custScaleY="20522" custLinFactNeighborX="5829" custLinFactNeighborY="-5476">
        <dgm:presLayoutVars>
          <dgm:bulletEnabled val="1"/>
        </dgm:presLayoutVars>
      </dgm:prSet>
      <dgm:spPr>
        <a:prstGeom prst="flowChartProcess">
          <a:avLst/>
        </a:prstGeom>
      </dgm:spPr>
      <dgm:t>
        <a:bodyPr/>
        <a:lstStyle/>
        <a:p>
          <a:endParaRPr lang="en-US"/>
        </a:p>
      </dgm:t>
    </dgm:pt>
  </dgm:ptLst>
  <dgm:cxnLst>
    <dgm:cxn modelId="{AFCA6C39-5AFB-4499-8679-327050FF7DC3}" type="presOf" srcId="{BCA7DF05-B386-4971-B524-65451986B79F}" destId="{3DD57FEC-B90D-4BC8-BAA1-DA0BBA7C48B2}" srcOrd="0" destOrd="0" presId="urn:microsoft.com/office/officeart/2005/8/layout/arrow2"/>
    <dgm:cxn modelId="{2B69A001-5923-440B-A462-F338A2A355A5}" srcId="{BCA7DF05-B386-4971-B524-65451986B79F}" destId="{9152FAD8-F03D-4F48-8852-F940E50EBA0B}" srcOrd="0" destOrd="0" parTransId="{1C3D9D63-9BD2-4C34-B31D-DD52628D35D5}" sibTransId="{79577D82-CCB1-4387-8A67-22EA97521317}"/>
    <dgm:cxn modelId="{93F92152-D2B5-4F2E-9A57-080E5089EC89}" type="presOf" srcId="{9152FAD8-F03D-4F48-8852-F940E50EBA0B}" destId="{879D00F0-272A-472C-AAEF-A80FFD0001AB}" srcOrd="0" destOrd="0" presId="urn:microsoft.com/office/officeart/2005/8/layout/arrow2"/>
    <dgm:cxn modelId="{03BB27B9-DDF8-4204-B2B5-E9C1070989F3}" type="presParOf" srcId="{3DD57FEC-B90D-4BC8-BAA1-DA0BBA7C48B2}" destId="{F5CBA39D-E888-4793-B690-4FA9F6138862}" srcOrd="0" destOrd="0" presId="urn:microsoft.com/office/officeart/2005/8/layout/arrow2"/>
    <dgm:cxn modelId="{8C49B013-3397-4870-97CA-3AEDC690F7DC}" type="presParOf" srcId="{3DD57FEC-B90D-4BC8-BAA1-DA0BBA7C48B2}" destId="{FA233E39-BCA5-4829-8765-2A966BAC8D0E}" srcOrd="1" destOrd="0" presId="urn:microsoft.com/office/officeart/2005/8/layout/arrow2"/>
    <dgm:cxn modelId="{96C95CBF-9D9A-4DCF-975D-94ADA4F26B1F}" type="presParOf" srcId="{FA233E39-BCA5-4829-8765-2A966BAC8D0E}" destId="{E65FE322-E4BC-4BFD-A755-B3E547A5D7F2}" srcOrd="0" destOrd="0" presId="urn:microsoft.com/office/officeart/2005/8/layout/arrow2"/>
    <dgm:cxn modelId="{817ACAD0-F8B4-42D5-91B3-EFE3217C55B7}" type="presParOf" srcId="{FA233E39-BCA5-4829-8765-2A966BAC8D0E}" destId="{879D00F0-272A-472C-AAEF-A80FFD0001AB}" srcOrd="1"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A7DF05-B386-4971-B524-65451986B79F}" type="doc">
      <dgm:prSet loTypeId="urn:microsoft.com/office/officeart/2005/8/layout/arrow2" loCatId="process" qsTypeId="urn:microsoft.com/office/officeart/2005/8/quickstyle/simple1" qsCatId="simple" csTypeId="urn:microsoft.com/office/officeart/2005/8/colors/accent1_2" csCatId="accent1" phldr="1"/>
      <dgm:spPr/>
    </dgm:pt>
    <dgm:pt modelId="{9152FAD8-F03D-4F48-8852-F940E50EBA0B}">
      <dgm:prSet phldrT="[Text]" custT="1"/>
      <dgm:spPr/>
      <dgm:t>
        <a:bodyPr/>
        <a:lstStyle/>
        <a:p>
          <a:pPr algn="ctr"/>
          <a:r>
            <a:rPr lang="en-US" sz="2000" b="1" dirty="0" smtClean="0"/>
            <a:t>Comorbidities</a:t>
          </a:r>
          <a:endParaRPr lang="en-US" sz="2000" b="1" dirty="0"/>
        </a:p>
      </dgm:t>
    </dgm:pt>
    <dgm:pt modelId="{79577D82-CCB1-4387-8A67-22EA97521317}" type="sibTrans" cxnId="{2B69A001-5923-440B-A462-F338A2A355A5}">
      <dgm:prSet/>
      <dgm:spPr/>
      <dgm:t>
        <a:bodyPr/>
        <a:lstStyle/>
        <a:p>
          <a:endParaRPr lang="en-US"/>
        </a:p>
      </dgm:t>
    </dgm:pt>
    <dgm:pt modelId="{1C3D9D63-9BD2-4C34-B31D-DD52628D35D5}" type="parTrans" cxnId="{2B69A001-5923-440B-A462-F338A2A355A5}">
      <dgm:prSet/>
      <dgm:spPr/>
      <dgm:t>
        <a:bodyPr/>
        <a:lstStyle/>
        <a:p>
          <a:endParaRPr lang="en-US"/>
        </a:p>
      </dgm:t>
    </dgm:pt>
    <dgm:pt modelId="{3DD57FEC-B90D-4BC8-BAA1-DA0BBA7C48B2}" type="pres">
      <dgm:prSet presAssocID="{BCA7DF05-B386-4971-B524-65451986B79F}" presName="arrowDiagram" presStyleCnt="0">
        <dgm:presLayoutVars>
          <dgm:chMax val="5"/>
          <dgm:dir/>
          <dgm:resizeHandles val="exact"/>
        </dgm:presLayoutVars>
      </dgm:prSet>
      <dgm:spPr/>
    </dgm:pt>
    <dgm:pt modelId="{F5CBA39D-E888-4793-B690-4FA9F6138862}" type="pres">
      <dgm:prSet presAssocID="{BCA7DF05-B386-4971-B524-65451986B79F}" presName="arrow" presStyleLbl="bgShp" presStyleIdx="0" presStyleCnt="1" custAng="20165321" custScaleX="45984" custScaleY="82074" custLinFactNeighborX="13129" custLinFactNeighborY="8338"/>
      <dgm:spPr>
        <a:ln>
          <a:solidFill>
            <a:schemeClr val="accent1">
              <a:lumMod val="75000"/>
            </a:schemeClr>
          </a:solidFill>
        </a:ln>
      </dgm:spPr>
      <dgm:t>
        <a:bodyPr/>
        <a:lstStyle/>
        <a:p>
          <a:endParaRPr lang="en-US"/>
        </a:p>
      </dgm:t>
    </dgm:pt>
    <dgm:pt modelId="{FA233E39-BCA5-4829-8765-2A966BAC8D0E}" type="pres">
      <dgm:prSet presAssocID="{BCA7DF05-B386-4971-B524-65451986B79F}" presName="arrowDiagram1" presStyleCnt="0">
        <dgm:presLayoutVars>
          <dgm:bulletEnabled val="1"/>
        </dgm:presLayoutVars>
      </dgm:prSet>
      <dgm:spPr/>
    </dgm:pt>
    <dgm:pt modelId="{E65FE322-E4BC-4BFD-A755-B3E547A5D7F2}" type="pres">
      <dgm:prSet presAssocID="{9152FAD8-F03D-4F48-8852-F940E50EBA0B}" presName="bullet1" presStyleLbl="node1" presStyleIdx="0" presStyleCnt="1" custFlipHor="1" custScaleX="795267" custScaleY="229685" custLinFactX="-200000" custLinFactY="100000" custLinFactNeighborX="-237279" custLinFactNeighborY="196972"/>
      <dgm:spPr>
        <a:prstGeom prst="flowChartAlternateProcess">
          <a:avLst/>
        </a:prstGeom>
      </dgm:spPr>
      <dgm:t>
        <a:bodyPr/>
        <a:lstStyle/>
        <a:p>
          <a:endParaRPr lang="en-US"/>
        </a:p>
      </dgm:t>
    </dgm:pt>
    <dgm:pt modelId="{879D00F0-272A-472C-AAEF-A80FFD0001AB}" type="pres">
      <dgm:prSet presAssocID="{9152FAD8-F03D-4F48-8852-F940E50EBA0B}" presName="textBox1" presStyleLbl="revTx" presStyleIdx="0" presStyleCnt="1" custFlipHor="1" custScaleX="149009" custScaleY="49149" custLinFactNeighborX="-22731" custLinFactNeighborY="10279">
        <dgm:presLayoutVars>
          <dgm:bulletEnabled val="1"/>
        </dgm:presLayoutVars>
      </dgm:prSet>
      <dgm:spPr/>
      <dgm:t>
        <a:bodyPr/>
        <a:lstStyle/>
        <a:p>
          <a:endParaRPr lang="en-US"/>
        </a:p>
      </dgm:t>
    </dgm:pt>
  </dgm:ptLst>
  <dgm:cxnLst>
    <dgm:cxn modelId="{2608C3A8-A44D-437D-B6D0-7990FECD1FEC}" type="presOf" srcId="{9152FAD8-F03D-4F48-8852-F940E50EBA0B}" destId="{879D00F0-272A-472C-AAEF-A80FFD0001AB}" srcOrd="0" destOrd="0" presId="urn:microsoft.com/office/officeart/2005/8/layout/arrow2"/>
    <dgm:cxn modelId="{338433BA-0670-4DC7-AD39-43E2E7A4CE33}" type="presOf" srcId="{BCA7DF05-B386-4971-B524-65451986B79F}" destId="{3DD57FEC-B90D-4BC8-BAA1-DA0BBA7C48B2}" srcOrd="0" destOrd="0" presId="urn:microsoft.com/office/officeart/2005/8/layout/arrow2"/>
    <dgm:cxn modelId="{2B69A001-5923-440B-A462-F338A2A355A5}" srcId="{BCA7DF05-B386-4971-B524-65451986B79F}" destId="{9152FAD8-F03D-4F48-8852-F940E50EBA0B}" srcOrd="0" destOrd="0" parTransId="{1C3D9D63-9BD2-4C34-B31D-DD52628D35D5}" sibTransId="{79577D82-CCB1-4387-8A67-22EA97521317}"/>
    <dgm:cxn modelId="{E2431A71-1F32-4855-84A3-5F922F6E11F2}" type="presParOf" srcId="{3DD57FEC-B90D-4BC8-BAA1-DA0BBA7C48B2}" destId="{F5CBA39D-E888-4793-B690-4FA9F6138862}" srcOrd="0" destOrd="0" presId="urn:microsoft.com/office/officeart/2005/8/layout/arrow2"/>
    <dgm:cxn modelId="{B457F71A-0C0A-4487-AEA7-EDD7D7C5B53F}" type="presParOf" srcId="{3DD57FEC-B90D-4BC8-BAA1-DA0BBA7C48B2}" destId="{FA233E39-BCA5-4829-8765-2A966BAC8D0E}" srcOrd="1" destOrd="0" presId="urn:microsoft.com/office/officeart/2005/8/layout/arrow2"/>
    <dgm:cxn modelId="{A68865DA-A5A5-4A7F-AE8B-B8FC240A5EDD}" type="presParOf" srcId="{FA233E39-BCA5-4829-8765-2A966BAC8D0E}" destId="{E65FE322-E4BC-4BFD-A755-B3E547A5D7F2}" srcOrd="0" destOrd="0" presId="urn:microsoft.com/office/officeart/2005/8/layout/arrow2"/>
    <dgm:cxn modelId="{7DDA37C3-0425-432E-939A-C85BC8760DF5}" type="presParOf" srcId="{FA233E39-BCA5-4829-8765-2A966BAC8D0E}" destId="{879D00F0-272A-472C-AAEF-A80FFD0001AB}" srcOrd="1" destOrd="0" presId="urn:microsoft.com/office/officeart/2005/8/layout/arrow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BA39D-E888-4793-B690-4FA9F6138862}">
      <dsp:nvSpPr>
        <dsp:cNvPr id="0" name=""/>
        <dsp:cNvSpPr/>
      </dsp:nvSpPr>
      <dsp:spPr>
        <a:xfrm rot="17065382">
          <a:off x="788117" y="766057"/>
          <a:ext cx="1104864" cy="1512879"/>
        </a:xfrm>
        <a:prstGeom prst="swooshArrow">
          <a:avLst>
            <a:gd name="adj1" fmla="val 25000"/>
            <a:gd name="adj2" fmla="val 25000"/>
          </a:avLst>
        </a:prstGeom>
        <a:solidFill>
          <a:schemeClr val="accent1">
            <a:tint val="4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0">
          <a:scrgbClr r="0" g="0" b="0"/>
        </a:effectRef>
        <a:fontRef idx="minor"/>
      </dsp:style>
    </dsp:sp>
    <dsp:sp modelId="{E65FE322-E4BC-4BFD-A755-B3E547A5D7F2}">
      <dsp:nvSpPr>
        <dsp:cNvPr id="0" name=""/>
        <dsp:cNvSpPr/>
      </dsp:nvSpPr>
      <dsp:spPr>
        <a:xfrm flipV="1">
          <a:off x="346824" y="1396980"/>
          <a:ext cx="1684761" cy="577875"/>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D00F0-272A-472C-AAEF-A80FFD0001AB}">
      <dsp:nvSpPr>
        <dsp:cNvPr id="0" name=""/>
        <dsp:cNvSpPr/>
      </dsp:nvSpPr>
      <dsp:spPr>
        <a:xfrm flipH="1">
          <a:off x="0" y="1473179"/>
          <a:ext cx="2539709" cy="582031"/>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8838" bIns="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tx1"/>
              </a:solidFill>
            </a:rPr>
            <a:t>Complexity</a:t>
          </a:r>
          <a:endParaRPr lang="en-US" sz="2000" b="1" kern="1200" dirty="0">
            <a:solidFill>
              <a:schemeClr val="tx1"/>
            </a:solidFill>
          </a:endParaRPr>
        </a:p>
      </dsp:txBody>
      <dsp:txXfrm>
        <a:off x="28412" y="1501591"/>
        <a:ext cx="2482885" cy="525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BA39D-E888-4793-B690-4FA9F6138862}">
      <dsp:nvSpPr>
        <dsp:cNvPr id="0" name=""/>
        <dsp:cNvSpPr/>
      </dsp:nvSpPr>
      <dsp:spPr>
        <a:xfrm rot="18108952">
          <a:off x="857696" y="641276"/>
          <a:ext cx="1449754" cy="1451028"/>
        </a:xfrm>
        <a:prstGeom prst="swooshArrow">
          <a:avLst>
            <a:gd name="adj1" fmla="val 25000"/>
            <a:gd name="adj2" fmla="val 25000"/>
          </a:avLst>
        </a:prstGeom>
        <a:solidFill>
          <a:schemeClr val="accent1">
            <a:tint val="4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0">
          <a:scrgbClr r="0" g="0" b="0"/>
        </a:effectRef>
        <a:fontRef idx="minor"/>
      </dsp:style>
    </dsp:sp>
    <dsp:sp modelId="{E65FE322-E4BC-4BFD-A755-B3E547A5D7F2}">
      <dsp:nvSpPr>
        <dsp:cNvPr id="0" name=""/>
        <dsp:cNvSpPr/>
      </dsp:nvSpPr>
      <dsp:spPr>
        <a:xfrm flipH="1">
          <a:off x="276237" y="1154442"/>
          <a:ext cx="2434632" cy="605417"/>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D00F0-272A-472C-AAEF-A80FFD0001AB}">
      <dsp:nvSpPr>
        <dsp:cNvPr id="0" name=""/>
        <dsp:cNvSpPr/>
      </dsp:nvSpPr>
      <dsp:spPr>
        <a:xfrm flipH="1">
          <a:off x="348673" y="1368024"/>
          <a:ext cx="2467175" cy="351990"/>
        </a:xfrm>
        <a:prstGeom prst="flowChartProcess">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5809" bIns="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tx1"/>
              </a:solidFill>
            </a:rPr>
            <a:t>Treatment Refractory</a:t>
          </a:r>
          <a:endParaRPr lang="en-US" sz="2000" b="1" kern="1200" dirty="0">
            <a:solidFill>
              <a:schemeClr val="tx1"/>
            </a:solidFill>
          </a:endParaRPr>
        </a:p>
      </dsp:txBody>
      <dsp:txXfrm>
        <a:off x="348673" y="1368024"/>
        <a:ext cx="2467175" cy="351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BA39D-E888-4793-B690-4FA9F6138862}">
      <dsp:nvSpPr>
        <dsp:cNvPr id="0" name=""/>
        <dsp:cNvSpPr/>
      </dsp:nvSpPr>
      <dsp:spPr>
        <a:xfrm rot="20165321">
          <a:off x="634731" y="555068"/>
          <a:ext cx="1331512" cy="1485333"/>
        </a:xfrm>
        <a:prstGeom prst="swooshArrow">
          <a:avLst>
            <a:gd name="adj1" fmla="val 25000"/>
            <a:gd name="adj2" fmla="val 25000"/>
          </a:avLst>
        </a:prstGeom>
        <a:solidFill>
          <a:schemeClr val="accent1">
            <a:tint val="4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0">
          <a:scrgbClr r="0" g="0" b="0"/>
        </a:effectRef>
        <a:fontRef idx="minor"/>
      </dsp:style>
    </dsp:sp>
    <dsp:sp modelId="{E65FE322-E4BC-4BFD-A755-B3E547A5D7F2}">
      <dsp:nvSpPr>
        <dsp:cNvPr id="0" name=""/>
        <dsp:cNvSpPr/>
      </dsp:nvSpPr>
      <dsp:spPr>
        <a:xfrm flipH="1">
          <a:off x="1" y="1106374"/>
          <a:ext cx="1704053" cy="492155"/>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D00F0-272A-472C-AAEF-A80FFD0001AB}">
      <dsp:nvSpPr>
        <dsp:cNvPr id="0" name=""/>
        <dsp:cNvSpPr/>
      </dsp:nvSpPr>
      <dsp:spPr>
        <a:xfrm flipH="1">
          <a:off x="83664" y="1192985"/>
          <a:ext cx="1725881" cy="656431"/>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3540" bIns="0" numCol="1" spcCol="1270" anchor="t" anchorCtr="0">
          <a:noAutofit/>
        </a:bodyPr>
        <a:lstStyle/>
        <a:p>
          <a:pPr lvl="0" algn="ctr" defTabSz="889000">
            <a:lnSpc>
              <a:spcPct val="90000"/>
            </a:lnSpc>
            <a:spcBef>
              <a:spcPct val="0"/>
            </a:spcBef>
            <a:spcAft>
              <a:spcPct val="35000"/>
            </a:spcAft>
          </a:pPr>
          <a:r>
            <a:rPr lang="en-US" sz="2000" b="1" kern="1200" dirty="0" smtClean="0"/>
            <a:t>Comorbidities</a:t>
          </a:r>
          <a:endParaRPr lang="en-US" sz="2000" b="1" kern="1200" dirty="0"/>
        </a:p>
      </dsp:txBody>
      <dsp:txXfrm>
        <a:off x="115708" y="1225029"/>
        <a:ext cx="1661793" cy="59234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pPr>
              <a:defRPr/>
            </a:pPr>
            <a:fld id="{ADCE56C1-B30B-4E0B-B4AF-AA0A774A2B7A}" type="datetime1">
              <a:rPr lang="en-US"/>
              <a:pPr>
                <a:defRPr/>
              </a:pPr>
              <a:t>7/29/2013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pPr>
              <a:defRPr/>
            </a:pPr>
            <a:fld id="{B9766B6E-F780-4189-A9E9-CF88040C5F0C}" type="slidenum">
              <a:rPr lang="en-US"/>
              <a:pPr>
                <a:defRPr/>
              </a:pPr>
              <a:t>‹#›</a:t>
            </a:fld>
            <a:endParaRPr lang="en-US"/>
          </a:p>
        </p:txBody>
      </p:sp>
    </p:spTree>
    <p:extLst>
      <p:ext uri="{BB962C8B-B14F-4D97-AF65-F5344CB8AC3E}">
        <p14:creationId xmlns:p14="http://schemas.microsoft.com/office/powerpoint/2010/main" val="8311932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pPr>
              <a:defRPr/>
            </a:pPr>
            <a:fld id="{50F45370-6F28-403B-B7B2-95C1EE238BC8}" type="datetime1">
              <a:rPr lang="en-US"/>
              <a:pPr>
                <a:defRPr/>
              </a:pPr>
              <a:t>7/29/2013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pPr>
              <a:defRPr/>
            </a:pPr>
            <a:fld id="{FB850CD8-3DC0-4D51-9F0F-9FA8CBAFAED7}" type="slidenum">
              <a:rPr lang="en-US"/>
              <a:pPr>
                <a:defRPr/>
              </a:pPr>
              <a:t>‹#›</a:t>
            </a:fld>
            <a:endParaRPr lang="en-US"/>
          </a:p>
        </p:txBody>
      </p:sp>
    </p:spTree>
    <p:extLst>
      <p:ext uri="{BB962C8B-B14F-4D97-AF65-F5344CB8AC3E}">
        <p14:creationId xmlns:p14="http://schemas.microsoft.com/office/powerpoint/2010/main" val="411956424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96A74-6394-41E9-9E06-154BD2548925}" type="slidenum">
              <a:rPr lang="en-US"/>
              <a:pPr/>
              <a:t>17</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8DC260D-2517-41C1-92BD-5EBE6AE56BA7}" type="slidenum">
              <a:rPr lang="en-US"/>
              <a:pPr/>
              <a:t>26</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C219-77C2-4EC3-9C6E-4BF12F5FE888}" type="slidenum">
              <a:rPr lang="en-US"/>
              <a:pPr/>
              <a:t>27</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EBA6A9-ACBA-4BF3-B8F7-F1B4A9E53F1D}"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smtClean="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C32B32-EA74-4A0C-A7FB-53C6AF459D89}"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EBF560-F98F-4A69-ADE1-DBA48B82E1E3}" type="slidenum">
              <a:rPr lang="en-US" smtClean="0">
                <a:cs typeface="Arial" pitchFamily="34" charset="0"/>
              </a:rPr>
              <a:pPr/>
              <a:t>6</a:t>
            </a:fld>
            <a:endParaRPr 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A91D0C-DBBC-4F1B-A5C7-E282A7C8E6FD}" type="slidenum">
              <a:rPr lang="en-US" smtClean="0">
                <a:cs typeface="Arial" pitchFamily="34" charset="0"/>
              </a:rPr>
              <a:pPr/>
              <a:t>7</a:t>
            </a:fld>
            <a:endParaRPr lang="en-US"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smtClean="0"/>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E1760D5-4C07-408F-A1D5-FBE4E348B2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smtClean="0"/>
              <a:t>Click to edit Master text styles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32E41BC-F3C7-4440-964A-79A2B9AB8C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1ECAB98-9D83-492E-8368-C7175A3158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5"/>
          <p:cNvSpPr>
            <a:spLocks noGrp="1"/>
          </p:cNvSpPr>
          <p:nvPr>
            <p:ph type="sldNum" sz="quarter" idx="10"/>
          </p:nvPr>
        </p:nvSpPr>
        <p:spPr/>
        <p:txBody>
          <a:bodyPr/>
          <a:lstStyle>
            <a:lvl1pPr>
              <a:defRPr/>
            </a:lvl1pPr>
          </a:lstStyle>
          <a:p>
            <a:pPr>
              <a:defRPr/>
            </a:pPr>
            <a:fld id="{F89C8036-696E-4188-A6AA-7FE09813FD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B1AF43B-DC5F-4813-A4DA-17F2F6C139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370341D-E8BE-4F86-965D-1FB71959D2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66C7BBB8-63D5-4F68-8BFB-EAA674B48D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A17788A4-D08F-4E06-9EB3-D565824E40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a:defRPr/>
            </a:pPr>
            <a:fld id="{4452FDFF-9483-4A82-A0D2-0EFD9C982FB8}" type="slidenum">
              <a:rPr lang="en-US"/>
              <a:pPr>
                <a:defRPr/>
              </a:pPr>
              <a:t>‹#›</a:t>
            </a:fld>
            <a:endParaRPr lang="en-US"/>
          </a:p>
        </p:txBody>
      </p:sp>
      <p:pic>
        <p:nvPicPr>
          <p:cNvPr id="1030" name="Picture 4" descr="Department of Veterans Affairs, Veterans Health Administration, Office of Health Information"/>
          <p:cNvPicPr>
            <a:picLocks noChangeAspect="1" noChangeArrowheads="1"/>
          </p:cNvPicPr>
          <p:nvPr userDrawn="1"/>
        </p:nvPicPr>
        <p:blipFill>
          <a:blip r:embed="rId14"/>
          <a:srcRect/>
          <a:stretch>
            <a:fillRect/>
          </a:stretch>
        </p:blipFill>
        <p:spPr bwMode="auto">
          <a:xfrm>
            <a:off x="911225" y="495300"/>
            <a:ext cx="165100" cy="165100"/>
          </a:xfrm>
          <a:prstGeom prst="rect">
            <a:avLst/>
          </a:prstGeom>
          <a:noFill/>
          <a:ln w="9525">
            <a:noFill/>
            <a:miter lim="800000"/>
            <a:headEnd/>
            <a:tailEnd/>
          </a:ln>
        </p:spPr>
      </p:pic>
      <p:sp>
        <p:nvSpPr>
          <p:cNvPr id="7" name="TextBox 6"/>
          <p:cNvSpPr txBox="1"/>
          <p:nvPr userDrawn="1"/>
        </p:nvSpPr>
        <p:spPr>
          <a:xfrm>
            <a:off x="457200" y="6284913"/>
            <a:ext cx="4311650" cy="276225"/>
          </a:xfrm>
          <a:prstGeom prst="rect">
            <a:avLst/>
          </a:prstGeom>
          <a:noFill/>
        </p:spPr>
        <p:txBody>
          <a:bodyPr>
            <a:spAutoFit/>
          </a:bodyPr>
          <a:lstStyle/>
          <a:p>
            <a:pPr>
              <a:defRPr/>
            </a:pPr>
            <a:r>
              <a:rPr lang="en-US" sz="1200" spc="100" dirty="0">
                <a:solidFill>
                  <a:schemeClr val="bg1">
                    <a:lumMod val="65000"/>
                  </a:schemeClr>
                </a:solidFill>
                <a:latin typeface="Arial" charset="0"/>
                <a:ea typeface="ＭＳ Ｐゴシック" charset="0"/>
                <a:cs typeface="ＭＳ Ｐゴシック" charset="0"/>
              </a:rPr>
              <a:t>VETERANS HEALTH ADMINISTRATION</a:t>
            </a:r>
          </a:p>
        </p:txBody>
      </p:sp>
    </p:spTree>
  </p:cSld>
  <p:clrMap bg1="lt1" tx1="dk1" bg2="lt2" tx2="dk2" accent1="accent1" accent2="accent2" accent3="accent3" accent4="accent4" accent5="accent5" accent6="accent6" hlink="hlink" folHlink="folHlink"/>
  <p:sldLayoutIdLst>
    <p:sldLayoutId id="2147483792" r:id="rId1"/>
    <p:sldLayoutId id="2147483785" r:id="rId2"/>
    <p:sldLayoutId id="2147483793" r:id="rId3"/>
    <p:sldLayoutId id="2147483786" r:id="rId4"/>
    <p:sldLayoutId id="2147483787" r:id="rId5"/>
    <p:sldLayoutId id="2147483788" r:id="rId6"/>
    <p:sldLayoutId id="2147483794" r:id="rId7"/>
    <p:sldLayoutId id="2147483789" r:id="rId8"/>
    <p:sldLayoutId id="2147483790" r:id="rId9"/>
    <p:sldLayoutId id="2147483791" r:id="rId10"/>
    <p:sldLayoutId id="2147483795" r:id="rId1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ＭＳ Ｐゴシック" charset="0"/>
          <a:cs typeface="Georgia"/>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javascript:ClickThumbnail(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8.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va.gov/painmanage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38138" y="3396343"/>
            <a:ext cx="8443912" cy="841828"/>
          </a:xfrm>
        </p:spPr>
        <p:txBody>
          <a:bodyPr>
            <a:noAutofit/>
          </a:bodyPr>
          <a:lstStyle/>
          <a:p>
            <a:pPr marL="4763" indent="-4763" algn="ctr">
              <a:spcBef>
                <a:spcPct val="20000"/>
              </a:spcBef>
              <a:defRPr/>
            </a:pPr>
            <a:r>
              <a:rPr lang="en-US" sz="3200" b="0" spc="100" dirty="0" smtClean="0"/>
              <a:t>VHA NATIONAL PAIN MANAGEMENT STRATEGY</a:t>
            </a:r>
            <a:br>
              <a:rPr lang="en-US" sz="3200" b="0" spc="100" dirty="0" smtClean="0"/>
            </a:br>
            <a:r>
              <a:rPr lang="en-US" sz="3200" b="0" spc="100" dirty="0" smtClean="0"/>
              <a:t>Implementation of the Stepped Care Model</a:t>
            </a:r>
            <a:endParaRPr lang="en-US" sz="3200" b="0" spc="100" dirty="0"/>
          </a:p>
        </p:txBody>
      </p:sp>
      <p:sp>
        <p:nvSpPr>
          <p:cNvPr id="7171" name="Subtitle 2"/>
          <p:cNvSpPr>
            <a:spLocks noGrp="1"/>
          </p:cNvSpPr>
          <p:nvPr>
            <p:ph type="subTitle" idx="1"/>
          </p:nvPr>
        </p:nvSpPr>
        <p:spPr>
          <a:xfrm>
            <a:off x="357188" y="4238172"/>
            <a:ext cx="7753350" cy="1553028"/>
          </a:xfrm>
        </p:spPr>
        <p:txBody>
          <a:bodyPr/>
          <a:lstStyle/>
          <a:p>
            <a:pPr eaLnBrk="1" hangingPunct="1">
              <a:buFont typeface="Arial" charset="0"/>
              <a:buNone/>
              <a:defRPr/>
            </a:pPr>
            <a:endParaRPr lang="en-US" sz="1400" spc="100" dirty="0" smtClean="0">
              <a:cs typeface="Calibri"/>
            </a:endParaRPr>
          </a:p>
          <a:p>
            <a:pPr algn="ctr" eaLnBrk="1" hangingPunct="1">
              <a:buFont typeface="Arial" charset="0"/>
              <a:buNone/>
              <a:defRPr/>
            </a:pPr>
            <a:r>
              <a:rPr lang="en-US" sz="1400" spc="100" dirty="0" smtClean="0">
                <a:cs typeface="Calibri"/>
              </a:rPr>
              <a:t>ROBERT D. KERNS, PH.D.</a:t>
            </a:r>
          </a:p>
          <a:p>
            <a:pPr algn="ctr" eaLnBrk="1" hangingPunct="1">
              <a:buFont typeface="Arial" charset="0"/>
              <a:buNone/>
              <a:defRPr/>
            </a:pPr>
            <a:r>
              <a:rPr lang="en-US" sz="1400" spc="100" dirty="0" smtClean="0">
                <a:cs typeface="Calibri"/>
              </a:rPr>
              <a:t>NATIONAL PROGRAM DIRECTOR FOR PAIN MANAGEMENT</a:t>
            </a:r>
          </a:p>
          <a:p>
            <a:pPr algn="ctr" eaLnBrk="1" hangingPunct="1">
              <a:buFont typeface="Arial" charset="0"/>
              <a:buNone/>
              <a:defRPr/>
            </a:pPr>
            <a:r>
              <a:rPr lang="en-US" sz="1400" spc="100" dirty="0" smtClean="0">
                <a:cs typeface="Calibri"/>
              </a:rPr>
              <a:t>Director, Pain Research, Informatics, Medical </a:t>
            </a:r>
            <a:r>
              <a:rPr lang="en-US" sz="1400" spc="100" dirty="0" err="1" smtClean="0">
                <a:cs typeface="Calibri"/>
              </a:rPr>
              <a:t>comorbidities</a:t>
            </a:r>
            <a:r>
              <a:rPr lang="en-US" sz="1400" spc="100" dirty="0" smtClean="0">
                <a:cs typeface="Calibri"/>
              </a:rPr>
              <a:t> and Education Center</a:t>
            </a:r>
          </a:p>
          <a:p>
            <a:pPr algn="ctr" eaLnBrk="1" hangingPunct="1">
              <a:buFont typeface="Arial" charset="0"/>
              <a:buNone/>
              <a:defRPr/>
            </a:pPr>
            <a:r>
              <a:rPr lang="en-US" sz="1400" spc="100" dirty="0" smtClean="0">
                <a:cs typeface="Calibri"/>
              </a:rPr>
              <a:t>Professor of Psychiatry, Neurology and Psychology, Yale University</a:t>
            </a:r>
          </a:p>
          <a:p>
            <a:pPr algn="ctr" eaLnBrk="1" hangingPunct="1">
              <a:buFont typeface="Arial" charset="0"/>
              <a:buNone/>
              <a:defRPr/>
            </a:pPr>
            <a:endParaRPr lang="en-US" sz="1400" spc="100" dirty="0">
              <a:cs typeface="Calibri"/>
            </a:endParaRPr>
          </a:p>
        </p:txBody>
      </p:sp>
      <p:sp>
        <p:nvSpPr>
          <p:cNvPr id="6" name="TextBox 5"/>
          <p:cNvSpPr txBox="1"/>
          <p:nvPr/>
        </p:nvSpPr>
        <p:spPr>
          <a:xfrm>
            <a:off x="342900" y="6226175"/>
            <a:ext cx="3573463" cy="339725"/>
          </a:xfrm>
          <a:prstGeom prst="rect">
            <a:avLst/>
          </a:prstGeom>
          <a:noFill/>
        </p:spPr>
        <p:txBody>
          <a:bodyPr>
            <a:spAutoFit/>
          </a:bodyPr>
          <a:lstStyle/>
          <a:p>
            <a:pPr>
              <a:defRPr/>
            </a:pPr>
            <a:r>
              <a:rPr lang="en-US" sz="1600" b="1" dirty="0" smtClean="0">
                <a:solidFill>
                  <a:schemeClr val="bg1">
                    <a:lumMod val="65000"/>
                  </a:schemeClr>
                </a:solidFill>
                <a:latin typeface="Arial" charset="0"/>
                <a:ea typeface="ＭＳ Ｐゴシック" pitchFamily="1" charset="-128"/>
              </a:rPr>
              <a:t>October 2012</a:t>
            </a:r>
            <a:endParaRPr lang="en-US" sz="1600" b="1" dirty="0">
              <a:solidFill>
                <a:schemeClr val="bg1">
                  <a:lumMod val="50000"/>
                </a:schemeClr>
              </a:solidFill>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BARRIERS TO EFFECTIVE PAIN CARE</a:t>
            </a:r>
            <a:endParaRPr lang="en-US" dirty="0"/>
          </a:p>
        </p:txBody>
      </p:sp>
      <p:sp>
        <p:nvSpPr>
          <p:cNvPr id="4" name="Content Placeholder 3"/>
          <p:cNvSpPr>
            <a:spLocks noGrp="1"/>
          </p:cNvSpPr>
          <p:nvPr>
            <p:ph sz="half" idx="1"/>
          </p:nvPr>
        </p:nvSpPr>
        <p:spPr>
          <a:xfrm>
            <a:off x="457200" y="1741714"/>
            <a:ext cx="4038600" cy="4688116"/>
          </a:xfrm>
        </p:spPr>
        <p:txBody>
          <a:bodyPr>
            <a:normAutofit/>
          </a:bodyPr>
          <a:lstStyle/>
          <a:p>
            <a:pPr>
              <a:buFontTx/>
              <a:buChar char="•"/>
            </a:pPr>
            <a:r>
              <a:rPr lang="en-US" dirty="0" smtClean="0"/>
              <a:t>System-level barriers</a:t>
            </a:r>
          </a:p>
          <a:p>
            <a:pPr lvl="1">
              <a:buFont typeface="Arial" charset="0"/>
              <a:buChar char="•"/>
            </a:pPr>
            <a:r>
              <a:rPr lang="en-US" dirty="0" smtClean="0"/>
              <a:t>Institutional</a:t>
            </a:r>
          </a:p>
          <a:p>
            <a:pPr lvl="1">
              <a:buFont typeface="Arial" charset="0"/>
              <a:buChar char="•"/>
            </a:pPr>
            <a:r>
              <a:rPr lang="en-US" dirty="0" smtClean="0"/>
              <a:t>Educational</a:t>
            </a:r>
          </a:p>
          <a:p>
            <a:pPr lvl="1">
              <a:buFont typeface="Arial" charset="0"/>
              <a:buChar char="•"/>
            </a:pPr>
            <a:r>
              <a:rPr lang="en-US" dirty="0" smtClean="0"/>
              <a:t>Organizational</a:t>
            </a:r>
          </a:p>
          <a:p>
            <a:pPr lvl="1">
              <a:buFont typeface="Arial" charset="0"/>
              <a:buChar char="•"/>
            </a:pPr>
            <a:r>
              <a:rPr lang="en-US" dirty="0" smtClean="0"/>
              <a:t>Reimbursement-related</a:t>
            </a:r>
          </a:p>
          <a:p>
            <a:pPr>
              <a:buFontTx/>
              <a:buChar char="•"/>
            </a:pPr>
            <a:r>
              <a:rPr lang="en-US" dirty="0" smtClean="0"/>
              <a:t>Clinician-level barriers</a:t>
            </a:r>
          </a:p>
          <a:p>
            <a:pPr lvl="1">
              <a:buFont typeface="Arial" charset="0"/>
              <a:buChar char="•"/>
            </a:pPr>
            <a:r>
              <a:rPr lang="en-US" dirty="0" smtClean="0"/>
              <a:t>Evidence-based guidelines on assessment and treatment</a:t>
            </a:r>
          </a:p>
          <a:p>
            <a:pPr lvl="1">
              <a:buFont typeface="Arial" charset="0"/>
              <a:buChar char="•"/>
            </a:pPr>
            <a:r>
              <a:rPr lang="en-US" dirty="0" smtClean="0"/>
              <a:t>Adequate pain education</a:t>
            </a:r>
          </a:p>
          <a:p>
            <a:pPr lvl="1">
              <a:buFont typeface="Arial" charset="0"/>
              <a:buChar char="•"/>
            </a:pPr>
            <a:r>
              <a:rPr lang="en-US" dirty="0" smtClean="0"/>
              <a:t>Clinician collaboration</a:t>
            </a:r>
          </a:p>
          <a:p>
            <a:pPr lvl="1">
              <a:buFont typeface="Arial" charset="0"/>
              <a:buChar char="•"/>
            </a:pPr>
            <a:r>
              <a:rPr lang="en-US" dirty="0" smtClean="0"/>
              <a:t>Policies on appropriate use of </a:t>
            </a:r>
            <a:r>
              <a:rPr lang="en-US" dirty="0" err="1" smtClean="0"/>
              <a:t>opioids</a:t>
            </a:r>
            <a:endParaRPr lang="en-US" dirty="0" smtClean="0"/>
          </a:p>
          <a:p>
            <a:pPr lvl="1">
              <a:buFont typeface="Arial" charset="0"/>
              <a:buChar char="•"/>
            </a:pPr>
            <a:r>
              <a:rPr lang="en-US" dirty="0" smtClean="0"/>
              <a:t>Insurance coverage</a:t>
            </a:r>
          </a:p>
          <a:p>
            <a:pPr>
              <a:buFontTx/>
              <a:buChar char="•"/>
            </a:pPr>
            <a:r>
              <a:rPr lang="en-US" dirty="0" smtClean="0"/>
              <a:t>Patient-level barriers</a:t>
            </a:r>
          </a:p>
          <a:p>
            <a:pPr lvl="1">
              <a:buFont typeface="Arial" charset="0"/>
              <a:buChar char="•"/>
            </a:pPr>
            <a:r>
              <a:rPr lang="en-US" dirty="0" smtClean="0"/>
              <a:t>Awareness of pain</a:t>
            </a:r>
          </a:p>
          <a:p>
            <a:pPr lvl="1">
              <a:buFont typeface="Arial" charset="0"/>
              <a:buChar char="•"/>
            </a:pPr>
            <a:r>
              <a:rPr lang="en-US" dirty="0" smtClean="0"/>
              <a:t>Insurance coverage</a:t>
            </a:r>
          </a:p>
          <a:p>
            <a:pPr lvl="1">
              <a:buFont typeface="Arial" charset="0"/>
              <a:buChar char="•"/>
            </a:pPr>
            <a:r>
              <a:rPr lang="en-US" dirty="0" smtClean="0"/>
              <a:t>Concern of </a:t>
            </a:r>
            <a:r>
              <a:rPr lang="en-US" dirty="0" err="1" smtClean="0"/>
              <a:t>opioids</a:t>
            </a:r>
            <a:r>
              <a:rPr lang="en-US" dirty="0" smtClean="0"/>
              <a:t> use and addiction</a:t>
            </a:r>
          </a:p>
          <a:p>
            <a:endParaRPr lang="en-US" dirty="0"/>
          </a:p>
        </p:txBody>
      </p:sp>
      <p:sp>
        <p:nvSpPr>
          <p:cNvPr id="2" name="Slide Number Placeholder 1"/>
          <p:cNvSpPr>
            <a:spLocks noGrp="1"/>
          </p:cNvSpPr>
          <p:nvPr>
            <p:ph type="sldNum" sz="quarter" idx="10"/>
          </p:nvPr>
        </p:nvSpPr>
        <p:spPr/>
        <p:txBody>
          <a:bodyPr/>
          <a:lstStyle/>
          <a:p>
            <a:pPr>
              <a:defRPr/>
            </a:pPr>
            <a:fld id="{6370341D-E8BE-4F86-965D-1FB71959D2E4}" type="slidenum">
              <a:rPr lang="en-US" smtClean="0"/>
              <a:pPr>
                <a:defRPr/>
              </a:pPr>
              <a:t>10</a:t>
            </a:fld>
            <a:endParaRPr lang="en-US"/>
          </a:p>
        </p:txBody>
      </p:sp>
      <p:pic>
        <p:nvPicPr>
          <p:cNvPr id="6" name="Picture 4"/>
          <p:cNvPicPr>
            <a:picLocks noGrp="1" noChangeArrowheads="1"/>
          </p:cNvPicPr>
          <p:nvPr>
            <p:ph sz="half" idx="2"/>
          </p:nvPr>
        </p:nvPicPr>
        <p:blipFill>
          <a:blip r:embed="rId2" cstate="print"/>
          <a:srcRect/>
          <a:stretch>
            <a:fillRect/>
          </a:stretch>
        </p:blipFill>
        <p:spPr bwMode="auto">
          <a:xfrm>
            <a:off x="4648200" y="1923322"/>
            <a:ext cx="4038600" cy="401302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41413" y="425450"/>
            <a:ext cx="6935787" cy="1504950"/>
          </a:xfrm>
        </p:spPr>
        <p:txBody>
          <a:bodyPr>
            <a:noAutofit/>
          </a:bodyPr>
          <a:lstStyle/>
          <a:p>
            <a:pPr algn="ctr" eaLnBrk="1" hangingPunct="1"/>
            <a:r>
              <a:rPr lang="en-US" sz="2800" b="1" dirty="0" smtClean="0">
                <a:ea typeface="ＭＳ Ｐゴシック" charset="-128"/>
              </a:rPr>
              <a:t>Care of People with Pain</a:t>
            </a:r>
            <a:br>
              <a:rPr lang="en-US" sz="2800" b="1" dirty="0" smtClean="0">
                <a:ea typeface="ＭＳ Ｐゴシック" charset="-128"/>
              </a:rPr>
            </a:br>
            <a:r>
              <a:rPr lang="en-US" sz="2800" b="1" dirty="0" smtClean="0">
                <a:ea typeface="ＭＳ Ｐゴシック" charset="-128"/>
              </a:rPr>
              <a:t>Recommendations</a:t>
            </a:r>
            <a:br>
              <a:rPr lang="en-US" sz="2800" b="1" dirty="0" smtClean="0">
                <a:ea typeface="ＭＳ Ｐゴシック" charset="-128"/>
              </a:rPr>
            </a:br>
            <a:endParaRPr lang="en-US" sz="2800" dirty="0" smtClean="0">
              <a:ea typeface="ＭＳ Ｐゴシック" charset="-128"/>
            </a:endParaRPr>
          </a:p>
        </p:txBody>
      </p:sp>
      <p:sp>
        <p:nvSpPr>
          <p:cNvPr id="30723" name="Rectangle 3"/>
          <p:cNvSpPr>
            <a:spLocks noGrp="1" noChangeArrowheads="1"/>
          </p:cNvSpPr>
          <p:nvPr>
            <p:ph type="body" idx="1"/>
          </p:nvPr>
        </p:nvSpPr>
        <p:spPr>
          <a:xfrm>
            <a:off x="381000" y="1683657"/>
            <a:ext cx="8686800" cy="4586514"/>
          </a:xfrm>
        </p:spPr>
        <p:txBody>
          <a:bodyPr>
            <a:normAutofit/>
          </a:bodyPr>
          <a:lstStyle/>
          <a:p>
            <a:pPr marL="225425" indent="-225425" eaLnBrk="1" hangingPunct="1">
              <a:buClr>
                <a:srgbClr val="4F6228"/>
              </a:buClr>
              <a:buFontTx/>
              <a:buChar char="•"/>
            </a:pPr>
            <a:r>
              <a:rPr lang="en-US" sz="1800" b="1" dirty="0" smtClean="0">
                <a:ea typeface="ＭＳ Ｐゴシック" charset="-128"/>
              </a:rPr>
              <a:t>3-1.</a:t>
            </a:r>
            <a:r>
              <a:rPr lang="en-US" sz="1800" dirty="0" smtClean="0">
                <a:ea typeface="ＭＳ Ｐゴシック" charset="-128"/>
              </a:rPr>
              <a:t> </a:t>
            </a:r>
            <a:r>
              <a:rPr lang="en-US" sz="1800" b="1" dirty="0" smtClean="0">
                <a:ea typeface="ＭＳ Ｐゴシック" charset="-128"/>
              </a:rPr>
              <a:t>Health care provider organizations should</a:t>
            </a:r>
            <a:r>
              <a:rPr lang="en-US" sz="1800" dirty="0" smtClean="0">
                <a:ea typeface="ＭＳ Ｐゴシック" charset="-128"/>
              </a:rPr>
              <a:t> </a:t>
            </a:r>
            <a:r>
              <a:rPr lang="en-US" sz="1800" b="1" dirty="0" smtClean="0">
                <a:ea typeface="ＭＳ Ｐゴシック" charset="-128"/>
              </a:rPr>
              <a:t>promote and enable self-management of pain</a:t>
            </a:r>
            <a:r>
              <a:rPr lang="en-US" sz="1800" dirty="0" smtClean="0">
                <a:ea typeface="ＭＳ Ｐゴシック" charset="-128"/>
              </a:rPr>
              <a:t> </a:t>
            </a:r>
            <a:r>
              <a:rPr lang="en-US" sz="1800" b="1" dirty="0" smtClean="0">
                <a:ea typeface="ＭＳ Ｐゴシック" charset="-128"/>
              </a:rPr>
              <a:t>as the starting point of management</a:t>
            </a:r>
            <a:endParaRPr lang="en-US" sz="1800" dirty="0" smtClean="0">
              <a:ea typeface="ＭＳ Ｐゴシック" charset="-128"/>
            </a:endParaRPr>
          </a:p>
          <a:p>
            <a:pPr marL="911225" lvl="1" eaLnBrk="1" hangingPunct="1"/>
            <a:r>
              <a:rPr lang="en-US" sz="1800" dirty="0" smtClean="0"/>
              <a:t>Develop educational approaches and culturally and linguistically appropriate materials to promote and enable self-management </a:t>
            </a:r>
          </a:p>
          <a:p>
            <a:pPr marL="225425" indent="-225425" eaLnBrk="1" hangingPunct="1">
              <a:buClr>
                <a:srgbClr val="4F6228"/>
              </a:buClr>
              <a:buFontTx/>
              <a:buChar char="•"/>
            </a:pPr>
            <a:endParaRPr lang="en-US" sz="1800" dirty="0" smtClean="0">
              <a:ea typeface="ＭＳ Ｐゴシック" charset="-128"/>
            </a:endParaRPr>
          </a:p>
          <a:p>
            <a:pPr marL="225425" indent="-225425" eaLnBrk="1" hangingPunct="1">
              <a:buClr>
                <a:srgbClr val="4F6228"/>
              </a:buClr>
              <a:buFontTx/>
              <a:buChar char="•"/>
            </a:pPr>
            <a:r>
              <a:rPr lang="en-US" sz="1800" b="1" dirty="0" smtClean="0">
                <a:ea typeface="ＭＳ Ｐゴシック" charset="-128"/>
              </a:rPr>
              <a:t>3-2. Population strategy described in Recommendation 2-2 should include developing strategies to overcome barriers to care</a:t>
            </a:r>
          </a:p>
          <a:p>
            <a:pPr marL="911225" lvl="1" eaLnBrk="1" hangingPunct="1"/>
            <a:r>
              <a:rPr lang="en-US" sz="1800" dirty="0" smtClean="0"/>
              <a:t>Strategies should focus on ways to improve care for populations disproportionately affected by and undertreated for pain</a:t>
            </a:r>
          </a:p>
          <a:p>
            <a:pPr marL="225425" indent="-225425" eaLnBrk="1" hangingPunct="1">
              <a:buClr>
                <a:srgbClr val="4F6228"/>
              </a:buClr>
              <a:buFontTx/>
              <a:buChar char="•"/>
            </a:pPr>
            <a:endParaRPr lang="en-US" sz="1800" b="1" dirty="0" smtClean="0">
              <a:ea typeface="ＭＳ Ｐゴシック" charset="-128"/>
            </a:endParaRPr>
          </a:p>
          <a:p>
            <a:pPr marL="225425" indent="-225425" eaLnBrk="1" hangingPunct="1">
              <a:buClr>
                <a:srgbClr val="4F6228"/>
              </a:buClr>
              <a:buFontTx/>
              <a:buChar char="•"/>
            </a:pPr>
            <a:r>
              <a:rPr lang="en-US" sz="1800" b="1" dirty="0" smtClean="0">
                <a:ea typeface="ＭＳ Ｐゴシック" charset="-128"/>
              </a:rPr>
              <a:t>3-3. Health professions education and training programs, professional associations, and other groups should provide educational opportunities in pain assessment and treatment in primary care   </a:t>
            </a:r>
          </a:p>
          <a:p>
            <a:pPr marL="911225" lvl="1" eaLnBrk="1" hangingPunct="1"/>
            <a:r>
              <a:rPr lang="en-US" sz="1800" dirty="0" smtClean="0"/>
              <a:t>Education should improve knowledge and skills in pain assessment and treatment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1413" y="762000"/>
            <a:ext cx="6935787" cy="1219200"/>
          </a:xfrm>
        </p:spPr>
        <p:txBody>
          <a:bodyPr>
            <a:noAutofit/>
          </a:bodyPr>
          <a:lstStyle/>
          <a:p>
            <a:pPr algn="ctr" eaLnBrk="1" hangingPunct="1"/>
            <a:r>
              <a:rPr lang="en-US" sz="2800" b="1" dirty="0" smtClean="0">
                <a:ea typeface="ＭＳ Ｐゴシック" charset="-128"/>
              </a:rPr>
              <a:t>Care of People with Pain</a:t>
            </a:r>
            <a:br>
              <a:rPr lang="en-US" sz="2800" b="1" dirty="0" smtClean="0">
                <a:ea typeface="ＭＳ Ｐゴシック" charset="-128"/>
              </a:rPr>
            </a:br>
            <a:r>
              <a:rPr lang="en-US" sz="2800" b="1" dirty="0" smtClean="0">
                <a:ea typeface="ＭＳ Ｐゴシック" charset="-128"/>
              </a:rPr>
              <a:t>Recommendations (continued)</a:t>
            </a:r>
            <a:br>
              <a:rPr lang="en-US" sz="2800" b="1" dirty="0" smtClean="0">
                <a:ea typeface="ＭＳ Ｐゴシック" charset="-128"/>
              </a:rPr>
            </a:br>
            <a:endParaRPr lang="en-US" sz="2800" b="1" dirty="0" smtClean="0">
              <a:ea typeface="ＭＳ Ｐゴシック" charset="-128"/>
            </a:endParaRPr>
          </a:p>
        </p:txBody>
      </p:sp>
      <p:sp>
        <p:nvSpPr>
          <p:cNvPr id="31747" name="Rectangle 3"/>
          <p:cNvSpPr>
            <a:spLocks noGrp="1" noChangeArrowheads="1"/>
          </p:cNvSpPr>
          <p:nvPr>
            <p:ph type="body" idx="1"/>
          </p:nvPr>
        </p:nvSpPr>
        <p:spPr>
          <a:xfrm>
            <a:off x="541338" y="1981200"/>
            <a:ext cx="8305800" cy="4478338"/>
          </a:xfrm>
        </p:spPr>
        <p:txBody>
          <a:bodyPr/>
          <a:lstStyle/>
          <a:p>
            <a:pPr marL="225425" indent="-225425">
              <a:buFontTx/>
              <a:buChar char="•"/>
            </a:pPr>
            <a:r>
              <a:rPr lang="en-US" sz="2000" b="1" dirty="0" smtClean="0">
                <a:ea typeface="ＭＳ Ｐゴシック" charset="-128"/>
              </a:rPr>
              <a:t>3-4. Pain specialty professional organizations and primary care professional associations should support collaboration  between pain specialists and primary care clinicians, including greater proficiency by primary care providers along with referral to pain centers when appropriate</a:t>
            </a:r>
          </a:p>
          <a:p>
            <a:pPr marL="225425" indent="-225425">
              <a:buFontTx/>
              <a:buChar char="•"/>
            </a:pPr>
            <a:endParaRPr lang="en-US" sz="2000" b="1" dirty="0" smtClean="0">
              <a:ea typeface="ＭＳ Ｐゴシック" charset="-128"/>
            </a:endParaRPr>
          </a:p>
          <a:p>
            <a:pPr marL="225425" indent="-225425">
              <a:buFontTx/>
              <a:buChar char="•"/>
            </a:pPr>
            <a:r>
              <a:rPr lang="en-US" sz="2000" b="1" dirty="0" smtClean="0">
                <a:ea typeface="ＭＳ Ｐゴシック" charset="-128"/>
              </a:rPr>
              <a:t>3-5. Payers and health care organizations should revise reimbursement policies to foster coordinated and evidence-based pain care</a:t>
            </a:r>
          </a:p>
          <a:p>
            <a:pPr marL="225425" indent="-225425">
              <a:buFontTx/>
              <a:buChar char="•"/>
            </a:pPr>
            <a:endParaRPr lang="en-US" sz="2000" b="1" dirty="0" smtClean="0">
              <a:ea typeface="ＭＳ Ｐゴシック" charset="-128"/>
            </a:endParaRPr>
          </a:p>
          <a:p>
            <a:pPr marL="225425" indent="-225425">
              <a:buFontTx/>
              <a:buChar char="•"/>
            </a:pPr>
            <a:r>
              <a:rPr lang="en-US" sz="2000" b="1" dirty="0" smtClean="0">
                <a:ea typeface="ＭＳ Ｐゴシック" charset="-128"/>
              </a:rPr>
              <a:t>3-6. Health care providers should provide consistent and complete pain assessments</a:t>
            </a:r>
          </a:p>
          <a:p>
            <a:pPr marL="225425" indent="-225425">
              <a:lnSpc>
                <a:spcPct val="150000"/>
              </a:lnSpc>
            </a:pPr>
            <a:endParaRPr lang="en-US" sz="2000" b="1" dirty="0" smtClean="0">
              <a:ea typeface="ＭＳ Ｐゴシック" charset="-128"/>
            </a:endParaRPr>
          </a:p>
          <a:p>
            <a:pPr marL="225425" indent="-225425">
              <a:lnSpc>
                <a:spcPct val="150000"/>
              </a:lnSpc>
            </a:pPr>
            <a:r>
              <a:rPr lang="en-US" sz="2000" b="1" dirty="0" smtClean="0">
                <a:ea typeface="ＭＳ Ｐゴシック" charset="-128"/>
              </a:rPr>
              <a:t> </a:t>
            </a:r>
            <a:endParaRPr lang="en-US" sz="2000" dirty="0" smtClean="0">
              <a:ea typeface="ＭＳ Ｐゴシック" charset="-128"/>
            </a:endParaRPr>
          </a:p>
          <a:p>
            <a:pPr marL="225425" indent="-225425" eaLnBrk="1" hangingPunct="1"/>
            <a:endParaRPr lang="en-US" sz="2400" dirty="0" smtClean="0">
              <a:ea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990600"/>
          </a:xfrm>
        </p:spPr>
        <p:txBody>
          <a:bodyPr>
            <a:normAutofit/>
          </a:bodyPr>
          <a:lstStyle/>
          <a:p>
            <a:pPr algn="ctr"/>
            <a:r>
              <a:rPr lang="en-US" sz="3200" dirty="0" smtClean="0"/>
              <a:t>Pain Management is a priority for VHA</a:t>
            </a:r>
            <a:endParaRPr lang="en-US" sz="3200" dirty="0"/>
          </a:p>
        </p:txBody>
      </p:sp>
      <p:sp>
        <p:nvSpPr>
          <p:cNvPr id="3" name="Content Placeholder 2"/>
          <p:cNvSpPr>
            <a:spLocks noGrp="1"/>
          </p:cNvSpPr>
          <p:nvPr>
            <p:ph sz="quarter" idx="1"/>
          </p:nvPr>
        </p:nvSpPr>
        <p:spPr>
          <a:xfrm>
            <a:off x="533400" y="1762125"/>
            <a:ext cx="7696200" cy="4419600"/>
          </a:xfrm>
        </p:spPr>
        <p:txBody>
          <a:bodyPr>
            <a:normAutofit/>
          </a:bodyPr>
          <a:lstStyle/>
          <a:p>
            <a:pPr eaLnBrk="1" hangingPunct="1">
              <a:buClr>
                <a:schemeClr val="tx1"/>
              </a:buClr>
            </a:pPr>
            <a:r>
              <a:rPr lang="en-US" sz="2800" dirty="0" smtClean="0"/>
              <a:t>As many as 50% of male VHA patients in primary care report chronic pain </a:t>
            </a:r>
            <a:r>
              <a:rPr lang="en-US" sz="1600" dirty="0" smtClean="0"/>
              <a:t>(Kerns et al., 2003; Clark, 2002)</a:t>
            </a:r>
          </a:p>
          <a:p>
            <a:pPr eaLnBrk="1" hangingPunct="1">
              <a:buClr>
                <a:schemeClr val="tx1"/>
              </a:buClr>
            </a:pPr>
            <a:r>
              <a:rPr lang="en-US" sz="2800" dirty="0" smtClean="0"/>
              <a:t>The prevalence may be as high as 75% in female Veterans </a:t>
            </a:r>
            <a:r>
              <a:rPr lang="en-US" sz="1600" dirty="0" smtClean="0"/>
              <a:t>(Haskell et al., 2006)</a:t>
            </a:r>
          </a:p>
          <a:p>
            <a:pPr eaLnBrk="1" hangingPunct="1">
              <a:lnSpc>
                <a:spcPct val="90000"/>
              </a:lnSpc>
              <a:buClr>
                <a:schemeClr val="tx1"/>
              </a:buClr>
            </a:pPr>
            <a:r>
              <a:rPr lang="en-US" sz="2800" dirty="0" smtClean="0"/>
              <a:t>Pain is among the most costly disorders treated in VHA settings; total estimated cost attributable to Veterans with low back pain was $2.2 billion in FY99 </a:t>
            </a:r>
            <a:r>
              <a:rPr lang="en-US" sz="1600" dirty="0" smtClean="0"/>
              <a:t>(Yu et al., 2003)</a:t>
            </a:r>
          </a:p>
          <a:p>
            <a:pPr eaLnBrk="1" hangingPunct="1">
              <a:lnSpc>
                <a:spcPct val="90000"/>
              </a:lnSpc>
              <a:buClr>
                <a:schemeClr val="tx1"/>
              </a:buClr>
            </a:pPr>
            <a:r>
              <a:rPr lang="en-US" sz="2800" dirty="0" smtClean="0"/>
              <a:t>Number of Veterans with chronic low back pain is growing steadily </a:t>
            </a:r>
            <a:r>
              <a:rPr lang="en-US" sz="1600" dirty="0" smtClean="0"/>
              <a:t>(Sinnott &amp; Wagner, 2009)</a:t>
            </a:r>
          </a:p>
          <a:p>
            <a:endParaRPr lang="en-US" dirty="0" smtClean="0"/>
          </a:p>
          <a:p>
            <a:pPr>
              <a:buNone/>
            </a:pPr>
            <a:endParaRPr lang="en-US" dirty="0"/>
          </a:p>
        </p:txBody>
      </p:sp>
      <p:sp>
        <p:nvSpPr>
          <p:cNvPr id="6" name="Slide Number Placeholder 5"/>
          <p:cNvSpPr>
            <a:spLocks noGrp="1"/>
          </p:cNvSpPr>
          <p:nvPr>
            <p:ph type="sldNum" sz="quarter" idx="10"/>
          </p:nvPr>
        </p:nvSpPr>
        <p:spPr>
          <a:xfrm>
            <a:off x="8229600" y="6249988"/>
            <a:ext cx="490537" cy="365125"/>
          </a:xfrm>
        </p:spPr>
        <p:txBody>
          <a:bodyPr/>
          <a:lstStyle/>
          <a:p>
            <a:pPr algn="ctr">
              <a:defRPr/>
            </a:pPr>
            <a:fld id="{C32E41BC-F3C7-4440-964A-79A2B9AB8CF4}" type="slidenum">
              <a:rPr lang="en-US" smtClean="0"/>
              <a:pPr algn="ct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Concomitants of persistent pain</a:t>
            </a:r>
            <a:endParaRPr lang="en-US" sz="3200" dirty="0"/>
          </a:p>
        </p:txBody>
      </p:sp>
      <p:sp>
        <p:nvSpPr>
          <p:cNvPr id="3" name="Content Placeholder 2"/>
          <p:cNvSpPr>
            <a:spLocks noGrp="1"/>
          </p:cNvSpPr>
          <p:nvPr>
            <p:ph idx="1"/>
          </p:nvPr>
        </p:nvSpPr>
        <p:spPr/>
        <p:txBody>
          <a:bodyPr/>
          <a:lstStyle/>
          <a:p>
            <a:pPr eaLnBrk="1" hangingPunct="1">
              <a:buClr>
                <a:schemeClr val="accent1">
                  <a:lumMod val="75000"/>
                </a:schemeClr>
              </a:buClr>
              <a:buSzPct val="60000"/>
              <a:buFont typeface="Wingdings" pitchFamily="2" charset="2"/>
              <a:buChar char="n"/>
            </a:pPr>
            <a:r>
              <a:rPr lang="en-US" sz="2800" dirty="0" smtClean="0"/>
              <a:t>Pain is associated with:</a:t>
            </a:r>
          </a:p>
          <a:p>
            <a:pPr lvl="1" eaLnBrk="1" hangingPunct="1">
              <a:buClr>
                <a:schemeClr val="accent1">
                  <a:lumMod val="75000"/>
                </a:schemeClr>
              </a:buClr>
              <a:buSzPct val="60000"/>
              <a:buFont typeface="Wingdings" pitchFamily="2" charset="2"/>
              <a:buChar char="n"/>
            </a:pPr>
            <a:r>
              <a:rPr lang="en-US" sz="2600" dirty="0" smtClean="0"/>
              <a:t>poorer self-rating of health status,</a:t>
            </a:r>
          </a:p>
          <a:p>
            <a:pPr lvl="1" eaLnBrk="1" hangingPunct="1">
              <a:buClr>
                <a:schemeClr val="accent1">
                  <a:lumMod val="75000"/>
                </a:schemeClr>
              </a:buClr>
              <a:buSzPct val="60000"/>
              <a:buFont typeface="Wingdings" pitchFamily="2" charset="2"/>
              <a:buChar char="n"/>
            </a:pPr>
            <a:r>
              <a:rPr lang="en-US" sz="2600" dirty="0" smtClean="0"/>
              <a:t>greater use of healthcare resources,</a:t>
            </a:r>
          </a:p>
          <a:p>
            <a:pPr lvl="1" eaLnBrk="1" hangingPunct="1">
              <a:buClr>
                <a:schemeClr val="accent1">
                  <a:lumMod val="75000"/>
                </a:schemeClr>
              </a:buClr>
              <a:buSzPct val="60000"/>
              <a:buFont typeface="Wingdings" pitchFamily="2" charset="2"/>
              <a:buChar char="n"/>
            </a:pPr>
            <a:r>
              <a:rPr lang="en-US" sz="2600" dirty="0" smtClean="0"/>
              <a:t>more tobacco use, alcohol use, diet/weight concerns,</a:t>
            </a:r>
          </a:p>
          <a:p>
            <a:pPr lvl="1" eaLnBrk="1" hangingPunct="1">
              <a:buClr>
                <a:schemeClr val="accent1">
                  <a:lumMod val="75000"/>
                </a:schemeClr>
              </a:buClr>
              <a:buSzPct val="60000"/>
              <a:buFont typeface="Wingdings" pitchFamily="2" charset="2"/>
              <a:buChar char="n"/>
            </a:pPr>
            <a:r>
              <a:rPr lang="en-US" sz="2600" dirty="0" smtClean="0"/>
              <a:t>decreased social and physical activities,</a:t>
            </a:r>
          </a:p>
          <a:p>
            <a:pPr lvl="1" eaLnBrk="1" hangingPunct="1">
              <a:buClr>
                <a:schemeClr val="accent1">
                  <a:lumMod val="75000"/>
                </a:schemeClr>
              </a:buClr>
              <a:buSzPct val="60000"/>
              <a:buFont typeface="Wingdings" pitchFamily="2" charset="2"/>
              <a:buChar char="n"/>
            </a:pPr>
            <a:r>
              <a:rPr lang="en-US" sz="2600" dirty="0" smtClean="0"/>
              <a:t>lower social support,</a:t>
            </a:r>
          </a:p>
          <a:p>
            <a:pPr lvl="1" eaLnBrk="1" hangingPunct="1">
              <a:buClr>
                <a:schemeClr val="accent1">
                  <a:lumMod val="75000"/>
                </a:schemeClr>
              </a:buClr>
              <a:buSzPct val="60000"/>
              <a:buFont typeface="Wingdings" pitchFamily="2" charset="2"/>
              <a:buChar char="n"/>
            </a:pPr>
            <a:r>
              <a:rPr lang="en-US" sz="2600" dirty="0" smtClean="0"/>
              <a:t>higher levels of emotional distress, and</a:t>
            </a:r>
          </a:p>
          <a:p>
            <a:pPr lvl="1" eaLnBrk="1" hangingPunct="1">
              <a:buClr>
                <a:schemeClr val="accent1">
                  <a:lumMod val="75000"/>
                </a:schemeClr>
              </a:buClr>
              <a:buSzPct val="60000"/>
              <a:buFont typeface="Wingdings" pitchFamily="2" charset="2"/>
              <a:buChar char="n"/>
            </a:pPr>
            <a:r>
              <a:rPr lang="en-US" sz="2600" dirty="0" smtClean="0"/>
              <a:t>among women, high rates of military sexual trauma.</a:t>
            </a:r>
            <a:r>
              <a:rPr lang="en-US" sz="2800" dirty="0" smtClean="0"/>
              <a:t> </a:t>
            </a:r>
          </a:p>
          <a:p>
            <a:pPr lvl="1" eaLnBrk="1" hangingPunct="1">
              <a:buClr>
                <a:schemeClr val="accent1">
                  <a:lumMod val="75000"/>
                </a:schemeClr>
              </a:buClr>
              <a:buSzPct val="60000"/>
              <a:buNone/>
            </a:pPr>
            <a:r>
              <a:rPr lang="en-US" dirty="0" smtClean="0"/>
              <a:t>(Kerns, Otis, &amp; Rosenberg, 2003; Haskell, Papas, Heapy, Reid, &amp; Kerns, 2008)</a:t>
            </a:r>
            <a:r>
              <a:rPr lang="en-US" sz="280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1881" y="274638"/>
            <a:ext cx="8704613" cy="1290637"/>
          </a:xfrm>
        </p:spPr>
        <p:txBody>
          <a:bodyPr anchor="ctr">
            <a:noAutofit/>
          </a:bodyPr>
          <a:lstStyle/>
          <a:p>
            <a:pPr algn="ctr"/>
            <a:r>
              <a:rPr lang="en-US" b="1" i="1" dirty="0" smtClean="0">
                <a:latin typeface="Georgia" pitchFamily="18" charset="0"/>
                <a:cs typeface="Arial" charset="0"/>
              </a:rPr>
              <a:t>Frequency of Diagnoses</a:t>
            </a:r>
            <a:r>
              <a:rPr lang="en-US" b="1" i="1" baseline="30000" dirty="0" smtClean="0">
                <a:latin typeface="Georgia" pitchFamily="18" charset="0"/>
                <a:cs typeface="Arial" charset="0"/>
              </a:rPr>
              <a:t>1</a:t>
            </a:r>
            <a:r>
              <a:rPr lang="en-US" b="1" i="1" dirty="0" smtClean="0">
                <a:latin typeface="Georgia" pitchFamily="18" charset="0"/>
                <a:cs typeface="Arial" charset="0"/>
              </a:rPr>
              <a:t> among </a:t>
            </a:r>
            <a:br>
              <a:rPr lang="en-US" b="1" i="1" dirty="0" smtClean="0">
                <a:latin typeface="Georgia" pitchFamily="18" charset="0"/>
                <a:cs typeface="Arial" charset="0"/>
              </a:rPr>
            </a:br>
            <a:r>
              <a:rPr lang="en-US" b="1" i="1" dirty="0" smtClean="0">
                <a:latin typeface="Georgia" pitchFamily="18" charset="0"/>
                <a:cs typeface="Arial" charset="0"/>
              </a:rPr>
              <a:t>Operation Enduring Freedom/Operation Iraqi Freedom/Operation New Dawn (OEF/OIF/OND) Veterans</a:t>
            </a:r>
            <a:endParaRPr lang="en-US" b="1" i="1" dirty="0">
              <a:latin typeface="Georgia" pitchFamily="18" charset="0"/>
              <a:cs typeface="Arial" charset="0"/>
            </a:endParaRPr>
          </a:p>
        </p:txBody>
      </p:sp>
      <p:sp>
        <p:nvSpPr>
          <p:cNvPr id="6" name="TextBox 5"/>
          <p:cNvSpPr txBox="1"/>
          <p:nvPr/>
        </p:nvSpPr>
        <p:spPr>
          <a:xfrm>
            <a:off x="4131212" y="6499697"/>
            <a:ext cx="3825256" cy="230832"/>
          </a:xfrm>
          <a:prstGeom prst="rect">
            <a:avLst/>
          </a:prstGeom>
          <a:noFill/>
        </p:spPr>
        <p:txBody>
          <a:bodyPr wrap="square" rtlCol="0" anchor="b" anchorCtr="0">
            <a:spAutoFit/>
          </a:bodyPr>
          <a:lstStyle/>
          <a:p>
            <a:pPr algn="r"/>
            <a:r>
              <a:rPr lang="en-US" sz="900" dirty="0" smtClean="0">
                <a:latin typeface="Georgia" pitchFamily="18" charset="0"/>
              </a:rPr>
              <a:t>Cumulative from 1st Quarter FY 2002 through  1st Quarter FY 2013</a:t>
            </a:r>
            <a:endParaRPr lang="en-US" sz="900" dirty="0"/>
          </a:p>
        </p:txBody>
      </p:sp>
      <p:graphicFrame>
        <p:nvGraphicFramePr>
          <p:cNvPr id="9" name="Group 57"/>
          <p:cNvGraphicFramePr>
            <a:graphicFrameLocks noGrp="1"/>
          </p:cNvGraphicFramePr>
          <p:nvPr>
            <p:ph idx="4294967295"/>
            <p:extLst>
              <p:ext uri="{D42A27DB-BD31-4B8C-83A1-F6EECF244321}">
                <p14:modId xmlns:p14="http://schemas.microsoft.com/office/powerpoint/2010/main" val="3337637007"/>
              </p:ext>
            </p:extLst>
          </p:nvPr>
        </p:nvGraphicFramePr>
        <p:xfrm>
          <a:off x="811213" y="1910694"/>
          <a:ext cx="7772400" cy="3426675"/>
        </p:xfrm>
        <a:graphic>
          <a:graphicData uri="http://schemas.openxmlformats.org/drawingml/2006/table">
            <a:tbl>
              <a:tblPr/>
              <a:tblGrid>
                <a:gridCol w="5831325"/>
                <a:gridCol w="1114096"/>
                <a:gridCol w="826979"/>
              </a:tblGrid>
              <a:tr h="154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cs typeface="Arial" charset="0"/>
                        </a:rPr>
                        <a:t>Diagnosis (Broad ICD-9 Categories)</a:t>
                      </a:r>
                      <a:r>
                        <a:rPr kumimoji="0" lang="en-US" sz="1050" b="1" i="0" u="none" strike="noStrike" cap="none" normalizeH="0" baseline="30000" dirty="0" smtClean="0">
                          <a:ln>
                            <a:noFill/>
                          </a:ln>
                          <a:solidFill>
                            <a:schemeClr val="tx1"/>
                          </a:solidFill>
                          <a:effectLst/>
                          <a:latin typeface="+mn-lt"/>
                          <a:cs typeface="Arial" charset="0"/>
                        </a:rPr>
                        <a:t>a</a:t>
                      </a:r>
                    </a:p>
                  </a:txBody>
                  <a:tcPr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Frequency</a:t>
                      </a:r>
                    </a:p>
                  </a:txBody>
                  <a:tcPr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err="1" smtClean="0">
                          <a:ln>
                            <a:noFill/>
                          </a:ln>
                          <a:solidFill>
                            <a:schemeClr val="tx1"/>
                          </a:solidFill>
                          <a:effectLst/>
                          <a:latin typeface="+mn-lt"/>
                        </a:rPr>
                        <a:t>Percent</a:t>
                      </a:r>
                      <a:r>
                        <a:rPr kumimoji="0" lang="en-US" sz="1050" b="1" i="0" u="none" strike="noStrike" cap="none" normalizeH="0" baseline="30000" dirty="0" err="1" smtClean="0">
                          <a:ln>
                            <a:noFill/>
                          </a:ln>
                          <a:solidFill>
                            <a:schemeClr val="tx1"/>
                          </a:solidFill>
                          <a:effectLst/>
                          <a:latin typeface="+mn-lt"/>
                        </a:rPr>
                        <a:t>b</a:t>
                      </a:r>
                      <a:endParaRPr kumimoji="0" lang="en-US" sz="1050" b="1" i="0" u="none" strike="noStrike" cap="none" normalizeH="0" baseline="30000" dirty="0" smtClean="0">
                        <a:ln>
                          <a:noFill/>
                        </a:ln>
                        <a:solidFill>
                          <a:schemeClr val="tx1"/>
                        </a:solidFill>
                        <a:effectLst/>
                        <a:latin typeface="+mn-lt"/>
                      </a:endParaRPr>
                    </a:p>
                  </a:txBody>
                  <a:tcPr marT="0" marB="0" anchor="b" horzOverflow="overflow">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Infectious and Parasitic Diseases (001-139)</a:t>
                      </a:r>
                      <a:endParaRPr kumimoji="0" lang="en-US" sz="1050" b="0" i="0" u="none" strike="noStrike" cap="none" normalizeH="0" baseline="0" dirty="0" smtClean="0">
                        <a:ln>
                          <a:noFill/>
                        </a:ln>
                        <a:solidFill>
                          <a:schemeClr val="tx1"/>
                        </a:solidFill>
                        <a:effectLst/>
                        <a:latin typeface="+mn-lt"/>
                      </a:endParaRP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144,167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16.0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Malignant </a:t>
                      </a:r>
                      <a:r>
                        <a:rPr kumimoji="0" lang="en-US" sz="1050" b="0" i="0" u="none" strike="noStrike" cap="none" normalizeH="0" baseline="0" dirty="0" err="1" smtClean="0">
                          <a:ln>
                            <a:noFill/>
                          </a:ln>
                          <a:solidFill>
                            <a:schemeClr val="tx1"/>
                          </a:solidFill>
                          <a:effectLst/>
                          <a:latin typeface="+mn-lt"/>
                          <a:cs typeface="Arial" charset="0"/>
                        </a:rPr>
                        <a:t>Neoplasms</a:t>
                      </a:r>
                      <a:r>
                        <a:rPr kumimoji="0" lang="en-US" sz="1050" b="0" i="0" u="none" strike="noStrike" cap="none" normalizeH="0" baseline="0" dirty="0" smtClean="0">
                          <a:ln>
                            <a:noFill/>
                          </a:ln>
                          <a:solidFill>
                            <a:schemeClr val="tx1"/>
                          </a:solidFill>
                          <a:effectLst/>
                          <a:latin typeface="+mn-lt"/>
                          <a:cs typeface="Arial" charset="0"/>
                        </a:rPr>
                        <a:t> (140-209)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13,016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1.4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Benign </a:t>
                      </a:r>
                      <a:r>
                        <a:rPr kumimoji="0" lang="en-US" sz="1050" b="0" i="0" u="none" strike="noStrike" cap="none" normalizeH="0" baseline="0" dirty="0" err="1" smtClean="0">
                          <a:ln>
                            <a:noFill/>
                          </a:ln>
                          <a:solidFill>
                            <a:schemeClr val="tx1"/>
                          </a:solidFill>
                          <a:effectLst/>
                          <a:latin typeface="+mn-lt"/>
                          <a:cs typeface="Arial" charset="0"/>
                        </a:rPr>
                        <a:t>Neoplasms</a:t>
                      </a:r>
                      <a:r>
                        <a:rPr kumimoji="0" lang="en-US" sz="1050" b="0" i="0" u="none" strike="noStrike" cap="none" normalizeH="0" baseline="0" dirty="0" smtClean="0">
                          <a:ln>
                            <a:noFill/>
                          </a:ln>
                          <a:solidFill>
                            <a:schemeClr val="tx1"/>
                          </a:solidFill>
                          <a:effectLst/>
                          <a:latin typeface="+mn-lt"/>
                          <a:cs typeface="Arial" charset="0"/>
                        </a:rPr>
                        <a:t> (210-239)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64,424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7.2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Diseases of Endocrine/Nutritional/ Metabolic Systems (240-279)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302,719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33.6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Diseases of Blood and Blood Forming Organs (280-289)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36,899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4.1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Mental Disorders (290-319)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a:solidFill>
                            <a:srgbClr val="000000"/>
                          </a:solidFill>
                          <a:effectLst/>
                          <a:latin typeface="+mn-lt"/>
                          <a:ea typeface="Calibri"/>
                          <a:cs typeface="Georgia"/>
                        </a:rPr>
                        <a:t>486,015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54.0 </a:t>
                      </a:r>
                    </a:p>
                  </a:txBody>
                  <a:tcPr marL="68580" marR="68580" marT="0" marB="0">
                    <a:lnL>
                      <a:noFill/>
                    </a:lnL>
                    <a:lnR>
                      <a:noFill/>
                    </a:lnR>
                    <a:lnT>
                      <a:noFill/>
                    </a:lnT>
                    <a:lnB>
                      <a:noFill/>
                    </a:lnB>
                    <a:lnTlToBr>
                      <a:noFill/>
                    </a:lnTlToBr>
                    <a:lnBlToTr>
                      <a:noFill/>
                    </a:lnBlToTr>
                    <a:noFill/>
                  </a:tcPr>
                </a:tc>
              </a:tr>
              <a:tr h="91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Diseases of Nervous System/ Sense Organs (320-389)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a:solidFill>
                            <a:srgbClr val="000000"/>
                          </a:solidFill>
                          <a:effectLst/>
                          <a:latin typeface="+mn-lt"/>
                          <a:ea typeface="Calibri"/>
                          <a:cs typeface="Georgia"/>
                        </a:rPr>
                        <a:t>415,543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46.2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Diseases of Circulatory System (390-459)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a:solidFill>
                            <a:srgbClr val="000000"/>
                          </a:solidFill>
                          <a:effectLst/>
                          <a:latin typeface="+mn-lt"/>
                          <a:ea typeface="Calibri"/>
                          <a:cs typeface="Georgia"/>
                        </a:rPr>
                        <a:t>198,140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22.0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Disease of Respiratory System (460-519)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a:solidFill>
                            <a:srgbClr val="000000"/>
                          </a:solidFill>
                          <a:effectLst/>
                          <a:latin typeface="+mn-lt"/>
                          <a:ea typeface="Calibri"/>
                          <a:cs typeface="Georgia"/>
                        </a:rPr>
                        <a:t>241,229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26.8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Disease of Digestive System (520-579)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a:solidFill>
                            <a:srgbClr val="000000"/>
                          </a:solidFill>
                          <a:effectLst/>
                          <a:latin typeface="+mn-lt"/>
                          <a:ea typeface="Calibri"/>
                          <a:cs typeface="Georgia"/>
                        </a:rPr>
                        <a:t>326,338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36.3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Diseases of Genitourinary System  (580-629)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a:solidFill>
                            <a:srgbClr val="000000"/>
                          </a:solidFill>
                          <a:effectLst/>
                          <a:latin typeface="+mn-lt"/>
                          <a:ea typeface="Calibri"/>
                          <a:cs typeface="Georgia"/>
                        </a:rPr>
                        <a:t>142,687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15.9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Diseases of Skin (680-709)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a:solidFill>
                            <a:srgbClr val="000000"/>
                          </a:solidFill>
                          <a:effectLst/>
                          <a:latin typeface="+mn-lt"/>
                          <a:ea typeface="Calibri"/>
                          <a:cs typeface="Georgia"/>
                        </a:rPr>
                        <a:t>199,803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22.2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rgbClr val="FF0000"/>
                          </a:solidFill>
                          <a:effectLst/>
                          <a:latin typeface="+mn-lt"/>
                          <a:cs typeface="Arial" charset="0"/>
                        </a:rPr>
                        <a:t>Diseases of Musculoskeletal System/Connective System (710-739)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a:solidFill>
                            <a:srgbClr val="FF0000"/>
                          </a:solidFill>
                          <a:effectLst/>
                          <a:latin typeface="+mn-lt"/>
                          <a:ea typeface="Calibri"/>
                          <a:cs typeface="Georgia"/>
                        </a:rPr>
                        <a:t>519,721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FF0000"/>
                          </a:solidFill>
                          <a:effectLst/>
                          <a:latin typeface="+mn-lt"/>
                          <a:ea typeface="Calibri"/>
                          <a:cs typeface="Georgia"/>
                        </a:rPr>
                        <a:t>57.8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Symptoms, Signs and Ill Defined Conditions (780-799)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a:solidFill>
                            <a:srgbClr val="000000"/>
                          </a:solidFill>
                          <a:effectLst/>
                          <a:latin typeface="+mn-lt"/>
                          <a:ea typeface="Calibri"/>
                          <a:cs typeface="Georgia"/>
                        </a:rPr>
                        <a:t>478,267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53.2 </a:t>
                      </a:r>
                    </a:p>
                  </a:txBody>
                  <a:tcPr marL="68580" marR="68580" marT="0" marB="0">
                    <a:lnL>
                      <a:noFill/>
                    </a:lnL>
                    <a:lnR>
                      <a:noFill/>
                    </a:lnR>
                    <a:lnT>
                      <a:noFill/>
                    </a:lnT>
                    <a:lnB>
                      <a:noFill/>
                    </a:lnB>
                    <a:lnTlToBr>
                      <a:noFill/>
                    </a:lnTlToBr>
                    <a:lnBlToTr>
                      <a:noFill/>
                    </a:lnBlToTr>
                    <a:noFill/>
                  </a:tcPr>
                </a:tc>
              </a:tr>
              <a:tr h="22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Injury/Poisonings (800-999)</a:t>
                      </a:r>
                    </a:p>
                  </a:txBody>
                  <a:tcPr marT="0" marB="0" anchor="b" horzOverflow="overflow">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a:solidFill>
                            <a:srgbClr val="000000"/>
                          </a:solidFill>
                          <a:effectLst/>
                          <a:latin typeface="+mn-lt"/>
                          <a:ea typeface="Calibri"/>
                          <a:cs typeface="Georgia"/>
                        </a:rPr>
                        <a:t>267,407 </a:t>
                      </a:r>
                    </a:p>
                  </a:txBody>
                  <a:tcPr marL="68580" marR="68580" marT="0" marB="0">
                    <a:lnL>
                      <a:noFill/>
                    </a:lnL>
                    <a:lnR>
                      <a:noFill/>
                    </a:lnR>
                    <a:lnT>
                      <a:noFill/>
                    </a:lnT>
                    <a:lnB>
                      <a:noFill/>
                    </a:lnB>
                    <a:lnTlToBr>
                      <a:noFill/>
                    </a:lnTlToBr>
                    <a:lnBlToTr>
                      <a:noFill/>
                    </a:lnBlToTr>
                    <a:noFill/>
                  </a:tcPr>
                </a:tc>
                <a:tc>
                  <a:txBody>
                    <a:bodyPr/>
                    <a:lstStyle/>
                    <a:p>
                      <a:pPr marL="0" marR="0" algn="r">
                        <a:lnSpc>
                          <a:spcPct val="115000"/>
                        </a:lnSpc>
                        <a:spcBef>
                          <a:spcPts val="0"/>
                        </a:spcBef>
                        <a:spcAft>
                          <a:spcPts val="0"/>
                        </a:spcAft>
                      </a:pPr>
                      <a:r>
                        <a:rPr lang="en-US" sz="1050" dirty="0">
                          <a:solidFill>
                            <a:srgbClr val="000000"/>
                          </a:solidFill>
                          <a:effectLst/>
                          <a:latin typeface="+mn-lt"/>
                          <a:ea typeface="Calibri"/>
                          <a:cs typeface="Georgia"/>
                        </a:rPr>
                        <a:t>29.7 </a:t>
                      </a:r>
                    </a:p>
                  </a:txBody>
                  <a:tcPr marL="68580" marR="68580" marT="0" marB="0">
                    <a:lnL>
                      <a:noFill/>
                    </a:lnL>
                    <a:lnR>
                      <a:noFill/>
                    </a:lnR>
                    <a:lnT>
                      <a:noFill/>
                    </a:lnT>
                    <a:lnB>
                      <a:noFill/>
                    </a:lnB>
                    <a:lnTlToBr>
                      <a:noFill/>
                    </a:lnTlToBr>
                    <a:lnBlToTr>
                      <a:noFill/>
                    </a:lnBlToTr>
                    <a:noFill/>
                  </a:tcPr>
                </a:tc>
              </a:tr>
            </a:tbl>
          </a:graphicData>
        </a:graphic>
      </p:graphicFrame>
      <p:sp>
        <p:nvSpPr>
          <p:cNvPr id="10" name="Rectangle 9"/>
          <p:cNvSpPr/>
          <p:nvPr/>
        </p:nvSpPr>
        <p:spPr>
          <a:xfrm>
            <a:off x="509237" y="5548257"/>
            <a:ext cx="8074375" cy="729430"/>
          </a:xfrm>
          <a:prstGeom prst="rect">
            <a:avLst/>
          </a:prstGeom>
        </p:spPr>
        <p:txBody>
          <a:bodyPr wrap="square">
            <a:spAutoFit/>
          </a:bodyPr>
          <a:lstStyle/>
          <a:p>
            <a:pPr>
              <a:lnSpc>
                <a:spcPct val="80000"/>
              </a:lnSpc>
              <a:spcBef>
                <a:spcPct val="20000"/>
              </a:spcBef>
            </a:pPr>
            <a:r>
              <a:rPr lang="en-US" sz="900" baseline="30000" dirty="0" smtClean="0">
                <a:cs typeface="Arial" pitchFamily="34" charset="0"/>
              </a:rPr>
              <a:t>1</a:t>
            </a:r>
            <a:r>
              <a:rPr lang="en-US" sz="900" dirty="0" smtClean="0">
                <a:cs typeface="Arial" pitchFamily="34" charset="0"/>
              </a:rPr>
              <a:t>Includes both provisional and confirmed diagnoses.</a:t>
            </a:r>
          </a:p>
          <a:p>
            <a:pPr>
              <a:lnSpc>
                <a:spcPct val="80000"/>
              </a:lnSpc>
              <a:spcBef>
                <a:spcPct val="20000"/>
              </a:spcBef>
            </a:pPr>
            <a:r>
              <a:rPr lang="en-US" sz="900" baseline="30000" dirty="0" err="1" smtClean="0">
                <a:cs typeface="Arial" pitchFamily="34" charset="0"/>
              </a:rPr>
              <a:t>a</a:t>
            </a:r>
            <a:r>
              <a:rPr lang="en-US" sz="900" dirty="0" err="1" smtClean="0">
                <a:cs typeface="Arial" pitchFamily="34" charset="0"/>
              </a:rPr>
              <a:t>These</a:t>
            </a:r>
            <a:r>
              <a:rPr lang="en-US" sz="900" dirty="0" smtClean="0">
                <a:cs typeface="Arial" pitchFamily="34" charset="0"/>
              </a:rPr>
              <a:t> are cumulative data since FY 2002, with data on hospitalizations and outpatient visits as of September 30, 2011; Veterans can have multiple</a:t>
            </a:r>
          </a:p>
          <a:p>
            <a:pPr>
              <a:lnSpc>
                <a:spcPct val="80000"/>
              </a:lnSpc>
              <a:spcBef>
                <a:spcPct val="20000"/>
              </a:spcBef>
            </a:pPr>
            <a:r>
              <a:rPr lang="en-US" sz="900" dirty="0" smtClean="0">
                <a:cs typeface="Arial" pitchFamily="34" charset="0"/>
              </a:rPr>
              <a:t>	diagnoses with each health care encounter. The total may be higher than 899,752 unique Veterans because a Veteran can have more than one 	diagnosis and each is entered separately in this table. </a:t>
            </a:r>
          </a:p>
          <a:p>
            <a:pPr>
              <a:lnSpc>
                <a:spcPct val="80000"/>
              </a:lnSpc>
              <a:spcBef>
                <a:spcPct val="20000"/>
              </a:spcBef>
            </a:pPr>
            <a:r>
              <a:rPr lang="en-US" sz="900" baseline="30000" dirty="0" err="1" smtClean="0">
                <a:cs typeface="Arial" pitchFamily="34" charset="0"/>
              </a:rPr>
              <a:t>b</a:t>
            </a:r>
            <a:r>
              <a:rPr lang="en-US" sz="900" dirty="0" err="1" smtClean="0">
                <a:cs typeface="Arial" pitchFamily="34" charset="0"/>
              </a:rPr>
              <a:t>Percentages</a:t>
            </a:r>
            <a:r>
              <a:rPr lang="en-US" sz="900" dirty="0" smtClean="0">
                <a:cs typeface="Arial" pitchFamily="34" charset="0"/>
              </a:rPr>
              <a:t> reported are approximate due to rounding.</a:t>
            </a:r>
            <a:endParaRPr lang="en-US" sz="900" dirty="0">
              <a:cs typeface="Arial" pitchFamily="34" charset="0"/>
            </a:endParaRPr>
          </a:p>
        </p:txBody>
      </p:sp>
      <p:sp>
        <p:nvSpPr>
          <p:cNvPr id="11" name="Slide Number Placeholder 10"/>
          <p:cNvSpPr>
            <a:spLocks noGrp="1"/>
          </p:cNvSpPr>
          <p:nvPr>
            <p:ph type="sldNum" sz="quarter" idx="10"/>
          </p:nvPr>
        </p:nvSpPr>
        <p:spPr>
          <a:xfrm>
            <a:off x="8338343" y="6317134"/>
            <a:ext cx="490537" cy="365125"/>
          </a:xfrm>
        </p:spPr>
        <p:txBody>
          <a:bodyPr/>
          <a:lstStyle/>
          <a:p>
            <a:pPr algn="ctr">
              <a:defRPr/>
            </a:pPr>
            <a:fld id="{C32E41BC-F3C7-4440-964A-79A2B9AB8CF4}" type="slidenum">
              <a:rPr lang="en-US" smtClean="0"/>
              <a:pPr algn="ct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01599" y="274637"/>
            <a:ext cx="8868229" cy="1220333"/>
          </a:xfrm>
        </p:spPr>
        <p:txBody>
          <a:bodyPr/>
          <a:lstStyle/>
          <a:p>
            <a:pPr algn="ctr" eaLnBrk="1" hangingPunct="1"/>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Haskell et al (2012).  The prevalence of painful musculoskeletal conditions in female and male Veterans in 7 years after return from deployment in Operation Enduring Freedom/Operation Iraqi Freedom.  </a:t>
            </a:r>
            <a:r>
              <a:rPr lang="en-US" sz="1800" i="1" dirty="0" smtClean="0"/>
              <a:t>Clinical Journal of Pain, 28, </a:t>
            </a:r>
            <a:r>
              <a:rPr lang="en-US" sz="1800" dirty="0" smtClean="0"/>
              <a:t>163-167.</a:t>
            </a:r>
            <a:r>
              <a:rPr lang="en-US" sz="1800" i="1" dirty="0" smtClean="0"/>
              <a:t>  </a:t>
            </a:r>
            <a:endParaRPr lang="en-US" sz="2400" dirty="0" smtClean="0"/>
          </a:p>
        </p:txBody>
      </p:sp>
      <p:graphicFrame>
        <p:nvGraphicFramePr>
          <p:cNvPr id="4" name="Content Placeholder 3"/>
          <p:cNvGraphicFramePr>
            <a:graphicFrameLocks noGrp="1"/>
          </p:cNvGraphicFramePr>
          <p:nvPr>
            <p:ph idx="1"/>
          </p:nvPr>
        </p:nvGraphicFramePr>
        <p:xfrm>
          <a:off x="533400" y="1857830"/>
          <a:ext cx="8229600" cy="4252683"/>
        </p:xfrm>
        <a:graphic>
          <a:graphicData uri="http://schemas.openxmlformats.org/drawingml/2006/table">
            <a:tbl>
              <a:tblPr firstRow="1" bandRow="1">
                <a:tableStyleId>{5C22544A-7EE6-4342-B048-85BDC9FD1C3A}</a:tableStyleId>
              </a:tblPr>
              <a:tblGrid>
                <a:gridCol w="1175657"/>
                <a:gridCol w="957943"/>
                <a:gridCol w="838200"/>
                <a:gridCol w="1752600"/>
                <a:gridCol w="762000"/>
                <a:gridCol w="1905000"/>
                <a:gridCol w="838200"/>
              </a:tblGrid>
              <a:tr h="783771">
                <a:tc>
                  <a:txBody>
                    <a:bodyPr/>
                    <a:lstStyle/>
                    <a:p>
                      <a:r>
                        <a:rPr lang="en-US" dirty="0" smtClean="0"/>
                        <a:t>Year</a:t>
                      </a:r>
                      <a:endParaRPr lang="en-US" dirty="0"/>
                    </a:p>
                  </a:txBody>
                  <a:tcPr/>
                </a:tc>
                <a:tc>
                  <a:txBody>
                    <a:bodyPr/>
                    <a:lstStyle/>
                    <a:p>
                      <a:r>
                        <a:rPr lang="en-US" dirty="0" smtClean="0"/>
                        <a:t>Female</a:t>
                      </a:r>
                      <a:endParaRPr lang="en-US" dirty="0"/>
                    </a:p>
                  </a:txBody>
                  <a:tcPr/>
                </a:tc>
                <a:tc>
                  <a:txBody>
                    <a:bodyPr/>
                    <a:lstStyle/>
                    <a:p>
                      <a:r>
                        <a:rPr lang="en-US" dirty="0" smtClean="0"/>
                        <a:t>Male</a:t>
                      </a:r>
                      <a:endParaRPr lang="en-US" dirty="0"/>
                    </a:p>
                  </a:txBody>
                  <a:tcPr/>
                </a:tc>
                <a:tc>
                  <a:txBody>
                    <a:bodyPr/>
                    <a:lstStyle/>
                    <a:p>
                      <a:r>
                        <a:rPr lang="en-US" dirty="0" smtClean="0"/>
                        <a:t>OR</a:t>
                      </a:r>
                      <a:r>
                        <a:rPr lang="en-US" baseline="0" dirty="0" smtClean="0"/>
                        <a:t> </a:t>
                      </a:r>
                    </a:p>
                    <a:p>
                      <a:r>
                        <a:rPr lang="en-US" baseline="0" dirty="0" smtClean="0"/>
                        <a:t>(95% CI)</a:t>
                      </a:r>
                      <a:endParaRPr lang="en-US" dirty="0"/>
                    </a:p>
                  </a:txBody>
                  <a:tcPr/>
                </a:tc>
                <a:tc>
                  <a:txBody>
                    <a:bodyPr/>
                    <a:lstStyle/>
                    <a:p>
                      <a:r>
                        <a:rPr lang="en-US" dirty="0" smtClean="0"/>
                        <a:t>P</a:t>
                      </a:r>
                      <a:r>
                        <a:rPr lang="en-US" baseline="0" dirty="0" smtClean="0"/>
                        <a:t> value</a:t>
                      </a:r>
                      <a:endParaRPr lang="en-US" dirty="0"/>
                    </a:p>
                  </a:txBody>
                  <a:tcPr/>
                </a:tc>
                <a:tc>
                  <a:txBody>
                    <a:bodyPr/>
                    <a:lstStyle/>
                    <a:p>
                      <a:r>
                        <a:rPr lang="en-US" dirty="0" smtClean="0"/>
                        <a:t>Adjusted</a:t>
                      </a:r>
                      <a:r>
                        <a:rPr lang="en-US" baseline="0" dirty="0" smtClean="0"/>
                        <a:t> OR</a:t>
                      </a:r>
                    </a:p>
                    <a:p>
                      <a:r>
                        <a:rPr lang="en-US" baseline="0" dirty="0" smtClean="0"/>
                        <a:t>(95%CI)</a:t>
                      </a:r>
                      <a:endParaRPr lang="en-US" dirty="0"/>
                    </a:p>
                  </a:txBody>
                  <a:tcPr/>
                </a:tc>
                <a:tc>
                  <a:txBody>
                    <a:bodyPr/>
                    <a:lstStyle/>
                    <a:p>
                      <a:r>
                        <a:rPr lang="en-US" dirty="0" smtClean="0"/>
                        <a:t>P value</a:t>
                      </a:r>
                      <a:endParaRPr lang="en-US" dirty="0"/>
                    </a:p>
                  </a:txBody>
                  <a:tcPr/>
                </a:tc>
              </a:tr>
              <a:tr h="522514">
                <a:tc>
                  <a:txBody>
                    <a:bodyPr/>
                    <a:lstStyle/>
                    <a:p>
                      <a:r>
                        <a:rPr lang="en-US" dirty="0" smtClean="0"/>
                        <a:t>1</a:t>
                      </a:r>
                      <a:endParaRPr lang="en-US" dirty="0"/>
                    </a:p>
                  </a:txBody>
                  <a:tcPr/>
                </a:tc>
                <a:tc>
                  <a:txBody>
                    <a:bodyPr/>
                    <a:lstStyle/>
                    <a:p>
                      <a:r>
                        <a:rPr lang="en-US" dirty="0" smtClean="0"/>
                        <a:t>3.89</a:t>
                      </a:r>
                      <a:endParaRPr lang="en-US" dirty="0"/>
                    </a:p>
                  </a:txBody>
                  <a:tcPr/>
                </a:tc>
                <a:tc>
                  <a:txBody>
                    <a:bodyPr/>
                    <a:lstStyle/>
                    <a:p>
                      <a:r>
                        <a:rPr lang="en-US" dirty="0" smtClean="0"/>
                        <a:t>4.27</a:t>
                      </a:r>
                      <a:endParaRPr lang="en-US" dirty="0"/>
                    </a:p>
                  </a:txBody>
                  <a:tcPr/>
                </a:tc>
                <a:tc>
                  <a:txBody>
                    <a:bodyPr/>
                    <a:lstStyle/>
                    <a:p>
                      <a:r>
                        <a:rPr lang="en-US" dirty="0" smtClean="0"/>
                        <a:t>0.91(0.87,0.95)</a:t>
                      </a:r>
                      <a:endParaRPr lang="en-US" dirty="0"/>
                    </a:p>
                  </a:txBody>
                  <a:tcPr/>
                </a:tc>
                <a:tc>
                  <a:txBody>
                    <a:bodyPr/>
                    <a:lstStyle/>
                    <a:p>
                      <a:r>
                        <a:rPr lang="en-US" dirty="0" smtClean="0"/>
                        <a:t>&lt;.001</a:t>
                      </a:r>
                      <a:endParaRPr lang="en-US" dirty="0"/>
                    </a:p>
                  </a:txBody>
                  <a:tcPr/>
                </a:tc>
                <a:tc>
                  <a:txBody>
                    <a:bodyPr/>
                    <a:lstStyle/>
                    <a:p>
                      <a:r>
                        <a:rPr lang="en-US" dirty="0" smtClean="0"/>
                        <a:t>1.06(1.01,1.11)</a:t>
                      </a:r>
                      <a:endParaRPr lang="en-US" dirty="0"/>
                    </a:p>
                  </a:txBody>
                  <a:tcPr/>
                </a:tc>
                <a:tc>
                  <a:txBody>
                    <a:bodyPr/>
                    <a:lstStyle/>
                    <a:p>
                      <a:r>
                        <a:rPr lang="en-US" dirty="0" smtClean="0"/>
                        <a:t>0.01</a:t>
                      </a:r>
                      <a:endParaRPr lang="en-US" dirty="0"/>
                    </a:p>
                  </a:txBody>
                  <a:tcPr/>
                </a:tc>
              </a:tr>
              <a:tr h="522514">
                <a:tc>
                  <a:txBody>
                    <a:bodyPr/>
                    <a:lstStyle/>
                    <a:p>
                      <a:r>
                        <a:rPr lang="en-US" dirty="0" smtClean="0"/>
                        <a:t>2</a:t>
                      </a:r>
                      <a:endParaRPr lang="en-US" dirty="0"/>
                    </a:p>
                  </a:txBody>
                  <a:tcPr/>
                </a:tc>
                <a:tc>
                  <a:txBody>
                    <a:bodyPr/>
                    <a:lstStyle/>
                    <a:p>
                      <a:r>
                        <a:rPr lang="en-US" dirty="0" smtClean="0"/>
                        <a:t>8.25</a:t>
                      </a:r>
                      <a:endParaRPr lang="en-US" dirty="0"/>
                    </a:p>
                  </a:txBody>
                  <a:tcPr/>
                </a:tc>
                <a:tc>
                  <a:txBody>
                    <a:bodyPr/>
                    <a:lstStyle/>
                    <a:p>
                      <a:r>
                        <a:rPr lang="en-US" dirty="0" smtClean="0"/>
                        <a:t>8.7</a:t>
                      </a:r>
                      <a:endParaRPr lang="en-US" dirty="0"/>
                    </a:p>
                  </a:txBody>
                  <a:tcPr/>
                </a:tc>
                <a:tc>
                  <a:txBody>
                    <a:bodyPr/>
                    <a:lstStyle/>
                    <a:p>
                      <a:r>
                        <a:rPr lang="en-US" dirty="0" smtClean="0"/>
                        <a:t>0.94(0.91,0.98)</a:t>
                      </a:r>
                      <a:endParaRPr lang="en-US" dirty="0"/>
                    </a:p>
                  </a:txBody>
                  <a:tcPr/>
                </a:tc>
                <a:tc>
                  <a:txBody>
                    <a:bodyPr/>
                    <a:lstStyle/>
                    <a:p>
                      <a:r>
                        <a:rPr lang="en-US" dirty="0" smtClean="0"/>
                        <a:t>0.001</a:t>
                      </a:r>
                      <a:endParaRPr lang="en-US" dirty="0"/>
                    </a:p>
                  </a:txBody>
                  <a:tcPr/>
                </a:tc>
                <a:tc>
                  <a:txBody>
                    <a:bodyPr/>
                    <a:lstStyle/>
                    <a:p>
                      <a:r>
                        <a:rPr lang="en-US" dirty="0" smtClean="0"/>
                        <a:t>1.10(1.06,1.14)</a:t>
                      </a:r>
                      <a:endParaRPr lang="en-US" dirty="0"/>
                    </a:p>
                  </a:txBody>
                  <a:tcPr/>
                </a:tc>
                <a:tc>
                  <a:txBody>
                    <a:bodyPr/>
                    <a:lstStyle/>
                    <a:p>
                      <a:r>
                        <a:rPr lang="en-US" dirty="0" smtClean="0"/>
                        <a:t>&lt;.001</a:t>
                      </a:r>
                      <a:endParaRPr lang="en-US" dirty="0"/>
                    </a:p>
                  </a:txBody>
                  <a:tcPr/>
                </a:tc>
              </a:tr>
              <a:tr h="522514">
                <a:tc>
                  <a:txBody>
                    <a:bodyPr/>
                    <a:lstStyle/>
                    <a:p>
                      <a:r>
                        <a:rPr lang="en-US" dirty="0" smtClean="0"/>
                        <a:t>3</a:t>
                      </a:r>
                      <a:endParaRPr lang="en-US" dirty="0"/>
                    </a:p>
                  </a:txBody>
                  <a:tcPr/>
                </a:tc>
                <a:tc>
                  <a:txBody>
                    <a:bodyPr/>
                    <a:lstStyle/>
                    <a:p>
                      <a:r>
                        <a:rPr lang="en-US" dirty="0" smtClean="0"/>
                        <a:t>13.07</a:t>
                      </a:r>
                      <a:endParaRPr lang="en-US" dirty="0"/>
                    </a:p>
                  </a:txBody>
                  <a:tcPr/>
                </a:tc>
                <a:tc>
                  <a:txBody>
                    <a:bodyPr/>
                    <a:lstStyle/>
                    <a:p>
                      <a:r>
                        <a:rPr lang="en-US" dirty="0" smtClean="0"/>
                        <a:t>13.3</a:t>
                      </a:r>
                      <a:endParaRPr lang="en-US" dirty="0"/>
                    </a:p>
                  </a:txBody>
                  <a:tcPr/>
                </a:tc>
                <a:tc>
                  <a:txBody>
                    <a:bodyPr/>
                    <a:lstStyle/>
                    <a:p>
                      <a:r>
                        <a:rPr lang="en-US" dirty="0" smtClean="0"/>
                        <a:t>0.98(0.95,1.01)</a:t>
                      </a:r>
                      <a:endParaRPr lang="en-US" dirty="0"/>
                    </a:p>
                  </a:txBody>
                  <a:tcPr/>
                </a:tc>
                <a:tc>
                  <a:txBody>
                    <a:bodyPr/>
                    <a:lstStyle/>
                    <a:p>
                      <a:r>
                        <a:rPr lang="en-US" dirty="0" smtClean="0"/>
                        <a:t>0.23</a:t>
                      </a:r>
                      <a:endParaRPr lang="en-US" dirty="0"/>
                    </a:p>
                  </a:txBody>
                  <a:tcPr/>
                </a:tc>
                <a:tc>
                  <a:txBody>
                    <a:bodyPr/>
                    <a:lstStyle/>
                    <a:p>
                      <a:r>
                        <a:rPr lang="en-US" dirty="0" smtClean="0"/>
                        <a:t>1.15(1.11,1.19)</a:t>
                      </a:r>
                      <a:endParaRPr lang="en-US" dirty="0"/>
                    </a:p>
                  </a:txBody>
                  <a:tcPr/>
                </a:tc>
                <a:tc>
                  <a:txBody>
                    <a:bodyPr/>
                    <a:lstStyle/>
                    <a:p>
                      <a:r>
                        <a:rPr lang="en-US" dirty="0" smtClean="0"/>
                        <a:t>&lt;.001</a:t>
                      </a:r>
                      <a:endParaRPr lang="en-US" dirty="0"/>
                    </a:p>
                  </a:txBody>
                  <a:tcPr/>
                </a:tc>
              </a:tr>
              <a:tr h="522514">
                <a:tc>
                  <a:txBody>
                    <a:bodyPr/>
                    <a:lstStyle/>
                    <a:p>
                      <a:r>
                        <a:rPr lang="en-US" dirty="0" smtClean="0"/>
                        <a:t>4</a:t>
                      </a:r>
                      <a:endParaRPr lang="en-US" dirty="0"/>
                    </a:p>
                  </a:txBody>
                  <a:tcPr/>
                </a:tc>
                <a:tc>
                  <a:txBody>
                    <a:bodyPr/>
                    <a:lstStyle/>
                    <a:p>
                      <a:r>
                        <a:rPr lang="en-US" dirty="0" smtClean="0"/>
                        <a:t>16.9</a:t>
                      </a:r>
                      <a:endParaRPr lang="en-US" dirty="0"/>
                    </a:p>
                  </a:txBody>
                  <a:tcPr/>
                </a:tc>
                <a:tc>
                  <a:txBody>
                    <a:bodyPr/>
                    <a:lstStyle/>
                    <a:p>
                      <a:r>
                        <a:rPr lang="en-US" dirty="0" smtClean="0"/>
                        <a:t>16.92</a:t>
                      </a:r>
                      <a:endParaRPr lang="en-US" dirty="0"/>
                    </a:p>
                  </a:txBody>
                  <a:tcPr/>
                </a:tc>
                <a:tc>
                  <a:txBody>
                    <a:bodyPr/>
                    <a:lstStyle/>
                    <a:p>
                      <a:r>
                        <a:rPr lang="en-US" dirty="0" smtClean="0"/>
                        <a:t>1.00(0.96,1.03)</a:t>
                      </a:r>
                      <a:endParaRPr lang="en-US" dirty="0"/>
                    </a:p>
                  </a:txBody>
                  <a:tcPr/>
                </a:tc>
                <a:tc>
                  <a:txBody>
                    <a:bodyPr/>
                    <a:lstStyle/>
                    <a:p>
                      <a:r>
                        <a:rPr lang="en-US" dirty="0" smtClean="0"/>
                        <a:t>0.91</a:t>
                      </a:r>
                      <a:endParaRPr lang="en-US" dirty="0"/>
                    </a:p>
                  </a:txBody>
                  <a:tcPr/>
                </a:tc>
                <a:tc>
                  <a:txBody>
                    <a:bodyPr/>
                    <a:lstStyle/>
                    <a:p>
                      <a:r>
                        <a:rPr lang="en-US" dirty="0" smtClean="0"/>
                        <a:t>1.17(1.13,1.21)</a:t>
                      </a:r>
                      <a:endParaRPr lang="en-US" dirty="0"/>
                    </a:p>
                  </a:txBody>
                  <a:tcPr/>
                </a:tc>
                <a:tc>
                  <a:txBody>
                    <a:bodyPr/>
                    <a:lstStyle/>
                    <a:p>
                      <a:r>
                        <a:rPr lang="en-US" dirty="0" smtClean="0"/>
                        <a:t>&lt;.001</a:t>
                      </a:r>
                      <a:endParaRPr lang="en-US" dirty="0"/>
                    </a:p>
                  </a:txBody>
                  <a:tcPr/>
                </a:tc>
              </a:tr>
              <a:tr h="435428">
                <a:tc>
                  <a:txBody>
                    <a:bodyPr/>
                    <a:lstStyle/>
                    <a:p>
                      <a:r>
                        <a:rPr lang="en-US" dirty="0" smtClean="0"/>
                        <a:t>5</a:t>
                      </a:r>
                      <a:endParaRPr lang="en-US" dirty="0"/>
                    </a:p>
                  </a:txBody>
                  <a:tcPr/>
                </a:tc>
                <a:tc>
                  <a:txBody>
                    <a:bodyPr/>
                    <a:lstStyle/>
                    <a:p>
                      <a:r>
                        <a:rPr lang="en-US" dirty="0" smtClean="0"/>
                        <a:t>19.43</a:t>
                      </a:r>
                      <a:endParaRPr lang="en-US" dirty="0"/>
                    </a:p>
                  </a:txBody>
                  <a:tcPr/>
                </a:tc>
                <a:tc>
                  <a:txBody>
                    <a:bodyPr/>
                    <a:lstStyle/>
                    <a:p>
                      <a:r>
                        <a:rPr lang="en-US" dirty="0" smtClean="0"/>
                        <a:t>18.77</a:t>
                      </a:r>
                      <a:endParaRPr lang="en-US" dirty="0"/>
                    </a:p>
                  </a:txBody>
                  <a:tcPr/>
                </a:tc>
                <a:tc>
                  <a:txBody>
                    <a:bodyPr/>
                    <a:lstStyle/>
                    <a:p>
                      <a:r>
                        <a:rPr lang="en-US" dirty="0" smtClean="0"/>
                        <a:t>1.04(1.00,1.09)</a:t>
                      </a:r>
                      <a:endParaRPr lang="en-US" dirty="0"/>
                    </a:p>
                  </a:txBody>
                  <a:tcPr/>
                </a:tc>
                <a:tc>
                  <a:txBody>
                    <a:bodyPr/>
                    <a:lstStyle/>
                    <a:p>
                      <a:r>
                        <a:rPr lang="en-US" dirty="0" smtClean="0"/>
                        <a:t>0.04</a:t>
                      </a:r>
                      <a:endParaRPr lang="en-US" dirty="0"/>
                    </a:p>
                  </a:txBody>
                  <a:tcPr/>
                </a:tc>
                <a:tc>
                  <a:txBody>
                    <a:bodyPr/>
                    <a:lstStyle/>
                    <a:p>
                      <a:r>
                        <a:rPr lang="en-US" dirty="0" smtClean="0"/>
                        <a:t>1.22(1.17,1.28)</a:t>
                      </a:r>
                      <a:endParaRPr lang="en-US" dirty="0"/>
                    </a:p>
                  </a:txBody>
                  <a:tcPr/>
                </a:tc>
                <a:tc>
                  <a:txBody>
                    <a:bodyPr/>
                    <a:lstStyle/>
                    <a:p>
                      <a:r>
                        <a:rPr lang="en-US" dirty="0" smtClean="0"/>
                        <a:t>&lt;.001</a:t>
                      </a:r>
                      <a:endParaRPr lang="en-US" dirty="0"/>
                    </a:p>
                  </a:txBody>
                  <a:tcPr/>
                </a:tc>
              </a:tr>
              <a:tr h="522514">
                <a:tc>
                  <a:txBody>
                    <a:bodyPr/>
                    <a:lstStyle/>
                    <a:p>
                      <a:r>
                        <a:rPr lang="en-US" dirty="0" smtClean="0"/>
                        <a:t>6</a:t>
                      </a:r>
                      <a:endParaRPr lang="en-US" dirty="0"/>
                    </a:p>
                  </a:txBody>
                  <a:tcPr/>
                </a:tc>
                <a:tc>
                  <a:txBody>
                    <a:bodyPr/>
                    <a:lstStyle/>
                    <a:p>
                      <a:r>
                        <a:rPr lang="en-US" dirty="0" smtClean="0"/>
                        <a:t>20.53</a:t>
                      </a:r>
                      <a:endParaRPr lang="en-US" dirty="0"/>
                    </a:p>
                  </a:txBody>
                  <a:tcPr/>
                </a:tc>
                <a:tc>
                  <a:txBody>
                    <a:bodyPr/>
                    <a:lstStyle/>
                    <a:p>
                      <a:r>
                        <a:rPr lang="en-US" dirty="0" smtClean="0"/>
                        <a:t>19.59</a:t>
                      </a:r>
                      <a:endParaRPr lang="en-US" dirty="0"/>
                    </a:p>
                  </a:txBody>
                  <a:tcPr/>
                </a:tc>
                <a:tc>
                  <a:txBody>
                    <a:bodyPr/>
                    <a:lstStyle/>
                    <a:p>
                      <a:r>
                        <a:rPr lang="en-US" dirty="0" smtClean="0"/>
                        <a:t>1.06(1.01,1.12)</a:t>
                      </a:r>
                      <a:endParaRPr lang="en-US" dirty="0"/>
                    </a:p>
                  </a:txBody>
                  <a:tcPr/>
                </a:tc>
                <a:tc>
                  <a:txBody>
                    <a:bodyPr/>
                    <a:lstStyle/>
                    <a:p>
                      <a:r>
                        <a:rPr lang="en-US" dirty="0" smtClean="0"/>
                        <a:t>0.03</a:t>
                      </a:r>
                      <a:endParaRPr lang="en-US" dirty="0"/>
                    </a:p>
                  </a:txBody>
                  <a:tcPr/>
                </a:tc>
                <a:tc>
                  <a:txBody>
                    <a:bodyPr/>
                    <a:lstStyle/>
                    <a:p>
                      <a:r>
                        <a:rPr lang="en-US" dirty="0" smtClean="0"/>
                        <a:t>1.25(1.18,1.32)</a:t>
                      </a:r>
                      <a:endParaRPr lang="en-US" dirty="0"/>
                    </a:p>
                  </a:txBody>
                  <a:tcPr/>
                </a:tc>
                <a:tc>
                  <a:txBody>
                    <a:bodyPr/>
                    <a:lstStyle/>
                    <a:p>
                      <a:r>
                        <a:rPr lang="en-US" dirty="0" smtClean="0"/>
                        <a:t>&lt;.001</a:t>
                      </a:r>
                      <a:endParaRPr lang="en-US" dirty="0"/>
                    </a:p>
                  </a:txBody>
                  <a:tcPr/>
                </a:tc>
              </a:tr>
              <a:tr h="420914">
                <a:tc>
                  <a:txBody>
                    <a:bodyPr/>
                    <a:lstStyle/>
                    <a:p>
                      <a:r>
                        <a:rPr lang="en-US" dirty="0" smtClean="0"/>
                        <a:t>7</a:t>
                      </a:r>
                      <a:endParaRPr lang="en-US" dirty="0"/>
                    </a:p>
                  </a:txBody>
                  <a:tcPr/>
                </a:tc>
                <a:tc>
                  <a:txBody>
                    <a:bodyPr/>
                    <a:lstStyle/>
                    <a:p>
                      <a:r>
                        <a:rPr lang="en-US" dirty="0" smtClean="0"/>
                        <a:t>19.63</a:t>
                      </a:r>
                      <a:endParaRPr lang="en-US" dirty="0"/>
                    </a:p>
                  </a:txBody>
                  <a:tcPr/>
                </a:tc>
                <a:tc>
                  <a:txBody>
                    <a:bodyPr/>
                    <a:lstStyle/>
                    <a:p>
                      <a:r>
                        <a:rPr lang="en-US" dirty="0" smtClean="0"/>
                        <a:t>17.19</a:t>
                      </a:r>
                      <a:endParaRPr lang="en-US" dirty="0"/>
                    </a:p>
                  </a:txBody>
                  <a:tcPr/>
                </a:tc>
                <a:tc>
                  <a:txBody>
                    <a:bodyPr/>
                    <a:lstStyle/>
                    <a:p>
                      <a:r>
                        <a:rPr lang="en-US" dirty="0" smtClean="0"/>
                        <a:t>1.18(1.05,1.31)</a:t>
                      </a:r>
                      <a:endParaRPr lang="en-US" dirty="0"/>
                    </a:p>
                  </a:txBody>
                  <a:tcPr/>
                </a:tc>
                <a:tc>
                  <a:txBody>
                    <a:bodyPr/>
                    <a:lstStyle/>
                    <a:p>
                      <a:r>
                        <a:rPr lang="en-US" dirty="0" smtClean="0"/>
                        <a:t>.0004</a:t>
                      </a:r>
                      <a:endParaRPr lang="en-US" dirty="0"/>
                    </a:p>
                  </a:txBody>
                  <a:tcPr/>
                </a:tc>
                <a:tc>
                  <a:txBody>
                    <a:bodyPr/>
                    <a:lstStyle/>
                    <a:p>
                      <a:r>
                        <a:rPr lang="en-US" dirty="0" smtClean="0"/>
                        <a:t>1.38(1.23,1.55)</a:t>
                      </a:r>
                      <a:endParaRPr lang="en-US" dirty="0"/>
                    </a:p>
                  </a:txBody>
                  <a:tcPr/>
                </a:tc>
                <a:tc>
                  <a:txBody>
                    <a:bodyPr/>
                    <a:lstStyle/>
                    <a:p>
                      <a:r>
                        <a:rPr lang="en-US" dirty="0" smtClean="0"/>
                        <a:t>&lt;.001</a:t>
                      </a:r>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433137" y="762000"/>
            <a:ext cx="7796463" cy="5791200"/>
            <a:chOff x="3219" y="6193"/>
            <a:chExt cx="7201" cy="5156"/>
          </a:xfrm>
        </p:grpSpPr>
        <p:sp>
          <p:nvSpPr>
            <p:cNvPr id="239619" name="AutoShape 3"/>
            <p:cNvSpPr>
              <a:spLocks noChangeAspect="1" noChangeArrowheads="1"/>
            </p:cNvSpPr>
            <p:nvPr/>
          </p:nvSpPr>
          <p:spPr bwMode="auto">
            <a:xfrm>
              <a:off x="3219" y="6193"/>
              <a:ext cx="7201" cy="5156"/>
            </a:xfrm>
            <a:prstGeom prst="rect">
              <a:avLst/>
            </a:prstGeom>
            <a:noFill/>
          </p:spPr>
          <p:txBody>
            <a:bodyPr/>
            <a:lstStyle/>
            <a:p>
              <a:endParaRPr lang="en-US" dirty="0"/>
            </a:p>
          </p:txBody>
        </p:sp>
        <p:sp>
          <p:nvSpPr>
            <p:cNvPr id="239620" name="Oval 4"/>
            <p:cNvSpPr>
              <a:spLocks noChangeArrowheads="1"/>
            </p:cNvSpPr>
            <p:nvPr/>
          </p:nvSpPr>
          <p:spPr bwMode="auto">
            <a:xfrm>
              <a:off x="5021" y="7307"/>
              <a:ext cx="2631" cy="2371"/>
            </a:xfrm>
            <a:prstGeom prst="ellipse">
              <a:avLst/>
            </a:prstGeom>
            <a:solidFill>
              <a:srgbClr val="FFFF00">
                <a:alpha val="49001"/>
              </a:srgbClr>
            </a:solidFill>
            <a:ln w="9525">
              <a:solidFill>
                <a:srgbClr val="000000"/>
              </a:solidFill>
              <a:round/>
              <a:headEnd/>
              <a:tailEnd/>
            </a:ln>
          </p:spPr>
          <p:txBody>
            <a:bodyPr/>
            <a:lstStyle/>
            <a:p>
              <a:endParaRPr lang="en-US" dirty="0"/>
            </a:p>
          </p:txBody>
        </p:sp>
        <p:sp>
          <p:nvSpPr>
            <p:cNvPr id="239621" name="Oval 5"/>
            <p:cNvSpPr>
              <a:spLocks noChangeArrowheads="1"/>
            </p:cNvSpPr>
            <p:nvPr/>
          </p:nvSpPr>
          <p:spPr bwMode="auto">
            <a:xfrm>
              <a:off x="5575" y="8144"/>
              <a:ext cx="2631" cy="2369"/>
            </a:xfrm>
            <a:prstGeom prst="ellipse">
              <a:avLst/>
            </a:prstGeom>
            <a:solidFill>
              <a:srgbClr val="DD7E0E">
                <a:alpha val="50196"/>
              </a:srgbClr>
            </a:solidFill>
            <a:ln w="9525">
              <a:solidFill>
                <a:srgbClr val="000000"/>
              </a:solidFill>
              <a:round/>
              <a:headEnd/>
              <a:tailEnd/>
            </a:ln>
          </p:spPr>
          <p:txBody>
            <a:bodyPr/>
            <a:lstStyle/>
            <a:p>
              <a:endParaRPr lang="en-US" dirty="0"/>
            </a:p>
          </p:txBody>
        </p:sp>
        <p:sp>
          <p:nvSpPr>
            <p:cNvPr id="239622" name="Oval 6"/>
            <p:cNvSpPr>
              <a:spLocks noChangeArrowheads="1"/>
            </p:cNvSpPr>
            <p:nvPr/>
          </p:nvSpPr>
          <p:spPr bwMode="auto">
            <a:xfrm>
              <a:off x="6128" y="7308"/>
              <a:ext cx="2633" cy="2371"/>
            </a:xfrm>
            <a:prstGeom prst="ellipse">
              <a:avLst/>
            </a:prstGeom>
            <a:solidFill>
              <a:srgbClr val="9EB160">
                <a:alpha val="50196"/>
              </a:srgbClr>
            </a:solidFill>
            <a:ln w="9525">
              <a:solidFill>
                <a:srgbClr val="000000"/>
              </a:solidFill>
              <a:round/>
              <a:headEnd/>
              <a:tailEnd/>
            </a:ln>
          </p:spPr>
          <p:txBody>
            <a:bodyPr/>
            <a:lstStyle/>
            <a:p>
              <a:endParaRPr lang="en-US" dirty="0"/>
            </a:p>
          </p:txBody>
        </p:sp>
        <p:sp>
          <p:nvSpPr>
            <p:cNvPr id="239623" name="Text Box 7"/>
            <p:cNvSpPr txBox="1">
              <a:spLocks noChangeArrowheads="1"/>
            </p:cNvSpPr>
            <p:nvPr/>
          </p:nvSpPr>
          <p:spPr bwMode="auto">
            <a:xfrm>
              <a:off x="8660" y="7075"/>
              <a:ext cx="1248" cy="977"/>
            </a:xfrm>
            <a:prstGeom prst="rect">
              <a:avLst/>
            </a:prstGeom>
            <a:noFill/>
            <a:ln w="9525">
              <a:noFill/>
              <a:miter lim="800000"/>
              <a:headEnd/>
              <a:tailEnd/>
            </a:ln>
          </p:spPr>
          <p:txBody>
            <a:bodyPr/>
            <a:lstStyle/>
            <a:p>
              <a:pPr algn="ctr" eaLnBrk="1" hangingPunct="1"/>
              <a:r>
                <a:rPr lang="en-US" b="1" dirty="0">
                  <a:latin typeface="Times New Roman" pitchFamily="18" charset="0"/>
                </a:rPr>
                <a:t>PTSD N=232</a:t>
              </a:r>
            </a:p>
            <a:p>
              <a:pPr algn="ctr" eaLnBrk="1" hangingPunct="1"/>
              <a:r>
                <a:rPr lang="en-US" b="1" dirty="0">
                  <a:latin typeface="Times New Roman" pitchFamily="18" charset="0"/>
                </a:rPr>
                <a:t>68.2%</a:t>
              </a:r>
              <a:endParaRPr lang="en-US" sz="2800" b="1" dirty="0">
                <a:latin typeface="Arial" charset="0"/>
              </a:endParaRPr>
            </a:p>
          </p:txBody>
        </p:sp>
        <p:sp>
          <p:nvSpPr>
            <p:cNvPr id="239624" name="Text Box 8"/>
            <p:cNvSpPr txBox="1">
              <a:spLocks noChangeArrowheads="1"/>
            </p:cNvSpPr>
            <p:nvPr/>
          </p:nvSpPr>
          <p:spPr bwMode="auto">
            <a:xfrm>
              <a:off x="7650" y="7726"/>
              <a:ext cx="832" cy="557"/>
            </a:xfrm>
            <a:prstGeom prst="rect">
              <a:avLst/>
            </a:prstGeom>
            <a:noFill/>
            <a:ln w="9525">
              <a:noFill/>
              <a:miter lim="800000"/>
              <a:headEnd/>
              <a:tailEnd/>
            </a:ln>
          </p:spPr>
          <p:txBody>
            <a:bodyPr/>
            <a:lstStyle/>
            <a:p>
              <a:pPr eaLnBrk="1" hangingPunct="1"/>
              <a:r>
                <a:rPr lang="en-US" dirty="0">
                  <a:latin typeface="Times New Roman" pitchFamily="18" charset="0"/>
                </a:rPr>
                <a:t> </a:t>
              </a:r>
              <a:r>
                <a:rPr lang="en-US" b="1" dirty="0">
                  <a:latin typeface="Times New Roman" pitchFamily="18" charset="0"/>
                </a:rPr>
                <a:t>2.9%</a:t>
              </a:r>
              <a:endParaRPr lang="en-US" sz="2800" b="1" dirty="0">
                <a:latin typeface="Arial" charset="0"/>
              </a:endParaRPr>
            </a:p>
          </p:txBody>
        </p:sp>
        <p:sp>
          <p:nvSpPr>
            <p:cNvPr id="239625" name="Text Box 9"/>
            <p:cNvSpPr txBox="1">
              <a:spLocks noChangeArrowheads="1"/>
            </p:cNvSpPr>
            <p:nvPr/>
          </p:nvSpPr>
          <p:spPr bwMode="auto">
            <a:xfrm>
              <a:off x="6543" y="7658"/>
              <a:ext cx="921" cy="346"/>
            </a:xfrm>
            <a:prstGeom prst="rect">
              <a:avLst/>
            </a:prstGeom>
            <a:noFill/>
            <a:ln w="9525">
              <a:noFill/>
              <a:miter lim="800000"/>
              <a:headEnd/>
              <a:tailEnd/>
            </a:ln>
          </p:spPr>
          <p:txBody>
            <a:bodyPr/>
            <a:lstStyle/>
            <a:p>
              <a:pPr eaLnBrk="1" hangingPunct="1"/>
              <a:r>
                <a:rPr lang="en-US" b="1" dirty="0">
                  <a:latin typeface="Times New Roman" pitchFamily="18" charset="0"/>
                </a:rPr>
                <a:t>16.5%</a:t>
              </a:r>
              <a:endParaRPr lang="en-US" sz="2800" b="1" dirty="0">
                <a:latin typeface="Arial" charset="0"/>
              </a:endParaRPr>
            </a:p>
          </p:txBody>
        </p:sp>
        <p:sp>
          <p:nvSpPr>
            <p:cNvPr id="239626" name="Text Box 10"/>
            <p:cNvSpPr txBox="1">
              <a:spLocks noChangeArrowheads="1"/>
            </p:cNvSpPr>
            <p:nvPr/>
          </p:nvSpPr>
          <p:spPr bwMode="auto">
            <a:xfrm>
              <a:off x="6543" y="8562"/>
              <a:ext cx="830" cy="418"/>
            </a:xfrm>
            <a:prstGeom prst="rect">
              <a:avLst/>
            </a:prstGeom>
            <a:noFill/>
            <a:ln w="9525">
              <a:noFill/>
              <a:miter lim="800000"/>
              <a:headEnd/>
              <a:tailEnd/>
            </a:ln>
          </p:spPr>
          <p:txBody>
            <a:bodyPr/>
            <a:lstStyle/>
            <a:p>
              <a:pPr algn="ctr" eaLnBrk="1" hangingPunct="1"/>
              <a:r>
                <a:rPr lang="en-US" b="1" dirty="0">
                  <a:latin typeface="Times New Roman" pitchFamily="18" charset="0"/>
                </a:rPr>
                <a:t>42.1%</a:t>
              </a:r>
              <a:endParaRPr lang="en-US" sz="2800" dirty="0">
                <a:latin typeface="Arial" charset="0"/>
              </a:endParaRPr>
            </a:p>
          </p:txBody>
        </p:sp>
        <p:sp>
          <p:nvSpPr>
            <p:cNvPr id="239627" name="Text Box 11"/>
            <p:cNvSpPr txBox="1">
              <a:spLocks noChangeArrowheads="1"/>
            </p:cNvSpPr>
            <p:nvPr/>
          </p:nvSpPr>
          <p:spPr bwMode="auto">
            <a:xfrm>
              <a:off x="7373" y="8980"/>
              <a:ext cx="831" cy="418"/>
            </a:xfrm>
            <a:prstGeom prst="rect">
              <a:avLst/>
            </a:prstGeom>
            <a:noFill/>
            <a:ln w="9525">
              <a:noFill/>
              <a:miter lim="800000"/>
              <a:headEnd/>
              <a:tailEnd/>
            </a:ln>
          </p:spPr>
          <p:txBody>
            <a:bodyPr/>
            <a:lstStyle/>
            <a:p>
              <a:pPr eaLnBrk="1" hangingPunct="1"/>
              <a:r>
                <a:rPr lang="en-US" b="1" dirty="0">
                  <a:latin typeface="Times New Roman" pitchFamily="18" charset="0"/>
                </a:rPr>
                <a:t> 6.8%</a:t>
              </a:r>
              <a:endParaRPr lang="en-US" sz="2800" b="1" dirty="0">
                <a:latin typeface="Arial" charset="0"/>
              </a:endParaRPr>
            </a:p>
          </p:txBody>
        </p:sp>
        <p:sp>
          <p:nvSpPr>
            <p:cNvPr id="239628" name="Text Box 12"/>
            <p:cNvSpPr txBox="1">
              <a:spLocks noChangeArrowheads="1"/>
            </p:cNvSpPr>
            <p:nvPr/>
          </p:nvSpPr>
          <p:spPr bwMode="auto">
            <a:xfrm>
              <a:off x="6478" y="9816"/>
              <a:ext cx="895" cy="388"/>
            </a:xfrm>
            <a:prstGeom prst="rect">
              <a:avLst/>
            </a:prstGeom>
            <a:noFill/>
            <a:ln w="9525">
              <a:noFill/>
              <a:miter lim="800000"/>
              <a:headEnd/>
              <a:tailEnd/>
            </a:ln>
          </p:spPr>
          <p:txBody>
            <a:bodyPr/>
            <a:lstStyle/>
            <a:p>
              <a:pPr eaLnBrk="1" hangingPunct="1"/>
              <a:r>
                <a:rPr lang="en-US" b="1" dirty="0">
                  <a:latin typeface="Times New Roman" pitchFamily="18" charset="0"/>
                </a:rPr>
                <a:t>5.3% </a:t>
              </a:r>
              <a:endParaRPr lang="en-US" sz="2800" b="1" dirty="0">
                <a:latin typeface="Arial" charset="0"/>
              </a:endParaRPr>
            </a:p>
          </p:txBody>
        </p:sp>
        <p:sp>
          <p:nvSpPr>
            <p:cNvPr id="239629" name="Text Box 13"/>
            <p:cNvSpPr txBox="1">
              <a:spLocks noChangeArrowheads="1"/>
            </p:cNvSpPr>
            <p:nvPr/>
          </p:nvSpPr>
          <p:spPr bwMode="auto">
            <a:xfrm>
              <a:off x="5297" y="7865"/>
              <a:ext cx="954" cy="410"/>
            </a:xfrm>
            <a:prstGeom prst="rect">
              <a:avLst/>
            </a:prstGeom>
            <a:noFill/>
            <a:ln w="9525">
              <a:noFill/>
              <a:miter lim="800000"/>
              <a:headEnd/>
              <a:tailEnd/>
            </a:ln>
          </p:spPr>
          <p:txBody>
            <a:bodyPr/>
            <a:lstStyle/>
            <a:p>
              <a:pPr algn="ctr" eaLnBrk="1" hangingPunct="1"/>
              <a:r>
                <a:rPr lang="en-US" b="1" dirty="0">
                  <a:latin typeface="Times New Roman" pitchFamily="18" charset="0"/>
                </a:rPr>
                <a:t> 10.3%</a:t>
              </a:r>
              <a:endParaRPr lang="en-US" sz="2800" b="1" dirty="0">
                <a:latin typeface="Arial" charset="0"/>
              </a:endParaRPr>
            </a:p>
          </p:txBody>
        </p:sp>
        <p:sp>
          <p:nvSpPr>
            <p:cNvPr id="239630" name="Text Box 14"/>
            <p:cNvSpPr txBox="1">
              <a:spLocks noChangeArrowheads="1"/>
            </p:cNvSpPr>
            <p:nvPr/>
          </p:nvSpPr>
          <p:spPr bwMode="auto">
            <a:xfrm>
              <a:off x="5569" y="9124"/>
              <a:ext cx="969" cy="418"/>
            </a:xfrm>
            <a:prstGeom prst="rect">
              <a:avLst/>
            </a:prstGeom>
            <a:noFill/>
            <a:ln w="9525">
              <a:noFill/>
              <a:miter lim="800000"/>
              <a:headEnd/>
              <a:tailEnd/>
            </a:ln>
          </p:spPr>
          <p:txBody>
            <a:bodyPr/>
            <a:lstStyle/>
            <a:p>
              <a:pPr eaLnBrk="1" hangingPunct="1"/>
              <a:r>
                <a:rPr lang="en-US" b="1" dirty="0">
                  <a:latin typeface="Times New Roman" pitchFamily="18" charset="0"/>
                </a:rPr>
                <a:t> 12.6%</a:t>
              </a:r>
              <a:endParaRPr lang="en-US" sz="2800" b="1" dirty="0">
                <a:latin typeface="Arial" charset="0"/>
              </a:endParaRPr>
            </a:p>
          </p:txBody>
        </p:sp>
        <p:sp>
          <p:nvSpPr>
            <p:cNvPr id="239631" name="Text Box 15"/>
            <p:cNvSpPr txBox="1">
              <a:spLocks noChangeArrowheads="1"/>
            </p:cNvSpPr>
            <p:nvPr/>
          </p:nvSpPr>
          <p:spPr bwMode="auto">
            <a:xfrm>
              <a:off x="8379" y="9653"/>
              <a:ext cx="1247" cy="974"/>
            </a:xfrm>
            <a:prstGeom prst="rect">
              <a:avLst/>
            </a:prstGeom>
            <a:noFill/>
            <a:ln w="9525">
              <a:noFill/>
              <a:miter lim="800000"/>
              <a:headEnd/>
              <a:tailEnd/>
            </a:ln>
          </p:spPr>
          <p:txBody>
            <a:bodyPr/>
            <a:lstStyle/>
            <a:p>
              <a:pPr algn="ctr" eaLnBrk="1" hangingPunct="1"/>
              <a:r>
                <a:rPr lang="en-US" b="1" dirty="0">
                  <a:latin typeface="Times New Roman" pitchFamily="18" charset="0"/>
                </a:rPr>
                <a:t>TBI</a:t>
              </a:r>
            </a:p>
            <a:p>
              <a:pPr algn="ctr" eaLnBrk="1" hangingPunct="1"/>
              <a:r>
                <a:rPr lang="en-US" dirty="0">
                  <a:latin typeface="Times New Roman" pitchFamily="18" charset="0"/>
                </a:rPr>
                <a:t> </a:t>
              </a:r>
              <a:r>
                <a:rPr lang="en-US" b="1" dirty="0">
                  <a:latin typeface="Times New Roman" pitchFamily="18" charset="0"/>
                </a:rPr>
                <a:t>N=227</a:t>
              </a:r>
            </a:p>
            <a:p>
              <a:pPr algn="ctr" eaLnBrk="1" hangingPunct="1"/>
              <a:r>
                <a:rPr lang="en-US" b="1" dirty="0">
                  <a:latin typeface="Times New Roman" pitchFamily="18" charset="0"/>
                </a:rPr>
                <a:t>66.8%</a:t>
              </a:r>
              <a:endParaRPr lang="en-US" sz="2800" b="1" dirty="0">
                <a:latin typeface="Arial" charset="0"/>
              </a:endParaRPr>
            </a:p>
          </p:txBody>
        </p:sp>
        <p:sp>
          <p:nvSpPr>
            <p:cNvPr id="239632" name="Text Box 16"/>
            <p:cNvSpPr txBox="1">
              <a:spLocks noChangeArrowheads="1"/>
            </p:cNvSpPr>
            <p:nvPr/>
          </p:nvSpPr>
          <p:spPr bwMode="auto">
            <a:xfrm>
              <a:off x="3593" y="7075"/>
              <a:ext cx="1385" cy="977"/>
            </a:xfrm>
            <a:prstGeom prst="rect">
              <a:avLst/>
            </a:prstGeom>
            <a:noFill/>
            <a:ln w="9525">
              <a:noFill/>
              <a:miter lim="800000"/>
              <a:headEnd/>
              <a:tailEnd/>
            </a:ln>
          </p:spPr>
          <p:txBody>
            <a:bodyPr/>
            <a:lstStyle/>
            <a:p>
              <a:pPr algn="ctr" eaLnBrk="1" hangingPunct="1"/>
              <a:r>
                <a:rPr lang="en-US" b="1" dirty="0">
                  <a:latin typeface="Times New Roman" pitchFamily="18" charset="0"/>
                </a:rPr>
                <a:t>Chronic Pain </a:t>
              </a:r>
            </a:p>
            <a:p>
              <a:pPr algn="ctr" eaLnBrk="1" hangingPunct="1"/>
              <a:r>
                <a:rPr lang="en-US" b="1" dirty="0">
                  <a:latin typeface="Times New Roman" pitchFamily="18" charset="0"/>
                </a:rPr>
                <a:t>N=277</a:t>
              </a:r>
            </a:p>
            <a:p>
              <a:pPr algn="ctr" eaLnBrk="1" hangingPunct="1"/>
              <a:r>
                <a:rPr lang="en-US" b="1" dirty="0">
                  <a:latin typeface="Times New Roman" pitchFamily="18" charset="0"/>
                </a:rPr>
                <a:t>81.5%</a:t>
              </a:r>
              <a:endParaRPr lang="en-US" sz="2800" b="1" dirty="0">
                <a:latin typeface="Arial" charset="0"/>
              </a:endParaRPr>
            </a:p>
          </p:txBody>
        </p:sp>
        <p:sp>
          <p:nvSpPr>
            <p:cNvPr id="239633" name="Text Box 17"/>
            <p:cNvSpPr txBox="1">
              <a:spLocks noChangeArrowheads="1"/>
            </p:cNvSpPr>
            <p:nvPr/>
          </p:nvSpPr>
          <p:spPr bwMode="auto">
            <a:xfrm>
              <a:off x="3357" y="6332"/>
              <a:ext cx="6786" cy="697"/>
            </a:xfrm>
            <a:prstGeom prst="rect">
              <a:avLst/>
            </a:prstGeom>
            <a:noFill/>
            <a:ln w="9525">
              <a:noFill/>
              <a:miter lim="800000"/>
              <a:headEnd/>
              <a:tailEnd/>
            </a:ln>
          </p:spPr>
          <p:txBody>
            <a:bodyPr/>
            <a:lstStyle/>
            <a:p>
              <a:pPr algn="ctr" eaLnBrk="1" hangingPunct="1"/>
              <a:endParaRPr lang="en-US" sz="2400" b="1" dirty="0">
                <a:latin typeface="Arial" charset="0"/>
              </a:endParaRPr>
            </a:p>
          </p:txBody>
        </p:sp>
      </p:grpSp>
      <p:sp>
        <p:nvSpPr>
          <p:cNvPr id="239634" name="Text Box 18"/>
          <p:cNvSpPr txBox="1">
            <a:spLocks noChangeArrowheads="1"/>
          </p:cNvSpPr>
          <p:nvPr/>
        </p:nvSpPr>
        <p:spPr bwMode="auto">
          <a:xfrm>
            <a:off x="457200" y="5742252"/>
            <a:ext cx="8229600" cy="461665"/>
          </a:xfrm>
          <a:prstGeom prst="rect">
            <a:avLst/>
          </a:prstGeom>
          <a:noFill/>
          <a:ln w="9525">
            <a:noFill/>
            <a:miter lim="800000"/>
            <a:headEnd/>
            <a:tailEnd/>
          </a:ln>
          <a:effectLst/>
        </p:spPr>
        <p:txBody>
          <a:bodyPr wrap="square">
            <a:spAutoFit/>
          </a:bodyPr>
          <a:lstStyle/>
          <a:p>
            <a:pPr eaLnBrk="1" hangingPunct="1"/>
            <a:r>
              <a:rPr lang="en-US" sz="1200" dirty="0" smtClean="0">
                <a:latin typeface="Arial" charset="0"/>
              </a:rPr>
              <a:t>Lew et </a:t>
            </a:r>
            <a:r>
              <a:rPr lang="en-US" sz="1200" dirty="0">
                <a:latin typeface="Arial" charset="0"/>
              </a:rPr>
              <a:t>al., </a:t>
            </a:r>
            <a:r>
              <a:rPr lang="en-US" sz="1200" dirty="0" smtClean="0">
                <a:latin typeface="Arial" charset="0"/>
              </a:rPr>
              <a:t>(2009). </a:t>
            </a:r>
            <a:r>
              <a:rPr lang="en-US" sz="1200" dirty="0">
                <a:latin typeface="Arial" charset="0"/>
              </a:rPr>
              <a:t>Prevalence of Chronic Pain, Posttraumatic Stress Disorder and Post-concussive Symptoms in OEF/OIF Veterans: The Polytrauma Clinical Triad. </a:t>
            </a:r>
            <a:r>
              <a:rPr lang="en-US" sz="1200" i="1" dirty="0" smtClean="0">
                <a:latin typeface="Arial" charset="0"/>
              </a:rPr>
              <a:t>Journal of Rehabilitation Research and Development, 46, </a:t>
            </a:r>
            <a:r>
              <a:rPr lang="en-US" sz="1200" dirty="0" smtClean="0">
                <a:latin typeface="Arial" charset="0"/>
              </a:rPr>
              <a:t>697-702.</a:t>
            </a:r>
            <a:endParaRPr lang="en-US" sz="1200" i="1" dirty="0">
              <a:latin typeface="Arial" charset="0"/>
            </a:endParaRPr>
          </a:p>
        </p:txBody>
      </p:sp>
      <p:sp>
        <p:nvSpPr>
          <p:cNvPr id="22" name="Rectangle 21"/>
          <p:cNvSpPr/>
          <p:nvPr/>
        </p:nvSpPr>
        <p:spPr>
          <a:xfrm>
            <a:off x="609600" y="493486"/>
            <a:ext cx="8077200" cy="1066959"/>
          </a:xfrm>
          <a:prstGeom prst="rect">
            <a:avLst/>
          </a:prstGeom>
        </p:spPr>
        <p:txBody>
          <a:bodyPr wrap="square">
            <a:spAutoFit/>
          </a:bodyPr>
          <a:lstStyle/>
          <a:p>
            <a:pPr eaLnBrk="1" hangingPunct="1">
              <a:lnSpc>
                <a:spcPts val="3800"/>
              </a:lnSpc>
            </a:pPr>
            <a:r>
              <a:rPr lang="en-US" sz="4000" dirty="0" smtClean="0">
                <a:latin typeface="+mj-lt"/>
              </a:rPr>
              <a:t>Prevalence of Chronic Pain, PTSD and TBI: sample of 340 OEF/OIF veterans</a:t>
            </a:r>
            <a:endParaRPr lang="en-US" sz="40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599"/>
            <a:ext cx="8074152" cy="1426029"/>
          </a:xfrm>
        </p:spPr>
        <p:txBody>
          <a:bodyPr>
            <a:normAutofit/>
          </a:bodyPr>
          <a:lstStyle/>
          <a:p>
            <a:pPr algn="ctr">
              <a:lnSpc>
                <a:spcPts val="3800"/>
              </a:lnSpc>
            </a:pPr>
            <a:r>
              <a:rPr lang="en-US" sz="3200" dirty="0" smtClean="0"/>
              <a:t>VHA Pain Management Directive</a:t>
            </a:r>
            <a:br>
              <a:rPr lang="en-US" sz="3200" dirty="0" smtClean="0"/>
            </a:br>
            <a:r>
              <a:rPr lang="en-US" sz="3200" dirty="0" smtClean="0"/>
              <a:t>(2009-053)</a:t>
            </a:r>
            <a:endParaRPr lang="en-US" sz="3200" dirty="0"/>
          </a:p>
        </p:txBody>
      </p:sp>
      <p:sp>
        <p:nvSpPr>
          <p:cNvPr id="6" name="Content Placeholder 5"/>
          <p:cNvSpPr>
            <a:spLocks noGrp="1"/>
          </p:cNvSpPr>
          <p:nvPr>
            <p:ph sz="quarter" idx="1"/>
          </p:nvPr>
        </p:nvSpPr>
        <p:spPr>
          <a:xfrm>
            <a:off x="457200" y="2049950"/>
            <a:ext cx="8229600" cy="4190513"/>
          </a:xfrm>
        </p:spPr>
        <p:txBody>
          <a:bodyPr>
            <a:normAutofit/>
          </a:bodyPr>
          <a:lstStyle/>
          <a:p>
            <a:pPr>
              <a:buClr>
                <a:schemeClr val="tx1"/>
              </a:buClr>
            </a:pPr>
            <a:r>
              <a:rPr lang="en-US" sz="2800" dirty="0" smtClean="0"/>
              <a:t>Objectives of National Pain Management Strategy</a:t>
            </a:r>
          </a:p>
          <a:p>
            <a:pPr>
              <a:buClr>
                <a:schemeClr val="tx1"/>
              </a:buClr>
            </a:pPr>
            <a:r>
              <a:rPr lang="en-US" sz="2800" dirty="0" smtClean="0"/>
              <a:t>Pain Management Infrastructure</a:t>
            </a:r>
          </a:p>
          <a:p>
            <a:pPr lvl="1">
              <a:buClr>
                <a:schemeClr val="tx1"/>
              </a:buClr>
              <a:buSzPct val="100000"/>
              <a:buFont typeface="Calibri" pitchFamily="34" charset="0"/>
              <a:buChar char="–"/>
            </a:pPr>
            <a:r>
              <a:rPr lang="en-US" sz="2400" dirty="0" smtClean="0"/>
              <a:t>Roles and responsibilities</a:t>
            </a:r>
          </a:p>
          <a:p>
            <a:pPr>
              <a:buClr>
                <a:schemeClr val="tx1"/>
              </a:buClr>
            </a:pPr>
            <a:r>
              <a:rPr lang="en-US" sz="2800" dirty="0" smtClean="0"/>
              <a:t>Stepped Pain Care Model</a:t>
            </a:r>
          </a:p>
          <a:p>
            <a:pPr>
              <a:buClr>
                <a:schemeClr val="tx1"/>
              </a:buClr>
            </a:pPr>
            <a:r>
              <a:rPr lang="en-US" sz="2800" dirty="0" smtClean="0"/>
              <a:t>Pain Management Standards</a:t>
            </a:r>
          </a:p>
          <a:p>
            <a:pPr lvl="1">
              <a:buClr>
                <a:schemeClr val="tx1"/>
              </a:buClr>
              <a:buSzPct val="100000"/>
            </a:pPr>
            <a:r>
              <a:rPr lang="en-US" sz="2400" dirty="0" smtClean="0"/>
              <a:t>Pain assessment and treatment</a:t>
            </a:r>
          </a:p>
          <a:p>
            <a:pPr lvl="1">
              <a:buClr>
                <a:schemeClr val="tx1"/>
              </a:buClr>
              <a:buSzPct val="100000"/>
            </a:pPr>
            <a:r>
              <a:rPr lang="en-US" sz="2400" dirty="0" smtClean="0"/>
              <a:t>Evaluation of outcomes and quality</a:t>
            </a:r>
          </a:p>
          <a:p>
            <a:pPr lvl="1">
              <a:buClr>
                <a:schemeClr val="tx1"/>
              </a:buClr>
              <a:buSzPct val="100000"/>
            </a:pPr>
            <a:r>
              <a:rPr lang="en-US" sz="2400" dirty="0" smtClean="0"/>
              <a:t>Clinician competence and expertise</a:t>
            </a:r>
          </a:p>
          <a:p>
            <a:pPr lvl="1">
              <a:buNone/>
            </a:pPr>
            <a:endParaRPr lang="en-US" dirty="0"/>
          </a:p>
        </p:txBody>
      </p:sp>
      <p:pic>
        <p:nvPicPr>
          <p:cNvPr id="26626" name="Picture 2" descr="Picture">
            <a:hlinkClick r:id="rId3"/>
          </p:cNvPr>
          <p:cNvPicPr>
            <a:picLocks noChangeAspect="1" noChangeArrowheads="1"/>
          </p:cNvPicPr>
          <p:nvPr/>
        </p:nvPicPr>
        <p:blipFill>
          <a:blip r:embed="rId4"/>
          <a:srcRect/>
          <a:stretch>
            <a:fillRect/>
          </a:stretch>
        </p:blipFill>
        <p:spPr bwMode="auto">
          <a:xfrm>
            <a:off x="6172200" y="2895600"/>
            <a:ext cx="2416552" cy="2286000"/>
          </a:xfrm>
          <a:prstGeom prst="rect">
            <a:avLst/>
          </a:prstGeom>
          <a:noFill/>
        </p:spPr>
      </p:pic>
      <p:sp>
        <p:nvSpPr>
          <p:cNvPr id="9" name="Slide Number Placeholder 8"/>
          <p:cNvSpPr>
            <a:spLocks noGrp="1"/>
          </p:cNvSpPr>
          <p:nvPr>
            <p:ph type="sldNum" sz="quarter" idx="10"/>
          </p:nvPr>
        </p:nvSpPr>
        <p:spPr>
          <a:xfrm>
            <a:off x="8196263" y="6240463"/>
            <a:ext cx="490537" cy="365125"/>
          </a:xfrm>
        </p:spPr>
        <p:txBody>
          <a:bodyPr/>
          <a:lstStyle/>
          <a:p>
            <a:pPr algn="ctr">
              <a:defRPr/>
            </a:pPr>
            <a:fld id="{C32E41BC-F3C7-4440-964A-79A2B9AB8CF4}" type="slidenum">
              <a:rPr lang="en-US" smtClean="0"/>
              <a:pPr algn="ct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3200" dirty="0" smtClean="0"/>
              <a:t>National Pain Management Strategy</a:t>
            </a:r>
            <a:endParaRPr lang="en-US" sz="3200" dirty="0"/>
          </a:p>
        </p:txBody>
      </p:sp>
      <p:sp>
        <p:nvSpPr>
          <p:cNvPr id="7" name="Content Placeholder 6"/>
          <p:cNvSpPr>
            <a:spLocks noGrp="1"/>
          </p:cNvSpPr>
          <p:nvPr>
            <p:ph idx="1"/>
          </p:nvPr>
        </p:nvSpPr>
        <p:spPr/>
        <p:txBody>
          <a:bodyPr/>
          <a:lstStyle/>
          <a:p>
            <a:pPr marL="342900" lvl="1" indent="-342900">
              <a:buNone/>
            </a:pPr>
            <a:r>
              <a:rPr lang="en-US" sz="2800" dirty="0" smtClean="0"/>
              <a:t>Objective is to develop a comprehensive, multicultural, integrated, system-wide approach to pain management that reduces pain and suffering for Veterans experiencing acute and chronic pain associated with a wide range of illnesses, including terminal illness. </a:t>
            </a:r>
          </a:p>
          <a:p>
            <a:endParaRPr lang="en-US" dirty="0"/>
          </a:p>
        </p:txBody>
      </p:sp>
      <p:sp>
        <p:nvSpPr>
          <p:cNvPr id="5" name="Slide Number Placeholder 4"/>
          <p:cNvSpPr>
            <a:spLocks noGrp="1"/>
          </p:cNvSpPr>
          <p:nvPr>
            <p:ph type="sldNum" sz="quarter" idx="10"/>
          </p:nvPr>
        </p:nvSpPr>
        <p:spPr/>
        <p:txBody>
          <a:bodyPr/>
          <a:lstStyle/>
          <a:p>
            <a:pPr>
              <a:defRPr/>
            </a:pPr>
            <a:fld id="{61ECAB98-9D83-492E-8368-C7175A3158D5}" type="slidenum">
              <a:rPr lang="en-US" smtClean="0"/>
              <a:pPr>
                <a:defRPr/>
              </a:pPr>
              <a:t>19</a:t>
            </a:fld>
            <a:endParaRPr lang="en-US"/>
          </a:p>
        </p:txBody>
      </p:sp>
      <p:pic>
        <p:nvPicPr>
          <p:cNvPr id="8" name="Picture 2" descr="http://blog.oregonlive.com/news_impact/2009/07/large_OregonGuard.JPG"/>
          <p:cNvPicPr>
            <a:picLocks noChangeAspect="1" noChangeArrowheads="1"/>
          </p:cNvPicPr>
          <p:nvPr/>
        </p:nvPicPr>
        <p:blipFill>
          <a:blip r:embed="rId3" cstate="print"/>
          <a:srcRect/>
          <a:stretch>
            <a:fillRect/>
          </a:stretch>
        </p:blipFill>
        <p:spPr bwMode="auto">
          <a:xfrm>
            <a:off x="3846286" y="4281713"/>
            <a:ext cx="4528456" cy="2333399"/>
          </a:xfrm>
          <a:prstGeom prst="rect">
            <a:avLst/>
          </a:prstGeom>
          <a:noFill/>
          <a:ln>
            <a:solidFill>
              <a:srgbClr val="FFFFFF"/>
            </a:solidFill>
          </a:ln>
          <a:effectLst>
            <a:outerShdw blurRad="127000" dist="38100" dir="2700000">
              <a:srgbClr val="000000">
                <a:alpha val="7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Disclosures</a:t>
            </a:r>
          </a:p>
        </p:txBody>
      </p:sp>
      <p:sp>
        <p:nvSpPr>
          <p:cNvPr id="5123" name="Content Placeholder 2"/>
          <p:cNvSpPr>
            <a:spLocks noGrp="1"/>
          </p:cNvSpPr>
          <p:nvPr>
            <p:ph idx="1"/>
          </p:nvPr>
        </p:nvSpPr>
        <p:spPr/>
        <p:txBody>
          <a:bodyPr/>
          <a:lstStyle/>
          <a:p>
            <a:r>
              <a:rPr lang="en-US" sz="2000" dirty="0" smtClean="0"/>
              <a:t>I have the following financial relationships to disclose:</a:t>
            </a:r>
          </a:p>
          <a:p>
            <a:pPr lvl="1"/>
            <a:r>
              <a:rPr lang="en-US" sz="2000" dirty="0" smtClean="0"/>
              <a:t>Employee of:</a:t>
            </a:r>
          </a:p>
          <a:p>
            <a:pPr lvl="2"/>
            <a:r>
              <a:rPr lang="en-US" sz="2000" dirty="0" smtClean="0"/>
              <a:t>VA Connecticut Healthcare System</a:t>
            </a:r>
          </a:p>
          <a:p>
            <a:pPr lvl="2"/>
            <a:r>
              <a:rPr lang="en-US" sz="2000" dirty="0" smtClean="0"/>
              <a:t>Yale University</a:t>
            </a:r>
          </a:p>
          <a:p>
            <a:pPr lvl="1"/>
            <a:r>
              <a:rPr lang="en-US" sz="2000" dirty="0" smtClean="0"/>
              <a:t>Research support</a:t>
            </a:r>
          </a:p>
          <a:p>
            <a:pPr lvl="2"/>
            <a:r>
              <a:rPr lang="en-US" sz="2000" dirty="0" smtClean="0"/>
              <a:t>Department of Veterans Affairs</a:t>
            </a:r>
          </a:p>
          <a:p>
            <a:pPr lvl="2"/>
            <a:r>
              <a:rPr lang="en-US" sz="2000" dirty="0" smtClean="0"/>
              <a:t>The Patrick and Catherine Weldon </a:t>
            </a:r>
            <a:r>
              <a:rPr lang="en-US" sz="2000" dirty="0" err="1" smtClean="0"/>
              <a:t>Donaghue</a:t>
            </a:r>
            <a:r>
              <a:rPr lang="en-US" sz="2000" dirty="0" smtClean="0"/>
              <a:t> Medical Research Foundation  </a:t>
            </a:r>
          </a:p>
          <a:p>
            <a:pPr lvl="2"/>
            <a:r>
              <a:rPr lang="en-US" sz="2000" dirty="0" smtClean="0"/>
              <a:t>Mayday Fund</a:t>
            </a:r>
          </a:p>
          <a:p>
            <a:pPr lvl="2"/>
            <a:r>
              <a:rPr lang="en-US" sz="2000" dirty="0" smtClean="0"/>
              <a:t>National Institutes of Health</a:t>
            </a:r>
          </a:p>
          <a:p>
            <a:r>
              <a:rPr lang="en-US" sz="2000" dirty="0" smtClean="0"/>
              <a:t>I will not discuss off label use and/or investigational use </a:t>
            </a:r>
          </a:p>
          <a:p>
            <a:r>
              <a:rPr lang="en-US" sz="2000" dirty="0" smtClean="0"/>
              <a:t>Otherwise, nothing to disclose</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Empirical foundations </a:t>
            </a:r>
            <a:endParaRPr lang="en-US" sz="3200" dirty="0"/>
          </a:p>
        </p:txBody>
      </p:sp>
      <p:sp>
        <p:nvSpPr>
          <p:cNvPr id="3" name="Content Placeholder 2"/>
          <p:cNvSpPr>
            <a:spLocks noGrp="1"/>
          </p:cNvSpPr>
          <p:nvPr>
            <p:ph idx="1"/>
          </p:nvPr>
        </p:nvSpPr>
        <p:spPr>
          <a:xfrm>
            <a:off x="457200" y="1565276"/>
            <a:ext cx="8229600" cy="4560888"/>
          </a:xfrm>
        </p:spPr>
        <p:txBody>
          <a:bodyPr/>
          <a:lstStyle/>
          <a:p>
            <a:pPr>
              <a:buNone/>
            </a:pPr>
            <a:r>
              <a:rPr lang="en-US" dirty="0" err="1" smtClean="0"/>
              <a:t>Cleeland</a:t>
            </a:r>
            <a:r>
              <a:rPr lang="en-US" dirty="0" smtClean="0"/>
              <a:t>, C.S., Schall, M., Nolan, K., Reyes-</a:t>
            </a:r>
            <a:r>
              <a:rPr lang="en-US" dirty="0" err="1" smtClean="0"/>
              <a:t>Gibby</a:t>
            </a:r>
            <a:r>
              <a:rPr lang="en-US" dirty="0" smtClean="0"/>
              <a:t>, C.C., Paice, J., Rosenberg, J.M., </a:t>
            </a:r>
            <a:r>
              <a:rPr lang="en-US" dirty="0" err="1" smtClean="0"/>
              <a:t>Tollett</a:t>
            </a:r>
            <a:r>
              <a:rPr lang="en-US" dirty="0" smtClean="0"/>
              <a:t>, J.H., &amp; Kerns, R.D. (2003).  Rapid improvement in pain management: The Veterans Health Administration and the Institute for Healthcare Improvement Collaborative.  </a:t>
            </a:r>
            <a:r>
              <a:rPr lang="en-US" i="1" dirty="0" smtClean="0"/>
              <a:t>Clinical Journal of Pain, 19</a:t>
            </a:r>
            <a:r>
              <a:rPr lang="en-US" dirty="0" smtClean="0"/>
              <a:t>, 298-305.</a:t>
            </a:r>
          </a:p>
          <a:p>
            <a:pPr>
              <a:buNone/>
            </a:pPr>
            <a:r>
              <a:rPr lang="en-US" dirty="0" smtClean="0"/>
              <a:t>Kerns, R.D. (2003).  Clinical research as a foundation for the Veterans Health </a:t>
            </a:r>
          </a:p>
          <a:p>
            <a:pPr>
              <a:buNone/>
            </a:pPr>
            <a:r>
              <a:rPr lang="en-US" dirty="0" smtClean="0"/>
              <a:t>	Administration Pain Management Strategy.   </a:t>
            </a:r>
            <a:r>
              <a:rPr lang="en-US" i="1" dirty="0" smtClean="0"/>
              <a:t>Journal of Rehabilitation Research and Development, 40, </a:t>
            </a:r>
            <a:r>
              <a:rPr lang="en-US" dirty="0" smtClean="0"/>
              <a:t>ix-xi.</a:t>
            </a:r>
          </a:p>
          <a:p>
            <a:pPr>
              <a:buNone/>
            </a:pPr>
            <a:r>
              <a:rPr lang="en-US" dirty="0" smtClean="0"/>
              <a:t>Kerns, R.D. (2007).  Research on pain and pain management in the Veterans Health Administration:  Promoting improved pain care for veterans through science and scholarship.  </a:t>
            </a:r>
            <a:r>
              <a:rPr lang="en-US" i="1" dirty="0" smtClean="0"/>
              <a:t>Journal of Rehabilitation Research and Development, 44, </a:t>
            </a:r>
            <a:r>
              <a:rPr lang="en-US" dirty="0" smtClean="0"/>
              <a:t>vii-x</a:t>
            </a:r>
            <a:r>
              <a:rPr lang="en-US" i="1" dirty="0" smtClean="0"/>
              <a:t>.</a:t>
            </a:r>
            <a:r>
              <a:rPr lang="en-US" b="1" dirty="0" smtClean="0"/>
              <a:t> </a:t>
            </a:r>
          </a:p>
          <a:p>
            <a:pPr>
              <a:buNone/>
            </a:pPr>
            <a:r>
              <a:rPr lang="en-US" dirty="0" smtClean="0"/>
              <a:t>Kerns, R.D.</a:t>
            </a:r>
            <a:r>
              <a:rPr lang="en-US" b="1" dirty="0" smtClean="0"/>
              <a:t> </a:t>
            </a:r>
            <a:r>
              <a:rPr lang="en-US" dirty="0" smtClean="0"/>
              <a:t>&amp; Dobscha, S.K. (2009).  Pain among Veterans returning from deployment in Iraq and Afghanistan:  Update on the Veterans Health Administration pain research program.  </a:t>
            </a:r>
            <a:r>
              <a:rPr lang="en-US" i="1" dirty="0" smtClean="0"/>
              <a:t>Pain Medicine, 10, </a:t>
            </a:r>
            <a:r>
              <a:rPr lang="en-US" dirty="0" smtClean="0"/>
              <a:t>1161-1164.</a:t>
            </a:r>
            <a:r>
              <a:rPr lang="en-US" i="1" dirty="0" smtClean="0"/>
              <a:t> </a:t>
            </a:r>
          </a:p>
          <a:p>
            <a:pPr>
              <a:buNone/>
            </a:pPr>
            <a:r>
              <a:rPr lang="en-US" dirty="0" smtClean="0"/>
              <a:t>Kerns, R.D., Philip, E.J., Lee, A., &amp; Rosenberger, P.R. (2011).  Implementation of the Veterans Health Administration National Pain Management Strategy.  </a:t>
            </a:r>
            <a:r>
              <a:rPr lang="en-US" i="1" dirty="0" smtClean="0"/>
              <a:t>Translational Behavioral Medicine, 1, </a:t>
            </a:r>
            <a:r>
              <a:rPr lang="en-US" dirty="0" smtClean="0"/>
              <a:t>635-643</a:t>
            </a:r>
            <a:r>
              <a:rPr lang="en-US" i="1" dirty="0" smtClean="0"/>
              <a:t>.</a:t>
            </a:r>
            <a:endParaRPr lang="en-US" dirty="0" smtClean="0"/>
          </a:p>
          <a:p>
            <a:pPr>
              <a:buNone/>
            </a:pPr>
            <a:endParaRPr lang="en-US" dirty="0" smtClean="0"/>
          </a:p>
          <a:p>
            <a:endParaRPr lang="en-US" dirty="0" smtClean="0"/>
          </a:p>
          <a:p>
            <a:endParaRPr lang="en-US" dirty="0" smtClean="0"/>
          </a:p>
          <a:p>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VHA National Pain Management Strategy Infrastructure</a:t>
            </a:r>
            <a:endParaRPr lang="en-US" sz="3200" dirty="0"/>
          </a:p>
        </p:txBody>
      </p:sp>
      <p:sp>
        <p:nvSpPr>
          <p:cNvPr id="3" name="Content Placeholder 2"/>
          <p:cNvSpPr>
            <a:spLocks noGrp="1"/>
          </p:cNvSpPr>
          <p:nvPr>
            <p:ph idx="1"/>
          </p:nvPr>
        </p:nvSpPr>
        <p:spPr/>
        <p:txBody>
          <a:bodyPr/>
          <a:lstStyle/>
          <a:p>
            <a:r>
              <a:rPr lang="en-US" sz="2400" dirty="0" smtClean="0"/>
              <a:t>Pain Management Program Office</a:t>
            </a:r>
          </a:p>
          <a:p>
            <a:pPr lvl="1"/>
            <a:r>
              <a:rPr lang="en-US" sz="2400" dirty="0" smtClean="0"/>
              <a:t>Specialty Care Services; Patient Care Services; DUSH for Policy and Services</a:t>
            </a:r>
          </a:p>
          <a:p>
            <a:r>
              <a:rPr lang="en-US" sz="2400" dirty="0" smtClean="0"/>
              <a:t>National Pain Management Strategy Coordinating Committee </a:t>
            </a:r>
          </a:p>
          <a:p>
            <a:pPr lvl="1"/>
            <a:r>
              <a:rPr lang="en-US" sz="2400" dirty="0" smtClean="0"/>
              <a:t>Coordinating Committee Working Groups</a:t>
            </a:r>
          </a:p>
          <a:p>
            <a:r>
              <a:rPr lang="en-US" sz="2400" dirty="0" smtClean="0"/>
              <a:t>VISN Pain Points of Contact</a:t>
            </a:r>
          </a:p>
          <a:p>
            <a:r>
              <a:rPr lang="en-US" sz="2400" dirty="0" smtClean="0"/>
              <a:t>Facility Pain Points of Contact</a:t>
            </a:r>
          </a:p>
          <a:p>
            <a:r>
              <a:rPr lang="en-US" sz="2400" dirty="0" smtClean="0"/>
              <a:t>Primary Care Pain Champions</a:t>
            </a:r>
          </a:p>
          <a:p>
            <a:r>
              <a:rPr lang="en-US" sz="2400" dirty="0" smtClean="0"/>
              <a:t>Pain Resource Nurses</a:t>
            </a:r>
          </a:p>
          <a:p>
            <a:r>
              <a:rPr lang="en-US" sz="2400" dirty="0" smtClean="0"/>
              <a:t>VISN and Facility Pain Management Committees</a:t>
            </a:r>
          </a:p>
          <a:p>
            <a:endParaRPr lang="en-US" sz="24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National Pain Management Strategy Coordinating Committee (FAC) and Working Groups</a:t>
            </a:r>
            <a:endParaRPr lang="en-US" sz="2800" dirty="0"/>
          </a:p>
        </p:txBody>
      </p:sp>
      <p:sp>
        <p:nvSpPr>
          <p:cNvPr id="3" name="Content Placeholder 2"/>
          <p:cNvSpPr>
            <a:spLocks noGrp="1"/>
          </p:cNvSpPr>
          <p:nvPr>
            <p:ph idx="1"/>
          </p:nvPr>
        </p:nvSpPr>
        <p:spPr>
          <a:xfrm>
            <a:off x="354013" y="1741713"/>
            <a:ext cx="8229600" cy="4873399"/>
          </a:xfrm>
        </p:spPr>
        <p:txBody>
          <a:bodyPr/>
          <a:lstStyle/>
          <a:p>
            <a:pPr>
              <a:buNone/>
            </a:pPr>
            <a:r>
              <a:rPr lang="en-US" dirty="0" smtClean="0"/>
              <a:t>Rollin Gallagher (Chair)		 				 Andrew </a:t>
            </a:r>
            <a:r>
              <a:rPr lang="en-US" dirty="0" err="1" smtClean="0"/>
              <a:t>Pomerantz</a:t>
            </a:r>
            <a:r>
              <a:rPr lang="en-US" dirty="0" smtClean="0"/>
              <a:t>		</a:t>
            </a:r>
          </a:p>
          <a:p>
            <a:pPr>
              <a:buNone/>
            </a:pPr>
            <a:r>
              <a:rPr lang="en-US" dirty="0" smtClean="0"/>
              <a:t>Jack Rosenberg 								Mental Health</a:t>
            </a:r>
          </a:p>
          <a:p>
            <a:pPr>
              <a:buNone/>
            </a:pPr>
            <a:r>
              <a:rPr lang="en-US" dirty="0" smtClean="0"/>
              <a:t>	Pain Medicine/Clinical Practice Guidelines	 Carla Cassidy</a:t>
            </a:r>
          </a:p>
          <a:p>
            <a:pPr>
              <a:buNone/>
            </a:pPr>
            <a:r>
              <a:rPr lang="en-US" dirty="0" smtClean="0"/>
              <a:t>Joel Scholten									Clinical Practice Guidelines	</a:t>
            </a:r>
          </a:p>
          <a:p>
            <a:pPr>
              <a:buNone/>
            </a:pPr>
            <a:r>
              <a:rPr lang="en-US" dirty="0" smtClean="0"/>
              <a:t>	Rehabilitation 							Matthew Bair</a:t>
            </a:r>
          </a:p>
          <a:p>
            <a:pPr>
              <a:buNone/>
            </a:pPr>
            <a:r>
              <a:rPr lang="en-US" dirty="0" smtClean="0"/>
              <a:t>Sally Haskell									Primary Care		</a:t>
            </a:r>
          </a:p>
          <a:p>
            <a:pPr>
              <a:buNone/>
            </a:pPr>
            <a:r>
              <a:rPr lang="en-US" dirty="0" smtClean="0"/>
              <a:t>	Women Veterans Health 					Anthony Mariano			</a:t>
            </a:r>
          </a:p>
          <a:p>
            <a:pPr>
              <a:buNone/>
            </a:pPr>
            <a:r>
              <a:rPr lang="en-US" dirty="0" smtClean="0"/>
              <a:t>Robert Ruff									Patient Education	</a:t>
            </a:r>
          </a:p>
          <a:p>
            <a:pPr>
              <a:buNone/>
            </a:pPr>
            <a:r>
              <a:rPr lang="en-US" dirty="0" smtClean="0"/>
              <a:t>	Neurology								Michael Clark		</a:t>
            </a:r>
          </a:p>
          <a:p>
            <a:pPr>
              <a:buNone/>
            </a:pPr>
            <a:r>
              <a:rPr lang="en-US" dirty="0" smtClean="0"/>
              <a:t>Heidi </a:t>
            </a:r>
            <a:r>
              <a:rPr lang="en-US" dirty="0" err="1" smtClean="0"/>
              <a:t>Klingbell</a:t>
            </a:r>
            <a:r>
              <a:rPr lang="en-US" dirty="0" smtClean="0"/>
              <a:t>									 Performance Measurement</a:t>
            </a:r>
          </a:p>
          <a:p>
            <a:pPr>
              <a:buNone/>
            </a:pPr>
            <a:r>
              <a:rPr lang="en-US" dirty="0" smtClean="0"/>
              <a:t>	Geriatrics and Extended Care				Francine Goodman/Robert Sproul	</a:t>
            </a:r>
          </a:p>
          <a:p>
            <a:pPr>
              <a:buNone/>
            </a:pPr>
            <a:r>
              <a:rPr lang="en-US" dirty="0" smtClean="0"/>
              <a:t>Anne Turner/Anne Sanford						Pharmacy</a:t>
            </a:r>
          </a:p>
          <a:p>
            <a:pPr>
              <a:buNone/>
            </a:pPr>
            <a:r>
              <a:rPr lang="en-US" dirty="0" smtClean="0"/>
              <a:t>		Employee Education 					Christine Engstrom/Janette Elliott/</a:t>
            </a:r>
          </a:p>
          <a:p>
            <a:pPr>
              <a:buNone/>
            </a:pPr>
            <a:r>
              <a:rPr lang="en-US" dirty="0" smtClean="0"/>
              <a:t>Pamela Cremo (Program Specialist) 				Susan Hagan</a:t>
            </a:r>
          </a:p>
          <a:p>
            <a:pPr>
              <a:buNone/>
            </a:pPr>
            <a:r>
              <a:rPr lang="en-US" dirty="0" smtClean="0"/>
              <a:t>												Nursing</a:t>
            </a:r>
          </a:p>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VHA Stepped Care Model for Pain Management</a:t>
            </a:r>
            <a:endParaRPr lang="en-US" sz="3200" dirty="0"/>
          </a:p>
        </p:txBody>
      </p:sp>
      <p:sp>
        <p:nvSpPr>
          <p:cNvPr id="3" name="Content Placeholder 2"/>
          <p:cNvSpPr>
            <a:spLocks noGrp="1"/>
          </p:cNvSpPr>
          <p:nvPr>
            <p:ph idx="1"/>
          </p:nvPr>
        </p:nvSpPr>
        <p:spPr>
          <a:xfrm>
            <a:off x="457200" y="1565276"/>
            <a:ext cx="8616950" cy="4560888"/>
          </a:xfrm>
        </p:spPr>
        <p:txBody>
          <a:bodyPr/>
          <a:lstStyle/>
          <a:p>
            <a:pPr eaLnBrk="1" hangingPunct="1">
              <a:lnSpc>
                <a:spcPct val="90000"/>
              </a:lnSpc>
              <a:defRPr/>
            </a:pPr>
            <a:r>
              <a:rPr lang="en-US" sz="2400" dirty="0" smtClean="0"/>
              <a:t>Single standard of pain care for VHA</a:t>
            </a:r>
          </a:p>
          <a:p>
            <a:pPr lvl="1" eaLnBrk="1" hangingPunct="1">
              <a:lnSpc>
                <a:spcPct val="90000"/>
              </a:lnSpc>
              <a:defRPr/>
            </a:pPr>
            <a:r>
              <a:rPr lang="en-US" sz="2000" dirty="0" smtClean="0"/>
              <a:t>Population based approach</a:t>
            </a:r>
          </a:p>
          <a:p>
            <a:pPr lvl="1" eaLnBrk="1" hangingPunct="1">
              <a:lnSpc>
                <a:spcPct val="90000"/>
              </a:lnSpc>
              <a:defRPr/>
            </a:pPr>
            <a:r>
              <a:rPr lang="en-US" sz="2000" dirty="0" smtClean="0"/>
              <a:t>Timely access to pain assessment</a:t>
            </a:r>
          </a:p>
          <a:p>
            <a:pPr lvl="1" eaLnBrk="1" hangingPunct="1">
              <a:lnSpc>
                <a:spcPct val="90000"/>
              </a:lnSpc>
              <a:defRPr/>
            </a:pPr>
            <a:r>
              <a:rPr lang="en-US" sz="2000" dirty="0" smtClean="0"/>
              <a:t>State of the art treatment and follow-up</a:t>
            </a:r>
          </a:p>
          <a:p>
            <a:pPr lvl="1" eaLnBrk="1" hangingPunct="1">
              <a:lnSpc>
                <a:spcPct val="90000"/>
              </a:lnSpc>
              <a:defRPr/>
            </a:pPr>
            <a:r>
              <a:rPr lang="en-US" sz="2000" dirty="0" smtClean="0"/>
              <a:t>Reliable communication and care management</a:t>
            </a:r>
          </a:p>
          <a:p>
            <a:pPr lvl="1" eaLnBrk="1" hangingPunct="1">
              <a:lnSpc>
                <a:spcPct val="90000"/>
              </a:lnSpc>
              <a:defRPr/>
            </a:pPr>
            <a:r>
              <a:rPr lang="en-US" sz="2000" dirty="0" smtClean="0"/>
              <a:t>Patient and family participation </a:t>
            </a:r>
          </a:p>
          <a:p>
            <a:pPr eaLnBrk="1" hangingPunct="1">
              <a:lnSpc>
                <a:spcPct val="90000"/>
              </a:lnSpc>
              <a:defRPr/>
            </a:pPr>
            <a:r>
              <a:rPr lang="en-US" sz="2400" dirty="0" smtClean="0"/>
              <a:t>Empirically supported model</a:t>
            </a:r>
          </a:p>
          <a:p>
            <a:pPr lvl="1" eaLnBrk="1" hangingPunct="1">
              <a:lnSpc>
                <a:spcPct val="90000"/>
              </a:lnSpc>
              <a:defRPr/>
            </a:pPr>
            <a:r>
              <a:rPr lang="en-US" sz="2000" dirty="0" smtClean="0"/>
              <a:t>Von </a:t>
            </a:r>
            <a:r>
              <a:rPr lang="en-US" sz="2000" dirty="0" err="1" smtClean="0"/>
              <a:t>Korff</a:t>
            </a:r>
            <a:r>
              <a:rPr lang="en-US" sz="2000" dirty="0" smtClean="0"/>
              <a:t> et al. (2001). Stepped care for back pain: Activating approaches for primary care.  </a:t>
            </a:r>
            <a:r>
              <a:rPr lang="en-US" sz="2000" i="1" dirty="0" smtClean="0"/>
              <a:t>Annals of Internal Medicine, 134, </a:t>
            </a:r>
            <a:r>
              <a:rPr lang="en-US" sz="2000" dirty="0" smtClean="0"/>
              <a:t>911-917.</a:t>
            </a:r>
          </a:p>
          <a:p>
            <a:pPr lvl="1" eaLnBrk="1" hangingPunct="1">
              <a:lnSpc>
                <a:spcPct val="90000"/>
              </a:lnSpc>
              <a:defRPr/>
            </a:pPr>
            <a:r>
              <a:rPr lang="en-US" sz="2000" dirty="0" smtClean="0"/>
              <a:t>Dobscha et al. (2009). Collaborative care for chronic pain in primary care.  </a:t>
            </a:r>
            <a:r>
              <a:rPr lang="en-US" sz="2000" i="1" dirty="0" smtClean="0"/>
              <a:t>Journal of the American Medical Association, 301, 1242-</a:t>
            </a:r>
            <a:r>
              <a:rPr lang="en-US" sz="2000" dirty="0" smtClean="0"/>
              <a:t>1252.</a:t>
            </a:r>
          </a:p>
          <a:p>
            <a:pPr lvl="1" eaLnBrk="1" hangingPunct="1">
              <a:lnSpc>
                <a:spcPct val="90000"/>
              </a:lnSpc>
              <a:defRPr/>
            </a:pPr>
            <a:r>
              <a:rPr lang="en-US" sz="2000" dirty="0" err="1" smtClean="0"/>
              <a:t>Kroenke</a:t>
            </a:r>
            <a:r>
              <a:rPr lang="en-US" sz="2000" dirty="0" smtClean="0"/>
              <a:t> et al. (2009). Optimized antidepressant therapy and pain self-management in primary care patients with depression and musculoskeletal pain: A randomized controlled trial.  </a:t>
            </a:r>
            <a:r>
              <a:rPr lang="en-US" sz="2000" i="1" dirty="0" smtClean="0"/>
              <a:t>Journal of the American Medical Association, 301, </a:t>
            </a:r>
            <a:r>
              <a:rPr lang="en-US" sz="2000" dirty="0" smtClean="0"/>
              <a:t>2099-2110.</a:t>
            </a:r>
          </a:p>
          <a:p>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Veteran-Centered Pain Management</a:t>
            </a:r>
            <a:endParaRPr lang="en-US" sz="3200" dirty="0"/>
          </a:p>
        </p:txBody>
      </p:sp>
      <p:sp>
        <p:nvSpPr>
          <p:cNvPr id="5" name="Content Placeholder 4"/>
          <p:cNvSpPr>
            <a:spLocks noGrp="1"/>
          </p:cNvSpPr>
          <p:nvPr>
            <p:ph sz="half" idx="1"/>
          </p:nvPr>
        </p:nvSpPr>
        <p:spPr>
          <a:xfrm>
            <a:off x="457200" y="1923322"/>
            <a:ext cx="4038600" cy="4326666"/>
          </a:xfrm>
        </p:spPr>
        <p:txBody>
          <a:bodyPr>
            <a:normAutofit fontScale="92500" lnSpcReduction="20000"/>
          </a:bodyPr>
          <a:lstStyle/>
          <a:p>
            <a:pPr>
              <a:lnSpc>
                <a:spcPct val="90000"/>
              </a:lnSpc>
            </a:pPr>
            <a:r>
              <a:rPr lang="en-US" sz="2600" dirty="0" smtClean="0"/>
              <a:t>Informed by chronic illness model</a:t>
            </a:r>
          </a:p>
          <a:p>
            <a:pPr>
              <a:lnSpc>
                <a:spcPct val="90000"/>
              </a:lnSpc>
            </a:pPr>
            <a:r>
              <a:rPr lang="en-US" sz="2600" dirty="0" smtClean="0"/>
              <a:t>Empowering Veterans through reassurance, encouragement and education </a:t>
            </a:r>
          </a:p>
          <a:p>
            <a:pPr>
              <a:lnSpc>
                <a:spcPct val="90000"/>
              </a:lnSpc>
            </a:pPr>
            <a:r>
              <a:rPr lang="en-US" sz="2600" dirty="0" smtClean="0"/>
              <a:t>Conservative use of analgesics and adjuvant medications</a:t>
            </a:r>
          </a:p>
          <a:p>
            <a:pPr>
              <a:lnSpc>
                <a:spcPct val="90000"/>
              </a:lnSpc>
            </a:pPr>
            <a:r>
              <a:rPr lang="en-US" sz="2600" dirty="0" smtClean="0"/>
              <a:t>Promotion of regular exercise and healthy and active lifestyle</a:t>
            </a:r>
          </a:p>
          <a:p>
            <a:pPr>
              <a:lnSpc>
                <a:spcPct val="90000"/>
              </a:lnSpc>
            </a:pPr>
            <a:r>
              <a:rPr lang="en-US" sz="2600" dirty="0" smtClean="0"/>
              <a:t>Development of adaptive strategies for managing pain</a:t>
            </a:r>
            <a:endParaRPr lang="en-US" sz="2400" dirty="0" smtClean="0"/>
          </a:p>
          <a:p>
            <a:pPr>
              <a:lnSpc>
                <a:spcPct val="90000"/>
              </a:lnSpc>
            </a:pPr>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24</a:t>
            </a:fld>
            <a:endParaRPr lang="en-US"/>
          </a:p>
        </p:txBody>
      </p:sp>
      <p:pic>
        <p:nvPicPr>
          <p:cNvPr id="7" name="Picture 2" descr="http://www.cirpd.org/PublishingImages/Icons/PainSelf-ManagementWordle.png"/>
          <p:cNvPicPr>
            <a:picLocks noGrp="1" noChangeAspect="1" noChangeArrowheads="1"/>
          </p:cNvPicPr>
          <p:nvPr>
            <p:ph sz="half" idx="2"/>
          </p:nvPr>
        </p:nvPicPr>
        <p:blipFill>
          <a:blip r:embed="rId3"/>
          <a:srcRect/>
          <a:stretch>
            <a:fillRect/>
          </a:stretch>
        </p:blipFill>
        <p:spPr bwMode="auto">
          <a:xfrm>
            <a:off x="4648200" y="2264229"/>
            <a:ext cx="4038600" cy="343988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0637"/>
          </a:xfrm>
        </p:spPr>
        <p:txBody>
          <a:bodyPr/>
          <a:lstStyle/>
          <a:p>
            <a:pPr algn="ctr"/>
            <a:r>
              <a:rPr lang="en-US" sz="3200" dirty="0" smtClean="0"/>
              <a:t>Patient Education Initiatives</a:t>
            </a:r>
            <a:endParaRPr lang="en-US" sz="32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25</a:t>
            </a:fld>
            <a:endParaRPr lang="en-US"/>
          </a:p>
        </p:txBody>
      </p:sp>
      <p:pic>
        <p:nvPicPr>
          <p:cNvPr id="5" name="Picture 1" descr="https://hademo.agilexhealth.com/EASWeb/app/24/icon"/>
          <p:cNvPicPr>
            <a:picLocks noGrp="1" noChangeAspect="1" noChangeArrowheads="1"/>
          </p:cNvPicPr>
          <p:nvPr>
            <p:ph idx="1"/>
          </p:nvPr>
        </p:nvPicPr>
        <p:blipFill>
          <a:blip r:embed="rId2" cstate="print"/>
          <a:srcRect/>
          <a:stretch>
            <a:fillRect/>
          </a:stretch>
        </p:blipFill>
        <p:spPr bwMode="auto">
          <a:xfrm>
            <a:off x="5444359" y="2280745"/>
            <a:ext cx="2953407" cy="3226676"/>
          </a:xfrm>
          <a:prstGeom prst="rect">
            <a:avLst/>
          </a:prstGeom>
          <a:noFill/>
          <a:ln w="9525">
            <a:noFill/>
            <a:miter lim="800000"/>
            <a:headEnd/>
            <a:tailEnd/>
          </a:ln>
        </p:spPr>
      </p:pic>
      <p:sp>
        <p:nvSpPr>
          <p:cNvPr id="6" name="Rectangle 5"/>
          <p:cNvSpPr/>
          <p:nvPr/>
        </p:nvSpPr>
        <p:spPr>
          <a:xfrm>
            <a:off x="457200" y="1912883"/>
            <a:ext cx="4797972" cy="4462760"/>
          </a:xfrm>
          <a:prstGeom prst="rect">
            <a:avLst/>
          </a:prstGeom>
        </p:spPr>
        <p:txBody>
          <a:bodyPr wrap="square">
            <a:spAutoFit/>
          </a:bodyPr>
          <a:lstStyle/>
          <a:p>
            <a:pPr>
              <a:buFont typeface="Arial" pitchFamily="34" charset="0"/>
              <a:buChar char="•"/>
            </a:pPr>
            <a:r>
              <a:rPr lang="en-US" sz="2400" dirty="0" smtClean="0"/>
              <a:t> </a:t>
            </a:r>
            <a:r>
              <a:rPr lang="en-US" sz="2000" dirty="0" smtClean="0"/>
              <a:t>Veterans Health Library</a:t>
            </a:r>
          </a:p>
          <a:p>
            <a:pPr lvl="1">
              <a:buFont typeface="Arial" pitchFamily="34" charset="0"/>
              <a:buChar char="•"/>
            </a:pPr>
            <a:r>
              <a:rPr lang="en-US" sz="2000" dirty="0" smtClean="0"/>
              <a:t> “Taking </a:t>
            </a:r>
            <a:r>
              <a:rPr lang="en-US" sz="2000" dirty="0" err="1" smtClean="0"/>
              <a:t>Opioids</a:t>
            </a:r>
            <a:r>
              <a:rPr lang="en-US" sz="2000" dirty="0" smtClean="0"/>
              <a:t> Responsibly”</a:t>
            </a:r>
          </a:p>
          <a:p>
            <a:pPr lvl="1">
              <a:buFont typeface="Arial" pitchFamily="34" charset="0"/>
              <a:buChar char="•"/>
            </a:pPr>
            <a:r>
              <a:rPr lang="en-US" sz="2000" dirty="0" smtClean="0"/>
              <a:t> </a:t>
            </a:r>
            <a:r>
              <a:rPr lang="en-US" sz="2000" dirty="0" err="1" smtClean="0"/>
              <a:t>Krames</a:t>
            </a:r>
            <a:r>
              <a:rPr lang="en-US" sz="2000" dirty="0" smtClean="0"/>
              <a:t> resources </a:t>
            </a:r>
          </a:p>
          <a:p>
            <a:pPr lvl="1">
              <a:buFont typeface="Arial" pitchFamily="34" charset="0"/>
              <a:buChar char="•"/>
            </a:pPr>
            <a:r>
              <a:rPr lang="en-US" sz="2000" dirty="0" smtClean="0"/>
              <a:t> Patient/Family Pain Management 	Education Toolkit</a:t>
            </a:r>
          </a:p>
          <a:p>
            <a:pPr>
              <a:buFont typeface="Arial" pitchFamily="34" charset="0"/>
              <a:buChar char="•"/>
            </a:pPr>
            <a:r>
              <a:rPr lang="en-US" sz="2000" dirty="0" smtClean="0"/>
              <a:t> </a:t>
            </a:r>
            <a:r>
              <a:rPr lang="en-US" sz="2000" dirty="0" err="1" smtClean="0"/>
              <a:t>MyHealth</a:t>
            </a:r>
            <a:r>
              <a:rPr lang="en-US" sz="2000" i="1" dirty="0" err="1" smtClean="0"/>
              <a:t>e</a:t>
            </a:r>
            <a:r>
              <a:rPr lang="en-US" sz="2000" dirty="0" err="1" smtClean="0"/>
              <a:t>Vet</a:t>
            </a:r>
            <a:endParaRPr lang="en-US" sz="2000" dirty="0" smtClean="0"/>
          </a:p>
          <a:p>
            <a:pPr lvl="1">
              <a:buFont typeface="Arial" pitchFamily="34" charset="0"/>
              <a:buChar char="•"/>
            </a:pPr>
            <a:r>
              <a:rPr lang="en-US" sz="2000" dirty="0" smtClean="0"/>
              <a:t>Patient Education Management 	System (PEMS)</a:t>
            </a:r>
          </a:p>
          <a:p>
            <a:pPr lvl="2">
              <a:buFont typeface="Arial" pitchFamily="34" charset="0"/>
              <a:buChar char="•"/>
            </a:pPr>
            <a:r>
              <a:rPr lang="en-US" sz="2000" smtClean="0"/>
              <a:t>VISN 20 Chronic Pain 	Education for Veterans</a:t>
            </a:r>
            <a:endParaRPr lang="en-US" sz="2000" dirty="0" smtClean="0"/>
          </a:p>
          <a:p>
            <a:pPr lvl="2">
              <a:buFont typeface="Arial" pitchFamily="34" charset="0"/>
              <a:buChar char="•"/>
            </a:pPr>
            <a:r>
              <a:rPr lang="en-US" sz="2000" dirty="0" smtClean="0"/>
              <a:t>Veterans Pain Management 	Resource Program</a:t>
            </a:r>
          </a:p>
          <a:p>
            <a:pPr>
              <a:buFont typeface="Arial" pitchFamily="34" charset="0"/>
              <a:buChar char="•"/>
            </a:pPr>
            <a:r>
              <a:rPr lang="en-US" sz="2000" dirty="0" smtClean="0"/>
              <a:t> Pain Coach (Mobile Pain App)</a:t>
            </a:r>
          </a:p>
          <a:p>
            <a:pPr>
              <a:buFont typeface="Arial" pitchFamily="34" charset="0"/>
              <a:buChar char="•"/>
            </a:pPr>
            <a:endParaRPr lang="en-US" sz="20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1" y="-22086"/>
            <a:ext cx="8618536" cy="707886"/>
          </a:xfrm>
          <a:prstGeom prst="rect">
            <a:avLst/>
          </a:prstGeom>
          <a:solidFill>
            <a:schemeClr val="bg1"/>
          </a:solidFill>
          <a:ln>
            <a:noFill/>
          </a:ln>
        </p:spPr>
        <p:txBody>
          <a:bodyPr wrap="square">
            <a:spAutoFit/>
          </a:bodyPr>
          <a:lstStyle/>
          <a:p>
            <a:pPr algn="ctr" eaLnBrk="1" fontAlgn="auto" hangingPunct="1">
              <a:spcBef>
                <a:spcPts val="0"/>
              </a:spcBef>
              <a:spcAft>
                <a:spcPts val="0"/>
              </a:spcAft>
              <a:defRPr/>
            </a:pPr>
            <a:r>
              <a:rPr lang="en-US" sz="4000" dirty="0" smtClean="0">
                <a:latin typeface="+mj-lt"/>
              </a:rPr>
              <a:t> </a:t>
            </a:r>
            <a:r>
              <a:rPr lang="en-US" sz="3600" dirty="0">
                <a:latin typeface="+mj-lt"/>
              </a:rPr>
              <a:t>Stepped </a:t>
            </a:r>
            <a:r>
              <a:rPr lang="en-US" sz="3600" dirty="0" smtClean="0">
                <a:latin typeface="+mj-lt"/>
              </a:rPr>
              <a:t>Care Model for Pain Management</a:t>
            </a:r>
            <a:endParaRPr lang="en-US" sz="3600" dirty="0">
              <a:latin typeface="+mj-lt"/>
            </a:endParaRPr>
          </a:p>
        </p:txBody>
      </p:sp>
      <p:sp>
        <p:nvSpPr>
          <p:cNvPr id="22" name="Oval 21"/>
          <p:cNvSpPr/>
          <p:nvPr/>
        </p:nvSpPr>
        <p:spPr>
          <a:xfrm>
            <a:off x="3124200" y="1110350"/>
            <a:ext cx="838200" cy="533400"/>
          </a:xfrm>
          <a:prstGeom prst="ellipse">
            <a:avLst/>
          </a:prstGeom>
          <a:solidFill>
            <a:srgbClr val="A5B59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396" name="TextBox 20"/>
          <p:cNvSpPr txBox="1">
            <a:spLocks noChangeArrowheads="1"/>
          </p:cNvSpPr>
          <p:nvPr/>
        </p:nvSpPr>
        <p:spPr bwMode="auto">
          <a:xfrm>
            <a:off x="2743200" y="990600"/>
            <a:ext cx="1219200" cy="369888"/>
          </a:xfrm>
          <a:prstGeom prst="rect">
            <a:avLst/>
          </a:prstGeom>
          <a:noFill/>
          <a:ln w="9525">
            <a:noFill/>
            <a:miter lim="800000"/>
            <a:headEnd/>
            <a:tailEnd/>
          </a:ln>
        </p:spPr>
        <p:txBody>
          <a:bodyPr>
            <a:spAutoFit/>
          </a:bodyPr>
          <a:lstStyle/>
          <a:p>
            <a:pPr eaLnBrk="1" hangingPunct="1"/>
            <a:endParaRPr lang="en-US" sz="1800" dirty="0">
              <a:latin typeface="Constantia" pitchFamily="18" charset="0"/>
            </a:endParaRPr>
          </a:p>
        </p:txBody>
      </p:sp>
      <p:sp>
        <p:nvSpPr>
          <p:cNvPr id="16389" name="TextBox 10"/>
          <p:cNvSpPr txBox="1">
            <a:spLocks noChangeArrowheads="1"/>
          </p:cNvSpPr>
          <p:nvPr/>
        </p:nvSpPr>
        <p:spPr bwMode="auto">
          <a:xfrm>
            <a:off x="8236890" y="4953000"/>
            <a:ext cx="907110" cy="707886"/>
          </a:xfrm>
          <a:prstGeom prst="rect">
            <a:avLst/>
          </a:prstGeom>
          <a:noFill/>
          <a:ln w="9525">
            <a:noFill/>
            <a:miter lim="800000"/>
            <a:headEnd/>
            <a:tailEnd/>
          </a:ln>
        </p:spPr>
        <p:txBody>
          <a:bodyPr wrap="square">
            <a:spAutoFit/>
          </a:bodyPr>
          <a:lstStyle/>
          <a:p>
            <a:pPr algn="ctr" eaLnBrk="1" hangingPunct="1"/>
            <a:r>
              <a:rPr lang="en-US" b="1" dirty="0">
                <a:latin typeface="Constantia" pitchFamily="18" charset="0"/>
              </a:rPr>
              <a:t>STEP</a:t>
            </a:r>
          </a:p>
          <a:p>
            <a:pPr algn="ctr" eaLnBrk="1" hangingPunct="1"/>
            <a:r>
              <a:rPr lang="en-US" b="1" dirty="0">
                <a:latin typeface="Constantia" pitchFamily="18" charset="0"/>
              </a:rPr>
              <a:t>1</a:t>
            </a:r>
          </a:p>
        </p:txBody>
      </p:sp>
      <p:sp>
        <p:nvSpPr>
          <p:cNvPr id="16390" name="TextBox 11"/>
          <p:cNvSpPr txBox="1">
            <a:spLocks noChangeArrowheads="1"/>
          </p:cNvSpPr>
          <p:nvPr/>
        </p:nvSpPr>
        <p:spPr bwMode="auto">
          <a:xfrm>
            <a:off x="8153400" y="3352800"/>
            <a:ext cx="990600" cy="707886"/>
          </a:xfrm>
          <a:prstGeom prst="rect">
            <a:avLst/>
          </a:prstGeom>
          <a:noFill/>
          <a:ln w="9525">
            <a:noFill/>
            <a:miter lim="800000"/>
            <a:headEnd/>
            <a:tailEnd/>
          </a:ln>
        </p:spPr>
        <p:txBody>
          <a:bodyPr wrap="square">
            <a:spAutoFit/>
          </a:bodyPr>
          <a:lstStyle/>
          <a:p>
            <a:pPr algn="ctr" eaLnBrk="1" hangingPunct="1"/>
            <a:r>
              <a:rPr lang="en-US" b="1" dirty="0">
                <a:latin typeface="Constantia" pitchFamily="18" charset="0"/>
              </a:rPr>
              <a:t>STEP</a:t>
            </a:r>
          </a:p>
          <a:p>
            <a:pPr algn="ctr" eaLnBrk="1" hangingPunct="1"/>
            <a:r>
              <a:rPr lang="en-US" b="1" dirty="0">
                <a:latin typeface="Constantia" pitchFamily="18" charset="0"/>
              </a:rPr>
              <a:t>2</a:t>
            </a:r>
          </a:p>
        </p:txBody>
      </p:sp>
      <p:sp>
        <p:nvSpPr>
          <p:cNvPr id="16391" name="TextBox 12"/>
          <p:cNvSpPr txBox="1">
            <a:spLocks noChangeArrowheads="1"/>
          </p:cNvSpPr>
          <p:nvPr/>
        </p:nvSpPr>
        <p:spPr bwMode="auto">
          <a:xfrm>
            <a:off x="8153401" y="1676400"/>
            <a:ext cx="990600" cy="707886"/>
          </a:xfrm>
          <a:prstGeom prst="rect">
            <a:avLst/>
          </a:prstGeom>
          <a:noFill/>
          <a:ln w="9525">
            <a:noFill/>
            <a:miter lim="800000"/>
            <a:headEnd/>
            <a:tailEnd/>
          </a:ln>
        </p:spPr>
        <p:txBody>
          <a:bodyPr wrap="square">
            <a:spAutoFit/>
          </a:bodyPr>
          <a:lstStyle/>
          <a:p>
            <a:pPr algn="ctr" eaLnBrk="1" hangingPunct="1"/>
            <a:r>
              <a:rPr lang="en-US" b="1" dirty="0">
                <a:latin typeface="Constantia" pitchFamily="18" charset="0"/>
              </a:rPr>
              <a:t>STEP</a:t>
            </a:r>
          </a:p>
          <a:p>
            <a:pPr algn="ctr" eaLnBrk="1" hangingPunct="1"/>
            <a:r>
              <a:rPr lang="en-US" b="1" dirty="0">
                <a:latin typeface="Constantia" pitchFamily="18" charset="0"/>
              </a:rPr>
              <a:t>3</a:t>
            </a:r>
          </a:p>
        </p:txBody>
      </p:sp>
      <p:grpSp>
        <p:nvGrpSpPr>
          <p:cNvPr id="2" name="Group 20"/>
          <p:cNvGrpSpPr/>
          <p:nvPr/>
        </p:nvGrpSpPr>
        <p:grpSpPr>
          <a:xfrm>
            <a:off x="0" y="598725"/>
            <a:ext cx="8229600" cy="6259273"/>
            <a:chOff x="0" y="768869"/>
            <a:chExt cx="8229600" cy="6142373"/>
          </a:xfrm>
        </p:grpSpPr>
        <p:sp>
          <p:nvSpPr>
            <p:cNvPr id="6" name="Flowchart: Process 5"/>
            <p:cNvSpPr/>
            <p:nvPr/>
          </p:nvSpPr>
          <p:spPr>
            <a:xfrm>
              <a:off x="4034015" y="768869"/>
              <a:ext cx="4191000" cy="1906423"/>
            </a:xfrm>
            <a:prstGeom prst="flowChart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US" sz="1600" u="sng" dirty="0" smtClean="0">
                  <a:ln w="10541" cmpd="sng">
                    <a:noFill/>
                    <a:prstDash val="solid"/>
                  </a:ln>
                  <a:solidFill>
                    <a:schemeClr val="tx1"/>
                  </a:solidFill>
                  <a:latin typeface="+mj-lt"/>
                </a:rPr>
                <a:t>Tertiary</a:t>
              </a:r>
              <a:r>
                <a:rPr lang="en-US" sz="1600" b="1" u="sng" dirty="0" smtClean="0">
                  <a:ln w="10541" cmpd="sng">
                    <a:noFill/>
                    <a:prstDash val="solid"/>
                  </a:ln>
                  <a:solidFill>
                    <a:schemeClr val="tx1"/>
                  </a:solidFill>
                  <a:latin typeface="+mj-lt"/>
                </a:rPr>
                <a:t> </a:t>
              </a:r>
              <a:r>
                <a:rPr lang="en-US" sz="1600" u="sng" dirty="0" smtClean="0">
                  <a:ln w="10541" cmpd="sng">
                    <a:noFill/>
                    <a:prstDash val="solid"/>
                  </a:ln>
                  <a:solidFill>
                    <a:schemeClr val="tx1"/>
                  </a:solidFill>
                  <a:latin typeface="+mj-lt"/>
                </a:rPr>
                <a:t>Interdisciplinary </a:t>
              </a:r>
              <a:r>
                <a:rPr lang="en-US" sz="1600" u="sng" dirty="0">
                  <a:ln w="10541" cmpd="sng">
                    <a:noFill/>
                    <a:prstDash val="solid"/>
                  </a:ln>
                  <a:solidFill>
                    <a:schemeClr val="tx1"/>
                  </a:solidFill>
                  <a:latin typeface="+mj-lt"/>
                </a:rPr>
                <a:t>Pain Centers</a:t>
              </a:r>
            </a:p>
            <a:p>
              <a:pPr algn="ctr" eaLnBrk="1" fontAlgn="auto" hangingPunct="1">
                <a:spcBef>
                  <a:spcPts val="0"/>
                </a:spcBef>
                <a:spcAft>
                  <a:spcPts val="0"/>
                </a:spcAft>
                <a:defRPr/>
              </a:pPr>
              <a:r>
                <a:rPr lang="en-US" sz="1600" dirty="0" smtClean="0">
                  <a:latin typeface="+mj-lt"/>
                </a:rPr>
                <a:t>Advanced </a:t>
              </a:r>
              <a:r>
                <a:rPr lang="en-US" sz="1600" dirty="0">
                  <a:latin typeface="+mj-lt"/>
                </a:rPr>
                <a:t>diagnostics &amp; interventions</a:t>
              </a:r>
            </a:p>
            <a:p>
              <a:pPr algn="ctr" eaLnBrk="1" fontAlgn="auto" hangingPunct="1">
                <a:spcBef>
                  <a:spcPts val="0"/>
                </a:spcBef>
                <a:spcAft>
                  <a:spcPts val="0"/>
                </a:spcAft>
                <a:defRPr/>
              </a:pPr>
              <a:r>
                <a:rPr lang="en-US" sz="1600" dirty="0" smtClean="0">
                  <a:latin typeface="+mj-lt"/>
                </a:rPr>
                <a:t>Commission on Accreditation of Rehabilitation Facilities </a:t>
              </a:r>
              <a:r>
                <a:rPr lang="en-US" sz="1600" dirty="0">
                  <a:latin typeface="+mj-lt"/>
                </a:rPr>
                <a:t>accredited pain </a:t>
              </a:r>
              <a:r>
                <a:rPr lang="en-US" sz="1600" dirty="0" smtClean="0">
                  <a:latin typeface="+mj-lt"/>
                </a:rPr>
                <a:t>rehabilitation</a:t>
              </a:r>
            </a:p>
            <a:p>
              <a:pPr algn="ctr" eaLnBrk="1" fontAlgn="auto" hangingPunct="1">
                <a:spcBef>
                  <a:spcPts val="0"/>
                </a:spcBef>
                <a:spcAft>
                  <a:spcPts val="0"/>
                </a:spcAft>
                <a:defRPr/>
              </a:pPr>
              <a:r>
                <a:rPr lang="en-US" sz="1600" dirty="0" smtClean="0">
                  <a:latin typeface="+mj-lt"/>
                </a:rPr>
                <a:t>Integrated chronic pain and Substance Use Disorder treatment</a:t>
              </a:r>
              <a:endParaRPr lang="en-US" sz="1600" dirty="0">
                <a:latin typeface="+mj-lt"/>
              </a:endParaRPr>
            </a:p>
          </p:txBody>
        </p:sp>
        <p:sp>
          <p:nvSpPr>
            <p:cNvPr id="4" name="Flowchart: Process 3"/>
            <p:cNvSpPr/>
            <p:nvPr/>
          </p:nvSpPr>
          <p:spPr>
            <a:xfrm>
              <a:off x="2667000" y="4648199"/>
              <a:ext cx="5562600" cy="2263043"/>
            </a:xfrm>
            <a:prstGeom prst="flowChart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u="sng" dirty="0">
                <a:ln w="10541" cmpd="sng">
                  <a:solidFill>
                    <a:schemeClr val="accent1">
                      <a:shade val="88000"/>
                      <a:satMod val="110000"/>
                    </a:schemeClr>
                  </a:solidFill>
                  <a:prstDash val="solid"/>
                </a:ln>
                <a:solidFill>
                  <a:schemeClr val="tx1"/>
                </a:solidFill>
                <a:latin typeface="+mj-lt"/>
              </a:endParaRPr>
            </a:p>
            <a:p>
              <a:pPr algn="ctr" eaLnBrk="1" fontAlgn="auto" hangingPunct="1">
                <a:spcBef>
                  <a:spcPts val="0"/>
                </a:spcBef>
                <a:spcAft>
                  <a:spcPts val="0"/>
                </a:spcAft>
                <a:defRPr/>
              </a:pPr>
              <a:r>
                <a:rPr lang="en-US" sz="1600" u="sng" dirty="0" smtClean="0">
                  <a:ln w="10541" cmpd="sng">
                    <a:noFill/>
                    <a:prstDash val="solid"/>
                  </a:ln>
                  <a:solidFill>
                    <a:schemeClr val="tx1"/>
                  </a:solidFill>
                  <a:latin typeface="+mj-lt"/>
                </a:rPr>
                <a:t>Primary Care/Patient Aligned Care Teams (PACTs)</a:t>
              </a:r>
            </a:p>
            <a:p>
              <a:pPr algn="ctr" eaLnBrk="1" fontAlgn="auto" hangingPunct="1">
                <a:spcBef>
                  <a:spcPts val="0"/>
                </a:spcBef>
                <a:spcAft>
                  <a:spcPts val="0"/>
                </a:spcAft>
                <a:defRPr/>
              </a:pPr>
              <a:r>
                <a:rPr lang="en-US" sz="1600" dirty="0" smtClean="0">
                  <a:solidFill>
                    <a:schemeClr val="tx1"/>
                  </a:solidFill>
                  <a:latin typeface="+mj-lt"/>
                </a:rPr>
                <a:t>Routine </a:t>
              </a:r>
              <a:r>
                <a:rPr lang="en-US" sz="1600" dirty="0">
                  <a:solidFill>
                    <a:schemeClr val="tx1"/>
                  </a:solidFill>
                  <a:latin typeface="+mj-lt"/>
                </a:rPr>
                <a:t>screening for presence &amp; intensity of </a:t>
              </a:r>
              <a:r>
                <a:rPr lang="en-US" sz="1600" dirty="0" smtClean="0">
                  <a:solidFill>
                    <a:schemeClr val="tx1"/>
                  </a:solidFill>
                  <a:latin typeface="+mj-lt"/>
                </a:rPr>
                <a:t>pain</a:t>
              </a:r>
              <a:endParaRPr lang="en-US" sz="1600" dirty="0">
                <a:solidFill>
                  <a:schemeClr val="tx1"/>
                </a:solidFill>
                <a:latin typeface="+mj-lt"/>
              </a:endParaRPr>
            </a:p>
            <a:p>
              <a:pPr algn="ctr" eaLnBrk="1" fontAlgn="auto" hangingPunct="1">
                <a:spcBef>
                  <a:spcPts val="0"/>
                </a:spcBef>
                <a:spcAft>
                  <a:spcPts val="0"/>
                </a:spcAft>
                <a:defRPr/>
              </a:pPr>
              <a:r>
                <a:rPr lang="en-US" sz="1600" dirty="0">
                  <a:solidFill>
                    <a:schemeClr val="tx1"/>
                  </a:solidFill>
                  <a:latin typeface="+mj-lt"/>
                </a:rPr>
                <a:t>Comprehensive pain assessment</a:t>
              </a:r>
            </a:p>
            <a:p>
              <a:pPr algn="ctr" eaLnBrk="1" fontAlgn="auto" hangingPunct="1">
                <a:spcBef>
                  <a:spcPts val="0"/>
                </a:spcBef>
                <a:spcAft>
                  <a:spcPts val="0"/>
                </a:spcAft>
                <a:defRPr/>
              </a:pPr>
              <a:r>
                <a:rPr lang="en-US" sz="1600" dirty="0">
                  <a:solidFill>
                    <a:schemeClr val="tx1"/>
                  </a:solidFill>
                  <a:latin typeface="+mj-lt"/>
                </a:rPr>
                <a:t>Management of common </a:t>
              </a:r>
              <a:r>
                <a:rPr lang="en-US" sz="1600" dirty="0" smtClean="0">
                  <a:solidFill>
                    <a:schemeClr val="tx1"/>
                  </a:solidFill>
                  <a:latin typeface="+mj-lt"/>
                </a:rPr>
                <a:t>acute and chronic pain </a:t>
              </a:r>
              <a:r>
                <a:rPr lang="en-US" sz="1600" dirty="0">
                  <a:solidFill>
                    <a:schemeClr val="tx1"/>
                  </a:solidFill>
                  <a:latin typeface="+mj-lt"/>
                </a:rPr>
                <a:t>conditions</a:t>
              </a:r>
            </a:p>
            <a:p>
              <a:pPr algn="ctr" eaLnBrk="1" fontAlgn="auto" hangingPunct="1">
                <a:spcBef>
                  <a:spcPts val="0"/>
                </a:spcBef>
                <a:spcAft>
                  <a:spcPts val="0"/>
                </a:spcAft>
                <a:defRPr/>
              </a:pPr>
              <a:r>
                <a:rPr lang="en-US" sz="1600" dirty="0" smtClean="0">
                  <a:solidFill>
                    <a:schemeClr val="tx1"/>
                  </a:solidFill>
                  <a:latin typeface="+mj-lt"/>
                </a:rPr>
                <a:t>Primary Care-Mental Health Integration</a:t>
              </a:r>
              <a:r>
                <a:rPr lang="en-US" sz="1600" dirty="0">
                  <a:solidFill>
                    <a:schemeClr val="tx1"/>
                  </a:solidFill>
                  <a:latin typeface="+mj-lt"/>
                </a:rPr>
                <a:t>, </a:t>
              </a:r>
              <a:r>
                <a:rPr lang="en-US" sz="1600" dirty="0" smtClean="0">
                  <a:solidFill>
                    <a:schemeClr val="tx1"/>
                  </a:solidFill>
                  <a:latin typeface="+mj-lt"/>
                </a:rPr>
                <a:t>Health Behavior Coordinators, OEF/OIF/OND &amp; Post-Deployment </a:t>
              </a:r>
              <a:r>
                <a:rPr lang="en-US" sz="1600" dirty="0">
                  <a:solidFill>
                    <a:schemeClr val="tx1"/>
                  </a:solidFill>
                  <a:latin typeface="+mj-lt"/>
                </a:rPr>
                <a:t>Teams</a:t>
              </a:r>
            </a:p>
            <a:p>
              <a:pPr algn="ctr" eaLnBrk="1" fontAlgn="auto" hangingPunct="1">
                <a:spcBef>
                  <a:spcPts val="0"/>
                </a:spcBef>
                <a:spcAft>
                  <a:spcPts val="0"/>
                </a:spcAft>
                <a:defRPr/>
              </a:pPr>
              <a:r>
                <a:rPr lang="en-US" sz="1600" dirty="0">
                  <a:solidFill>
                    <a:schemeClr val="tx1"/>
                  </a:solidFill>
                  <a:latin typeface="+mj-lt"/>
                </a:rPr>
                <a:t>Expanded </a:t>
              </a:r>
              <a:r>
                <a:rPr lang="en-US" sz="1600" dirty="0" smtClean="0">
                  <a:solidFill>
                    <a:schemeClr val="tx1"/>
                  </a:solidFill>
                  <a:latin typeface="+mj-lt"/>
                </a:rPr>
                <a:t>nurse care </a:t>
              </a:r>
              <a:r>
                <a:rPr lang="en-US" sz="1600" dirty="0">
                  <a:solidFill>
                    <a:schemeClr val="tx1"/>
                  </a:solidFill>
                  <a:latin typeface="+mj-lt"/>
                </a:rPr>
                <a:t>management </a:t>
              </a:r>
              <a:endParaRPr lang="en-US" sz="1600" dirty="0" smtClean="0">
                <a:solidFill>
                  <a:schemeClr val="tx1"/>
                </a:solidFill>
                <a:latin typeface="+mj-lt"/>
              </a:endParaRPr>
            </a:p>
            <a:p>
              <a:pPr algn="ctr" eaLnBrk="1" fontAlgn="auto" hangingPunct="1">
                <a:spcBef>
                  <a:spcPts val="0"/>
                </a:spcBef>
                <a:spcAft>
                  <a:spcPts val="0"/>
                </a:spcAft>
                <a:defRPr/>
              </a:pPr>
              <a:r>
                <a:rPr lang="en-US" sz="1600" dirty="0" smtClean="0">
                  <a:solidFill>
                    <a:schemeClr val="tx1"/>
                  </a:solidFill>
                  <a:latin typeface="+mj-lt"/>
                </a:rPr>
                <a:t>Clinical Pharmacy Pain Medication Management</a:t>
              </a:r>
              <a:endParaRPr lang="en-US" sz="1600" dirty="0">
                <a:solidFill>
                  <a:schemeClr val="tx1"/>
                </a:solidFill>
                <a:latin typeface="+mj-lt"/>
              </a:endParaRPr>
            </a:p>
            <a:p>
              <a:pPr algn="ctr" eaLnBrk="1" fontAlgn="auto" hangingPunct="1">
                <a:spcBef>
                  <a:spcPts val="0"/>
                </a:spcBef>
                <a:spcAft>
                  <a:spcPts val="0"/>
                </a:spcAft>
                <a:defRPr/>
              </a:pPr>
              <a:r>
                <a:rPr lang="en-US" sz="1600" dirty="0">
                  <a:solidFill>
                    <a:schemeClr val="tx1"/>
                  </a:solidFill>
                  <a:latin typeface="+mj-lt"/>
                </a:rPr>
                <a:t>Opioid </a:t>
              </a:r>
              <a:r>
                <a:rPr lang="en-US" sz="1600" dirty="0" smtClean="0">
                  <a:solidFill>
                    <a:schemeClr val="tx1"/>
                  </a:solidFill>
                  <a:latin typeface="+mj-lt"/>
                </a:rPr>
                <a:t>Pain Care and Renewal Clinics</a:t>
              </a:r>
              <a:endParaRPr lang="en-US" sz="1600" dirty="0">
                <a:ln w="18000">
                  <a:solidFill>
                    <a:schemeClr val="bg1"/>
                  </a:solidFill>
                  <a:prstDash val="solid"/>
                  <a:miter lim="800000"/>
                </a:ln>
                <a:solidFill>
                  <a:schemeClr val="tx1"/>
                </a:solidFill>
                <a:latin typeface="+mj-lt"/>
              </a:endParaRPr>
            </a:p>
            <a:p>
              <a:pPr algn="ctr" eaLnBrk="1" fontAlgn="auto" hangingPunct="1">
                <a:spcBef>
                  <a:spcPts val="0"/>
                </a:spcBef>
                <a:spcAft>
                  <a:spcPts val="0"/>
                </a:spcAft>
                <a:defRPr/>
              </a:pPr>
              <a:endParaRPr lang="en-US" dirty="0">
                <a:ln w="18000">
                  <a:solidFill>
                    <a:schemeClr val="bg1"/>
                  </a:solidFill>
                  <a:prstDash val="solid"/>
                  <a:miter lim="800000"/>
                </a:ln>
                <a:solidFill>
                  <a:schemeClr val="tx1"/>
                </a:solidFill>
                <a:latin typeface="+mj-lt"/>
              </a:endParaRPr>
            </a:p>
          </p:txBody>
        </p:sp>
        <p:graphicFrame>
          <p:nvGraphicFramePr>
            <p:cNvPr id="16" name="Diagram 15"/>
            <p:cNvGraphicFramePr/>
            <p:nvPr/>
          </p:nvGraphicFramePr>
          <p:xfrm>
            <a:off x="304800" y="3886200"/>
            <a:ext cx="3285744"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nvGraphicFramePr>
          <p:xfrm>
            <a:off x="0" y="2280922"/>
            <a:ext cx="3718560" cy="24892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0" name="Diagram 19"/>
            <p:cNvGraphicFramePr/>
            <p:nvPr/>
          </p:nvGraphicFramePr>
          <p:xfrm>
            <a:off x="1066800" y="952408"/>
            <a:ext cx="2895599" cy="225083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6399" name="TextBox 23"/>
            <p:cNvSpPr txBox="1">
              <a:spLocks noChangeArrowheads="1"/>
            </p:cNvSpPr>
            <p:nvPr/>
          </p:nvSpPr>
          <p:spPr bwMode="auto">
            <a:xfrm>
              <a:off x="3112325" y="1352757"/>
              <a:ext cx="890626" cy="362434"/>
            </a:xfrm>
            <a:prstGeom prst="rect">
              <a:avLst/>
            </a:prstGeom>
            <a:noFill/>
            <a:ln w="9525">
              <a:noFill/>
              <a:miter lim="800000"/>
              <a:headEnd/>
              <a:tailEnd/>
            </a:ln>
          </p:spPr>
          <p:txBody>
            <a:bodyPr wrap="square">
              <a:spAutoFit/>
            </a:bodyPr>
            <a:lstStyle/>
            <a:p>
              <a:pPr algn="ctr" eaLnBrk="1" hangingPunct="1"/>
              <a:r>
                <a:rPr lang="en-US" sz="1800" b="1" dirty="0">
                  <a:latin typeface="Constantia" pitchFamily="18" charset="0"/>
                </a:rPr>
                <a:t>RISK</a:t>
              </a:r>
            </a:p>
          </p:txBody>
        </p:sp>
        <p:sp>
          <p:nvSpPr>
            <p:cNvPr id="5" name="Flowchart: Process 4"/>
            <p:cNvSpPr/>
            <p:nvPr/>
          </p:nvSpPr>
          <p:spPr>
            <a:xfrm>
              <a:off x="3352800" y="2590800"/>
              <a:ext cx="4876800" cy="2038119"/>
            </a:xfrm>
            <a:prstGeom prst="flowChart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b="1" u="sng"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endParaRPr>
            </a:p>
            <a:p>
              <a:pPr algn="ctr" eaLnBrk="1" fontAlgn="auto" hangingPunct="1">
                <a:spcBef>
                  <a:spcPts val="0"/>
                </a:spcBef>
                <a:spcAft>
                  <a:spcPts val="0"/>
                </a:spcAft>
                <a:defRPr/>
              </a:pPr>
              <a:endParaRPr lang="en-US" b="1" u="sng"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endParaRPr>
            </a:p>
            <a:p>
              <a:pPr algn="ctr" eaLnBrk="1" fontAlgn="auto" hangingPunct="1">
                <a:spcBef>
                  <a:spcPts val="0"/>
                </a:spcBef>
                <a:spcAft>
                  <a:spcPts val="0"/>
                </a:spcAft>
                <a:defRPr/>
              </a:pPr>
              <a:r>
                <a:rPr lang="en-US" sz="1600" u="sng" dirty="0">
                  <a:ln w="10541" cmpd="sng">
                    <a:noFill/>
                    <a:prstDash val="solid"/>
                  </a:ln>
                  <a:solidFill>
                    <a:schemeClr val="tx1"/>
                  </a:solidFill>
                  <a:latin typeface="+mj-lt"/>
                </a:rPr>
                <a:t>Secondary Consultation </a:t>
              </a:r>
              <a:endParaRPr lang="en-US" sz="1600" dirty="0">
                <a:ln w="10541" cmpd="sng">
                  <a:noFill/>
                  <a:prstDash val="solid"/>
                </a:ln>
                <a:solidFill>
                  <a:schemeClr val="tx1"/>
                </a:solidFill>
                <a:latin typeface="+mj-lt"/>
              </a:endParaRPr>
            </a:p>
            <a:p>
              <a:pPr algn="ctr" eaLnBrk="1" fontAlgn="auto" hangingPunct="1">
                <a:spcBef>
                  <a:spcPts val="0"/>
                </a:spcBef>
                <a:spcAft>
                  <a:spcPts val="0"/>
                </a:spcAft>
                <a:defRPr/>
              </a:pPr>
              <a:r>
                <a:rPr lang="en-US" sz="1600" dirty="0">
                  <a:latin typeface="+mj-lt"/>
                </a:rPr>
                <a:t>Pain Medicine</a:t>
              </a:r>
            </a:p>
            <a:p>
              <a:pPr algn="ctr" eaLnBrk="1" fontAlgn="auto" hangingPunct="1">
                <a:spcBef>
                  <a:spcPts val="0"/>
                </a:spcBef>
                <a:spcAft>
                  <a:spcPts val="0"/>
                </a:spcAft>
                <a:defRPr/>
              </a:pPr>
              <a:r>
                <a:rPr lang="en-US" sz="1600" dirty="0">
                  <a:latin typeface="+mj-lt"/>
                </a:rPr>
                <a:t>Rehabilitation Medicine</a:t>
              </a:r>
            </a:p>
            <a:p>
              <a:pPr algn="ctr" eaLnBrk="1" fontAlgn="auto" hangingPunct="1">
                <a:spcBef>
                  <a:spcPts val="0"/>
                </a:spcBef>
                <a:spcAft>
                  <a:spcPts val="0"/>
                </a:spcAft>
                <a:defRPr/>
              </a:pPr>
              <a:r>
                <a:rPr lang="en-US" sz="1600" dirty="0">
                  <a:latin typeface="+mj-lt"/>
                </a:rPr>
                <a:t>Behavioral Pain Management </a:t>
              </a:r>
            </a:p>
            <a:p>
              <a:pPr algn="ctr" eaLnBrk="1" fontAlgn="auto" hangingPunct="1">
                <a:spcBef>
                  <a:spcPts val="0"/>
                </a:spcBef>
                <a:spcAft>
                  <a:spcPts val="0"/>
                </a:spcAft>
                <a:defRPr/>
              </a:pPr>
              <a:r>
                <a:rPr lang="en-US" sz="1600" dirty="0" smtClean="0">
                  <a:latin typeface="+mj-lt"/>
                </a:rPr>
                <a:t>Interdisciplinary </a:t>
              </a:r>
              <a:r>
                <a:rPr lang="en-US" sz="1600" dirty="0">
                  <a:latin typeface="+mj-lt"/>
                </a:rPr>
                <a:t>Pain Clinics</a:t>
              </a:r>
            </a:p>
            <a:p>
              <a:pPr algn="ctr" eaLnBrk="1" fontAlgn="auto" hangingPunct="1">
                <a:spcBef>
                  <a:spcPts val="0"/>
                </a:spcBef>
                <a:spcAft>
                  <a:spcPts val="0"/>
                </a:spcAft>
                <a:defRPr/>
              </a:pPr>
              <a:r>
                <a:rPr lang="en-US" sz="1600" dirty="0" smtClean="0">
                  <a:latin typeface="+mj-lt"/>
                </a:rPr>
                <a:t>Substance Use Disorders </a:t>
              </a:r>
              <a:r>
                <a:rPr lang="en-US" sz="1600" dirty="0">
                  <a:latin typeface="+mj-lt"/>
                </a:rPr>
                <a:t>Programs </a:t>
              </a:r>
            </a:p>
            <a:p>
              <a:pPr algn="ctr" eaLnBrk="1" fontAlgn="auto" hangingPunct="1">
                <a:spcBef>
                  <a:spcPts val="0"/>
                </a:spcBef>
                <a:spcAft>
                  <a:spcPts val="0"/>
                </a:spcAft>
                <a:defRPr/>
              </a:pPr>
              <a:r>
                <a:rPr lang="en-US" sz="1600" dirty="0">
                  <a:latin typeface="+mj-lt"/>
                </a:rPr>
                <a:t>Mental Health Programs</a:t>
              </a:r>
            </a:p>
            <a:p>
              <a:pPr algn="ctr" eaLnBrk="1" fontAlgn="auto" hangingPunct="1">
                <a:spcBef>
                  <a:spcPts val="0"/>
                </a:spcBef>
                <a:spcAft>
                  <a:spcPts val="0"/>
                </a:spcAft>
                <a:defRPr/>
              </a:pPr>
              <a:r>
                <a:rPr lang="en-US" sz="1600" dirty="0">
                  <a:latin typeface="Arial Rounded MT Bold" pitchFamily="34" charset="0"/>
                </a:rPr>
                <a:t> </a:t>
              </a:r>
            </a:p>
            <a:p>
              <a:pPr algn="ctr" eaLnBrk="1" fontAlgn="auto" hangingPunct="1">
                <a:spcBef>
                  <a:spcPts val="0"/>
                </a:spcBef>
                <a:spcAft>
                  <a:spcPts val="0"/>
                </a:spcAft>
                <a:defRPr/>
              </a:pPr>
              <a:endParaRPr lang="en-US" dirty="0">
                <a:latin typeface="Arial Rounded MT Bold" pitchFamily="34" charset="0"/>
              </a:endParaRPr>
            </a:p>
          </p:txBody>
        </p:sp>
      </p:grpSp>
      <p:sp>
        <p:nvSpPr>
          <p:cNvPr id="23" name="Slide Number Placeholder 22"/>
          <p:cNvSpPr>
            <a:spLocks noGrp="1"/>
          </p:cNvSpPr>
          <p:nvPr>
            <p:ph type="sldNum" sz="quarter" idx="10"/>
          </p:nvPr>
        </p:nvSpPr>
        <p:spPr>
          <a:xfrm>
            <a:off x="8432800" y="6249988"/>
            <a:ext cx="490537" cy="365125"/>
          </a:xfrm>
        </p:spPr>
        <p:txBody>
          <a:bodyPr/>
          <a:lstStyle/>
          <a:p>
            <a:pPr algn="ctr">
              <a:defRPr/>
            </a:pPr>
            <a:fld id="{6370341D-E8BE-4F86-965D-1FB71959D2E4}" type="slidenum">
              <a:rPr lang="en-US" smtClean="0"/>
              <a:pPr algn="ct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381000"/>
            <a:ext cx="8229600" cy="984662"/>
          </a:xfrm>
        </p:spPr>
        <p:txBody>
          <a:bodyPr>
            <a:normAutofit/>
          </a:bodyPr>
          <a:lstStyle/>
          <a:p>
            <a:pPr algn="ctr"/>
            <a:r>
              <a:rPr lang="en-US" sz="3200" dirty="0" smtClean="0"/>
              <a:t>Implementation initiatives</a:t>
            </a:r>
            <a:endParaRPr lang="en-US" sz="3200" dirty="0"/>
          </a:p>
        </p:txBody>
      </p:sp>
      <p:sp>
        <p:nvSpPr>
          <p:cNvPr id="153603" name="Rectangle 3"/>
          <p:cNvSpPr>
            <a:spLocks noGrp="1" noChangeArrowheads="1"/>
          </p:cNvSpPr>
          <p:nvPr>
            <p:ph type="body" idx="1"/>
          </p:nvPr>
        </p:nvSpPr>
        <p:spPr>
          <a:xfrm>
            <a:off x="457200" y="1638300"/>
            <a:ext cx="8229600" cy="5105400"/>
          </a:xfrm>
        </p:spPr>
        <p:txBody>
          <a:bodyPr>
            <a:noAutofit/>
          </a:bodyPr>
          <a:lstStyle/>
          <a:p>
            <a:pPr>
              <a:lnSpc>
                <a:spcPct val="80000"/>
              </a:lnSpc>
            </a:pPr>
            <a:r>
              <a:rPr lang="en-US" sz="2000" dirty="0" smtClean="0"/>
              <a:t>OEF/OIF Pain Care Enhancement Initiative</a:t>
            </a:r>
          </a:p>
          <a:p>
            <a:pPr>
              <a:lnSpc>
                <a:spcPct val="80000"/>
              </a:lnSpc>
            </a:pPr>
            <a:r>
              <a:rPr lang="en-US" sz="2000" dirty="0" smtClean="0"/>
              <a:t>Communication/education infrastructure</a:t>
            </a:r>
          </a:p>
          <a:p>
            <a:pPr lvl="1">
              <a:lnSpc>
                <a:spcPct val="80000"/>
              </a:lnSpc>
            </a:pPr>
            <a:r>
              <a:rPr lang="en-US" sz="2000" dirty="0" smtClean="0"/>
              <a:t>VA Pain List Serve, </a:t>
            </a:r>
          </a:p>
          <a:p>
            <a:pPr lvl="1">
              <a:lnSpc>
                <a:spcPct val="80000"/>
              </a:lnSpc>
            </a:pPr>
            <a:r>
              <a:rPr lang="en-US" sz="2000" dirty="0" smtClean="0"/>
              <a:t>National Pain Management Website (</a:t>
            </a:r>
            <a:r>
              <a:rPr lang="en-US" sz="2000" dirty="0" smtClean="0">
                <a:hlinkClick r:id="rId3"/>
              </a:rPr>
              <a:t>www.va.gov/painmanagement</a:t>
            </a:r>
            <a:r>
              <a:rPr lang="en-US" sz="2000" dirty="0" smtClean="0"/>
              <a:t>)</a:t>
            </a:r>
          </a:p>
          <a:p>
            <a:pPr lvl="1">
              <a:lnSpc>
                <a:spcPct val="80000"/>
              </a:lnSpc>
            </a:pPr>
            <a:r>
              <a:rPr lang="en-US" sz="2000" dirty="0" smtClean="0"/>
              <a:t>Monthly Pain Management Leadership Teleconference</a:t>
            </a:r>
          </a:p>
          <a:p>
            <a:pPr lvl="1">
              <a:lnSpc>
                <a:spcPct val="80000"/>
              </a:lnSpc>
            </a:pPr>
            <a:r>
              <a:rPr lang="en-US" sz="2000" dirty="0" smtClean="0"/>
              <a:t>Monthly “Spotlight on Pain Management” webinar (collaboration with HSR&amp;D Center for Information Dissemination and Educational Resources [CIDER]</a:t>
            </a:r>
          </a:p>
          <a:p>
            <a:pPr lvl="1">
              <a:lnSpc>
                <a:spcPct val="80000"/>
              </a:lnSpc>
            </a:pPr>
            <a:r>
              <a:rPr lang="en-US" sz="2000" dirty="0" smtClean="0"/>
              <a:t>National Pain Management Leadership Conferences</a:t>
            </a:r>
          </a:p>
          <a:p>
            <a:pPr lvl="1">
              <a:lnSpc>
                <a:spcPct val="80000"/>
              </a:lnSpc>
            </a:pPr>
            <a:r>
              <a:rPr lang="en-US" sz="2000" dirty="0" smtClean="0"/>
              <a:t>VA Pharmacy Pain Management Mentors  (VAPPMM) Outlook exchange </a:t>
            </a:r>
          </a:p>
          <a:p>
            <a:pPr>
              <a:lnSpc>
                <a:spcPct val="80000"/>
              </a:lnSpc>
            </a:pPr>
            <a:r>
              <a:rPr lang="en-US" sz="2000" dirty="0" err="1" smtClean="0"/>
              <a:t>Clinica</a:t>
            </a:r>
            <a:r>
              <a:rPr lang="en-US" sz="2000" dirty="0" smtClean="0"/>
              <a:t> l Practice Guidelines</a:t>
            </a:r>
            <a:endParaRPr lang="en-US" sz="2000" dirty="0"/>
          </a:p>
          <a:p>
            <a:pPr lvl="1">
              <a:lnSpc>
                <a:spcPct val="80000"/>
              </a:lnSpc>
            </a:pPr>
            <a:r>
              <a:rPr lang="en-US" sz="2000" dirty="0" err="1" smtClean="0"/>
              <a:t>Opioid</a:t>
            </a:r>
            <a:r>
              <a:rPr lang="en-US" sz="2000" dirty="0" smtClean="0"/>
              <a:t> Therapy for Management of Chronic Pain</a:t>
            </a:r>
            <a:endParaRPr lang="en-US" sz="2000" dirty="0"/>
          </a:p>
          <a:p>
            <a:pPr lvl="1">
              <a:lnSpc>
                <a:spcPct val="80000"/>
              </a:lnSpc>
            </a:pPr>
            <a:r>
              <a:rPr lang="en-US" sz="2000" dirty="0" err="1" smtClean="0"/>
              <a:t>Peri</a:t>
            </a:r>
            <a:r>
              <a:rPr lang="en-US" sz="2000" dirty="0" smtClean="0"/>
              <a:t>-operative </a:t>
            </a:r>
            <a:r>
              <a:rPr lang="en-US" sz="2000" dirty="0"/>
              <a:t>pain management</a:t>
            </a:r>
          </a:p>
          <a:p>
            <a:pPr lvl="1">
              <a:lnSpc>
                <a:spcPct val="80000"/>
              </a:lnSpc>
            </a:pPr>
            <a:r>
              <a:rPr lang="en-US" sz="2000" dirty="0"/>
              <a:t>Dissemination of </a:t>
            </a:r>
            <a:r>
              <a:rPr lang="en-US" sz="2000" dirty="0" smtClean="0"/>
              <a:t>American Pain Society/American Academy of Pain Management guidelines</a:t>
            </a:r>
            <a:endParaRPr lang="en-US" sz="2000" dirty="0"/>
          </a:p>
        </p:txBody>
      </p:sp>
      <p:sp>
        <p:nvSpPr>
          <p:cNvPr id="7" name="Slide Number Placeholder 6"/>
          <p:cNvSpPr>
            <a:spLocks noGrp="1"/>
          </p:cNvSpPr>
          <p:nvPr>
            <p:ph type="sldNum" sz="quarter" idx="10"/>
          </p:nvPr>
        </p:nvSpPr>
        <p:spPr>
          <a:xfrm>
            <a:off x="8196263" y="6378575"/>
            <a:ext cx="490537" cy="365125"/>
          </a:xfrm>
        </p:spPr>
        <p:txBody>
          <a:bodyPr/>
          <a:lstStyle/>
          <a:p>
            <a:pPr algn="ctr">
              <a:defRPr/>
            </a:pPr>
            <a:fld id="{C32E41BC-F3C7-4440-964A-79A2B9AB8CF4}" type="slidenum">
              <a:rPr lang="en-US" smtClean="0"/>
              <a:pPr algn="ct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Opioids</a:t>
            </a:r>
            <a:r>
              <a:rPr lang="en-US" dirty="0" smtClean="0"/>
              <a:t> for chronic pain management:</a:t>
            </a:r>
            <a:br>
              <a:rPr lang="en-US" dirty="0" smtClean="0"/>
            </a:br>
            <a:r>
              <a:rPr lang="en-US" dirty="0" smtClean="0"/>
              <a:t>Concerns about benefits, misuse and abuse, and other adverse outcomes</a:t>
            </a:r>
            <a:endParaRPr lang="en-US" dirty="0"/>
          </a:p>
        </p:txBody>
      </p:sp>
      <p:sp>
        <p:nvSpPr>
          <p:cNvPr id="3" name="Content Placeholder 2"/>
          <p:cNvSpPr>
            <a:spLocks noGrp="1"/>
          </p:cNvSpPr>
          <p:nvPr>
            <p:ph idx="1"/>
          </p:nvPr>
        </p:nvSpPr>
        <p:spPr>
          <a:xfrm>
            <a:off x="457200" y="1565276"/>
            <a:ext cx="8229600" cy="4560888"/>
          </a:xfrm>
        </p:spPr>
        <p:txBody>
          <a:bodyPr/>
          <a:lstStyle/>
          <a:p>
            <a:r>
              <a:rPr lang="en-US" dirty="0" smtClean="0"/>
              <a:t>Bohnert, A. et al. (2011). Association between </a:t>
            </a:r>
            <a:r>
              <a:rPr lang="en-US" dirty="0" err="1" smtClean="0"/>
              <a:t>opioid</a:t>
            </a:r>
            <a:r>
              <a:rPr lang="en-US" dirty="0" smtClean="0"/>
              <a:t> prescribing patterns and </a:t>
            </a:r>
            <a:r>
              <a:rPr lang="en-US" dirty="0" err="1" smtClean="0"/>
              <a:t>opioid</a:t>
            </a:r>
            <a:r>
              <a:rPr lang="en-US" dirty="0" smtClean="0"/>
              <a:t> overdose-related deaths. </a:t>
            </a:r>
            <a:r>
              <a:rPr lang="en-US" i="1" dirty="0" smtClean="0"/>
              <a:t>Journal of the American Medical Association, 305, </a:t>
            </a:r>
            <a:r>
              <a:rPr lang="en-US" dirty="0" smtClean="0"/>
              <a:t>1315-1321.</a:t>
            </a:r>
          </a:p>
          <a:p>
            <a:r>
              <a:rPr lang="en-US" dirty="0" smtClean="0"/>
              <a:t>Krebs, E.E. (2011).  Primary care monitoring of long-term </a:t>
            </a:r>
            <a:r>
              <a:rPr lang="en-US" dirty="0" err="1" smtClean="0"/>
              <a:t>opioid</a:t>
            </a:r>
            <a:r>
              <a:rPr lang="en-US" dirty="0" smtClean="0"/>
              <a:t> therapy among veterans with chronic pain.  </a:t>
            </a:r>
            <a:r>
              <a:rPr lang="en-US" i="1" dirty="0" smtClean="0"/>
              <a:t>Pain Medicine, 12, </a:t>
            </a:r>
            <a:r>
              <a:rPr lang="en-US" dirty="0" smtClean="0"/>
              <a:t>740-746.</a:t>
            </a:r>
          </a:p>
          <a:p>
            <a:r>
              <a:rPr lang="en-US" dirty="0" smtClean="0"/>
              <a:t>Macey, T.A. et al. (2011).  Patterns and correlates of prescription </a:t>
            </a:r>
            <a:r>
              <a:rPr lang="en-US" dirty="0" err="1" smtClean="0"/>
              <a:t>opioid</a:t>
            </a:r>
            <a:r>
              <a:rPr lang="en-US" dirty="0" smtClean="0"/>
              <a:t> use in OEF/OIF Veterans with chronic non-cancer pain.  </a:t>
            </a:r>
            <a:r>
              <a:rPr lang="en-US" i="1" dirty="0" smtClean="0"/>
              <a:t>Pain Medicine, 12, </a:t>
            </a:r>
            <a:r>
              <a:rPr lang="en-US" dirty="0" smtClean="0"/>
              <a:t>1502-1509.</a:t>
            </a:r>
          </a:p>
          <a:p>
            <a:r>
              <a:rPr lang="en-US" dirty="0" smtClean="0"/>
              <a:t>Martel, B. et al. (2007).  </a:t>
            </a:r>
            <a:r>
              <a:rPr lang="en-US" dirty="0" err="1" smtClean="0"/>
              <a:t>Opioid</a:t>
            </a:r>
            <a:r>
              <a:rPr lang="en-US" dirty="0" smtClean="0"/>
              <a:t> treatment for chronic back pain:  a systematic review and meta-analysis of their prevalence, efficacy, and association with addiction.  </a:t>
            </a:r>
            <a:r>
              <a:rPr lang="en-US" i="1" dirty="0" smtClean="0"/>
              <a:t>Annals of Internal Medicine, 146</a:t>
            </a:r>
            <a:r>
              <a:rPr lang="en-US" dirty="0" smtClean="0"/>
              <a:t>, 116-127</a:t>
            </a:r>
            <a:r>
              <a:rPr lang="en-US" i="1" dirty="0" smtClean="0"/>
              <a:t>.</a:t>
            </a:r>
            <a:r>
              <a:rPr lang="en-US" dirty="0" smtClean="0"/>
              <a:t> </a:t>
            </a:r>
          </a:p>
          <a:p>
            <a:r>
              <a:rPr lang="en-US" dirty="0" smtClean="0"/>
              <a:t>Midboe, A.M. et al. (in press).  Measurement of adherence to clinical practice guidelines for </a:t>
            </a:r>
            <a:r>
              <a:rPr lang="en-US" dirty="0" err="1" smtClean="0"/>
              <a:t>opioid</a:t>
            </a:r>
            <a:r>
              <a:rPr lang="en-US" dirty="0" smtClean="0"/>
              <a:t> therapy for chronic pain.  </a:t>
            </a:r>
            <a:r>
              <a:rPr lang="en-US" i="1" dirty="0" smtClean="0"/>
              <a:t>Translational Behavioral Medicine.</a:t>
            </a:r>
            <a:endParaRPr lang="en-US" dirty="0" smtClean="0"/>
          </a:p>
          <a:p>
            <a:r>
              <a:rPr lang="en-US" dirty="0" smtClean="0"/>
              <a:t>Morasco, B.J. et al. (2010).  Clinical characteristics of veterans prescribed high doses of </a:t>
            </a:r>
            <a:r>
              <a:rPr lang="en-US" dirty="0" err="1" smtClean="0"/>
              <a:t>opioid</a:t>
            </a:r>
            <a:r>
              <a:rPr lang="en-US" dirty="0" smtClean="0"/>
              <a:t> medications for chronic non-cancer pain.  </a:t>
            </a:r>
            <a:r>
              <a:rPr lang="en-US" i="1" dirty="0" smtClean="0"/>
              <a:t>Pain, 151, </a:t>
            </a:r>
            <a:r>
              <a:rPr lang="en-US" dirty="0" smtClean="0"/>
              <a:t>625-632.</a:t>
            </a:r>
          </a:p>
          <a:p>
            <a:r>
              <a:rPr lang="en-US" dirty="0" smtClean="0"/>
              <a:t>Naliboff, B.D. et al (2011).  A randomized trial of 2 prescription strategies for </a:t>
            </a:r>
            <a:r>
              <a:rPr lang="en-US" dirty="0" err="1" smtClean="0"/>
              <a:t>opioid</a:t>
            </a:r>
            <a:r>
              <a:rPr lang="en-US" dirty="0" smtClean="0"/>
              <a:t> treatment of chronic non-malignant pain.  </a:t>
            </a:r>
            <a:r>
              <a:rPr lang="en-US" i="1" dirty="0" smtClean="0"/>
              <a:t>Journal of Pain, 12, </a:t>
            </a:r>
            <a:r>
              <a:rPr lang="en-US" dirty="0" smtClean="0"/>
              <a:t>288-296.</a:t>
            </a: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274638"/>
            <a:ext cx="8835242" cy="1290637"/>
          </a:xfrm>
        </p:spPr>
        <p:txBody>
          <a:bodyPr anchor="ctr" anchorCtr="0">
            <a:normAutofit/>
          </a:bodyPr>
          <a:lstStyle/>
          <a:p>
            <a:pPr algn="ctr"/>
            <a:r>
              <a:rPr lang="en-US" sz="3200" dirty="0" smtClean="0"/>
              <a:t>Promoting safe and effective use of </a:t>
            </a:r>
            <a:r>
              <a:rPr lang="en-US" sz="3200" dirty="0" err="1" smtClean="0"/>
              <a:t>opioids</a:t>
            </a:r>
            <a:endParaRPr lang="en-US" sz="3200" dirty="0"/>
          </a:p>
        </p:txBody>
      </p:sp>
      <p:sp>
        <p:nvSpPr>
          <p:cNvPr id="3" name="Content Placeholder 2"/>
          <p:cNvSpPr>
            <a:spLocks noGrp="1"/>
          </p:cNvSpPr>
          <p:nvPr>
            <p:ph sz="half" idx="1"/>
          </p:nvPr>
        </p:nvSpPr>
        <p:spPr>
          <a:xfrm>
            <a:off x="154379" y="1770743"/>
            <a:ext cx="5317508" cy="4526421"/>
          </a:xfrm>
        </p:spPr>
        <p:txBody>
          <a:bodyPr>
            <a:noAutofit/>
          </a:bodyPr>
          <a:lstStyle/>
          <a:p>
            <a:r>
              <a:rPr lang="en-US" sz="1800" dirty="0" err="1" smtClean="0"/>
              <a:t>Opioid</a:t>
            </a:r>
            <a:r>
              <a:rPr lang="en-US" sz="1800" dirty="0" smtClean="0"/>
              <a:t> – High Alert Medication Initiative </a:t>
            </a:r>
          </a:p>
          <a:p>
            <a:r>
              <a:rPr lang="en-US" sz="1800" dirty="0" smtClean="0"/>
              <a:t>CPG on Management of Opioid Therapy for Chronic Pain</a:t>
            </a:r>
          </a:p>
          <a:p>
            <a:r>
              <a:rPr lang="en-US" sz="1800" dirty="0" smtClean="0"/>
              <a:t>TMS: </a:t>
            </a:r>
            <a:r>
              <a:rPr lang="en-US" sz="1800" dirty="0" err="1" smtClean="0"/>
              <a:t>Opioid</a:t>
            </a:r>
            <a:r>
              <a:rPr lang="en-US" sz="1800" dirty="0" smtClean="0"/>
              <a:t> Therapy for Acute and Chronic Pain  </a:t>
            </a:r>
          </a:p>
          <a:p>
            <a:r>
              <a:rPr lang="en-US" sz="1800" dirty="0" smtClean="0"/>
              <a:t>Pharmacy Benefits Management Initiatives and Clinical Guidances</a:t>
            </a:r>
          </a:p>
          <a:p>
            <a:r>
              <a:rPr lang="en-US" sz="1800" dirty="0" smtClean="0"/>
              <a:t>Directive and Clinical Considerations regarding state-authorized use of marijuana</a:t>
            </a:r>
          </a:p>
          <a:p>
            <a:r>
              <a:rPr lang="en-US" sz="1800" dirty="0" smtClean="0"/>
              <a:t>Implementation of National Prescription Drug Control Policy</a:t>
            </a:r>
          </a:p>
          <a:p>
            <a:r>
              <a:rPr lang="en-US" sz="1800" dirty="0" smtClean="0"/>
              <a:t>Participation in State Prescription Drug Monitoring Programs</a:t>
            </a:r>
          </a:p>
          <a:p>
            <a:r>
              <a:rPr lang="en-US" sz="1800" dirty="0" smtClean="0"/>
              <a:t>Signature Informed Consent</a:t>
            </a:r>
          </a:p>
          <a:p>
            <a:r>
              <a:rPr lang="en-US" sz="1800" dirty="0" err="1" smtClean="0"/>
              <a:t>Opioid</a:t>
            </a:r>
            <a:r>
              <a:rPr lang="en-US" sz="1800" dirty="0" smtClean="0"/>
              <a:t> Safety Initiative</a:t>
            </a:r>
          </a:p>
          <a:p>
            <a:endParaRPr lang="en-US" sz="1800" dirty="0"/>
          </a:p>
        </p:txBody>
      </p:sp>
      <p:sp>
        <p:nvSpPr>
          <p:cNvPr id="8" name="Slide Number Placeholder 7"/>
          <p:cNvSpPr>
            <a:spLocks noGrp="1"/>
          </p:cNvSpPr>
          <p:nvPr>
            <p:ph type="sldNum" sz="quarter" idx="10"/>
          </p:nvPr>
        </p:nvSpPr>
        <p:spPr>
          <a:xfrm>
            <a:off x="8196263" y="6249988"/>
            <a:ext cx="490537" cy="365125"/>
          </a:xfrm>
        </p:spPr>
        <p:txBody>
          <a:bodyPr/>
          <a:lstStyle/>
          <a:p>
            <a:pPr algn="ctr">
              <a:defRPr/>
            </a:pPr>
            <a:fld id="{61ECAB98-9D83-492E-8368-C7175A3158D5}" type="slidenum">
              <a:rPr lang="en-US" smtClean="0"/>
              <a:pPr algn="ctr">
                <a:defRPr/>
              </a:pPr>
              <a:t>29</a:t>
            </a:fld>
            <a:endParaRPr lang="en-US"/>
          </a:p>
        </p:txBody>
      </p:sp>
      <p:pic>
        <p:nvPicPr>
          <p:cNvPr id="5" name="Picture 2"/>
          <p:cNvPicPr>
            <a:picLocks noGrp="1" noChangeAspect="1" noChangeArrowheads="1"/>
          </p:cNvPicPr>
          <p:nvPr>
            <p:ph sz="half" idx="2"/>
          </p:nvPr>
        </p:nvPicPr>
        <p:blipFill>
          <a:blip r:embed="rId3" cstate="print"/>
          <a:srcRect l="5000" t="5556" r="25003" b="18892"/>
          <a:stretch>
            <a:fillRect/>
          </a:stretch>
        </p:blipFill>
        <p:spPr bwMode="auto">
          <a:xfrm>
            <a:off x="5471887" y="1981200"/>
            <a:ext cx="3483854" cy="36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smtClean="0"/>
              <a:t>Outcomes and Objectives</a:t>
            </a:r>
            <a:endParaRPr lang="en-US" sz="3200" dirty="0"/>
          </a:p>
        </p:txBody>
      </p:sp>
      <p:sp>
        <p:nvSpPr>
          <p:cNvPr id="3" name="Content Placeholder 2"/>
          <p:cNvSpPr>
            <a:spLocks noGrp="1"/>
          </p:cNvSpPr>
          <p:nvPr>
            <p:ph idx="1"/>
          </p:nvPr>
        </p:nvSpPr>
        <p:spPr/>
        <p:txBody>
          <a:bodyPr/>
          <a:lstStyle/>
          <a:p>
            <a:pPr lvl="0"/>
            <a:r>
              <a:rPr lang="en-US" sz="2400" dirty="0" smtClean="0"/>
              <a:t>Outcomes/Objectives:  At the conclusion of this educational program, learners will be able to:</a:t>
            </a:r>
          </a:p>
          <a:p>
            <a:pPr lvl="1"/>
            <a:r>
              <a:rPr lang="en-US" sz="2400" dirty="0" smtClean="0"/>
              <a:t>Discuss why pain management is a priority for VHA</a:t>
            </a:r>
          </a:p>
          <a:p>
            <a:pPr lvl="1"/>
            <a:r>
              <a:rPr lang="en-US" sz="2400" dirty="0" smtClean="0"/>
              <a:t>Describe the VHA Stepped Care Model for Pain Management</a:t>
            </a:r>
          </a:p>
          <a:p>
            <a:pPr lvl="1"/>
            <a:r>
              <a:rPr lang="en-US" sz="2400" dirty="0" smtClean="0"/>
              <a:t>Describe some of the key initiatives that have supported implementation of the Strategy</a:t>
            </a:r>
          </a:p>
          <a:p>
            <a:endParaRPr lang="en-US" sz="24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46162"/>
          </a:xfrm>
        </p:spPr>
        <p:txBody>
          <a:bodyPr/>
          <a:lstStyle/>
          <a:p>
            <a:pPr algn="ctr"/>
            <a:r>
              <a:rPr lang="en-US" sz="3600" dirty="0" smtClean="0"/>
              <a:t/>
            </a:r>
            <a:br>
              <a:rPr lang="en-US" sz="3600" dirty="0" smtClean="0"/>
            </a:br>
            <a:r>
              <a:rPr lang="en-US" sz="3600" dirty="0" err="1" smtClean="0"/>
              <a:t>Opioid</a:t>
            </a:r>
            <a:r>
              <a:rPr lang="en-US" sz="3600" dirty="0" smtClean="0"/>
              <a:t> Safety Initiative</a:t>
            </a:r>
            <a:endParaRPr lang="en-US" sz="3600" dirty="0"/>
          </a:p>
        </p:txBody>
      </p:sp>
      <p:sp>
        <p:nvSpPr>
          <p:cNvPr id="4" name="Content Placeholder 3"/>
          <p:cNvSpPr>
            <a:spLocks noGrp="1"/>
          </p:cNvSpPr>
          <p:nvPr>
            <p:ph idx="1"/>
          </p:nvPr>
        </p:nvSpPr>
        <p:spPr>
          <a:xfrm>
            <a:off x="228600" y="2002971"/>
            <a:ext cx="8458200" cy="4123192"/>
          </a:xfrm>
        </p:spPr>
        <p:txBody>
          <a:bodyPr/>
          <a:lstStyle/>
          <a:p>
            <a:pPr marL="457200" lvl="2">
              <a:buNone/>
            </a:pPr>
            <a:r>
              <a:rPr lang="en-US" sz="2400" dirty="0" smtClean="0"/>
              <a:t>A comprehensive education/training/ implementation plan aims to promote use of a Business Intelligence tool to: </a:t>
            </a:r>
          </a:p>
          <a:p>
            <a:pPr marL="1371600" lvl="2" indent="-457200">
              <a:buAutoNum type="arabicParenBoth"/>
            </a:pPr>
            <a:r>
              <a:rPr lang="en-US" sz="2000" dirty="0" smtClean="0"/>
              <a:t>identify Veterans who are at immediate, short term and long term risk of harms associated with high dose </a:t>
            </a:r>
            <a:r>
              <a:rPr lang="en-US" sz="2000" dirty="0" err="1" smtClean="0"/>
              <a:t>opioid</a:t>
            </a:r>
            <a:r>
              <a:rPr lang="en-US" sz="2000" dirty="0" smtClean="0"/>
              <a:t> therapy and to develop an individualized clinical action plan to mitigate risks, </a:t>
            </a:r>
          </a:p>
          <a:p>
            <a:pPr marL="1371600" lvl="2" indent="-457200">
              <a:buAutoNum type="arabicParenBoth"/>
            </a:pPr>
            <a:r>
              <a:rPr lang="en-US" sz="2000" dirty="0" smtClean="0"/>
              <a:t>offer providers education and training to enhance competencies and to promote clinical practice guideline concordant </a:t>
            </a:r>
            <a:r>
              <a:rPr lang="en-US" sz="2000" dirty="0" err="1" smtClean="0"/>
              <a:t>opioid</a:t>
            </a:r>
            <a:r>
              <a:rPr lang="en-US" sz="2000" dirty="0" smtClean="0"/>
              <a:t> therapy for the management of chronic pain, and </a:t>
            </a:r>
          </a:p>
          <a:p>
            <a:pPr marL="1371600" lvl="2" indent="-457200">
              <a:buAutoNum type="arabicParenBoth"/>
            </a:pPr>
            <a:r>
              <a:rPr lang="en-US" sz="2000" dirty="0" smtClean="0"/>
              <a:t>encourage utilization of existing tools and resources to promote organizational/system improvements to support providers in the delivery of safe and effective </a:t>
            </a:r>
            <a:r>
              <a:rPr lang="en-US" sz="2000" dirty="0" err="1" smtClean="0"/>
              <a:t>opioid</a:t>
            </a:r>
            <a:r>
              <a:rPr lang="en-US" sz="2000" dirty="0" smtClean="0"/>
              <a:t> therapy in the context of integrated, team based pain management .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Opioid</a:t>
            </a:r>
            <a:r>
              <a:rPr lang="en-US" dirty="0" smtClean="0"/>
              <a:t> Safety Initiative</a:t>
            </a:r>
            <a:br>
              <a:rPr lang="en-US" dirty="0" smtClean="0"/>
            </a:br>
            <a:r>
              <a:rPr lang="en-US" dirty="0" smtClean="0"/>
              <a:t>Business Intelligence Tool</a:t>
            </a: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31</a:t>
            </a:fld>
            <a:endParaRPr lang="en-US"/>
          </a:p>
        </p:txBody>
      </p:sp>
      <p:pic>
        <p:nvPicPr>
          <p:cNvPr id="5" name="Content Placeholder 4"/>
          <p:cNvPicPr>
            <a:picLocks noGrp="1" noChangeAspect="1"/>
          </p:cNvPicPr>
          <p:nvPr>
            <p:ph idx="1"/>
          </p:nvPr>
        </p:nvPicPr>
        <p:blipFill>
          <a:blip r:embed="rId2" cstate="print"/>
          <a:srcRect/>
          <a:stretch>
            <a:fillRect/>
          </a:stretch>
        </p:blipFill>
        <p:spPr>
          <a:xfrm>
            <a:off x="1194097" y="1935163"/>
            <a:ext cx="6755805" cy="4191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5631" y="356631"/>
            <a:ext cx="8562109" cy="1330036"/>
          </a:xfrm>
        </p:spPr>
        <p:txBody>
          <a:bodyPr>
            <a:noAutofit/>
          </a:bodyPr>
          <a:lstStyle/>
          <a:p>
            <a:pPr algn="ctr" eaLnBrk="1" hangingPunct="1">
              <a:defRPr/>
            </a:pPr>
            <a:r>
              <a:rPr lang="en-US" sz="3200" dirty="0" smtClean="0">
                <a:solidFill>
                  <a:schemeClr val="tx2"/>
                </a:solidFill>
              </a:rPr>
              <a:t>VA Specialty Care Access Network – Extension of Community Healthcare Outcomes (VA SCAN-ECHO) </a:t>
            </a:r>
          </a:p>
        </p:txBody>
      </p:sp>
      <p:sp>
        <p:nvSpPr>
          <p:cNvPr id="3" name="Content Placeholder 2"/>
          <p:cNvSpPr>
            <a:spLocks noGrp="1"/>
          </p:cNvSpPr>
          <p:nvPr>
            <p:ph idx="1"/>
          </p:nvPr>
        </p:nvSpPr>
        <p:spPr>
          <a:xfrm>
            <a:off x="533400" y="1911927"/>
            <a:ext cx="3962400" cy="4574598"/>
          </a:xfrm>
        </p:spPr>
        <p:txBody>
          <a:bodyPr rtlCol="0">
            <a:normAutofit lnSpcReduction="10000"/>
          </a:bodyPr>
          <a:lstStyle/>
          <a:p>
            <a:pPr marL="0" indent="0" eaLnBrk="1" fontAlgn="auto" hangingPunct="1">
              <a:spcAft>
                <a:spcPts val="1200"/>
              </a:spcAft>
              <a:buClr>
                <a:schemeClr val="tx1"/>
              </a:buClr>
              <a:buFontTx/>
              <a:buNone/>
              <a:defRPr/>
            </a:pPr>
            <a:r>
              <a:rPr lang="en-US" sz="3097" b="1" dirty="0" smtClean="0"/>
              <a:t>The mission of VA SCAN-ECHO is to:</a:t>
            </a:r>
          </a:p>
          <a:p>
            <a:pPr marL="396875" lvl="1" indent="-169863" eaLnBrk="1" fontAlgn="auto" hangingPunct="1">
              <a:lnSpc>
                <a:spcPct val="105000"/>
              </a:lnSpc>
              <a:spcAft>
                <a:spcPts val="1200"/>
              </a:spcAft>
              <a:buClr>
                <a:schemeClr val="tx1"/>
              </a:buClr>
              <a:buFont typeface="Arial"/>
              <a:buChar char="•"/>
              <a:defRPr/>
            </a:pPr>
            <a:r>
              <a:rPr lang="en-US" dirty="0" smtClean="0"/>
              <a:t>Meet the needs of primary care providers and PACT teams for access to specialist consultation services and  support</a:t>
            </a:r>
          </a:p>
          <a:p>
            <a:pPr marL="396875" lvl="1" indent="-169863" eaLnBrk="1" fontAlgn="auto" hangingPunct="1">
              <a:lnSpc>
                <a:spcPct val="105000"/>
              </a:lnSpc>
              <a:spcAft>
                <a:spcPts val="1200"/>
              </a:spcAft>
              <a:buClr>
                <a:schemeClr val="tx1"/>
              </a:buClr>
              <a:buFont typeface="Arial"/>
              <a:buChar char="•"/>
              <a:defRPr/>
            </a:pPr>
            <a:r>
              <a:rPr lang="en-US" dirty="0" smtClean="0"/>
              <a:t>Provide case-based learning modules to improve core competencies and provider satisfaction</a:t>
            </a:r>
          </a:p>
          <a:p>
            <a:pPr marL="396875" lvl="1" indent="-169863" eaLnBrk="1" fontAlgn="auto" hangingPunct="1">
              <a:lnSpc>
                <a:spcPct val="105000"/>
              </a:lnSpc>
              <a:spcAft>
                <a:spcPts val="1200"/>
              </a:spcAft>
              <a:buClr>
                <a:schemeClr val="tx1"/>
              </a:buClr>
              <a:buFont typeface="Arial"/>
              <a:buChar char="•"/>
              <a:defRPr/>
            </a:pPr>
            <a:r>
              <a:rPr lang="en-US" dirty="0" smtClean="0"/>
              <a:t>Facilitate </a:t>
            </a:r>
            <a:r>
              <a:rPr lang="en-US" dirty="0"/>
              <a:t>referrals to tertiary care centers when indicated</a:t>
            </a:r>
          </a:p>
          <a:p>
            <a:pPr marL="396875" lvl="1" indent="-169863" eaLnBrk="1" fontAlgn="auto" hangingPunct="1">
              <a:lnSpc>
                <a:spcPct val="105000"/>
              </a:lnSpc>
              <a:spcAft>
                <a:spcPts val="1200"/>
              </a:spcAft>
              <a:buClr>
                <a:schemeClr val="tx1"/>
              </a:buClr>
              <a:buFont typeface="Arial"/>
              <a:buChar char="•"/>
              <a:defRPr/>
            </a:pPr>
            <a:r>
              <a:rPr lang="en-US" dirty="0" smtClean="0"/>
              <a:t>Ultimately to improve veteran access to specialty care and treatment outcomes</a:t>
            </a:r>
          </a:p>
        </p:txBody>
      </p:sp>
      <p:sp>
        <p:nvSpPr>
          <p:cNvPr id="8" name="Slide Number Placeholder 7"/>
          <p:cNvSpPr>
            <a:spLocks noGrp="1"/>
          </p:cNvSpPr>
          <p:nvPr>
            <p:ph type="sldNum" sz="quarter" idx="10"/>
          </p:nvPr>
        </p:nvSpPr>
        <p:spPr>
          <a:xfrm>
            <a:off x="8297203" y="6249988"/>
            <a:ext cx="490537" cy="365125"/>
          </a:xfrm>
        </p:spPr>
        <p:txBody>
          <a:bodyPr/>
          <a:lstStyle/>
          <a:p>
            <a:pPr algn="ctr">
              <a:defRPr/>
            </a:pPr>
            <a:fld id="{C32E41BC-F3C7-4440-964A-79A2B9AB8CF4}" type="slidenum">
              <a:rPr lang="en-US" smtClean="0"/>
              <a:pPr algn="ctr">
                <a:defRPr/>
              </a:pPr>
              <a:t>32</a:t>
            </a:fld>
            <a:endParaRPr lang="en-US" dirty="0"/>
          </a:p>
        </p:txBody>
      </p:sp>
      <p:pic>
        <p:nvPicPr>
          <p:cNvPr id="1026" name="Picture 1"/>
          <p:cNvPicPr>
            <a:picLocks noChangeAspect="1" noChangeArrowheads="1"/>
          </p:cNvPicPr>
          <p:nvPr/>
        </p:nvPicPr>
        <p:blipFill>
          <a:blip r:embed="rId3"/>
          <a:srcRect/>
          <a:stretch>
            <a:fillRect/>
          </a:stretch>
        </p:blipFill>
        <p:spPr bwMode="auto">
          <a:xfrm>
            <a:off x="4495800" y="2410691"/>
            <a:ext cx="4291940" cy="2220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600" b="1" smtClean="0"/>
              <a:t>CBT for Chronic Pain </a:t>
            </a:r>
            <a:br>
              <a:rPr lang="en-US" sz="3600" b="1" smtClean="0"/>
            </a:br>
            <a:r>
              <a:rPr lang="en-US" sz="3600" b="1" smtClean="0"/>
              <a:t>Training Program</a:t>
            </a:r>
          </a:p>
        </p:txBody>
      </p:sp>
      <p:sp>
        <p:nvSpPr>
          <p:cNvPr id="6147" name="Content Placeholder 2"/>
          <p:cNvSpPr>
            <a:spLocks noGrp="1"/>
          </p:cNvSpPr>
          <p:nvPr>
            <p:ph idx="1"/>
          </p:nvPr>
        </p:nvSpPr>
        <p:spPr>
          <a:xfrm>
            <a:off x="381000" y="1722438"/>
            <a:ext cx="8229600" cy="4525962"/>
          </a:xfrm>
        </p:spPr>
        <p:txBody>
          <a:bodyPr/>
          <a:lstStyle/>
          <a:p>
            <a:r>
              <a:rPr lang="en-US" sz="2300" dirty="0" smtClean="0"/>
              <a:t>National VA CBT-CP competency-based training program developed by the VA Office of Mental Health Services and National Pain Management Program Office</a:t>
            </a:r>
          </a:p>
          <a:p>
            <a:pPr lvl="1"/>
            <a:r>
              <a:rPr lang="en-US" sz="2100" dirty="0" smtClean="0"/>
              <a:t>focus on licensed VA mental health providers</a:t>
            </a:r>
          </a:p>
          <a:p>
            <a:pPr lvl="1"/>
            <a:r>
              <a:rPr lang="en-US" sz="2100" dirty="0" smtClean="0"/>
              <a:t>training program developed through expert consensus process </a:t>
            </a:r>
          </a:p>
          <a:p>
            <a:r>
              <a:rPr lang="en-US" sz="2300" dirty="0" smtClean="0"/>
              <a:t>Therapy protocol and training resources developed specifically for the application of CBT-CP with Veterans</a:t>
            </a:r>
          </a:p>
          <a:p>
            <a:r>
              <a:rPr lang="en-US" sz="2300" dirty="0" smtClean="0"/>
              <a:t>Second training workshop and training cohort recently completed in September 2012; remaining scheduled for FY 2013</a:t>
            </a:r>
          </a:p>
          <a:p>
            <a:r>
              <a:rPr lang="en-US" sz="2300" dirty="0" smtClean="0"/>
              <a:t>Clinician training consultants to participate in weekly consultation with session tape review over 6-month period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b="0" smtClean="0"/>
              <a:t>HEC PMWG: Objectives/Initiatives</a:t>
            </a:r>
          </a:p>
        </p:txBody>
      </p:sp>
      <p:grpSp>
        <p:nvGrpSpPr>
          <p:cNvPr id="2" name="Group 4"/>
          <p:cNvGrpSpPr>
            <a:grpSpLocks/>
          </p:cNvGrpSpPr>
          <p:nvPr/>
        </p:nvGrpSpPr>
        <p:grpSpPr bwMode="auto">
          <a:xfrm>
            <a:off x="500063" y="1712913"/>
            <a:ext cx="8589962" cy="4386262"/>
            <a:chOff x="728292" y="1749488"/>
            <a:chExt cx="8198660" cy="4386202"/>
          </a:xfrm>
        </p:grpSpPr>
        <p:sp>
          <p:nvSpPr>
            <p:cNvPr id="6" name="Freeform 5"/>
            <p:cNvSpPr/>
            <p:nvPr/>
          </p:nvSpPr>
          <p:spPr>
            <a:xfrm>
              <a:off x="5051111" y="4568849"/>
              <a:ext cx="3875841" cy="1487467"/>
            </a:xfrm>
            <a:custGeom>
              <a:avLst/>
              <a:gdLst>
                <a:gd name="connsiteX0" fmla="*/ 0 w 3721147"/>
                <a:gd name="connsiteY0" fmla="*/ 148742 h 1487424"/>
                <a:gd name="connsiteX1" fmla="*/ 43566 w 3721147"/>
                <a:gd name="connsiteY1" fmla="*/ 43566 h 1487424"/>
                <a:gd name="connsiteX2" fmla="*/ 148743 w 3721147"/>
                <a:gd name="connsiteY2" fmla="*/ 1 h 1487424"/>
                <a:gd name="connsiteX3" fmla="*/ 3572405 w 3721147"/>
                <a:gd name="connsiteY3" fmla="*/ 0 h 1487424"/>
                <a:gd name="connsiteX4" fmla="*/ 3677581 w 3721147"/>
                <a:gd name="connsiteY4" fmla="*/ 43566 h 1487424"/>
                <a:gd name="connsiteX5" fmla="*/ 3721146 w 3721147"/>
                <a:gd name="connsiteY5" fmla="*/ 148743 h 1487424"/>
                <a:gd name="connsiteX6" fmla="*/ 3721147 w 3721147"/>
                <a:gd name="connsiteY6" fmla="*/ 1338682 h 1487424"/>
                <a:gd name="connsiteX7" fmla="*/ 3677581 w 3721147"/>
                <a:gd name="connsiteY7" fmla="*/ 1443859 h 1487424"/>
                <a:gd name="connsiteX8" fmla="*/ 3572404 w 3721147"/>
                <a:gd name="connsiteY8" fmla="*/ 1487424 h 1487424"/>
                <a:gd name="connsiteX9" fmla="*/ 148742 w 3721147"/>
                <a:gd name="connsiteY9" fmla="*/ 1487424 h 1487424"/>
                <a:gd name="connsiteX10" fmla="*/ 43566 w 3721147"/>
                <a:gd name="connsiteY10" fmla="*/ 1443858 h 1487424"/>
                <a:gd name="connsiteX11" fmla="*/ 1 w 3721147"/>
                <a:gd name="connsiteY11" fmla="*/ 1338681 h 1487424"/>
                <a:gd name="connsiteX12" fmla="*/ 0 w 3721147"/>
                <a:gd name="connsiteY12" fmla="*/ 148742 h 14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1147" h="1487424">
                  <a:moveTo>
                    <a:pt x="0" y="148742"/>
                  </a:moveTo>
                  <a:cubicBezTo>
                    <a:pt x="0" y="109293"/>
                    <a:pt x="15671" y="71460"/>
                    <a:pt x="43566" y="43566"/>
                  </a:cubicBezTo>
                  <a:cubicBezTo>
                    <a:pt x="71461" y="15671"/>
                    <a:pt x="109294" y="1"/>
                    <a:pt x="148743" y="1"/>
                  </a:cubicBezTo>
                  <a:lnTo>
                    <a:pt x="3572405" y="0"/>
                  </a:lnTo>
                  <a:cubicBezTo>
                    <a:pt x="3611854" y="0"/>
                    <a:pt x="3649687" y="15671"/>
                    <a:pt x="3677581" y="43566"/>
                  </a:cubicBezTo>
                  <a:cubicBezTo>
                    <a:pt x="3705476" y="71461"/>
                    <a:pt x="3721146" y="109294"/>
                    <a:pt x="3721146" y="148743"/>
                  </a:cubicBezTo>
                  <a:cubicBezTo>
                    <a:pt x="3721146" y="545389"/>
                    <a:pt x="3721147" y="942036"/>
                    <a:pt x="3721147" y="1338682"/>
                  </a:cubicBezTo>
                  <a:cubicBezTo>
                    <a:pt x="3721147" y="1378131"/>
                    <a:pt x="3705476" y="1415964"/>
                    <a:pt x="3677581" y="1443859"/>
                  </a:cubicBezTo>
                  <a:cubicBezTo>
                    <a:pt x="3649686" y="1471754"/>
                    <a:pt x="3611853" y="1487425"/>
                    <a:pt x="3572404" y="1487424"/>
                  </a:cubicBezTo>
                  <a:lnTo>
                    <a:pt x="148742" y="1487424"/>
                  </a:lnTo>
                  <a:cubicBezTo>
                    <a:pt x="109293" y="1487424"/>
                    <a:pt x="71460" y="1471753"/>
                    <a:pt x="43566" y="1443858"/>
                  </a:cubicBezTo>
                  <a:cubicBezTo>
                    <a:pt x="15671" y="1415963"/>
                    <a:pt x="1" y="1378130"/>
                    <a:pt x="1" y="1338681"/>
                  </a:cubicBezTo>
                  <a:cubicBezTo>
                    <a:pt x="1" y="942035"/>
                    <a:pt x="0" y="545388"/>
                    <a:pt x="0" y="148742"/>
                  </a:cubicBezTo>
                  <a:close/>
                </a:path>
              </a:pathLst>
            </a:custGeom>
            <a:solidFill>
              <a:schemeClr val="lt1">
                <a:hueOff val="0"/>
                <a:satOff val="0"/>
                <a:lumOff val="0"/>
                <a:alpha val="0"/>
              </a:schemeClr>
            </a:solidFill>
            <a:ln>
              <a:solidFill>
                <a:schemeClr val="lt1">
                  <a:hueOff val="0"/>
                  <a:satOff val="0"/>
                  <a:lumOff val="0"/>
                  <a:alpha val="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94738" tIns="450251" rIns="78394" bIns="78393" spcCol="1270"/>
            <a:lstStyle/>
            <a:p>
              <a:pPr marL="571500" lvl="2" indent="-114300" defTabSz="533400">
                <a:lnSpc>
                  <a:spcPct val="90000"/>
                </a:lnSpc>
                <a:spcAft>
                  <a:spcPct val="15000"/>
                </a:spcAft>
                <a:buFontTx/>
                <a:buChar char="••"/>
                <a:defRPr/>
              </a:pPr>
              <a:r>
                <a:rPr lang="en-US" sz="1200" dirty="0">
                  <a:latin typeface="Rockwell" pitchFamily="18" charset="0"/>
                </a:rPr>
                <a:t>Stepped Care Model</a:t>
              </a:r>
            </a:p>
            <a:p>
              <a:pPr marL="571500" lvl="2" indent="-114300" defTabSz="533400">
                <a:lnSpc>
                  <a:spcPct val="90000"/>
                </a:lnSpc>
                <a:spcAft>
                  <a:spcPct val="15000"/>
                </a:spcAft>
                <a:buFontTx/>
                <a:buChar char="••"/>
                <a:defRPr/>
              </a:pPr>
              <a:r>
                <a:rPr lang="en-US" sz="1200" dirty="0">
                  <a:latin typeface="Rockwell" pitchFamily="18" charset="0"/>
                </a:rPr>
                <a:t>Interdisciplinary PC / PACT Pain Champions &amp; Teams</a:t>
              </a:r>
            </a:p>
            <a:p>
              <a:pPr marL="571500" lvl="2" indent="-114300" defTabSz="533400">
                <a:lnSpc>
                  <a:spcPct val="90000"/>
                </a:lnSpc>
                <a:spcAft>
                  <a:spcPct val="15000"/>
                </a:spcAft>
                <a:buFontTx/>
                <a:buChar char="••"/>
                <a:defRPr/>
              </a:pPr>
              <a:r>
                <a:rPr lang="en-US" sz="1200" dirty="0">
                  <a:latin typeface="Rockwell" pitchFamily="18" charset="0"/>
                </a:rPr>
                <a:t>Pain Medicine Specialty support for Primary Care(PCMH)</a:t>
              </a:r>
            </a:p>
            <a:p>
              <a:pPr marL="571500" lvl="2" indent="-114300" defTabSz="533400">
                <a:lnSpc>
                  <a:spcPct val="90000"/>
                </a:lnSpc>
                <a:spcAft>
                  <a:spcPct val="15000"/>
                </a:spcAft>
                <a:buFontTx/>
                <a:buChar char="••"/>
                <a:defRPr/>
              </a:pPr>
              <a:r>
                <a:rPr lang="en-US" sz="1200" dirty="0">
                  <a:latin typeface="Rockwell" pitchFamily="18" charset="0"/>
                </a:rPr>
                <a:t>Pain Rehabilitation</a:t>
              </a:r>
            </a:p>
            <a:p>
              <a:pPr marL="571500" lvl="2" indent="-114300" defTabSz="533400">
                <a:lnSpc>
                  <a:spcPct val="90000"/>
                </a:lnSpc>
                <a:spcAft>
                  <a:spcPct val="15000"/>
                </a:spcAft>
                <a:buFontTx/>
                <a:buChar char="••"/>
                <a:defRPr/>
              </a:pPr>
              <a:endParaRPr lang="en-US" sz="1200" dirty="0">
                <a:latin typeface="Rockwell" pitchFamily="18" charset="0"/>
              </a:endParaRPr>
            </a:p>
            <a:p>
              <a:pPr marL="571500" lvl="2" indent="-114300" defTabSz="533400">
                <a:lnSpc>
                  <a:spcPct val="90000"/>
                </a:lnSpc>
                <a:spcAft>
                  <a:spcPct val="15000"/>
                </a:spcAft>
                <a:buFontTx/>
                <a:buChar char="••"/>
                <a:defRPr/>
              </a:pPr>
              <a:endParaRPr lang="en-US" sz="1200" dirty="0"/>
            </a:p>
          </p:txBody>
        </p:sp>
        <p:sp>
          <p:nvSpPr>
            <p:cNvPr id="7" name="Freeform 6"/>
            <p:cNvSpPr/>
            <p:nvPr/>
          </p:nvSpPr>
          <p:spPr>
            <a:xfrm>
              <a:off x="761626" y="4341840"/>
              <a:ext cx="3721292" cy="1487468"/>
            </a:xfrm>
            <a:custGeom>
              <a:avLst/>
              <a:gdLst>
                <a:gd name="connsiteX0" fmla="*/ 0 w 3721147"/>
                <a:gd name="connsiteY0" fmla="*/ 148742 h 1487424"/>
                <a:gd name="connsiteX1" fmla="*/ 43566 w 3721147"/>
                <a:gd name="connsiteY1" fmla="*/ 43566 h 1487424"/>
                <a:gd name="connsiteX2" fmla="*/ 148743 w 3721147"/>
                <a:gd name="connsiteY2" fmla="*/ 1 h 1487424"/>
                <a:gd name="connsiteX3" fmla="*/ 3572405 w 3721147"/>
                <a:gd name="connsiteY3" fmla="*/ 0 h 1487424"/>
                <a:gd name="connsiteX4" fmla="*/ 3677581 w 3721147"/>
                <a:gd name="connsiteY4" fmla="*/ 43566 h 1487424"/>
                <a:gd name="connsiteX5" fmla="*/ 3721146 w 3721147"/>
                <a:gd name="connsiteY5" fmla="*/ 148743 h 1487424"/>
                <a:gd name="connsiteX6" fmla="*/ 3721147 w 3721147"/>
                <a:gd name="connsiteY6" fmla="*/ 1338682 h 1487424"/>
                <a:gd name="connsiteX7" fmla="*/ 3677581 w 3721147"/>
                <a:gd name="connsiteY7" fmla="*/ 1443859 h 1487424"/>
                <a:gd name="connsiteX8" fmla="*/ 3572404 w 3721147"/>
                <a:gd name="connsiteY8" fmla="*/ 1487424 h 1487424"/>
                <a:gd name="connsiteX9" fmla="*/ 148742 w 3721147"/>
                <a:gd name="connsiteY9" fmla="*/ 1487424 h 1487424"/>
                <a:gd name="connsiteX10" fmla="*/ 43566 w 3721147"/>
                <a:gd name="connsiteY10" fmla="*/ 1443858 h 1487424"/>
                <a:gd name="connsiteX11" fmla="*/ 1 w 3721147"/>
                <a:gd name="connsiteY11" fmla="*/ 1338681 h 1487424"/>
                <a:gd name="connsiteX12" fmla="*/ 0 w 3721147"/>
                <a:gd name="connsiteY12" fmla="*/ 148742 h 14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1147" h="1487424">
                  <a:moveTo>
                    <a:pt x="0" y="148742"/>
                  </a:moveTo>
                  <a:cubicBezTo>
                    <a:pt x="0" y="109293"/>
                    <a:pt x="15671" y="71460"/>
                    <a:pt x="43566" y="43566"/>
                  </a:cubicBezTo>
                  <a:cubicBezTo>
                    <a:pt x="71461" y="15671"/>
                    <a:pt x="109294" y="1"/>
                    <a:pt x="148743" y="1"/>
                  </a:cubicBezTo>
                  <a:lnTo>
                    <a:pt x="3572405" y="0"/>
                  </a:lnTo>
                  <a:cubicBezTo>
                    <a:pt x="3611854" y="0"/>
                    <a:pt x="3649687" y="15671"/>
                    <a:pt x="3677581" y="43566"/>
                  </a:cubicBezTo>
                  <a:cubicBezTo>
                    <a:pt x="3705476" y="71461"/>
                    <a:pt x="3721146" y="109294"/>
                    <a:pt x="3721146" y="148743"/>
                  </a:cubicBezTo>
                  <a:cubicBezTo>
                    <a:pt x="3721146" y="545389"/>
                    <a:pt x="3721147" y="942036"/>
                    <a:pt x="3721147" y="1338682"/>
                  </a:cubicBezTo>
                  <a:cubicBezTo>
                    <a:pt x="3721147" y="1378131"/>
                    <a:pt x="3705476" y="1415964"/>
                    <a:pt x="3677581" y="1443859"/>
                  </a:cubicBezTo>
                  <a:cubicBezTo>
                    <a:pt x="3649686" y="1471754"/>
                    <a:pt x="3611853" y="1487425"/>
                    <a:pt x="3572404" y="1487424"/>
                  </a:cubicBezTo>
                  <a:lnTo>
                    <a:pt x="148742" y="1487424"/>
                  </a:lnTo>
                  <a:cubicBezTo>
                    <a:pt x="109293" y="1487424"/>
                    <a:pt x="71460" y="1471753"/>
                    <a:pt x="43566" y="1443858"/>
                  </a:cubicBezTo>
                  <a:cubicBezTo>
                    <a:pt x="15671" y="1415963"/>
                    <a:pt x="1" y="1378130"/>
                    <a:pt x="1" y="1338681"/>
                  </a:cubicBezTo>
                  <a:cubicBezTo>
                    <a:pt x="1" y="942035"/>
                    <a:pt x="0" y="545388"/>
                    <a:pt x="0" y="148742"/>
                  </a:cubicBezTo>
                  <a:close/>
                </a:path>
              </a:pathLst>
            </a:custGeom>
            <a:ln>
              <a:solidFill>
                <a:schemeClr val="lt1">
                  <a:hueOff val="0"/>
                  <a:satOff val="0"/>
                  <a:lumOff val="0"/>
                  <a:alpha val="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8394" tIns="450251" rIns="1194738" bIns="78393" spcCol="1270"/>
            <a:lstStyle/>
            <a:p>
              <a:pPr marL="114300" lvl="1" indent="-114300" defTabSz="533400">
                <a:lnSpc>
                  <a:spcPct val="90000"/>
                </a:lnSpc>
                <a:spcAft>
                  <a:spcPct val="15000"/>
                </a:spcAft>
                <a:buFontTx/>
                <a:buChar char="••"/>
                <a:defRPr/>
              </a:pPr>
              <a:r>
                <a:rPr lang="en-US" sz="1200" dirty="0">
                  <a:latin typeface="Rockwell" pitchFamily="18" charset="0"/>
                </a:rPr>
                <a:t>Opioid Risk Strategy</a:t>
              </a:r>
            </a:p>
            <a:p>
              <a:pPr marL="571500" lvl="2" indent="-114300" defTabSz="533400">
                <a:lnSpc>
                  <a:spcPct val="90000"/>
                </a:lnSpc>
                <a:spcAft>
                  <a:spcPct val="15000"/>
                </a:spcAft>
                <a:buFontTx/>
                <a:buChar char="••"/>
                <a:defRPr/>
              </a:pPr>
              <a:r>
                <a:rPr lang="en-US" sz="1200" dirty="0">
                  <a:latin typeface="Rockwell" pitchFamily="18" charset="0"/>
                </a:rPr>
                <a:t>COT – CPG</a:t>
              </a:r>
            </a:p>
            <a:p>
              <a:pPr marL="571500" lvl="2" indent="-114300" defTabSz="533400">
                <a:lnSpc>
                  <a:spcPct val="90000"/>
                </a:lnSpc>
                <a:spcAft>
                  <a:spcPct val="15000"/>
                </a:spcAft>
                <a:buFontTx/>
                <a:buChar char="••"/>
                <a:defRPr/>
              </a:pPr>
              <a:r>
                <a:rPr lang="en-US" sz="1200" dirty="0">
                  <a:latin typeface="Rockwell" pitchFamily="18" charset="0"/>
                </a:rPr>
                <a:t>Opioid Risk Tools</a:t>
              </a:r>
            </a:p>
            <a:p>
              <a:pPr marL="571500" lvl="2" indent="-114300" defTabSz="533400">
                <a:lnSpc>
                  <a:spcPct val="90000"/>
                </a:lnSpc>
                <a:spcAft>
                  <a:spcPct val="15000"/>
                </a:spcAft>
                <a:buFontTx/>
                <a:buChar char="••"/>
                <a:defRPr/>
              </a:pPr>
              <a:r>
                <a:rPr lang="en-US" sz="1200" dirty="0">
                  <a:latin typeface="Rockwell" pitchFamily="18" charset="0"/>
                </a:rPr>
                <a:t>Urine Drug Screening /</a:t>
              </a:r>
            </a:p>
            <a:p>
              <a:pPr marL="457200" lvl="2" defTabSz="533400">
                <a:lnSpc>
                  <a:spcPct val="90000"/>
                </a:lnSpc>
                <a:spcAft>
                  <a:spcPct val="15000"/>
                </a:spcAft>
                <a:defRPr/>
              </a:pPr>
              <a:r>
                <a:rPr lang="en-US" sz="1200" dirty="0">
                  <a:latin typeface="Rockwell" pitchFamily="18" charset="0"/>
                </a:rPr>
                <a:t>   Reporting</a:t>
              </a:r>
            </a:p>
            <a:p>
              <a:pPr marL="114300" lvl="1" indent="-114300" defTabSz="533400">
                <a:lnSpc>
                  <a:spcPct val="90000"/>
                </a:lnSpc>
                <a:spcAft>
                  <a:spcPct val="15000"/>
                </a:spcAft>
                <a:buFontTx/>
                <a:buChar char="••"/>
                <a:defRPr/>
              </a:pPr>
              <a:r>
                <a:rPr lang="en-US" sz="1200" dirty="0">
                  <a:latin typeface="Rockwell" pitchFamily="18" charset="0"/>
                </a:rPr>
                <a:t>Integration of non-medication modalities</a:t>
              </a:r>
            </a:p>
            <a:p>
              <a:pPr marL="114300" lvl="1" indent="-114300" defTabSz="533400">
                <a:lnSpc>
                  <a:spcPct val="90000"/>
                </a:lnSpc>
                <a:spcAft>
                  <a:spcPct val="15000"/>
                </a:spcAft>
                <a:buFontTx/>
                <a:buChar char="••"/>
                <a:defRPr/>
              </a:pPr>
              <a:r>
                <a:rPr lang="en-US" sz="1200" dirty="0">
                  <a:latin typeface="Rockwell" pitchFamily="18" charset="0"/>
                </a:rPr>
                <a:t>Patient Safety Videos </a:t>
              </a:r>
            </a:p>
            <a:p>
              <a:pPr marL="114300" lvl="1" indent="-114300" defTabSz="533400">
                <a:lnSpc>
                  <a:spcPct val="90000"/>
                </a:lnSpc>
                <a:spcAft>
                  <a:spcPct val="15000"/>
                </a:spcAft>
                <a:buFontTx/>
                <a:buChar char="••"/>
                <a:defRPr/>
              </a:pPr>
              <a:r>
                <a:rPr lang="en-US" sz="1200" dirty="0">
                  <a:latin typeface="Rockwell" pitchFamily="18" charset="0"/>
                </a:rPr>
                <a:t>Joint Suicide Prevention Initiative</a:t>
              </a:r>
            </a:p>
            <a:p>
              <a:pPr marL="114300" lvl="1" indent="-114300" defTabSz="533400">
                <a:lnSpc>
                  <a:spcPct val="90000"/>
                </a:lnSpc>
                <a:spcAft>
                  <a:spcPct val="15000"/>
                </a:spcAft>
                <a:buFontTx/>
                <a:buChar char="••"/>
                <a:defRPr/>
              </a:pPr>
              <a:endParaRPr lang="en-US" sz="1200" dirty="0"/>
            </a:p>
          </p:txBody>
        </p:sp>
        <p:sp>
          <p:nvSpPr>
            <p:cNvPr id="8" name="Freeform 7"/>
            <p:cNvSpPr/>
            <p:nvPr/>
          </p:nvSpPr>
          <p:spPr>
            <a:xfrm>
              <a:off x="4660194" y="1789174"/>
              <a:ext cx="3721292" cy="1487468"/>
            </a:xfrm>
            <a:custGeom>
              <a:avLst/>
              <a:gdLst>
                <a:gd name="connsiteX0" fmla="*/ 0 w 3721147"/>
                <a:gd name="connsiteY0" fmla="*/ 148742 h 1487424"/>
                <a:gd name="connsiteX1" fmla="*/ 43566 w 3721147"/>
                <a:gd name="connsiteY1" fmla="*/ 43566 h 1487424"/>
                <a:gd name="connsiteX2" fmla="*/ 148743 w 3721147"/>
                <a:gd name="connsiteY2" fmla="*/ 1 h 1487424"/>
                <a:gd name="connsiteX3" fmla="*/ 3572405 w 3721147"/>
                <a:gd name="connsiteY3" fmla="*/ 0 h 1487424"/>
                <a:gd name="connsiteX4" fmla="*/ 3677581 w 3721147"/>
                <a:gd name="connsiteY4" fmla="*/ 43566 h 1487424"/>
                <a:gd name="connsiteX5" fmla="*/ 3721146 w 3721147"/>
                <a:gd name="connsiteY5" fmla="*/ 148743 h 1487424"/>
                <a:gd name="connsiteX6" fmla="*/ 3721147 w 3721147"/>
                <a:gd name="connsiteY6" fmla="*/ 1338682 h 1487424"/>
                <a:gd name="connsiteX7" fmla="*/ 3677581 w 3721147"/>
                <a:gd name="connsiteY7" fmla="*/ 1443859 h 1487424"/>
                <a:gd name="connsiteX8" fmla="*/ 3572404 w 3721147"/>
                <a:gd name="connsiteY8" fmla="*/ 1487424 h 1487424"/>
                <a:gd name="connsiteX9" fmla="*/ 148742 w 3721147"/>
                <a:gd name="connsiteY9" fmla="*/ 1487424 h 1487424"/>
                <a:gd name="connsiteX10" fmla="*/ 43566 w 3721147"/>
                <a:gd name="connsiteY10" fmla="*/ 1443858 h 1487424"/>
                <a:gd name="connsiteX11" fmla="*/ 1 w 3721147"/>
                <a:gd name="connsiteY11" fmla="*/ 1338681 h 1487424"/>
                <a:gd name="connsiteX12" fmla="*/ 0 w 3721147"/>
                <a:gd name="connsiteY12" fmla="*/ 148742 h 14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1147" h="1487424">
                  <a:moveTo>
                    <a:pt x="0" y="148742"/>
                  </a:moveTo>
                  <a:cubicBezTo>
                    <a:pt x="0" y="109293"/>
                    <a:pt x="15671" y="71460"/>
                    <a:pt x="43566" y="43566"/>
                  </a:cubicBezTo>
                  <a:cubicBezTo>
                    <a:pt x="71461" y="15671"/>
                    <a:pt x="109294" y="1"/>
                    <a:pt x="148743" y="1"/>
                  </a:cubicBezTo>
                  <a:lnTo>
                    <a:pt x="3572405" y="0"/>
                  </a:lnTo>
                  <a:cubicBezTo>
                    <a:pt x="3611854" y="0"/>
                    <a:pt x="3649687" y="15671"/>
                    <a:pt x="3677581" y="43566"/>
                  </a:cubicBezTo>
                  <a:cubicBezTo>
                    <a:pt x="3705476" y="71461"/>
                    <a:pt x="3721146" y="109294"/>
                    <a:pt x="3721146" y="148743"/>
                  </a:cubicBezTo>
                  <a:cubicBezTo>
                    <a:pt x="3721146" y="545389"/>
                    <a:pt x="3721147" y="942036"/>
                    <a:pt x="3721147" y="1338682"/>
                  </a:cubicBezTo>
                  <a:cubicBezTo>
                    <a:pt x="3721147" y="1378131"/>
                    <a:pt x="3705476" y="1415964"/>
                    <a:pt x="3677581" y="1443859"/>
                  </a:cubicBezTo>
                  <a:cubicBezTo>
                    <a:pt x="3649686" y="1471754"/>
                    <a:pt x="3611853" y="1487425"/>
                    <a:pt x="3572404" y="1487424"/>
                  </a:cubicBezTo>
                  <a:lnTo>
                    <a:pt x="148742" y="1487424"/>
                  </a:lnTo>
                  <a:cubicBezTo>
                    <a:pt x="109293" y="1487424"/>
                    <a:pt x="71460" y="1471753"/>
                    <a:pt x="43566" y="1443858"/>
                  </a:cubicBezTo>
                  <a:cubicBezTo>
                    <a:pt x="15671" y="1415963"/>
                    <a:pt x="1" y="1378130"/>
                    <a:pt x="1" y="1338681"/>
                  </a:cubicBezTo>
                  <a:cubicBezTo>
                    <a:pt x="1" y="942035"/>
                    <a:pt x="0" y="545388"/>
                    <a:pt x="0" y="148742"/>
                  </a:cubicBezTo>
                  <a:close/>
                </a:path>
              </a:pathLst>
            </a:custGeom>
            <a:ln>
              <a:solidFill>
                <a:schemeClr val="lt1">
                  <a:hueOff val="0"/>
                  <a:satOff val="0"/>
                  <a:lumOff val="0"/>
                  <a:alpha val="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94738" tIns="78394" rIns="78394" bIns="450250" spcCol="1270"/>
            <a:lstStyle/>
            <a:p>
              <a:pPr marL="571500" lvl="2" indent="-114300" defTabSz="533400">
                <a:lnSpc>
                  <a:spcPct val="90000"/>
                </a:lnSpc>
                <a:spcAft>
                  <a:spcPct val="15000"/>
                </a:spcAft>
                <a:buFontTx/>
                <a:buChar char="••"/>
                <a:defRPr/>
              </a:pPr>
              <a:r>
                <a:rPr lang="en-US" sz="1200" dirty="0">
                  <a:latin typeface="Rockwell" pitchFamily="18" charset="0"/>
                </a:rPr>
                <a:t>PASTOR/PROMIS</a:t>
              </a:r>
            </a:p>
            <a:p>
              <a:pPr marL="571500" lvl="2" indent="-114300" defTabSz="533400">
                <a:lnSpc>
                  <a:spcPct val="90000"/>
                </a:lnSpc>
                <a:spcAft>
                  <a:spcPct val="15000"/>
                </a:spcAft>
                <a:buFontTx/>
                <a:buChar char="••"/>
                <a:defRPr/>
              </a:pPr>
              <a:r>
                <a:rPr lang="en-US" sz="1200" dirty="0">
                  <a:latin typeface="Rockwell" pitchFamily="18" charset="0"/>
                </a:rPr>
                <a:t>DVPRS</a:t>
              </a:r>
            </a:p>
            <a:p>
              <a:pPr marL="571500" lvl="2" indent="-114300" defTabSz="533400">
                <a:lnSpc>
                  <a:spcPct val="90000"/>
                </a:lnSpc>
                <a:spcAft>
                  <a:spcPct val="15000"/>
                </a:spcAft>
                <a:buFontTx/>
                <a:buChar char="••"/>
                <a:defRPr/>
              </a:pPr>
              <a:r>
                <a:rPr lang="en-US" sz="1200" dirty="0">
                  <a:latin typeface="Rockwell" pitchFamily="18" charset="0"/>
                </a:rPr>
                <a:t>CREATE</a:t>
              </a:r>
            </a:p>
          </p:txBody>
        </p:sp>
        <p:sp>
          <p:nvSpPr>
            <p:cNvPr id="9" name="Freeform 8"/>
            <p:cNvSpPr/>
            <p:nvPr/>
          </p:nvSpPr>
          <p:spPr>
            <a:xfrm>
              <a:off x="728292" y="1749488"/>
              <a:ext cx="3721292" cy="1487467"/>
            </a:xfrm>
            <a:custGeom>
              <a:avLst/>
              <a:gdLst>
                <a:gd name="connsiteX0" fmla="*/ 0 w 3721147"/>
                <a:gd name="connsiteY0" fmla="*/ 148742 h 1487424"/>
                <a:gd name="connsiteX1" fmla="*/ 43566 w 3721147"/>
                <a:gd name="connsiteY1" fmla="*/ 43566 h 1487424"/>
                <a:gd name="connsiteX2" fmla="*/ 148743 w 3721147"/>
                <a:gd name="connsiteY2" fmla="*/ 1 h 1487424"/>
                <a:gd name="connsiteX3" fmla="*/ 3572405 w 3721147"/>
                <a:gd name="connsiteY3" fmla="*/ 0 h 1487424"/>
                <a:gd name="connsiteX4" fmla="*/ 3677581 w 3721147"/>
                <a:gd name="connsiteY4" fmla="*/ 43566 h 1487424"/>
                <a:gd name="connsiteX5" fmla="*/ 3721146 w 3721147"/>
                <a:gd name="connsiteY5" fmla="*/ 148743 h 1487424"/>
                <a:gd name="connsiteX6" fmla="*/ 3721147 w 3721147"/>
                <a:gd name="connsiteY6" fmla="*/ 1338682 h 1487424"/>
                <a:gd name="connsiteX7" fmla="*/ 3677581 w 3721147"/>
                <a:gd name="connsiteY7" fmla="*/ 1443859 h 1487424"/>
                <a:gd name="connsiteX8" fmla="*/ 3572404 w 3721147"/>
                <a:gd name="connsiteY8" fmla="*/ 1487424 h 1487424"/>
                <a:gd name="connsiteX9" fmla="*/ 148742 w 3721147"/>
                <a:gd name="connsiteY9" fmla="*/ 1487424 h 1487424"/>
                <a:gd name="connsiteX10" fmla="*/ 43566 w 3721147"/>
                <a:gd name="connsiteY10" fmla="*/ 1443858 h 1487424"/>
                <a:gd name="connsiteX11" fmla="*/ 1 w 3721147"/>
                <a:gd name="connsiteY11" fmla="*/ 1338681 h 1487424"/>
                <a:gd name="connsiteX12" fmla="*/ 0 w 3721147"/>
                <a:gd name="connsiteY12" fmla="*/ 148742 h 14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1147" h="1487424">
                  <a:moveTo>
                    <a:pt x="0" y="148742"/>
                  </a:moveTo>
                  <a:cubicBezTo>
                    <a:pt x="0" y="109293"/>
                    <a:pt x="15671" y="71460"/>
                    <a:pt x="43566" y="43566"/>
                  </a:cubicBezTo>
                  <a:cubicBezTo>
                    <a:pt x="71461" y="15671"/>
                    <a:pt x="109294" y="1"/>
                    <a:pt x="148743" y="1"/>
                  </a:cubicBezTo>
                  <a:lnTo>
                    <a:pt x="3572405" y="0"/>
                  </a:lnTo>
                  <a:cubicBezTo>
                    <a:pt x="3611854" y="0"/>
                    <a:pt x="3649687" y="15671"/>
                    <a:pt x="3677581" y="43566"/>
                  </a:cubicBezTo>
                  <a:cubicBezTo>
                    <a:pt x="3705476" y="71461"/>
                    <a:pt x="3721146" y="109294"/>
                    <a:pt x="3721146" y="148743"/>
                  </a:cubicBezTo>
                  <a:cubicBezTo>
                    <a:pt x="3721146" y="545389"/>
                    <a:pt x="3721147" y="942036"/>
                    <a:pt x="3721147" y="1338682"/>
                  </a:cubicBezTo>
                  <a:cubicBezTo>
                    <a:pt x="3721147" y="1378131"/>
                    <a:pt x="3705476" y="1415964"/>
                    <a:pt x="3677581" y="1443859"/>
                  </a:cubicBezTo>
                  <a:cubicBezTo>
                    <a:pt x="3649686" y="1471754"/>
                    <a:pt x="3611853" y="1487425"/>
                    <a:pt x="3572404" y="1487424"/>
                  </a:cubicBezTo>
                  <a:lnTo>
                    <a:pt x="148742" y="1487424"/>
                  </a:lnTo>
                  <a:cubicBezTo>
                    <a:pt x="109293" y="1487424"/>
                    <a:pt x="71460" y="1471753"/>
                    <a:pt x="43566" y="1443858"/>
                  </a:cubicBezTo>
                  <a:cubicBezTo>
                    <a:pt x="15671" y="1415963"/>
                    <a:pt x="1" y="1378130"/>
                    <a:pt x="1" y="1338681"/>
                  </a:cubicBezTo>
                  <a:cubicBezTo>
                    <a:pt x="1" y="942035"/>
                    <a:pt x="0" y="545388"/>
                    <a:pt x="0" y="148742"/>
                  </a:cubicBezTo>
                  <a:close/>
                </a:path>
              </a:pathLst>
            </a:custGeom>
            <a:ln>
              <a:solidFill>
                <a:schemeClr val="lt1">
                  <a:hueOff val="0"/>
                  <a:satOff val="0"/>
                  <a:lumOff val="0"/>
                  <a:alpha val="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8394" tIns="78394" rIns="1194738" bIns="450250" spcCol="1270"/>
            <a:lstStyle/>
            <a:p>
              <a:pPr marL="114300" lvl="1" indent="-114300" defTabSz="533400">
                <a:lnSpc>
                  <a:spcPct val="90000"/>
                </a:lnSpc>
                <a:spcAft>
                  <a:spcPct val="15000"/>
                </a:spcAft>
                <a:buFontTx/>
                <a:buChar char="••"/>
                <a:defRPr/>
              </a:pPr>
              <a:r>
                <a:rPr lang="en-US" sz="1200" dirty="0">
                  <a:latin typeface="Rockwell" pitchFamily="18" charset="0"/>
                </a:rPr>
                <a:t>DoD/VHA Core Pain Curriculum / Training</a:t>
              </a:r>
            </a:p>
            <a:p>
              <a:pPr marL="114300" lvl="1" indent="-114300" defTabSz="533400">
                <a:lnSpc>
                  <a:spcPct val="90000"/>
                </a:lnSpc>
                <a:spcAft>
                  <a:spcPct val="15000"/>
                </a:spcAft>
                <a:buFontTx/>
                <a:buChar char="••"/>
                <a:defRPr/>
              </a:pPr>
              <a:r>
                <a:rPr lang="en-US" sz="1200" dirty="0">
                  <a:latin typeface="Rockwell" pitchFamily="18" charset="0"/>
                </a:rPr>
                <a:t>Collaboration with </a:t>
              </a:r>
              <a:r>
                <a:rPr lang="en-US" sz="1200" dirty="0" err="1">
                  <a:latin typeface="Rockwell" pitchFamily="18" charset="0"/>
                </a:rPr>
                <a:t>NiH</a:t>
              </a:r>
              <a:r>
                <a:rPr lang="en-US" sz="1200" dirty="0">
                  <a:latin typeface="Rockwell" pitchFamily="18" charset="0"/>
                </a:rPr>
                <a:t> </a:t>
              </a:r>
              <a:r>
                <a:rPr lang="en-US" sz="1200" dirty="0" err="1">
                  <a:latin typeface="Rockwell" pitchFamily="18" charset="0"/>
                </a:rPr>
                <a:t>CoEPES</a:t>
              </a:r>
              <a:endParaRPr lang="en-US" sz="1200" dirty="0">
                <a:latin typeface="Rockwell" pitchFamily="18" charset="0"/>
              </a:endParaRPr>
            </a:p>
            <a:p>
              <a:pPr marL="114300" lvl="1" indent="-114300" defTabSz="533400">
                <a:lnSpc>
                  <a:spcPct val="90000"/>
                </a:lnSpc>
                <a:spcAft>
                  <a:spcPct val="15000"/>
                </a:spcAft>
                <a:buFontTx/>
                <a:buChar char="••"/>
                <a:defRPr/>
              </a:pPr>
              <a:r>
                <a:rPr lang="en-US" sz="1200" dirty="0">
                  <a:latin typeface="Rockwell" pitchFamily="18" charset="0"/>
                </a:rPr>
                <a:t>ECHO / SCAN-ECHO</a:t>
              </a:r>
            </a:p>
            <a:p>
              <a:pPr marL="114300" lvl="1" indent="-114300" defTabSz="533400">
                <a:lnSpc>
                  <a:spcPct val="90000"/>
                </a:lnSpc>
                <a:spcAft>
                  <a:spcPct val="15000"/>
                </a:spcAft>
                <a:buFontTx/>
                <a:buChar char="••"/>
                <a:defRPr/>
              </a:pPr>
              <a:r>
                <a:rPr lang="en-US" sz="1200" dirty="0">
                  <a:latin typeface="Rockwell" pitchFamily="18" charset="0"/>
                </a:rPr>
                <a:t>Phone Apps for patient &amp; for provider</a:t>
              </a:r>
            </a:p>
            <a:p>
              <a:pPr marL="114300" lvl="1" indent="-114300" defTabSz="533400">
                <a:lnSpc>
                  <a:spcPct val="90000"/>
                </a:lnSpc>
                <a:spcAft>
                  <a:spcPct val="15000"/>
                </a:spcAft>
                <a:buFontTx/>
                <a:buChar char="••"/>
                <a:defRPr/>
              </a:pPr>
              <a:r>
                <a:rPr lang="en-US" sz="1200" dirty="0">
                  <a:latin typeface="Rockwell" pitchFamily="18" charset="0"/>
                </a:rPr>
                <a:t>Tiered acupuncture training</a:t>
              </a:r>
            </a:p>
            <a:p>
              <a:pPr marL="0" lvl="1" defTabSz="533400">
                <a:lnSpc>
                  <a:spcPct val="90000"/>
                </a:lnSpc>
                <a:spcAft>
                  <a:spcPct val="15000"/>
                </a:spcAft>
                <a:defRPr/>
              </a:pPr>
              <a:r>
                <a:rPr lang="en-US" sz="1200" dirty="0">
                  <a:latin typeface="Rockwell" pitchFamily="18" charset="0"/>
                </a:rPr>
                <a:t>   and treatment</a:t>
              </a:r>
            </a:p>
            <a:p>
              <a:pPr marL="0" lvl="1" defTabSz="533400">
                <a:lnSpc>
                  <a:spcPct val="90000"/>
                </a:lnSpc>
                <a:spcAft>
                  <a:spcPct val="15000"/>
                </a:spcAft>
                <a:defRPr/>
              </a:pPr>
              <a:endParaRPr lang="en-US" sz="1200" dirty="0">
                <a:latin typeface="Rockwell" pitchFamily="18" charset="0"/>
              </a:endParaRPr>
            </a:p>
          </p:txBody>
        </p:sp>
        <p:sp>
          <p:nvSpPr>
            <p:cNvPr id="10" name="Freeform 9"/>
            <p:cNvSpPr/>
            <p:nvPr/>
          </p:nvSpPr>
          <p:spPr>
            <a:xfrm>
              <a:off x="2513179" y="2017771"/>
              <a:ext cx="2012164" cy="2012922"/>
            </a:xfrm>
            <a:custGeom>
              <a:avLst/>
              <a:gdLst>
                <a:gd name="connsiteX0" fmla="*/ 0 w 2012670"/>
                <a:gd name="connsiteY0" fmla="*/ 2012670 h 2012670"/>
                <a:gd name="connsiteX1" fmla="*/ 589499 w 2012670"/>
                <a:gd name="connsiteY1" fmla="*/ 589498 h 2012670"/>
                <a:gd name="connsiteX2" fmla="*/ 2012673 w 2012670"/>
                <a:gd name="connsiteY2" fmla="*/ 3 h 2012670"/>
                <a:gd name="connsiteX3" fmla="*/ 2012670 w 2012670"/>
                <a:gd name="connsiteY3" fmla="*/ 2012670 h 2012670"/>
                <a:gd name="connsiteX4" fmla="*/ 0 w 2012670"/>
                <a:gd name="connsiteY4" fmla="*/ 2012670 h 201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670" h="2012670">
                  <a:moveTo>
                    <a:pt x="0" y="2012670"/>
                  </a:moveTo>
                  <a:cubicBezTo>
                    <a:pt x="1" y="1478877"/>
                    <a:pt x="212050" y="966946"/>
                    <a:pt x="589499" y="589498"/>
                  </a:cubicBezTo>
                  <a:cubicBezTo>
                    <a:pt x="966949" y="212050"/>
                    <a:pt x="1478880" y="2"/>
                    <a:pt x="2012673" y="3"/>
                  </a:cubicBezTo>
                  <a:lnTo>
                    <a:pt x="2012670" y="2012670"/>
                  </a:lnTo>
                  <a:lnTo>
                    <a:pt x="0" y="2012670"/>
                  </a:lnTo>
                  <a:close/>
                </a:path>
              </a:pathLst>
            </a:custGeom>
            <a:solidFill>
              <a:srgbClr val="00B050"/>
            </a:solidFill>
            <a:ln>
              <a:solidFill>
                <a:schemeClr val="lt1">
                  <a:hueOff val="0"/>
                  <a:satOff val="0"/>
                  <a:lumOff val="0"/>
                  <a:alpha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96179" tIns="696176" rIns="106680" bIns="106680" spcCol="1270"/>
            <a:lstStyle/>
            <a:p>
              <a:pPr algn="ctr" defTabSz="666750">
                <a:lnSpc>
                  <a:spcPct val="90000"/>
                </a:lnSpc>
                <a:spcAft>
                  <a:spcPct val="35000"/>
                </a:spcAft>
                <a:defRPr/>
              </a:pPr>
              <a:r>
                <a:rPr lang="en-US" sz="1500" dirty="0">
                  <a:solidFill>
                    <a:schemeClr val="bg1"/>
                  </a:solidFill>
                  <a:latin typeface="Rockwell" pitchFamily="18" charset="0"/>
                </a:rPr>
                <a:t>Standardize Education and Training</a:t>
              </a:r>
            </a:p>
          </p:txBody>
        </p:sp>
        <p:sp>
          <p:nvSpPr>
            <p:cNvPr id="11" name="Freeform 10"/>
            <p:cNvSpPr/>
            <p:nvPr/>
          </p:nvSpPr>
          <p:spPr>
            <a:xfrm>
              <a:off x="4617769" y="2017771"/>
              <a:ext cx="2013680" cy="2012922"/>
            </a:xfrm>
            <a:custGeom>
              <a:avLst/>
              <a:gdLst>
                <a:gd name="connsiteX0" fmla="*/ 0 w 2012670"/>
                <a:gd name="connsiteY0" fmla="*/ 2012670 h 2012670"/>
                <a:gd name="connsiteX1" fmla="*/ 589499 w 2012670"/>
                <a:gd name="connsiteY1" fmla="*/ 589498 h 2012670"/>
                <a:gd name="connsiteX2" fmla="*/ 2012673 w 2012670"/>
                <a:gd name="connsiteY2" fmla="*/ 3 h 2012670"/>
                <a:gd name="connsiteX3" fmla="*/ 2012670 w 2012670"/>
                <a:gd name="connsiteY3" fmla="*/ 2012670 h 2012670"/>
                <a:gd name="connsiteX4" fmla="*/ 0 w 2012670"/>
                <a:gd name="connsiteY4" fmla="*/ 2012670 h 201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670" h="2012670">
                  <a:moveTo>
                    <a:pt x="0" y="0"/>
                  </a:moveTo>
                  <a:cubicBezTo>
                    <a:pt x="533793" y="1"/>
                    <a:pt x="1045724" y="212050"/>
                    <a:pt x="1423172" y="589499"/>
                  </a:cubicBezTo>
                  <a:cubicBezTo>
                    <a:pt x="1800620" y="966949"/>
                    <a:pt x="2012668" y="1478880"/>
                    <a:pt x="2012667" y="2012672"/>
                  </a:cubicBezTo>
                  <a:lnTo>
                    <a:pt x="0" y="2012670"/>
                  </a:lnTo>
                  <a:lnTo>
                    <a:pt x="0" y="0"/>
                  </a:lnTo>
                  <a:close/>
                </a:path>
              </a:pathLst>
            </a:custGeom>
            <a:solidFill>
              <a:srgbClr val="FFC000"/>
            </a:solidFill>
            <a:ln>
              <a:solidFill>
                <a:schemeClr val="lt1">
                  <a:hueOff val="0"/>
                  <a:satOff val="0"/>
                  <a:lumOff val="0"/>
                  <a:alpha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1" tIns="696179" rIns="696175" bIns="106680" spcCol="1270"/>
            <a:lstStyle/>
            <a:p>
              <a:pPr algn="ctr" defTabSz="666750">
                <a:lnSpc>
                  <a:spcPct val="90000"/>
                </a:lnSpc>
                <a:spcAft>
                  <a:spcPct val="35000"/>
                </a:spcAft>
                <a:defRPr/>
              </a:pPr>
              <a:r>
                <a:rPr lang="en-US" sz="1500" dirty="0">
                  <a:solidFill>
                    <a:schemeClr val="bg1"/>
                  </a:solidFill>
                  <a:latin typeface="Rockwell" pitchFamily="18" charset="0"/>
                </a:rPr>
                <a:t>Deliver Measurement Based Care</a:t>
              </a:r>
            </a:p>
          </p:txBody>
        </p:sp>
        <p:sp>
          <p:nvSpPr>
            <p:cNvPr id="12" name="Freeform 11"/>
            <p:cNvSpPr/>
            <p:nvPr/>
          </p:nvSpPr>
          <p:spPr>
            <a:xfrm>
              <a:off x="4660194" y="4122768"/>
              <a:ext cx="2013680" cy="2012922"/>
            </a:xfrm>
            <a:custGeom>
              <a:avLst/>
              <a:gdLst>
                <a:gd name="connsiteX0" fmla="*/ 0 w 2012670"/>
                <a:gd name="connsiteY0" fmla="*/ 2012670 h 2012670"/>
                <a:gd name="connsiteX1" fmla="*/ 589499 w 2012670"/>
                <a:gd name="connsiteY1" fmla="*/ 589498 h 2012670"/>
                <a:gd name="connsiteX2" fmla="*/ 2012673 w 2012670"/>
                <a:gd name="connsiteY2" fmla="*/ 3 h 2012670"/>
                <a:gd name="connsiteX3" fmla="*/ 2012670 w 2012670"/>
                <a:gd name="connsiteY3" fmla="*/ 2012670 h 2012670"/>
                <a:gd name="connsiteX4" fmla="*/ 0 w 2012670"/>
                <a:gd name="connsiteY4" fmla="*/ 2012670 h 201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670" h="2012670">
                  <a:moveTo>
                    <a:pt x="2012670" y="0"/>
                  </a:moveTo>
                  <a:cubicBezTo>
                    <a:pt x="2012669" y="533793"/>
                    <a:pt x="1800620" y="1045724"/>
                    <a:pt x="1423171" y="1423172"/>
                  </a:cubicBezTo>
                  <a:cubicBezTo>
                    <a:pt x="1045721" y="1800620"/>
                    <a:pt x="533790" y="2012668"/>
                    <a:pt x="-2" y="2012667"/>
                  </a:cubicBezTo>
                  <a:lnTo>
                    <a:pt x="0" y="0"/>
                  </a:lnTo>
                  <a:lnTo>
                    <a:pt x="2012670" y="0"/>
                  </a:lnTo>
                  <a:close/>
                </a:path>
              </a:pathLst>
            </a:custGeom>
            <a:solidFill>
              <a:srgbClr val="00B0F0"/>
            </a:solidFill>
            <a:ln>
              <a:solidFill>
                <a:schemeClr val="lt1">
                  <a:hueOff val="0"/>
                  <a:satOff val="0"/>
                  <a:lumOff val="0"/>
                  <a:alpha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106680" rIns="696179" bIns="548640" spcCol="1270" anchor="b"/>
            <a:lstStyle/>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r>
                <a:rPr lang="en-US" sz="1500" dirty="0">
                  <a:solidFill>
                    <a:schemeClr val="bg1"/>
                  </a:solidFill>
                  <a:latin typeface="Rockwell" pitchFamily="18" charset="0"/>
                </a:rPr>
                <a:t>                    </a:t>
              </a: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endParaRPr lang="en-US" sz="1500" dirty="0">
                <a:solidFill>
                  <a:schemeClr val="bg1"/>
                </a:solidFill>
                <a:latin typeface="Rockwell" pitchFamily="18" charset="0"/>
              </a:endParaRPr>
            </a:p>
            <a:p>
              <a:pPr algn="ctr" defTabSz="666750">
                <a:lnSpc>
                  <a:spcPct val="90000"/>
                </a:lnSpc>
                <a:spcAft>
                  <a:spcPct val="35000"/>
                </a:spcAft>
                <a:defRPr/>
              </a:pPr>
              <a:r>
                <a:rPr lang="en-US" sz="1500" dirty="0">
                  <a:solidFill>
                    <a:schemeClr val="bg1"/>
                  </a:solidFill>
                  <a:latin typeface="Rockwell" pitchFamily="18" charset="0"/>
                </a:rPr>
                <a:t>Establish Consistent Model of Care</a:t>
              </a:r>
            </a:p>
          </p:txBody>
        </p:sp>
        <p:sp>
          <p:nvSpPr>
            <p:cNvPr id="13" name="Freeform 12"/>
            <p:cNvSpPr/>
            <p:nvPr/>
          </p:nvSpPr>
          <p:spPr>
            <a:xfrm rot="21600000">
              <a:off x="2513179" y="4122768"/>
              <a:ext cx="2012164" cy="2012922"/>
            </a:xfrm>
            <a:custGeom>
              <a:avLst/>
              <a:gdLst>
                <a:gd name="connsiteX0" fmla="*/ 0 w 2012670"/>
                <a:gd name="connsiteY0" fmla="*/ 2012670 h 2012670"/>
                <a:gd name="connsiteX1" fmla="*/ 589499 w 2012670"/>
                <a:gd name="connsiteY1" fmla="*/ 589498 h 2012670"/>
                <a:gd name="connsiteX2" fmla="*/ 2012673 w 2012670"/>
                <a:gd name="connsiteY2" fmla="*/ 3 h 2012670"/>
                <a:gd name="connsiteX3" fmla="*/ 2012670 w 2012670"/>
                <a:gd name="connsiteY3" fmla="*/ 2012670 h 2012670"/>
                <a:gd name="connsiteX4" fmla="*/ 0 w 2012670"/>
                <a:gd name="connsiteY4" fmla="*/ 2012670 h 201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670" h="2012670">
                  <a:moveTo>
                    <a:pt x="2012670" y="2012670"/>
                  </a:moveTo>
                  <a:cubicBezTo>
                    <a:pt x="1478877" y="2012669"/>
                    <a:pt x="966946" y="1800620"/>
                    <a:pt x="589498" y="1423171"/>
                  </a:cubicBezTo>
                  <a:cubicBezTo>
                    <a:pt x="212050" y="1045721"/>
                    <a:pt x="2" y="533790"/>
                    <a:pt x="3" y="-2"/>
                  </a:cubicBezTo>
                  <a:lnTo>
                    <a:pt x="2012670" y="0"/>
                  </a:lnTo>
                  <a:lnTo>
                    <a:pt x="2012670" y="2012670"/>
                  </a:lnTo>
                  <a:close/>
                </a:path>
              </a:pathLst>
            </a:custGeom>
            <a:solidFill>
              <a:srgbClr val="0070C0"/>
            </a:solidFill>
            <a:ln>
              <a:solidFill>
                <a:schemeClr val="lt1">
                  <a:hueOff val="0"/>
                  <a:satOff val="0"/>
                  <a:lumOff val="0"/>
                  <a:alpha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96177" tIns="106680" rIns="106679" bIns="696178" spcCol="1270" anchor="b"/>
            <a:lstStyle/>
            <a:p>
              <a:pPr algn="ctr" defTabSz="666750">
                <a:lnSpc>
                  <a:spcPct val="90000"/>
                </a:lnSpc>
                <a:spcAft>
                  <a:spcPct val="35000"/>
                </a:spcAft>
                <a:defRPr/>
              </a:pPr>
              <a:endParaRPr lang="en-US" sz="1500" dirty="0">
                <a:latin typeface="Rockwell" pitchFamily="18" charset="0"/>
              </a:endParaRPr>
            </a:p>
            <a:p>
              <a:pPr algn="ctr" defTabSz="666750">
                <a:lnSpc>
                  <a:spcPct val="90000"/>
                </a:lnSpc>
                <a:spcAft>
                  <a:spcPct val="35000"/>
                </a:spcAft>
                <a:defRPr/>
              </a:pPr>
              <a:r>
                <a:rPr lang="en-US" sz="1500" dirty="0">
                  <a:latin typeface="Rockwell" pitchFamily="18" charset="0"/>
                </a:rPr>
                <a:t>Ensure Patient Safety</a:t>
              </a:r>
            </a:p>
          </p:txBody>
        </p:sp>
      </p:grpSp>
      <p:sp>
        <p:nvSpPr>
          <p:cNvPr id="16" name="Oval 15"/>
          <p:cNvSpPr/>
          <p:nvPr/>
        </p:nvSpPr>
        <p:spPr>
          <a:xfrm>
            <a:off x="3810000" y="3505200"/>
            <a:ext cx="1524000" cy="1143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400" dirty="0">
                <a:latin typeface="Rockwell" pitchFamily="18" charset="0"/>
              </a:rPr>
              <a:t>Function</a:t>
            </a:r>
            <a:r>
              <a:rPr lang="en-US" sz="1200" dirty="0">
                <a:latin typeface="Rockwell" pitchFamily="18" charset="0"/>
              </a:rPr>
              <a:t>  </a:t>
            </a:r>
            <a:r>
              <a:rPr lang="en-US" sz="1400" dirty="0">
                <a:latin typeface="Rockwell" pitchFamily="18" charset="0"/>
              </a:rPr>
              <a:t>Readiness</a:t>
            </a:r>
          </a:p>
        </p:txBody>
      </p:sp>
      <p:sp>
        <p:nvSpPr>
          <p:cNvPr id="17" name="Circular Arrow 16"/>
          <p:cNvSpPr/>
          <p:nvPr/>
        </p:nvSpPr>
        <p:spPr bwMode="auto">
          <a:xfrm flipH="1" flipV="1">
            <a:off x="3810000" y="3810000"/>
            <a:ext cx="1524000" cy="1219200"/>
          </a:xfrm>
          <a:prstGeom prst="circularArrow">
            <a:avLst/>
          </a:prstGeom>
          <a:solidFill>
            <a:srgbClr val="C00000"/>
          </a:solidFill>
          <a:ln>
            <a:solidFill>
              <a:schemeClr val="lt1">
                <a:hueOff val="0"/>
                <a:satOff val="0"/>
                <a:lumOff val="0"/>
                <a:alpha val="0"/>
              </a:schemeClr>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8" name="Circular Arrow 17"/>
          <p:cNvSpPr/>
          <p:nvPr/>
        </p:nvSpPr>
        <p:spPr bwMode="auto">
          <a:xfrm rot="10800000" flipH="1" flipV="1">
            <a:off x="3810000" y="3200400"/>
            <a:ext cx="1524000" cy="1206500"/>
          </a:xfrm>
          <a:prstGeom prst="circularArrow">
            <a:avLst/>
          </a:prstGeom>
          <a:solidFill>
            <a:srgbClr val="C00000"/>
          </a:solidFill>
          <a:ln>
            <a:solidFill>
              <a:schemeClr val="lt1">
                <a:hueOff val="0"/>
                <a:satOff val="0"/>
                <a:lumOff val="0"/>
                <a:alpha val="0"/>
              </a:schemeClr>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02408" y="1631708"/>
            <a:ext cx="1110095" cy="609600"/>
          </a:xfrm>
          <a:prstGeom prst="rect">
            <a:avLst/>
          </a:prstGeom>
          <a:solidFill>
            <a:schemeClr val="tx2">
              <a:lumMod val="20000"/>
              <a:lumOff val="80000"/>
            </a:schemeClr>
          </a:solidFill>
          <a:ln w="25400" cap="flat" cmpd="sng" algn="ctr">
            <a:solidFill>
              <a:srgbClr val="4F81BD">
                <a:shade val="50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noProof="0" dirty="0">
                <a:ln>
                  <a:noFill/>
                </a:ln>
                <a:solidFill>
                  <a:schemeClr val="tx1"/>
                </a:solidFill>
                <a:effectLst/>
                <a:uLnTx/>
                <a:uFillTx/>
                <a:latin typeface="Calibri"/>
                <a:ea typeface="+mn-ea"/>
                <a:cs typeface="+mn-cs"/>
              </a:rPr>
              <a:t>VHA Pain Management (PACT)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noProof="0" dirty="0">
                <a:ln>
                  <a:noFill/>
                </a:ln>
                <a:solidFill>
                  <a:schemeClr val="tx1"/>
                </a:solidFill>
                <a:effectLst/>
                <a:uLnTx/>
                <a:uFillTx/>
                <a:latin typeface="Calibri"/>
                <a:ea typeface="+mn-ea"/>
                <a:cs typeface="+mn-cs"/>
              </a:rPr>
              <a:t>Strategic Oversight </a:t>
            </a:r>
            <a:r>
              <a:rPr kumimoji="0" lang="en-US" sz="800" b="1" i="0" u="none" strike="noStrike" kern="0" cap="none" spc="0" normalizeH="0" noProof="0" dirty="0" smtClean="0">
                <a:ln>
                  <a:noFill/>
                </a:ln>
                <a:solidFill>
                  <a:schemeClr val="tx1"/>
                </a:solidFill>
                <a:effectLst/>
                <a:uLnTx/>
                <a:uFillTx/>
                <a:latin typeface="Calibri"/>
                <a:ea typeface="+mn-ea"/>
                <a:cs typeface="+mn-cs"/>
              </a:rPr>
              <a:t>Committee</a:t>
            </a:r>
            <a:endParaRPr kumimoji="0" lang="en-US" sz="800" b="1" i="0" u="none" strike="noStrike" kern="0" cap="none" spc="0" normalizeH="0" noProof="0" dirty="0">
              <a:ln>
                <a:noFill/>
              </a:ln>
              <a:solidFill>
                <a:schemeClr val="tx1"/>
              </a:solidFill>
              <a:effectLst/>
              <a:uLnTx/>
              <a:uFillTx/>
              <a:latin typeface="Calibri"/>
              <a:ea typeface="+mn-ea"/>
              <a:cs typeface="+mn-cs"/>
            </a:endParaRPr>
          </a:p>
        </p:txBody>
      </p:sp>
      <p:sp>
        <p:nvSpPr>
          <p:cNvPr id="7" name="Oval 6"/>
          <p:cNvSpPr/>
          <p:nvPr/>
        </p:nvSpPr>
        <p:spPr>
          <a:xfrm>
            <a:off x="4359699" y="1619838"/>
            <a:ext cx="1069182" cy="80486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914400" fontAlgn="auto">
              <a:spcBef>
                <a:spcPts val="0"/>
              </a:spcBef>
              <a:spcAft>
                <a:spcPts val="0"/>
              </a:spcAft>
              <a:defRPr/>
            </a:pPr>
            <a:r>
              <a:rPr lang="en-US" sz="1050" b="1" kern="0" dirty="0" smtClean="0">
                <a:solidFill>
                  <a:schemeClr val="tx1"/>
                </a:solidFill>
              </a:rPr>
              <a:t>VHA/DOD</a:t>
            </a:r>
          </a:p>
          <a:p>
            <a:pPr lvl="0" algn="ctr" defTabSz="914400" fontAlgn="auto">
              <a:spcBef>
                <a:spcPts val="0"/>
              </a:spcBef>
              <a:spcAft>
                <a:spcPts val="0"/>
              </a:spcAft>
              <a:defRPr/>
            </a:pPr>
            <a:r>
              <a:rPr lang="en-US" sz="1050" b="1" kern="0" dirty="0" smtClean="0">
                <a:solidFill>
                  <a:schemeClr val="tx1"/>
                </a:solidFill>
              </a:rPr>
              <a:t>HEC</a:t>
            </a:r>
            <a:endParaRPr lang="en-US" sz="1050" b="1" kern="0" dirty="0">
              <a:solidFill>
                <a:schemeClr val="tx1"/>
              </a:solidFill>
            </a:endParaRPr>
          </a:p>
        </p:txBody>
      </p:sp>
      <p:sp>
        <p:nvSpPr>
          <p:cNvPr id="8" name="Rectangle 7"/>
          <p:cNvSpPr/>
          <p:nvPr/>
        </p:nvSpPr>
        <p:spPr>
          <a:xfrm>
            <a:off x="6108323" y="1674589"/>
            <a:ext cx="971550" cy="609600"/>
          </a:xfrm>
          <a:prstGeom prst="rect">
            <a:avLst/>
          </a:prstGeom>
          <a:solidFill>
            <a:schemeClr val="tx2">
              <a:lumMod val="20000"/>
              <a:lumOff val="80000"/>
            </a:schemeClr>
          </a:solidFill>
          <a:ln w="25400" cap="flat" cmpd="sng" algn="ctr">
            <a:solidFill>
              <a:srgbClr val="4F81BD">
                <a:shade val="50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tx1"/>
                </a:solidFill>
                <a:effectLst/>
                <a:uLnTx/>
                <a:uFillTx/>
                <a:latin typeface="Calibri"/>
                <a:ea typeface="+mn-ea"/>
                <a:cs typeface="+mn-cs"/>
              </a:rPr>
              <a:t>DOD Pain Management</a:t>
            </a:r>
          </a:p>
        </p:txBody>
      </p:sp>
      <p:sp>
        <p:nvSpPr>
          <p:cNvPr id="12" name="Oval 11"/>
          <p:cNvSpPr/>
          <p:nvPr/>
        </p:nvSpPr>
        <p:spPr>
          <a:xfrm>
            <a:off x="5472903" y="2424701"/>
            <a:ext cx="1247429" cy="79984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914400" fontAlgn="auto">
              <a:spcBef>
                <a:spcPts val="0"/>
              </a:spcBef>
              <a:spcAft>
                <a:spcPts val="0"/>
              </a:spcAft>
              <a:defRPr/>
            </a:pPr>
            <a:r>
              <a:rPr lang="en-US" sz="1000" b="1" kern="0" dirty="0" smtClean="0">
                <a:solidFill>
                  <a:schemeClr val="tx1"/>
                </a:solidFill>
              </a:rPr>
              <a:t>JIF Joint VA/DOD </a:t>
            </a:r>
            <a:r>
              <a:rPr lang="en-US" sz="1000" b="1" kern="0" dirty="0">
                <a:solidFill>
                  <a:schemeClr val="tx1"/>
                </a:solidFill>
              </a:rPr>
              <a:t>Pain </a:t>
            </a:r>
            <a:r>
              <a:rPr lang="en-US" sz="1000" b="1" kern="0" dirty="0" smtClean="0">
                <a:solidFill>
                  <a:schemeClr val="tx1"/>
                </a:solidFill>
              </a:rPr>
              <a:t>Education</a:t>
            </a:r>
            <a:endParaRPr lang="en-US" sz="1000" b="1" kern="0" dirty="0">
              <a:solidFill>
                <a:schemeClr val="tx1"/>
              </a:solidFill>
            </a:endParaRPr>
          </a:p>
        </p:txBody>
      </p:sp>
      <p:cxnSp>
        <p:nvCxnSpPr>
          <p:cNvPr id="14" name="Straight Arrow Connector 13"/>
          <p:cNvCxnSpPr/>
          <p:nvPr/>
        </p:nvCxnSpPr>
        <p:spPr>
          <a:xfrm flipH="1" flipV="1">
            <a:off x="7010400" y="2306833"/>
            <a:ext cx="6777" cy="517789"/>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12" idx="1"/>
          </p:cNvCxnSpPr>
          <p:nvPr/>
        </p:nvCxnSpPr>
        <p:spPr>
          <a:xfrm>
            <a:off x="5272303" y="2306832"/>
            <a:ext cx="383282" cy="23500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59991" y="2565727"/>
            <a:ext cx="1052512" cy="609600"/>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b="1" baseline="0" dirty="0" smtClean="0">
                <a:solidFill>
                  <a:schemeClr val="tx1"/>
                </a:solidFill>
              </a:rPr>
              <a:t>Pain Education Advisory </a:t>
            </a:r>
            <a:r>
              <a:rPr lang="en-US" sz="1100" b="1" baseline="0" dirty="0">
                <a:solidFill>
                  <a:schemeClr val="tx1"/>
                </a:solidFill>
              </a:rPr>
              <a:t>Team</a:t>
            </a:r>
            <a:endParaRPr lang="en-US" sz="1100" b="1" dirty="0">
              <a:solidFill>
                <a:schemeClr val="tx1"/>
              </a:solidFill>
            </a:endParaRPr>
          </a:p>
        </p:txBody>
      </p:sp>
      <p:cxnSp>
        <p:nvCxnSpPr>
          <p:cNvPr id="23" name="Straight Arrow Connector 22"/>
          <p:cNvCxnSpPr/>
          <p:nvPr/>
        </p:nvCxnSpPr>
        <p:spPr>
          <a:xfrm>
            <a:off x="3086246" y="2241308"/>
            <a:ext cx="0" cy="28675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96967" y="3082886"/>
            <a:ext cx="1128712" cy="646506"/>
          </a:xfrm>
          <a:prstGeom prst="rect">
            <a:avLst/>
          </a:prstGeom>
          <a:solidFill>
            <a:srgbClr val="9BBB59">
              <a:lumMod val="40000"/>
              <a:lumOff val="60000"/>
            </a:srgbClr>
          </a:solidFill>
          <a:ln w="25400" cap="flat" cmpd="sng" algn="ctr">
            <a:solidFill>
              <a:srgbClr val="F79646">
                <a:lumMod val="50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lumMod val="95000"/>
                    <a:lumOff val="5000"/>
                  </a:sysClr>
                </a:solidFill>
                <a:effectLst/>
                <a:uLnTx/>
                <a:uFillTx/>
                <a:latin typeface="Calibri"/>
                <a:ea typeface="+mn-ea"/>
                <a:cs typeface="+mn-cs"/>
              </a:rPr>
              <a:t>Community of Practice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lumMod val="95000"/>
                    <a:lumOff val="5000"/>
                  </a:sysClr>
                </a:solidFill>
                <a:effectLst/>
                <a:uLnTx/>
                <a:uFillTx/>
                <a:latin typeface="Calibri"/>
                <a:ea typeface="+mn-ea"/>
                <a:cs typeface="+mn-cs"/>
              </a:rPr>
              <a:t>Coordinating </a:t>
            </a:r>
            <a:r>
              <a:rPr kumimoji="0" lang="en-US" sz="1000" b="1" i="0" u="none" strike="noStrike" kern="0" cap="none" spc="0" normalizeH="0" baseline="0" noProof="0" dirty="0" smtClean="0">
                <a:ln>
                  <a:noFill/>
                </a:ln>
                <a:solidFill>
                  <a:sysClr val="windowText" lastClr="000000">
                    <a:lumMod val="95000"/>
                    <a:lumOff val="5000"/>
                  </a:sysClr>
                </a:solidFill>
                <a:effectLst/>
                <a:uLnTx/>
                <a:uFillTx/>
                <a:latin typeface="Calibri"/>
                <a:ea typeface="+mn-ea"/>
                <a:cs typeface="+mn-cs"/>
              </a:rPr>
              <a:t>Workgroup</a:t>
            </a:r>
            <a:endParaRPr kumimoji="0" lang="en-US" sz="1000" b="1" i="0" u="none" strike="noStrike" kern="0" cap="none" spc="0" normalizeH="0" baseline="0" noProof="0" dirty="0">
              <a:ln>
                <a:noFill/>
              </a:ln>
              <a:solidFill>
                <a:sysClr val="windowText" lastClr="000000">
                  <a:lumMod val="95000"/>
                  <a:lumOff val="5000"/>
                </a:sysClr>
              </a:solidFill>
              <a:effectLst/>
              <a:uLnTx/>
              <a:uFillTx/>
              <a:latin typeface="Calibri"/>
              <a:ea typeface="+mn-ea"/>
              <a:cs typeface="+mn-cs"/>
            </a:endParaRPr>
          </a:p>
        </p:txBody>
      </p:sp>
      <p:sp>
        <p:nvSpPr>
          <p:cNvPr id="32" name="Rectangle 31"/>
          <p:cNvSpPr/>
          <p:nvPr/>
        </p:nvSpPr>
        <p:spPr>
          <a:xfrm>
            <a:off x="2552320" y="3637278"/>
            <a:ext cx="1190331" cy="685800"/>
          </a:xfrm>
          <a:prstGeom prst="rect">
            <a:avLst/>
          </a:prstGeom>
          <a:solidFill>
            <a:srgbClr val="9BBB59">
              <a:lumMod val="40000"/>
              <a:lumOff val="60000"/>
            </a:srgbClr>
          </a:solidFill>
          <a:ln w="25400" cap="flat" cmpd="sng" algn="ctr">
            <a:solidFill>
              <a:srgbClr val="F79646">
                <a:lumMod val="50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lumMod val="95000"/>
                    <a:lumOff val="5000"/>
                  </a:sysClr>
                </a:solidFill>
                <a:effectLst/>
                <a:uLnTx/>
                <a:uFillTx/>
                <a:latin typeface="Calibri"/>
                <a:ea typeface="+mn-ea"/>
                <a:cs typeface="+mn-cs"/>
              </a:rPr>
              <a:t>Facility Pain Champions</a:t>
            </a:r>
            <a:endParaRPr kumimoji="0" lang="en-US" sz="1000" b="1" i="0" u="none" strike="noStrike" kern="0" cap="none" spc="0" normalizeH="0" baseline="0" noProof="0" dirty="0">
              <a:ln>
                <a:noFill/>
              </a:ln>
              <a:solidFill>
                <a:sysClr val="windowText" lastClr="000000">
                  <a:lumMod val="95000"/>
                  <a:lumOff val="5000"/>
                </a:sysClr>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lumMod val="95000"/>
                    <a:lumOff val="5000"/>
                  </a:sysClr>
                </a:solidFill>
                <a:effectLst/>
                <a:uLnTx/>
                <a:uFillTx/>
                <a:latin typeface="Calibri"/>
                <a:ea typeface="+mn-ea"/>
                <a:cs typeface="+mn-cs"/>
              </a:rPr>
              <a:t>Coordinating </a:t>
            </a:r>
            <a:r>
              <a:rPr kumimoji="0" lang="en-US" sz="1000" b="1" i="0" u="none" strike="noStrike" kern="0" cap="none" spc="0" normalizeH="0" baseline="0" noProof="0" dirty="0" smtClean="0">
                <a:ln>
                  <a:noFill/>
                </a:ln>
                <a:solidFill>
                  <a:sysClr val="windowText" lastClr="000000">
                    <a:lumMod val="95000"/>
                    <a:lumOff val="5000"/>
                  </a:sysClr>
                </a:solidFill>
                <a:effectLst/>
                <a:uLnTx/>
                <a:uFillTx/>
                <a:latin typeface="Calibri"/>
                <a:ea typeface="+mn-ea"/>
                <a:cs typeface="+mn-cs"/>
              </a:rPr>
              <a:t>Workgroup</a:t>
            </a:r>
            <a:endParaRPr kumimoji="0" lang="en-US" sz="1000" b="1" i="0" u="none" strike="noStrike" kern="0" cap="none" spc="0" normalizeH="0" baseline="0" noProof="0" dirty="0">
              <a:ln>
                <a:noFill/>
              </a:ln>
              <a:solidFill>
                <a:sysClr val="windowText" lastClr="000000">
                  <a:lumMod val="95000"/>
                  <a:lumOff val="5000"/>
                </a:sysClr>
              </a:solidFill>
              <a:effectLst/>
              <a:uLnTx/>
              <a:uFillTx/>
              <a:latin typeface="Calibri"/>
              <a:ea typeface="+mn-ea"/>
              <a:cs typeface="+mn-cs"/>
            </a:endParaRPr>
          </a:p>
        </p:txBody>
      </p:sp>
      <p:sp>
        <p:nvSpPr>
          <p:cNvPr id="33" name="Rectangle 32"/>
          <p:cNvSpPr/>
          <p:nvPr/>
        </p:nvSpPr>
        <p:spPr>
          <a:xfrm>
            <a:off x="4307937" y="3254443"/>
            <a:ext cx="1128712" cy="675081"/>
          </a:xfrm>
          <a:prstGeom prst="rect">
            <a:avLst/>
          </a:prstGeom>
          <a:solidFill>
            <a:srgbClr val="9BBB59">
              <a:lumMod val="40000"/>
              <a:lumOff val="60000"/>
            </a:srgbClr>
          </a:solidFill>
          <a:ln w="25400" cap="flat" cmpd="sng" algn="ctr">
            <a:solidFill>
              <a:srgbClr val="F79646">
                <a:lumMod val="50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lumMod val="95000"/>
                    <a:lumOff val="5000"/>
                  </a:sysClr>
                </a:solidFill>
                <a:effectLst/>
                <a:uLnTx/>
                <a:uFillTx/>
                <a:latin typeface="Calibri"/>
                <a:ea typeface="+mn-ea"/>
                <a:cs typeface="+mn-cs"/>
              </a:rPr>
              <a:t>Pain Management </a:t>
            </a:r>
            <a:r>
              <a:rPr kumimoji="0" lang="en-US" sz="900" b="1" i="0" u="none" strike="noStrike" kern="0" cap="none" spc="0" normalizeH="0" baseline="0" noProof="0" dirty="0" smtClean="0">
                <a:ln>
                  <a:noFill/>
                </a:ln>
                <a:solidFill>
                  <a:sysClr val="windowText" lastClr="000000">
                    <a:lumMod val="95000"/>
                    <a:lumOff val="5000"/>
                  </a:sysClr>
                </a:solidFill>
                <a:effectLst/>
                <a:uLnTx/>
                <a:uFillTx/>
                <a:latin typeface="Calibri"/>
                <a:ea typeface="+mn-ea"/>
                <a:cs typeface="+mn-cs"/>
              </a:rPr>
              <a:t>Education</a:t>
            </a:r>
            <a:r>
              <a:rPr kumimoji="0" lang="en-US" sz="900" b="1" i="0" u="none" strike="noStrike" kern="0" cap="none" spc="0" normalizeH="0" noProof="0" dirty="0" smtClean="0">
                <a:ln>
                  <a:noFill/>
                </a:ln>
                <a:solidFill>
                  <a:sysClr val="windowText" lastClr="000000">
                    <a:lumMod val="95000"/>
                    <a:lumOff val="5000"/>
                  </a:sysClr>
                </a:solidFill>
                <a:effectLst/>
                <a:uLnTx/>
                <a:uFillTx/>
                <a:latin typeface="Calibri"/>
                <a:ea typeface="+mn-ea"/>
                <a:cs typeface="+mn-cs"/>
              </a:rPr>
              <a:t> and </a:t>
            </a:r>
            <a:r>
              <a:rPr kumimoji="0" lang="en-US" sz="900" b="1" i="0" u="none" strike="noStrike" kern="0" cap="none" spc="0" normalizeH="0" baseline="0" noProof="0" dirty="0" smtClean="0">
                <a:ln>
                  <a:noFill/>
                </a:ln>
                <a:solidFill>
                  <a:sysClr val="windowText" lastClr="000000">
                    <a:lumMod val="95000"/>
                    <a:lumOff val="5000"/>
                  </a:sysClr>
                </a:solidFill>
                <a:effectLst/>
                <a:uLnTx/>
                <a:uFillTx/>
                <a:latin typeface="Calibri"/>
                <a:ea typeface="+mn-ea"/>
                <a:cs typeface="+mn-cs"/>
              </a:rPr>
              <a:t>Training  Workgroup</a:t>
            </a:r>
            <a:endParaRPr kumimoji="0" lang="en-US" sz="900" b="1" i="0" u="none" strike="noStrike" kern="0" cap="none" spc="0" normalizeH="0" baseline="0" noProof="0" dirty="0">
              <a:ln>
                <a:noFill/>
              </a:ln>
              <a:solidFill>
                <a:sysClr val="windowText" lastClr="000000">
                  <a:lumMod val="95000"/>
                  <a:lumOff val="5000"/>
                </a:sysClr>
              </a:solidFill>
              <a:effectLst/>
              <a:uLnTx/>
              <a:uFillTx/>
              <a:latin typeface="Calibri"/>
              <a:ea typeface="+mn-ea"/>
              <a:cs typeface="+mn-cs"/>
            </a:endParaRPr>
          </a:p>
        </p:txBody>
      </p:sp>
      <p:cxnSp>
        <p:nvCxnSpPr>
          <p:cNvPr id="34" name="Straight Arrow Connector 33"/>
          <p:cNvCxnSpPr>
            <a:endCxn id="32" idx="1"/>
          </p:cNvCxnSpPr>
          <p:nvPr/>
        </p:nvCxnSpPr>
        <p:spPr>
          <a:xfrm>
            <a:off x="1751354" y="3614972"/>
            <a:ext cx="800966" cy="365206"/>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3" idx="1"/>
          </p:cNvCxnSpPr>
          <p:nvPr/>
        </p:nvCxnSpPr>
        <p:spPr>
          <a:xfrm flipV="1">
            <a:off x="3799012" y="3591984"/>
            <a:ext cx="508925" cy="452033"/>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725679" y="2871746"/>
            <a:ext cx="776729" cy="304801"/>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086247" y="3176547"/>
            <a:ext cx="0" cy="459184"/>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70532" y="4800600"/>
            <a:ext cx="981581" cy="60472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b="1" dirty="0">
                <a:solidFill>
                  <a:schemeClr val="tx1"/>
                </a:solidFill>
              </a:rPr>
              <a:t>Community of Practice</a:t>
            </a:r>
          </a:p>
          <a:p>
            <a:pPr algn="ctr"/>
            <a:r>
              <a:rPr lang="en-US" sz="1000" b="1" baseline="0" dirty="0" smtClean="0">
                <a:solidFill>
                  <a:schemeClr val="tx1"/>
                </a:solidFill>
              </a:rPr>
              <a:t>Monthly Calls</a:t>
            </a:r>
            <a:endParaRPr lang="en-US" sz="1000" b="1" baseline="0" dirty="0">
              <a:solidFill>
                <a:schemeClr val="tx1"/>
              </a:solidFill>
            </a:endParaRPr>
          </a:p>
          <a:p>
            <a:pPr algn="ctr"/>
            <a:endParaRPr lang="en-US" sz="1000" b="1" dirty="0">
              <a:solidFill>
                <a:schemeClr val="bg1"/>
              </a:solidFill>
            </a:endParaRPr>
          </a:p>
        </p:txBody>
      </p:sp>
      <p:sp>
        <p:nvSpPr>
          <p:cNvPr id="47" name="Rectangle 46"/>
          <p:cNvSpPr/>
          <p:nvPr/>
        </p:nvSpPr>
        <p:spPr>
          <a:xfrm>
            <a:off x="4110670" y="4409434"/>
            <a:ext cx="1647825" cy="2857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b="1" dirty="0">
                <a:solidFill>
                  <a:schemeClr val="tx1"/>
                </a:solidFill>
              </a:rPr>
              <a:t>Training Program</a:t>
            </a:r>
          </a:p>
        </p:txBody>
      </p:sp>
      <p:sp>
        <p:nvSpPr>
          <p:cNvPr id="51" name="Rectangle 50"/>
          <p:cNvSpPr/>
          <p:nvPr/>
        </p:nvSpPr>
        <p:spPr>
          <a:xfrm>
            <a:off x="2624654" y="4805249"/>
            <a:ext cx="1117997" cy="600075"/>
          </a:xfrm>
          <a:prstGeom prst="rect">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b="1" dirty="0" smtClean="0">
              <a:solidFill>
                <a:schemeClr val="tx1"/>
              </a:solidFill>
            </a:endParaRPr>
          </a:p>
          <a:p>
            <a:pPr algn="ctr"/>
            <a:r>
              <a:rPr lang="en-US" sz="900" b="1" dirty="0" smtClean="0">
                <a:solidFill>
                  <a:schemeClr val="tx1"/>
                </a:solidFill>
              </a:rPr>
              <a:t>Facility </a:t>
            </a:r>
            <a:r>
              <a:rPr lang="en-US" sz="900" b="1" dirty="0">
                <a:solidFill>
                  <a:schemeClr val="tx1"/>
                </a:solidFill>
              </a:rPr>
              <a:t>Pain Champions</a:t>
            </a:r>
          </a:p>
          <a:p>
            <a:pPr algn="ctr"/>
            <a:r>
              <a:rPr lang="en-US" sz="900" b="1" baseline="0" dirty="0">
                <a:solidFill>
                  <a:schemeClr val="tx1"/>
                </a:solidFill>
              </a:rPr>
              <a:t>i.e. PCP/RNCM Team, facility </a:t>
            </a:r>
            <a:r>
              <a:rPr lang="en-US" sz="900" b="1" baseline="0" dirty="0" smtClean="0">
                <a:solidFill>
                  <a:schemeClr val="tx1"/>
                </a:solidFill>
              </a:rPr>
              <a:t>SME</a:t>
            </a:r>
            <a:endParaRPr lang="en-US" sz="900" b="1" baseline="0" dirty="0">
              <a:solidFill>
                <a:schemeClr val="tx1"/>
              </a:solidFill>
            </a:endParaRPr>
          </a:p>
          <a:p>
            <a:pPr algn="ctr"/>
            <a:endParaRPr lang="en-US" sz="1100" dirty="0">
              <a:solidFill>
                <a:srgbClr val="C00000"/>
              </a:solidFill>
            </a:endParaRPr>
          </a:p>
        </p:txBody>
      </p:sp>
      <p:sp>
        <p:nvSpPr>
          <p:cNvPr id="52" name="Rectangle 51"/>
          <p:cNvSpPr/>
          <p:nvPr/>
        </p:nvSpPr>
        <p:spPr>
          <a:xfrm>
            <a:off x="4522626" y="4910787"/>
            <a:ext cx="823912" cy="540031"/>
          </a:xfrm>
          <a:prstGeom prst="rect">
            <a:avLst/>
          </a:prstGeom>
          <a:solidFill>
            <a:srgbClr val="FFC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b="1" dirty="0">
                <a:solidFill>
                  <a:schemeClr val="tx1"/>
                </a:solidFill>
              </a:rPr>
              <a:t>Facility/VISN Pain Team</a:t>
            </a:r>
          </a:p>
        </p:txBody>
      </p:sp>
      <p:sp>
        <p:nvSpPr>
          <p:cNvPr id="53" name="Rectangle 52"/>
          <p:cNvSpPr/>
          <p:nvPr/>
        </p:nvSpPr>
        <p:spPr>
          <a:xfrm>
            <a:off x="2971800" y="5943600"/>
            <a:ext cx="640703" cy="44789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tx1"/>
                </a:solidFill>
              </a:rPr>
              <a:t>PACT</a:t>
            </a:r>
            <a:endParaRPr lang="en-US" sz="1100" b="1" dirty="0">
              <a:solidFill>
                <a:schemeClr val="tx1"/>
              </a:solidFill>
            </a:endParaRPr>
          </a:p>
        </p:txBody>
      </p:sp>
      <p:cxnSp>
        <p:nvCxnSpPr>
          <p:cNvPr id="69" name="Straight Arrow Connector 68"/>
          <p:cNvCxnSpPr>
            <a:endCxn id="7" idx="2"/>
          </p:cNvCxnSpPr>
          <p:nvPr/>
        </p:nvCxnSpPr>
        <p:spPr>
          <a:xfrm>
            <a:off x="3657004" y="2022270"/>
            <a:ext cx="702695" cy="0"/>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8" idx="1"/>
          </p:cNvCxnSpPr>
          <p:nvPr/>
        </p:nvCxnSpPr>
        <p:spPr>
          <a:xfrm flipV="1">
            <a:off x="5408667" y="1979389"/>
            <a:ext cx="699656" cy="17742"/>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698027" y="2948205"/>
            <a:ext cx="560610" cy="306238"/>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1145362" y="3729392"/>
            <a:ext cx="0" cy="996222"/>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51" idx="1"/>
          </p:cNvCxnSpPr>
          <p:nvPr/>
        </p:nvCxnSpPr>
        <p:spPr>
          <a:xfrm flipV="1">
            <a:off x="1627772" y="5105287"/>
            <a:ext cx="996882" cy="32804"/>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3742651" y="5105286"/>
            <a:ext cx="760809" cy="0"/>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844704" y="3929524"/>
            <a:ext cx="0" cy="459184"/>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147485" y="4341416"/>
            <a:ext cx="0" cy="459184"/>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1665567" y="5517717"/>
            <a:ext cx="1230033" cy="578283"/>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674253" y="5486400"/>
            <a:ext cx="829207" cy="528221"/>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292151" y="5408216"/>
            <a:ext cx="0" cy="459184"/>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12" idx="2"/>
          </p:cNvCxnSpPr>
          <p:nvPr/>
        </p:nvCxnSpPr>
        <p:spPr>
          <a:xfrm flipV="1">
            <a:off x="3621601" y="2824622"/>
            <a:ext cx="1851302" cy="1"/>
          </a:xfrm>
          <a:prstGeom prst="straightConnector1">
            <a:avLst/>
          </a:prstGeom>
          <a:ln w="349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12" idx="6"/>
          </p:cNvCxnSpPr>
          <p:nvPr/>
        </p:nvCxnSpPr>
        <p:spPr>
          <a:xfrm flipH="1">
            <a:off x="6720332" y="2824622"/>
            <a:ext cx="296845"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676400" y="381000"/>
            <a:ext cx="6062878" cy="1238838"/>
          </a:xfrm>
          <a:prstGeom prst="rect">
            <a:avLst/>
          </a:prstGeom>
          <a:noFill/>
          <a:ln>
            <a:solidFill>
              <a:schemeClr val="accent1"/>
            </a:solidFill>
          </a:ln>
        </p:spPr>
        <p:txBody>
          <a:bodyPr wrap="square" rtlCol="0">
            <a:spAutoFit/>
          </a:bodyPr>
          <a:lstStyle/>
          <a:p>
            <a:pPr algn="ctr"/>
            <a:r>
              <a:rPr lang="en-US" sz="2400" dirty="0" smtClean="0"/>
              <a:t>Joint Education/Training Program (JPEP)</a:t>
            </a:r>
          </a:p>
          <a:p>
            <a:pPr algn="ctr"/>
            <a:r>
              <a:rPr lang="en-US" sz="2400" dirty="0" smtClean="0"/>
              <a:t>VA/</a:t>
            </a:r>
            <a:r>
              <a:rPr lang="en-US" sz="2400" dirty="0" err="1" smtClean="0"/>
              <a:t>DoD</a:t>
            </a:r>
            <a:r>
              <a:rPr lang="en-US" sz="2400" dirty="0" smtClean="0"/>
              <a:t> HEC Pain Management Working Group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999"/>
            <a:ext cx="8229600" cy="937161"/>
          </a:xfrm>
        </p:spPr>
        <p:txBody>
          <a:bodyPr anchor="ctr" anchorCtr="0">
            <a:normAutofit fontScale="90000"/>
          </a:bodyPr>
          <a:lstStyle/>
          <a:p>
            <a:pPr algn="ctr"/>
            <a:r>
              <a:rPr lang="en-US" dirty="0" smtClean="0"/>
              <a:t/>
            </a:r>
            <a:br>
              <a:rPr lang="en-US" dirty="0" smtClean="0"/>
            </a:br>
            <a:r>
              <a:rPr lang="en-US" sz="3600" dirty="0" smtClean="0"/>
              <a:t>Healthcare Analysis Information Group 2010 VHA Pain Management Survey Results</a:t>
            </a:r>
            <a:endParaRPr lang="en-US" sz="3600" dirty="0"/>
          </a:p>
        </p:txBody>
      </p:sp>
      <p:sp>
        <p:nvSpPr>
          <p:cNvPr id="3" name="Content Placeholder 2"/>
          <p:cNvSpPr>
            <a:spLocks noGrp="1"/>
          </p:cNvSpPr>
          <p:nvPr>
            <p:ph idx="1"/>
          </p:nvPr>
        </p:nvSpPr>
        <p:spPr>
          <a:xfrm>
            <a:off x="457200" y="1802075"/>
            <a:ext cx="8229600" cy="4495800"/>
          </a:xfrm>
        </p:spPr>
        <p:txBody>
          <a:bodyPr/>
          <a:lstStyle/>
          <a:p>
            <a:r>
              <a:rPr lang="en-US" sz="2400" dirty="0" smtClean="0"/>
              <a:t>100% of facilities have pain management policies</a:t>
            </a:r>
          </a:p>
          <a:p>
            <a:r>
              <a:rPr lang="en-US" sz="2400" dirty="0" smtClean="0"/>
              <a:t>100% of Veterans Integrated Service Network (VISN) and 95% of facilities have identified Pain Points of Contacts (POCs)</a:t>
            </a:r>
          </a:p>
          <a:p>
            <a:r>
              <a:rPr lang="en-US" sz="2400" dirty="0" smtClean="0"/>
              <a:t>54% of facilities identified a primary care pain champion</a:t>
            </a:r>
          </a:p>
          <a:p>
            <a:r>
              <a:rPr lang="en-US" sz="2400" dirty="0" smtClean="0"/>
              <a:t>96% of facilities have multidisciplinary pain committees</a:t>
            </a:r>
          </a:p>
        </p:txBody>
      </p:sp>
      <p:pic>
        <p:nvPicPr>
          <p:cNvPr id="6" name="Picture 2" descr="http://blog.oregonlive.com/news_impact/2009/07/large_OregonGuard.JPG"/>
          <p:cNvPicPr>
            <a:picLocks noChangeAspect="1" noChangeArrowheads="1"/>
          </p:cNvPicPr>
          <p:nvPr/>
        </p:nvPicPr>
        <p:blipFill>
          <a:blip r:embed="rId3" cstate="print"/>
          <a:srcRect/>
          <a:stretch>
            <a:fillRect/>
          </a:stretch>
        </p:blipFill>
        <p:spPr bwMode="auto">
          <a:xfrm>
            <a:off x="2025361" y="4075584"/>
            <a:ext cx="4680239" cy="2153392"/>
          </a:xfrm>
          <a:prstGeom prst="rect">
            <a:avLst/>
          </a:prstGeom>
          <a:noFill/>
          <a:ln>
            <a:solidFill>
              <a:srgbClr val="FFFFFF"/>
            </a:solidFill>
          </a:ln>
          <a:effectLst>
            <a:outerShdw blurRad="127000" dist="38100" dir="2700000">
              <a:srgbClr val="000000">
                <a:alpha val="75000"/>
              </a:srgbClr>
            </a:outerShdw>
          </a:effectLst>
        </p:spPr>
      </p:pic>
      <p:sp>
        <p:nvSpPr>
          <p:cNvPr id="9" name="Slide Number Placeholder 8"/>
          <p:cNvSpPr>
            <a:spLocks noGrp="1"/>
          </p:cNvSpPr>
          <p:nvPr>
            <p:ph type="sldNum" sz="quarter" idx="10"/>
          </p:nvPr>
        </p:nvSpPr>
        <p:spPr>
          <a:xfrm>
            <a:off x="8441531" y="6228976"/>
            <a:ext cx="490537" cy="365125"/>
          </a:xfrm>
        </p:spPr>
        <p:txBody>
          <a:bodyPr/>
          <a:lstStyle/>
          <a:p>
            <a:pPr algn="ctr">
              <a:defRPr/>
            </a:pPr>
            <a:fld id="{C32E41BC-F3C7-4440-964A-79A2B9AB8CF4}" type="slidenum">
              <a:rPr lang="en-US" smtClean="0"/>
              <a:pPr algn="ct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03" y="274638"/>
            <a:ext cx="8835241" cy="1290637"/>
          </a:xfrm>
        </p:spPr>
        <p:txBody>
          <a:bodyPr/>
          <a:lstStyle/>
          <a:p>
            <a:pPr algn="ctr"/>
            <a:r>
              <a:rPr lang="en-US" sz="3200" dirty="0" smtClean="0"/>
              <a:t>Healthcare Analysis Information Group 2010 VHA Pain Management Survey Results</a:t>
            </a:r>
            <a:endParaRPr lang="en-US" sz="3200" dirty="0"/>
          </a:p>
        </p:txBody>
      </p:sp>
      <p:graphicFrame>
        <p:nvGraphicFramePr>
          <p:cNvPr id="4" name="Content Placeholder 3"/>
          <p:cNvGraphicFramePr>
            <a:graphicFrameLocks noGrp="1"/>
          </p:cNvGraphicFramePr>
          <p:nvPr>
            <p:ph idx="1"/>
          </p:nvPr>
        </p:nvGraphicFramePr>
        <p:xfrm>
          <a:off x="457200" y="1710047"/>
          <a:ext cx="8229600" cy="4385953"/>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0"/>
          </p:nvPr>
        </p:nvSpPr>
        <p:spPr>
          <a:xfrm>
            <a:off x="8196263" y="6249988"/>
            <a:ext cx="490537" cy="365125"/>
          </a:xfrm>
        </p:spPr>
        <p:txBody>
          <a:bodyPr/>
          <a:lstStyle/>
          <a:p>
            <a:pPr algn="ctr">
              <a:defRPr/>
            </a:pPr>
            <a:fld id="{C32E41BC-F3C7-4440-964A-79A2B9AB8CF4}" type="slidenum">
              <a:rPr lang="en-US" smtClean="0"/>
              <a:pPr algn="ct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03416"/>
          </a:xfrm>
        </p:spPr>
        <p:txBody>
          <a:bodyPr anchor="ctr" anchorCtr="0"/>
          <a:lstStyle/>
          <a:p>
            <a:pPr algn="ctr"/>
            <a:r>
              <a:rPr lang="en-US" sz="3200" dirty="0" smtClean="0"/>
              <a:t>Specialty Pain Care Capacity</a:t>
            </a:r>
            <a:endParaRPr lang="en-US" sz="3200" dirty="0"/>
          </a:p>
        </p:txBody>
      </p:sp>
      <p:sp>
        <p:nvSpPr>
          <p:cNvPr id="3" name="Content Placeholder 2"/>
          <p:cNvSpPr>
            <a:spLocks noGrp="1"/>
          </p:cNvSpPr>
          <p:nvPr>
            <p:ph idx="1"/>
          </p:nvPr>
        </p:nvSpPr>
        <p:spPr/>
        <p:txBody>
          <a:bodyPr/>
          <a:lstStyle/>
          <a:p>
            <a:r>
              <a:rPr lang="en-US" sz="2400" dirty="0" smtClean="0"/>
              <a:t>100 % of </a:t>
            </a:r>
            <a:r>
              <a:rPr lang="en-US" sz="2400" b="1" dirty="0" smtClean="0"/>
              <a:t>VISNs </a:t>
            </a:r>
            <a:r>
              <a:rPr lang="en-US" sz="2400" dirty="0" smtClean="0"/>
              <a:t>have specialty pain clinics</a:t>
            </a:r>
          </a:p>
          <a:p>
            <a:r>
              <a:rPr lang="en-US" sz="2400" dirty="0" smtClean="0"/>
              <a:t>91% of </a:t>
            </a:r>
            <a:r>
              <a:rPr lang="en-US" sz="2400" b="1" dirty="0" smtClean="0"/>
              <a:t>facilities</a:t>
            </a:r>
            <a:r>
              <a:rPr lang="en-US" sz="2400" dirty="0" smtClean="0"/>
              <a:t> have dedicated pain clinics</a:t>
            </a:r>
          </a:p>
          <a:p>
            <a:endParaRPr lang="en-US" sz="2400" dirty="0"/>
          </a:p>
        </p:txBody>
      </p:sp>
      <p:graphicFrame>
        <p:nvGraphicFramePr>
          <p:cNvPr id="4" name="Content Placeholder 3"/>
          <p:cNvGraphicFramePr>
            <a:graphicFrameLocks/>
          </p:cNvGraphicFramePr>
          <p:nvPr/>
        </p:nvGraphicFramePr>
        <p:xfrm>
          <a:off x="380996" y="3046029"/>
          <a:ext cx="8534403" cy="260459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28804"/>
                <a:gridCol w="1026886"/>
                <a:gridCol w="1074057"/>
                <a:gridCol w="1059543"/>
                <a:gridCol w="1074057"/>
                <a:gridCol w="1233714"/>
                <a:gridCol w="1237342"/>
              </a:tblGrid>
              <a:tr h="1279228">
                <a:tc>
                  <a:txBody>
                    <a:bodyPr/>
                    <a:lstStyle/>
                    <a:p>
                      <a:endParaRPr lang="en-US" dirty="0"/>
                    </a:p>
                  </a:txBody>
                  <a:tcPr/>
                </a:tc>
                <a:tc>
                  <a:txBody>
                    <a:bodyPr/>
                    <a:lstStyle/>
                    <a:p>
                      <a:r>
                        <a:rPr lang="en-US" dirty="0" smtClean="0"/>
                        <a:t>FY 2010</a:t>
                      </a:r>
                      <a:endParaRPr lang="en-US" dirty="0"/>
                    </a:p>
                  </a:txBody>
                  <a:tcPr/>
                </a:tc>
                <a:tc>
                  <a:txBody>
                    <a:bodyPr/>
                    <a:lstStyle/>
                    <a:p>
                      <a:r>
                        <a:rPr lang="en-US" dirty="0" smtClean="0"/>
                        <a:t>FY 2011</a:t>
                      </a:r>
                      <a:endParaRPr lang="en-US" dirty="0"/>
                    </a:p>
                  </a:txBody>
                  <a:tcPr/>
                </a:tc>
                <a:tc>
                  <a:txBody>
                    <a:bodyPr/>
                    <a:lstStyle/>
                    <a:p>
                      <a:r>
                        <a:rPr lang="en-US" dirty="0" smtClean="0"/>
                        <a:t>FY</a:t>
                      </a:r>
                      <a:r>
                        <a:rPr lang="en-US" baseline="0" dirty="0" smtClean="0"/>
                        <a:t> 2011</a:t>
                      </a:r>
                    </a:p>
                    <a:p>
                      <a:r>
                        <a:rPr lang="en-US" baseline="0" dirty="0" smtClean="0"/>
                        <a:t>(thru 2</a:t>
                      </a:r>
                      <a:r>
                        <a:rPr lang="en-US" baseline="30000" dirty="0" smtClean="0"/>
                        <a:t>nd </a:t>
                      </a:r>
                      <a:r>
                        <a:rPr lang="en-US" baseline="0" dirty="0" smtClean="0"/>
                        <a:t>quarter)</a:t>
                      </a:r>
                      <a:endParaRPr lang="en-US" dirty="0"/>
                    </a:p>
                  </a:txBody>
                  <a:tcPr/>
                </a:tc>
                <a:tc>
                  <a:txBody>
                    <a:bodyPr/>
                    <a:lstStyle/>
                    <a:p>
                      <a:r>
                        <a:rPr lang="en-US" dirty="0" smtClean="0"/>
                        <a:t>FY 2012</a:t>
                      </a:r>
                    </a:p>
                    <a:p>
                      <a:r>
                        <a:rPr lang="en-US" dirty="0" smtClean="0"/>
                        <a:t>(thru</a:t>
                      </a:r>
                      <a:r>
                        <a:rPr lang="en-US" baseline="0" dirty="0" smtClean="0"/>
                        <a:t> 2</a:t>
                      </a:r>
                      <a:r>
                        <a:rPr lang="en-US" baseline="30000" dirty="0" smtClean="0"/>
                        <a:t>nd </a:t>
                      </a:r>
                      <a:r>
                        <a:rPr lang="en-US" baseline="0" dirty="0" smtClean="0"/>
                        <a:t>quarter)</a:t>
                      </a:r>
                      <a:endParaRPr lang="en-US" dirty="0"/>
                    </a:p>
                  </a:txBody>
                  <a:tcPr/>
                </a:tc>
                <a:tc>
                  <a:txBody>
                    <a:bodyPr/>
                    <a:lstStyle/>
                    <a:p>
                      <a:pPr algn="ctr" fontAlgn="b"/>
                      <a:r>
                        <a:rPr lang="en-US" sz="1800" b="1" i="0" u="none" strike="noStrike" dirty="0" smtClean="0">
                          <a:latin typeface="+mn-lt"/>
                        </a:rPr>
                        <a:t>% Change</a:t>
                      </a:r>
                    </a:p>
                    <a:p>
                      <a:pPr algn="ctr" fontAlgn="b"/>
                      <a:r>
                        <a:rPr lang="en-US" sz="1800" b="1" i="0" u="none" strike="noStrike" dirty="0" smtClean="0">
                          <a:latin typeface="+mn-lt"/>
                        </a:rPr>
                        <a:t>FY</a:t>
                      </a:r>
                      <a:r>
                        <a:rPr lang="en-US" sz="1800" b="1" i="0" u="none" strike="noStrike" baseline="0" dirty="0" smtClean="0">
                          <a:latin typeface="+mn-lt"/>
                        </a:rPr>
                        <a:t>11 Q2 </a:t>
                      </a:r>
                    </a:p>
                    <a:p>
                      <a:pPr algn="ctr" fontAlgn="b"/>
                      <a:r>
                        <a:rPr lang="en-US" sz="1800" b="1" i="0" u="none" strike="noStrike" baseline="0" dirty="0" smtClean="0">
                          <a:latin typeface="+mn-lt"/>
                        </a:rPr>
                        <a:t>–</a:t>
                      </a:r>
                    </a:p>
                    <a:p>
                      <a:pPr algn="ctr" fontAlgn="b"/>
                      <a:r>
                        <a:rPr lang="en-US" sz="1800" b="1" i="0" u="none" strike="noStrike" baseline="0" dirty="0" smtClean="0">
                          <a:latin typeface="+mn-lt"/>
                        </a:rPr>
                        <a:t>FY12 Q2</a:t>
                      </a:r>
                    </a:p>
                    <a:p>
                      <a:pPr algn="ctr" fontAlgn="b"/>
                      <a:endParaRPr lang="en-US" sz="1800" b="1" i="0" u="none" strike="noStrike" dirty="0">
                        <a:latin typeface="+mn-lt"/>
                      </a:endParaRPr>
                    </a:p>
                  </a:txBody>
                  <a:tcPr marL="0" marR="0" marT="0" marB="0" anchor="b"/>
                </a:tc>
                <a:tc>
                  <a:txBody>
                    <a:bodyPr/>
                    <a:lstStyle/>
                    <a:p>
                      <a:r>
                        <a:rPr lang="en-US" dirty="0" smtClean="0"/>
                        <a:t>% Change</a:t>
                      </a:r>
                    </a:p>
                    <a:p>
                      <a:r>
                        <a:rPr lang="en-US" dirty="0" smtClean="0"/>
                        <a:t>FY 2010</a:t>
                      </a:r>
                    </a:p>
                    <a:p>
                      <a:r>
                        <a:rPr lang="en-US" baseline="0" dirty="0" smtClean="0"/>
                        <a:t>       -</a:t>
                      </a:r>
                      <a:endParaRPr lang="en-US" dirty="0" smtClean="0"/>
                    </a:p>
                    <a:p>
                      <a:r>
                        <a:rPr lang="en-US" dirty="0" smtClean="0"/>
                        <a:t>FY 2011</a:t>
                      </a:r>
                      <a:endParaRPr lang="en-US" dirty="0"/>
                    </a:p>
                  </a:txBody>
                  <a:tcPr/>
                </a:tc>
              </a:tr>
              <a:tr h="457969">
                <a:tc>
                  <a:txBody>
                    <a:bodyPr/>
                    <a:lstStyle/>
                    <a:p>
                      <a:r>
                        <a:rPr lang="en-US" sz="2000" dirty="0" smtClean="0">
                          <a:latin typeface="+mn-lt"/>
                        </a:rPr>
                        <a:t>Encounters</a:t>
                      </a:r>
                      <a:endParaRPr lang="en-US" sz="2000" dirty="0">
                        <a:latin typeface="+mn-lt"/>
                      </a:endParaRPr>
                    </a:p>
                  </a:txBody>
                  <a:tcPr/>
                </a:tc>
                <a:tc>
                  <a:txBody>
                    <a:bodyPr/>
                    <a:lstStyle/>
                    <a:p>
                      <a:pPr algn="l" fontAlgn="b"/>
                      <a:r>
                        <a:rPr lang="en-US" sz="2000" b="0" i="0" u="none" strike="noStrike" baseline="0" dirty="0" smtClean="0">
                          <a:solidFill>
                            <a:srgbClr val="000000"/>
                          </a:solidFill>
                          <a:latin typeface="+mn-lt"/>
                          <a:cs typeface="Arial" pitchFamily="34" charset="0"/>
                        </a:rPr>
                        <a:t>  </a:t>
                      </a:r>
                      <a:r>
                        <a:rPr lang="en-US" sz="2000" b="0" i="0" u="none" strike="noStrike" dirty="0" smtClean="0">
                          <a:solidFill>
                            <a:srgbClr val="000000"/>
                          </a:solidFill>
                          <a:latin typeface="+mn-lt"/>
                          <a:cs typeface="Arial" pitchFamily="34" charset="0"/>
                        </a:rPr>
                        <a:t>333,447</a:t>
                      </a:r>
                      <a:endParaRPr lang="en-US" sz="2000" b="0" i="0" u="none" strike="noStrike" dirty="0">
                        <a:solidFill>
                          <a:srgbClr val="000000"/>
                        </a:solidFill>
                        <a:latin typeface="+mn-lt"/>
                        <a:cs typeface="Arial" pitchFamily="34" charset="0"/>
                      </a:endParaRPr>
                    </a:p>
                  </a:txBody>
                  <a:tcPr marL="0" marR="0" marT="0" marB="0" anchor="ctr"/>
                </a:tc>
                <a:tc>
                  <a:txBody>
                    <a:bodyPr/>
                    <a:lstStyle/>
                    <a:p>
                      <a:r>
                        <a:rPr lang="en-US" sz="2000" dirty="0" smtClean="0">
                          <a:latin typeface="+mn-lt"/>
                          <a:cs typeface="Arial" pitchFamily="34" charset="0"/>
                        </a:rPr>
                        <a:t>374,880</a:t>
                      </a:r>
                      <a:endParaRPr lang="en-US" sz="2000" dirty="0">
                        <a:latin typeface="+mn-lt"/>
                        <a:cs typeface="Arial" pitchFamily="34" charset="0"/>
                      </a:endParaRPr>
                    </a:p>
                  </a:txBody>
                  <a:tcPr anchor="ctr"/>
                </a:tc>
                <a:tc>
                  <a:txBody>
                    <a:bodyPr/>
                    <a:lstStyle/>
                    <a:p>
                      <a:r>
                        <a:rPr lang="en-US" sz="2000" dirty="0" smtClean="0">
                          <a:latin typeface="+mn-lt"/>
                          <a:cs typeface="Arial" pitchFamily="34" charset="0"/>
                        </a:rPr>
                        <a:t>179,352</a:t>
                      </a:r>
                      <a:endParaRPr lang="en-US" sz="2000" dirty="0">
                        <a:latin typeface="+mn-lt"/>
                        <a:cs typeface="Arial" pitchFamily="34" charset="0"/>
                      </a:endParaRPr>
                    </a:p>
                  </a:txBody>
                  <a:tcPr/>
                </a:tc>
                <a:tc>
                  <a:txBody>
                    <a:bodyPr/>
                    <a:lstStyle/>
                    <a:p>
                      <a:r>
                        <a:rPr lang="en-US" sz="2000" dirty="0" smtClean="0">
                          <a:latin typeface="+mn-lt"/>
                          <a:cs typeface="Arial" pitchFamily="34" charset="0"/>
                        </a:rPr>
                        <a:t>199,485</a:t>
                      </a:r>
                      <a:endParaRPr lang="en-US" sz="2000" dirty="0">
                        <a:latin typeface="+mn-lt"/>
                        <a:cs typeface="Arial" pitchFamily="34" charset="0"/>
                      </a:endParaRPr>
                    </a:p>
                  </a:txBody>
                  <a:tcPr/>
                </a:tc>
                <a:tc>
                  <a:txBody>
                    <a:bodyPr/>
                    <a:lstStyle/>
                    <a:p>
                      <a:r>
                        <a:rPr lang="en-US" sz="2000" dirty="0" smtClean="0">
                          <a:latin typeface="+mn-lt"/>
                          <a:cs typeface="Arial" pitchFamily="34" charset="0"/>
                        </a:rPr>
                        <a:t>11.2%</a:t>
                      </a:r>
                      <a:endParaRPr lang="en-US" sz="2000" dirty="0">
                        <a:latin typeface="+mn-lt"/>
                        <a:cs typeface="Arial" pitchFamily="34" charset="0"/>
                      </a:endParaRPr>
                    </a:p>
                  </a:txBody>
                  <a:tcPr/>
                </a:tc>
                <a:tc>
                  <a:txBody>
                    <a:bodyPr/>
                    <a:lstStyle/>
                    <a:p>
                      <a:r>
                        <a:rPr lang="en-US" sz="2000" dirty="0" smtClean="0">
                          <a:latin typeface="+mn-lt"/>
                          <a:cs typeface="Arial" pitchFamily="34" charset="0"/>
                        </a:rPr>
                        <a:t>12.4%</a:t>
                      </a:r>
                      <a:endParaRPr lang="en-US" sz="2000" dirty="0">
                        <a:latin typeface="+mn-lt"/>
                        <a:cs typeface="Arial" pitchFamily="34" charset="0"/>
                      </a:endParaRPr>
                    </a:p>
                  </a:txBody>
                  <a:tcPr/>
                </a:tc>
              </a:tr>
              <a:tr h="775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n-lt"/>
                        </a:rPr>
                        <a:t>Unique Patients</a:t>
                      </a:r>
                    </a:p>
                    <a:p>
                      <a:endParaRPr lang="en-US" sz="1800" dirty="0">
                        <a:latin typeface="+mn-lt"/>
                      </a:endParaRPr>
                    </a:p>
                  </a:txBody>
                  <a:tcPr/>
                </a:tc>
                <a:tc>
                  <a:txBody>
                    <a:bodyPr/>
                    <a:lstStyle/>
                    <a:p>
                      <a:pPr algn="l"/>
                      <a:r>
                        <a:rPr lang="en-US" sz="2000" dirty="0" smtClean="0">
                          <a:latin typeface="+mn-lt"/>
                        </a:rPr>
                        <a:t>100,833</a:t>
                      </a:r>
                      <a:endParaRPr lang="en-US" sz="2000" dirty="0">
                        <a:latin typeface="+mn-lt"/>
                      </a:endParaRPr>
                    </a:p>
                  </a:txBody>
                  <a:tcPr/>
                </a:tc>
                <a:tc>
                  <a:txBody>
                    <a:bodyPr/>
                    <a:lstStyle/>
                    <a:p>
                      <a:r>
                        <a:rPr lang="en-US" sz="2000" dirty="0" smtClean="0">
                          <a:latin typeface="+mn-lt"/>
                        </a:rPr>
                        <a:t>108,874</a:t>
                      </a:r>
                      <a:endParaRPr lang="en-US" sz="2000" dirty="0">
                        <a:latin typeface="+mn-lt"/>
                      </a:endParaRPr>
                    </a:p>
                  </a:txBody>
                  <a:tcPr/>
                </a:tc>
                <a:tc>
                  <a:txBody>
                    <a:bodyPr/>
                    <a:lstStyle/>
                    <a:p>
                      <a:r>
                        <a:rPr lang="en-US" sz="2000" dirty="0" smtClean="0">
                          <a:latin typeface="+mn-lt"/>
                        </a:rPr>
                        <a:t>71,575</a:t>
                      </a:r>
                      <a:endParaRPr lang="en-US" sz="2000" dirty="0">
                        <a:latin typeface="+mn-lt"/>
                      </a:endParaRPr>
                    </a:p>
                  </a:txBody>
                  <a:tcPr/>
                </a:tc>
                <a:tc>
                  <a:txBody>
                    <a:bodyPr/>
                    <a:lstStyle/>
                    <a:p>
                      <a:r>
                        <a:rPr lang="en-US" sz="2000" dirty="0" smtClean="0">
                          <a:latin typeface="+mn-lt"/>
                        </a:rPr>
                        <a:t>78,209</a:t>
                      </a:r>
                      <a:endParaRPr lang="en-US" sz="2000" dirty="0">
                        <a:latin typeface="+mn-lt"/>
                      </a:endParaRPr>
                    </a:p>
                  </a:txBody>
                  <a:tcPr/>
                </a:tc>
                <a:tc>
                  <a:txBody>
                    <a:bodyPr/>
                    <a:lstStyle/>
                    <a:p>
                      <a:r>
                        <a:rPr lang="en-US" sz="2000" dirty="0" smtClean="0">
                          <a:latin typeface="+mn-lt"/>
                        </a:rPr>
                        <a:t>9.3%</a:t>
                      </a:r>
                      <a:endParaRPr lang="en-US" sz="2000" dirty="0">
                        <a:latin typeface="+mn-lt"/>
                      </a:endParaRPr>
                    </a:p>
                  </a:txBody>
                  <a:tcPr/>
                </a:tc>
                <a:tc>
                  <a:txBody>
                    <a:bodyPr/>
                    <a:lstStyle/>
                    <a:p>
                      <a:r>
                        <a:rPr lang="en-US" sz="2000" dirty="0" smtClean="0">
                          <a:latin typeface="+mn-lt"/>
                        </a:rPr>
                        <a:t>8.0%</a:t>
                      </a:r>
                      <a:endParaRPr lang="en-US" sz="2000" dirty="0">
                        <a:latin typeface="+mn-lt"/>
                      </a:endParaRPr>
                    </a:p>
                  </a:txBody>
                  <a:tcPr/>
                </a:tc>
              </a:tr>
            </a:tbl>
          </a:graphicData>
        </a:graphic>
      </p:graphicFrame>
      <p:sp>
        <p:nvSpPr>
          <p:cNvPr id="8" name="Slide Number Placeholder 7"/>
          <p:cNvSpPr>
            <a:spLocks noGrp="1"/>
          </p:cNvSpPr>
          <p:nvPr>
            <p:ph type="sldNum" sz="quarter" idx="10"/>
          </p:nvPr>
        </p:nvSpPr>
        <p:spPr>
          <a:xfrm>
            <a:off x="8196263" y="6432550"/>
            <a:ext cx="490537" cy="365125"/>
          </a:xfrm>
        </p:spPr>
        <p:txBody>
          <a:bodyPr/>
          <a:lstStyle/>
          <a:p>
            <a:pPr algn="ctr">
              <a:defRPr/>
            </a:pPr>
            <a:fld id="{C32E41BC-F3C7-4440-964A-79A2B9AB8CF4}" type="slidenum">
              <a:rPr lang="en-US" smtClean="0"/>
              <a:pPr algn="ct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711200"/>
            <a:ext cx="8621485" cy="1291771"/>
          </a:xfrm>
        </p:spPr>
        <p:txBody>
          <a:bodyPr/>
          <a:lstStyle/>
          <a:p>
            <a:pPr algn="ct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Building Capacity for Tertiary, Interdisciplinary Pain Centers</a:t>
            </a:r>
            <a:r>
              <a:rPr lang="en-US" dirty="0" smtClean="0"/>
              <a:t/>
            </a:r>
            <a:br>
              <a:rPr lang="en-US" dirty="0" smtClean="0"/>
            </a:br>
            <a:endParaRPr lang="en-US" dirty="0"/>
          </a:p>
        </p:txBody>
      </p:sp>
      <p:sp>
        <p:nvSpPr>
          <p:cNvPr id="3" name="Content Placeholder 2"/>
          <p:cNvSpPr>
            <a:spLocks noGrp="1"/>
          </p:cNvSpPr>
          <p:nvPr>
            <p:ph idx="1"/>
          </p:nvPr>
        </p:nvSpPr>
        <p:spPr>
          <a:xfrm>
            <a:off x="457200" y="2002971"/>
            <a:ext cx="8425542" cy="4123192"/>
          </a:xfrm>
        </p:spPr>
        <p:txBody>
          <a:bodyPr/>
          <a:lstStyle/>
          <a:p>
            <a:r>
              <a:rPr lang="en-US" sz="2400" dirty="0" smtClean="0"/>
              <a:t>VHA Pain Directive requires every VISN to have a tertiary interdisciplinary pain center by September 2014</a:t>
            </a:r>
          </a:p>
          <a:p>
            <a:pPr lvl="1"/>
            <a:r>
              <a:rPr lang="en-US" sz="2200" dirty="0" smtClean="0"/>
              <a:t>Advanced pain medicine diagnostics and interventions</a:t>
            </a:r>
          </a:p>
          <a:p>
            <a:pPr lvl="1"/>
            <a:r>
              <a:rPr lang="en-US" sz="2200" dirty="0" smtClean="0"/>
              <a:t>CARF accredited chronic pain rehabilitation</a:t>
            </a:r>
          </a:p>
          <a:p>
            <a:r>
              <a:rPr lang="en-US" sz="2400" dirty="0" smtClean="0"/>
              <a:t>VISN Directors survey in December 2011</a:t>
            </a:r>
          </a:p>
          <a:p>
            <a:pPr lvl="1"/>
            <a:r>
              <a:rPr lang="en-US" sz="2000" dirty="0" smtClean="0"/>
              <a:t>19 VISNS report meeting standard for advanced pain medicine diagnostics and interventions; 2 have yet to identify site</a:t>
            </a:r>
          </a:p>
          <a:p>
            <a:r>
              <a:rPr lang="en-US" sz="2400" dirty="0" smtClean="0"/>
              <a:t>Most recent data on Commission for Accreditation of Rehabilitation Facilities (CARF)</a:t>
            </a:r>
          </a:p>
          <a:p>
            <a:pPr marL="742950" lvl="2" indent="-342900"/>
            <a:r>
              <a:rPr lang="en-US" sz="2200" dirty="0" smtClean="0"/>
              <a:t>7 VISNs report having CARF-accredited pain rehabilitation programs; 10 have applications pending</a:t>
            </a:r>
            <a:endParaRPr lang="en-US" sz="2400" dirty="0" smtClean="0"/>
          </a:p>
          <a:p>
            <a:pPr lvl="1"/>
            <a:endParaRPr lang="en-US" sz="24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IOM Committee for Advancing Pain Research, Care and Education</a:t>
            </a:r>
            <a:endParaRPr lang="en-US" sz="28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4</a:t>
            </a:fld>
            <a:endParaRPr lang="en-US"/>
          </a:p>
        </p:txBody>
      </p:sp>
      <p:pic>
        <p:nvPicPr>
          <p:cNvPr id="5" name="Picture 1" descr="R02003 relieving pain final"/>
          <p:cNvPicPr>
            <a:picLocks noGrp="1" noChangeAspect="1" noChangeArrowheads="1"/>
          </p:cNvPicPr>
          <p:nvPr>
            <p:ph idx="1"/>
          </p:nvPr>
        </p:nvPicPr>
        <p:blipFill>
          <a:blip r:embed="rId2"/>
          <a:srcRect/>
          <a:stretch>
            <a:fillRect/>
          </a:stretch>
        </p:blipFill>
        <p:spPr bwMode="auto">
          <a:xfrm>
            <a:off x="5704114" y="1935163"/>
            <a:ext cx="2982686" cy="4191000"/>
          </a:xfrm>
          <a:prstGeom prst="rect">
            <a:avLst/>
          </a:prstGeom>
          <a:noFill/>
          <a:ln w="9525">
            <a:noFill/>
            <a:miter lim="800000"/>
            <a:headEnd/>
            <a:tailEnd/>
          </a:ln>
        </p:spPr>
      </p:pic>
      <p:sp>
        <p:nvSpPr>
          <p:cNvPr id="6" name="Rectangle 5"/>
          <p:cNvSpPr/>
          <p:nvPr/>
        </p:nvSpPr>
        <p:spPr>
          <a:xfrm>
            <a:off x="246744" y="1935162"/>
            <a:ext cx="5283200" cy="4524315"/>
          </a:xfrm>
          <a:prstGeom prst="rect">
            <a:avLst/>
          </a:prstGeom>
        </p:spPr>
        <p:txBody>
          <a:bodyPr wrap="square">
            <a:spAutoFit/>
          </a:bodyPr>
          <a:lstStyle/>
          <a:p>
            <a:pPr marL="225425" indent="-225425" eaLnBrk="1" hangingPunct="1"/>
            <a:r>
              <a:rPr lang="en-US" dirty="0" smtClean="0"/>
              <a:t>Address the current state of the science with respect to pain research, care, and education; and explore approaches to advance the field.</a:t>
            </a:r>
          </a:p>
          <a:p>
            <a:pPr marL="225425" indent="-225425">
              <a:buFontTx/>
              <a:buChar char="•"/>
            </a:pPr>
            <a:r>
              <a:rPr lang="en-US" dirty="0" smtClean="0"/>
              <a:t>Review and quantify the public health significance of pain. </a:t>
            </a:r>
          </a:p>
          <a:p>
            <a:pPr marL="225425" indent="-225425">
              <a:buFontTx/>
              <a:buChar char="•"/>
            </a:pPr>
            <a:r>
              <a:rPr lang="en-US" dirty="0" smtClean="0"/>
              <a:t>Identify barriers to appropriate pain care and strategies to reduce such barriers.</a:t>
            </a:r>
          </a:p>
          <a:p>
            <a:pPr marL="225425" indent="-225425">
              <a:buFontTx/>
              <a:buChar char="•"/>
            </a:pPr>
            <a:r>
              <a:rPr lang="en-US" dirty="0" smtClean="0"/>
              <a:t>Identify demographic groups and special populations, and discuss related research needs, barriers, and opportunities to reduce such barriers.</a:t>
            </a:r>
          </a:p>
          <a:p>
            <a:pPr marL="225425" indent="-225425">
              <a:buFontTx/>
              <a:buChar char="•"/>
            </a:pPr>
            <a:r>
              <a:rPr lang="en-US" dirty="0" smtClean="0"/>
              <a:t>Identify and discuss what scientific tools and technologies are available.</a:t>
            </a:r>
          </a:p>
          <a:p>
            <a:pPr marL="225425" indent="-225425">
              <a:buFontTx/>
              <a:buChar char="•"/>
            </a:pPr>
            <a:r>
              <a:rPr lang="en-US" dirty="0" smtClean="0"/>
              <a:t>Discuss opportunities for public-private partnerships in the support and conduct of pain research, care, and education.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sz="3200" dirty="0" smtClean="0"/>
              <a:t>Pain Research </a:t>
            </a:r>
            <a:r>
              <a:rPr lang="en-US" sz="3200" smtClean="0"/>
              <a:t>– FY 2011</a:t>
            </a:r>
            <a:endParaRPr lang="en-US" sz="3200" dirty="0"/>
          </a:p>
        </p:txBody>
      </p:sp>
      <p:sp>
        <p:nvSpPr>
          <p:cNvPr id="3" name="Content Placeholder 2"/>
          <p:cNvSpPr>
            <a:spLocks noGrp="1"/>
          </p:cNvSpPr>
          <p:nvPr>
            <p:ph sz="half" idx="1"/>
          </p:nvPr>
        </p:nvSpPr>
        <p:spPr>
          <a:xfrm>
            <a:off x="457200" y="1828800"/>
            <a:ext cx="4038600" cy="4391025"/>
          </a:xfrm>
        </p:spPr>
        <p:txBody>
          <a:bodyPr>
            <a:noAutofit/>
          </a:bodyPr>
          <a:lstStyle/>
          <a:p>
            <a:r>
              <a:rPr lang="en-US" sz="2000" dirty="0" smtClean="0"/>
              <a:t>56 pain-related Office of Research and Development funded research projects</a:t>
            </a:r>
          </a:p>
          <a:p>
            <a:r>
              <a:rPr lang="en-US" sz="2000" dirty="0" smtClean="0"/>
              <a:t>$11.4 million for pain-relevant research</a:t>
            </a:r>
          </a:p>
          <a:p>
            <a:r>
              <a:rPr lang="en-US" sz="2000" dirty="0" smtClean="0"/>
              <a:t>Increase of $1.57 million over FY10</a:t>
            </a:r>
          </a:p>
          <a:p>
            <a:r>
              <a:rPr lang="en-US" sz="2000" dirty="0" smtClean="0"/>
              <a:t>Pain Research Working Group</a:t>
            </a:r>
          </a:p>
          <a:p>
            <a:r>
              <a:rPr lang="en-US" sz="2000" dirty="0" smtClean="0"/>
              <a:t>Health Services Research and Development Pain Research Center funded (PRIME Center)</a:t>
            </a:r>
          </a:p>
          <a:p>
            <a:r>
              <a:rPr lang="en-US" sz="2000" dirty="0" smtClean="0"/>
              <a:t>Partnerships with National Institute of Health/Department of Defense</a:t>
            </a:r>
          </a:p>
          <a:p>
            <a:pPr>
              <a:buNone/>
            </a:pPr>
            <a:endParaRPr lang="en-US" sz="2400" dirty="0"/>
          </a:p>
        </p:txBody>
      </p:sp>
      <p:sp>
        <p:nvSpPr>
          <p:cNvPr id="4" name="Content Placeholder 3"/>
          <p:cNvSpPr>
            <a:spLocks noGrp="1"/>
          </p:cNvSpPr>
          <p:nvPr>
            <p:ph sz="half" idx="2"/>
          </p:nvPr>
        </p:nvSpPr>
        <p:spPr>
          <a:xfrm>
            <a:off x="4648200" y="1828801"/>
            <a:ext cx="4038600" cy="4440238"/>
          </a:xfrm>
        </p:spPr>
        <p:txBody>
          <a:bodyPr>
            <a:normAutofit/>
          </a:bodyPr>
          <a:lstStyle/>
          <a:p>
            <a:pPr lvl="0"/>
            <a:r>
              <a:rPr lang="en-US" sz="2000" dirty="0" smtClean="0"/>
              <a:t>Basic mechanisms underlying pain (n=18);</a:t>
            </a:r>
          </a:p>
          <a:p>
            <a:pPr lvl="0"/>
            <a:r>
              <a:rPr lang="en-US" sz="2000" dirty="0" smtClean="0"/>
              <a:t>Pain diagnosis (n=3);</a:t>
            </a:r>
          </a:p>
          <a:p>
            <a:pPr lvl="0"/>
            <a:r>
              <a:rPr lang="en-US" sz="2000" dirty="0" smtClean="0"/>
              <a:t>Preclinical studies (n=2);</a:t>
            </a:r>
          </a:p>
          <a:p>
            <a:pPr lvl="0"/>
            <a:r>
              <a:rPr lang="en-US" sz="2000" dirty="0" smtClean="0"/>
              <a:t>Pain management (medications; psychosocial interventions) (n=18);</a:t>
            </a:r>
          </a:p>
          <a:p>
            <a:pPr lvl="0"/>
            <a:r>
              <a:rPr lang="en-US" sz="2000" dirty="0" smtClean="0"/>
              <a:t>Co-morbidities (n=7); </a:t>
            </a:r>
          </a:p>
          <a:p>
            <a:pPr lvl="0"/>
            <a:r>
              <a:rPr lang="en-US" sz="2000" dirty="0" smtClean="0"/>
              <a:t>Quality of Life (QOL), comparative effectiveness; bioinformatics; disparities (n=5); and </a:t>
            </a:r>
          </a:p>
          <a:p>
            <a:pPr lvl="0"/>
            <a:r>
              <a:rPr lang="en-US" sz="2000" dirty="0" smtClean="0"/>
              <a:t>Training (career development) (n=5).</a:t>
            </a:r>
          </a:p>
          <a:p>
            <a:endParaRPr lang="en-US" sz="2000" dirty="0"/>
          </a:p>
        </p:txBody>
      </p:sp>
      <p:sp>
        <p:nvSpPr>
          <p:cNvPr id="8" name="Slide Number Placeholder 7"/>
          <p:cNvSpPr>
            <a:spLocks noGrp="1"/>
          </p:cNvSpPr>
          <p:nvPr>
            <p:ph type="sldNum" sz="quarter" idx="10"/>
          </p:nvPr>
        </p:nvSpPr>
        <p:spPr>
          <a:xfrm>
            <a:off x="8196263" y="6269038"/>
            <a:ext cx="490537" cy="365125"/>
          </a:xfrm>
        </p:spPr>
        <p:txBody>
          <a:bodyPr/>
          <a:lstStyle/>
          <a:p>
            <a:pPr algn="ctr">
              <a:defRPr/>
            </a:pPr>
            <a:fld id="{61ECAB98-9D83-492E-8368-C7175A3158D5}" type="slidenum">
              <a:rPr lang="en-US" smtClean="0"/>
              <a:pPr algn="ct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61ECAB98-9D83-492E-8368-C7175A3158D5}" type="slidenum">
              <a:rPr lang="en-US" smtClean="0"/>
              <a:pPr>
                <a:defRPr/>
              </a:pPr>
              <a:t>41</a:t>
            </a:fld>
            <a:endParaRPr lang="en-US"/>
          </a:p>
        </p:txBody>
      </p:sp>
      <p:grpSp>
        <p:nvGrpSpPr>
          <p:cNvPr id="16" name="Group 15"/>
          <p:cNvGrpSpPr/>
          <p:nvPr/>
        </p:nvGrpSpPr>
        <p:grpSpPr>
          <a:xfrm>
            <a:off x="381000" y="928915"/>
            <a:ext cx="8382000" cy="1741714"/>
            <a:chOff x="381000" y="1886857"/>
            <a:chExt cx="8382000" cy="1713593"/>
          </a:xfrm>
        </p:grpSpPr>
        <p:sp>
          <p:nvSpPr>
            <p:cNvPr id="8" name="Title 1"/>
            <p:cNvSpPr txBox="1">
              <a:spLocks/>
            </p:cNvSpPr>
            <p:nvPr/>
          </p:nvSpPr>
          <p:spPr>
            <a:xfrm>
              <a:off x="381000" y="1886857"/>
              <a:ext cx="8382000" cy="1713593"/>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1" i="0" u="none" strike="noStrike" kern="1200" cap="none" spc="0" normalizeH="0" baseline="0" noProof="0" dirty="0" smtClean="0">
                  <a:ln>
                    <a:noFill/>
                  </a:ln>
                  <a:solidFill>
                    <a:sysClr val="windowText" lastClr="000000"/>
                  </a:solidFill>
                  <a:effectLst/>
                  <a:uLnTx/>
                  <a:uFillTx/>
                  <a:latin typeface="Calibri"/>
                  <a:ea typeface="+mj-ea"/>
                  <a:cs typeface="+mj-cs"/>
                </a:rPr>
                <a:t>The PRIME Center</a:t>
              </a:r>
              <a:br>
                <a:rPr kumimoji="0" lang="en-US" sz="4900" b="1"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2400" b="1" i="0" u="none" strike="noStrike" kern="1200" cap="none" spc="0" normalizeH="0" baseline="0" noProof="0" dirty="0" smtClean="0">
                  <a:ln>
                    <a:noFill/>
                  </a:ln>
                  <a:solidFill>
                    <a:sysClr val="windowText" lastClr="000000"/>
                  </a:solidFill>
                  <a:effectLst/>
                  <a:uLnTx/>
                  <a:uFillTx/>
                  <a:latin typeface="Calibri"/>
                  <a:ea typeface="+mj-ea"/>
                  <a:cs typeface="+mj-cs"/>
                </a:rPr>
                <a:t>P</a:t>
              </a:r>
              <a:r>
                <a:rPr kumimoji="0" lang="en-US" sz="2400" b="0" i="0" u="none" strike="noStrike" kern="1200" cap="none" spc="0" normalizeH="0" baseline="0" noProof="0" dirty="0" smtClean="0">
                  <a:ln>
                    <a:noFill/>
                  </a:ln>
                  <a:solidFill>
                    <a:sysClr val="windowText" lastClr="000000"/>
                  </a:solidFill>
                  <a:effectLst/>
                  <a:uLnTx/>
                  <a:uFillTx/>
                  <a:latin typeface="Calibri"/>
                  <a:ea typeface="+mj-ea"/>
                  <a:cs typeface="+mj-cs"/>
                </a:rPr>
                <a:t>ain</a:t>
              </a:r>
              <a:r>
                <a:rPr kumimoji="0" lang="en-US" sz="2400" b="1" i="0" u="none" strike="noStrike" kern="1200" cap="none" spc="0" normalizeH="0" baseline="0" noProof="0" dirty="0" smtClean="0">
                  <a:ln>
                    <a:noFill/>
                  </a:ln>
                  <a:solidFill>
                    <a:sysClr val="windowText" lastClr="000000"/>
                  </a:solidFill>
                  <a:effectLst/>
                  <a:uLnTx/>
                  <a:uFillTx/>
                  <a:latin typeface="Calibri"/>
                  <a:ea typeface="+mj-ea"/>
                  <a:cs typeface="+mj-cs"/>
                </a:rPr>
                <a:t> R</a:t>
              </a:r>
              <a:r>
                <a:rPr kumimoji="0" lang="en-US" sz="2400" b="0" i="0" u="none" strike="noStrike" kern="1200" cap="none" spc="0" normalizeH="0" baseline="0" noProof="0" dirty="0" smtClean="0">
                  <a:ln>
                    <a:noFill/>
                  </a:ln>
                  <a:solidFill>
                    <a:sysClr val="windowText" lastClr="000000"/>
                  </a:solidFill>
                  <a:effectLst/>
                  <a:uLnTx/>
                  <a:uFillTx/>
                  <a:latin typeface="Calibri"/>
                  <a:ea typeface="+mj-ea"/>
                  <a:cs typeface="+mj-cs"/>
                </a:rPr>
                <a:t>esearch,</a:t>
              </a:r>
              <a:r>
                <a:rPr kumimoji="0" lang="en-US" sz="2400" b="1" i="0" u="none" strike="noStrike" kern="1200" cap="none" spc="0" normalizeH="0" baseline="0" noProof="0" dirty="0" smtClean="0">
                  <a:ln>
                    <a:noFill/>
                  </a:ln>
                  <a:solidFill>
                    <a:sysClr val="windowText" lastClr="000000"/>
                  </a:solidFill>
                  <a:effectLst/>
                  <a:uLnTx/>
                  <a:uFillTx/>
                  <a:latin typeface="Calibri"/>
                  <a:ea typeface="+mj-ea"/>
                  <a:cs typeface="+mj-cs"/>
                </a:rPr>
                <a:t> I</a:t>
              </a:r>
              <a:r>
                <a:rPr kumimoji="0" lang="en-US" sz="2400" b="0" i="0" u="none" strike="noStrike" kern="1200" cap="none" spc="0" normalizeH="0" baseline="0" noProof="0" dirty="0" smtClean="0">
                  <a:ln>
                    <a:noFill/>
                  </a:ln>
                  <a:solidFill>
                    <a:sysClr val="windowText" lastClr="000000"/>
                  </a:solidFill>
                  <a:effectLst/>
                  <a:uLnTx/>
                  <a:uFillTx/>
                  <a:latin typeface="Calibri"/>
                  <a:ea typeface="+mj-ea"/>
                  <a:cs typeface="+mj-cs"/>
                </a:rPr>
                <a:t>nformatics,</a:t>
              </a:r>
              <a:r>
                <a:rPr kumimoji="0" lang="en-US" sz="2400" b="1" i="0" u="none" strike="noStrike" kern="1200" cap="none" spc="0" normalizeH="0" baseline="0" noProof="0" dirty="0" smtClean="0">
                  <a:ln>
                    <a:noFill/>
                  </a:ln>
                  <a:solidFill>
                    <a:sysClr val="windowText" lastClr="000000"/>
                  </a:solidFill>
                  <a:effectLst/>
                  <a:uLnTx/>
                  <a:uFillTx/>
                  <a:latin typeface="Calibri"/>
                  <a:ea typeface="+mj-ea"/>
                  <a:cs typeface="+mj-cs"/>
                </a:rPr>
                <a:t> M</a:t>
              </a:r>
              <a:r>
                <a:rPr kumimoji="0" lang="en-US" sz="2400" b="0" i="0" u="none" strike="noStrike" kern="1200" cap="none" spc="0" normalizeH="0" baseline="0" noProof="0" dirty="0" smtClean="0">
                  <a:ln>
                    <a:noFill/>
                  </a:ln>
                  <a:solidFill>
                    <a:sysClr val="windowText" lastClr="000000"/>
                  </a:solidFill>
                  <a:effectLst/>
                  <a:uLnTx/>
                  <a:uFillTx/>
                  <a:latin typeface="Calibri"/>
                  <a:ea typeface="+mj-ea"/>
                  <a:cs typeface="+mj-cs"/>
                </a:rPr>
                <a:t>edical </a:t>
              </a:r>
              <a:r>
                <a:rPr kumimoji="0" lang="en-US" sz="2400" b="0" i="0" u="none" strike="noStrike" kern="1200" cap="none" spc="0" normalizeH="0" baseline="0" noProof="0" dirty="0" err="1" smtClean="0">
                  <a:ln>
                    <a:noFill/>
                  </a:ln>
                  <a:solidFill>
                    <a:sysClr val="windowText" lastClr="000000"/>
                  </a:solidFill>
                  <a:effectLst/>
                  <a:uLnTx/>
                  <a:uFillTx/>
                  <a:latin typeface="Calibri"/>
                  <a:ea typeface="+mj-ea"/>
                  <a:cs typeface="+mj-cs"/>
                </a:rPr>
                <a:t>comorbidities</a:t>
              </a:r>
              <a:r>
                <a:rPr kumimoji="0" lang="en-US" sz="2400" b="0" i="0" u="none" strike="noStrike" kern="1200" cap="none" spc="0" normalizeH="0" baseline="0" noProof="0" dirty="0" smtClean="0">
                  <a:ln>
                    <a:noFill/>
                  </a:ln>
                  <a:solidFill>
                    <a:sysClr val="windowText" lastClr="000000"/>
                  </a:solidFill>
                  <a:effectLst/>
                  <a:uLnTx/>
                  <a:uFillTx/>
                  <a:latin typeface="Calibri"/>
                  <a:ea typeface="+mj-ea"/>
                  <a:cs typeface="+mj-cs"/>
                </a:rPr>
                <a:t>, and </a:t>
              </a:r>
              <a:r>
                <a:rPr kumimoji="0" lang="en-US" sz="2400" b="1" i="0" u="none" strike="noStrike" kern="1200" cap="none" spc="0" normalizeH="0" baseline="0" noProof="0" dirty="0" smtClean="0">
                  <a:ln>
                    <a:noFill/>
                  </a:ln>
                  <a:solidFill>
                    <a:sysClr val="windowText" lastClr="000000"/>
                  </a:solidFill>
                  <a:effectLst/>
                  <a:uLnTx/>
                  <a:uFillTx/>
                  <a:latin typeface="Calibri"/>
                  <a:ea typeface="+mj-ea"/>
                  <a:cs typeface="+mj-cs"/>
                </a:rPr>
                <a:t>E</a:t>
              </a:r>
              <a:r>
                <a:rPr kumimoji="0" lang="en-US" sz="2400" b="0" i="0" u="none" strike="noStrike" kern="1200" cap="none" spc="0" normalizeH="0" baseline="0" noProof="0" dirty="0" smtClean="0">
                  <a:ln>
                    <a:noFill/>
                  </a:ln>
                  <a:solidFill>
                    <a:sysClr val="windowText" lastClr="000000"/>
                  </a:solidFill>
                  <a:effectLst/>
                  <a:uLnTx/>
                  <a:uFillTx/>
                  <a:latin typeface="Calibri"/>
                  <a:ea typeface="+mj-ea"/>
                  <a:cs typeface="+mj-cs"/>
                </a:rPr>
                <a:t>ducation</a:t>
              </a:r>
              <a:r>
                <a:rPr kumimoji="0" lang="en-US" sz="4400" b="1"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1"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1"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1"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9" name="Rectangle 8"/>
            <p:cNvSpPr/>
            <p:nvPr/>
          </p:nvSpPr>
          <p:spPr>
            <a:xfrm>
              <a:off x="838200" y="2743200"/>
              <a:ext cx="23622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p:cNvSpPr/>
            <p:nvPr/>
          </p:nvSpPr>
          <p:spPr>
            <a:xfrm>
              <a:off x="3200400" y="2743200"/>
              <a:ext cx="24384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Rectangle 10"/>
            <p:cNvSpPr/>
            <p:nvPr/>
          </p:nvSpPr>
          <p:spPr>
            <a:xfrm>
              <a:off x="5638800" y="2743200"/>
              <a:ext cx="2667000" cy="228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Rectangle 14"/>
            <p:cNvSpPr/>
            <p:nvPr/>
          </p:nvSpPr>
          <p:spPr>
            <a:xfrm>
              <a:off x="1538515" y="3059668"/>
              <a:ext cx="5515428" cy="369332"/>
            </a:xfrm>
            <a:prstGeom prst="rect">
              <a:avLst/>
            </a:prstGeom>
          </p:spPr>
          <p:txBody>
            <a:bodyPr wrap="square">
              <a:spAutoFit/>
            </a:bodyPr>
            <a:lstStyle/>
            <a:p>
              <a:pPr algn="ctr"/>
              <a:r>
                <a:rPr lang="en-US" dirty="0" smtClean="0"/>
                <a:t>Enhancing Pain Care for Veterans</a:t>
              </a:r>
              <a:endParaRPr lang="en-US" dirty="0"/>
            </a:p>
          </p:txBody>
        </p:sp>
      </p:grpSp>
      <p:sp>
        <p:nvSpPr>
          <p:cNvPr id="106497" name="Rectangle 1"/>
          <p:cNvSpPr>
            <a:spLocks noChangeArrowheads="1"/>
          </p:cNvSpPr>
          <p:nvPr/>
        </p:nvSpPr>
        <p:spPr bwMode="auto">
          <a:xfrm>
            <a:off x="638629" y="2803535"/>
            <a:ext cx="747485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Mission and</a:t>
            </a:r>
            <a:r>
              <a:rPr kumimoji="0" lang="en-US" sz="2800" b="0" i="1" u="none" strike="noStrike" cap="none" normalizeH="0" dirty="0" smtClean="0">
                <a:ln>
                  <a:noFill/>
                </a:ln>
                <a:solidFill>
                  <a:schemeClr val="tx1"/>
                </a:solidFill>
                <a:effectLst/>
                <a:latin typeface="Arial" pitchFamily="34" charset="0"/>
                <a:ea typeface="Times New Roman" pitchFamily="18" charset="0"/>
                <a:cs typeface="Arial" pitchFamily="34" charset="0"/>
              </a:rPr>
              <a:t> Focused Area of Research</a:t>
            </a:r>
            <a:endPar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a:t>
            </a:r>
            <a:r>
              <a:rPr kumimoji="0" lang="en-US"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study the interactions between pain and associated chronic conditions and behavioral health factors to develop and implement effective interventions that can reduce pain, its negative impacts on emotional and physical functioning, and overall disease burden by employing principles of medical informatics, behavioral science, and health services research.</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40229" y="914399"/>
            <a:ext cx="7843384" cy="1088571"/>
          </a:xfrm>
        </p:spPr>
        <p:txBody>
          <a:bodyPr/>
          <a:lstStyle/>
          <a:p>
            <a:pPr algn="ctr" eaLnBrk="1" hangingPunct="1"/>
            <a:r>
              <a:rPr lang="en-US" dirty="0" smtClean="0">
                <a:latin typeface="Georgia" pitchFamily="18" charset="0"/>
                <a:cs typeface="Georgia" pitchFamily="18" charset="0"/>
              </a:rPr>
              <a:t>Enhancing PACT Delivered Pain Management</a:t>
            </a:r>
            <a:br>
              <a:rPr lang="en-US" dirty="0" smtClean="0">
                <a:latin typeface="Georgia" pitchFamily="18" charset="0"/>
                <a:cs typeface="Georgia" pitchFamily="18" charset="0"/>
              </a:rPr>
            </a:br>
            <a:r>
              <a:rPr lang="en-US" dirty="0" smtClean="0">
                <a:latin typeface="Georgia" pitchFamily="18" charset="0"/>
                <a:cs typeface="Georgia" pitchFamily="18" charset="0"/>
              </a:rPr>
              <a:t>Collaborative Research to Enhance and Advance Transformational  Excellence (CREATE)</a:t>
            </a:r>
            <a:r>
              <a:rPr lang="en-US" sz="3200" dirty="0" smtClean="0">
                <a:cs typeface="Georgia" pitchFamily="18" charset="0"/>
              </a:rPr>
              <a:t/>
            </a:r>
            <a:br>
              <a:rPr lang="en-US" sz="3200" dirty="0" smtClean="0">
                <a:cs typeface="Georgia" pitchFamily="18" charset="0"/>
              </a:rPr>
            </a:br>
            <a:endParaRPr lang="en-US" sz="3200" dirty="0" smtClean="0">
              <a:latin typeface="Georgia" pitchFamily="18" charset="0"/>
              <a:cs typeface="Georgia" pitchFamily="18" charset="0"/>
            </a:endParaRPr>
          </a:p>
        </p:txBody>
      </p:sp>
      <p:sp>
        <p:nvSpPr>
          <p:cNvPr id="4" name="Slide Number Placeholder 3"/>
          <p:cNvSpPr>
            <a:spLocks noGrp="1"/>
          </p:cNvSpPr>
          <p:nvPr>
            <p:ph type="sldNum" sz="quarter" idx="10"/>
          </p:nvPr>
        </p:nvSpPr>
        <p:spPr/>
        <p:txBody>
          <a:bodyPr/>
          <a:lstStyle/>
          <a:p>
            <a:pPr>
              <a:defRPr/>
            </a:pPr>
            <a:fld id="{6A7D41A3-40D2-4F7F-B4EC-AB787D06AFE7}" type="slidenum">
              <a:rPr lang="en-US"/>
              <a:pPr>
                <a:defRPr/>
              </a:pPr>
              <a:t>42</a:t>
            </a:fld>
            <a:endParaRPr lang="en-US"/>
          </a:p>
        </p:txBody>
      </p:sp>
      <p:sp>
        <p:nvSpPr>
          <p:cNvPr id="4101" name="Content Placeholder 2"/>
          <p:cNvSpPr>
            <a:spLocks noGrp="1"/>
          </p:cNvSpPr>
          <p:nvPr>
            <p:ph idx="1"/>
          </p:nvPr>
        </p:nvSpPr>
        <p:spPr>
          <a:xfrm>
            <a:off x="237744" y="1814286"/>
            <a:ext cx="8631936" cy="4435702"/>
          </a:xfrm>
        </p:spPr>
        <p:txBody>
          <a:bodyPr/>
          <a:lstStyle/>
          <a:p>
            <a:r>
              <a:rPr lang="en-US" sz="2400" dirty="0" smtClean="0"/>
              <a:t>Three specific goals for the CREATE are:</a:t>
            </a:r>
          </a:p>
          <a:p>
            <a:pPr lvl="1"/>
            <a:r>
              <a:rPr lang="en-US" sz="1800" dirty="0" smtClean="0"/>
              <a:t>To enhance Veterans’ access to empirically validated and guideline concordant pain care </a:t>
            </a:r>
          </a:p>
          <a:p>
            <a:pPr lvl="1"/>
            <a:r>
              <a:rPr lang="en-US" sz="1800" dirty="0" smtClean="0"/>
              <a:t>To leverage health information technology to promote better pain care for Veterans </a:t>
            </a:r>
          </a:p>
          <a:p>
            <a:pPr lvl="1"/>
            <a:r>
              <a:rPr lang="en-US" sz="1800" dirty="0" smtClean="0"/>
              <a:t>To build sustainable improvements in pain care that are applicable beyond CREATE </a:t>
            </a:r>
          </a:p>
          <a:p>
            <a:r>
              <a:rPr lang="en-US" sz="2400" dirty="0" smtClean="0">
                <a:cs typeface="Georgia" pitchFamily="18" charset="0"/>
              </a:rPr>
              <a:t>Three projects have the following specific aims:</a:t>
            </a:r>
          </a:p>
          <a:p>
            <a:pPr lvl="1"/>
            <a:r>
              <a:rPr lang="en-US" sz="1800" dirty="0" smtClean="0">
                <a:cs typeface="Georgia" pitchFamily="18" charset="0"/>
              </a:rPr>
              <a:t>Create a </a:t>
            </a:r>
            <a:r>
              <a:rPr lang="en-US" sz="1800" u="sng" dirty="0" smtClean="0">
                <a:cs typeface="Georgia" pitchFamily="18" charset="0"/>
              </a:rPr>
              <a:t>musculoskeletal diagnoses cohort</a:t>
            </a:r>
            <a:r>
              <a:rPr lang="en-US" sz="1800" dirty="0" smtClean="0">
                <a:cs typeface="Georgia" pitchFamily="18" charset="0"/>
              </a:rPr>
              <a:t> to address the lack of information on the natural history of pain and its treatment in primary care settings (MSD Cohort) </a:t>
            </a:r>
          </a:p>
          <a:p>
            <a:pPr lvl="1"/>
            <a:r>
              <a:rPr lang="en-US" sz="1800" dirty="0" smtClean="0">
                <a:cs typeface="Georgia" pitchFamily="18" charset="0"/>
              </a:rPr>
              <a:t>Implement a </a:t>
            </a:r>
            <a:r>
              <a:rPr lang="en-US" sz="1800" u="sng" dirty="0" smtClean="0">
                <a:cs typeface="Georgia" pitchFamily="18" charset="0"/>
              </a:rPr>
              <a:t>pain screening and assessment tool</a:t>
            </a:r>
            <a:r>
              <a:rPr lang="en-US" sz="1800" dirty="0" smtClean="0">
                <a:cs typeface="Georgia" pitchFamily="18" charset="0"/>
              </a:rPr>
              <a:t> that addresses empirically observed gaps in these processes (ESP)</a:t>
            </a:r>
          </a:p>
          <a:p>
            <a:pPr lvl="1"/>
            <a:r>
              <a:rPr lang="en-US" sz="1800" dirty="0" smtClean="0">
                <a:cs typeface="Georgia" pitchFamily="18" charset="0"/>
              </a:rPr>
              <a:t>Coordinate a </a:t>
            </a:r>
            <a:r>
              <a:rPr lang="en-US" sz="1800" u="sng" dirty="0" smtClean="0">
                <a:cs typeface="Georgia" pitchFamily="18" charset="0"/>
              </a:rPr>
              <a:t>multimodal and interdisciplinary pain management program </a:t>
            </a:r>
            <a:r>
              <a:rPr lang="en-US" sz="1800" dirty="0" smtClean="0">
                <a:cs typeface="Georgia" pitchFamily="18" charset="0"/>
              </a:rPr>
              <a:t>supported by health information technology to promote safe and effective chronic </a:t>
            </a:r>
            <a:r>
              <a:rPr lang="en-US" sz="1800" dirty="0" err="1" smtClean="0">
                <a:cs typeface="Georgia" pitchFamily="18" charset="0"/>
              </a:rPr>
              <a:t>opioid</a:t>
            </a:r>
            <a:r>
              <a:rPr lang="en-US" sz="1800" dirty="0" smtClean="0">
                <a:cs typeface="Georgia" pitchFamily="18" charset="0"/>
              </a:rPr>
              <a:t> therapy (COMPACT)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sz="3200" dirty="0" smtClean="0"/>
              <a:t>FY 2012 Priorities</a:t>
            </a:r>
            <a:endParaRPr lang="en-US" sz="3200" dirty="0"/>
          </a:p>
        </p:txBody>
      </p:sp>
      <p:sp>
        <p:nvSpPr>
          <p:cNvPr id="3" name="Content Placeholder 2"/>
          <p:cNvSpPr>
            <a:spLocks noGrp="1"/>
          </p:cNvSpPr>
          <p:nvPr>
            <p:ph idx="1"/>
          </p:nvPr>
        </p:nvSpPr>
        <p:spPr>
          <a:xfrm>
            <a:off x="457200" y="1787973"/>
            <a:ext cx="8229600" cy="4190513"/>
          </a:xfrm>
        </p:spPr>
        <p:txBody>
          <a:bodyPr tIns="91440" bIns="91440"/>
          <a:lstStyle/>
          <a:p>
            <a:r>
              <a:rPr lang="en-US" sz="2000" dirty="0" smtClean="0"/>
              <a:t>Performance metrics/dashboard </a:t>
            </a:r>
          </a:p>
          <a:p>
            <a:r>
              <a:rPr lang="en-US" sz="2000" dirty="0" smtClean="0"/>
              <a:t>Specialty Care Services Transformation Initiatives, especially SCAN-ECHO</a:t>
            </a:r>
          </a:p>
          <a:p>
            <a:r>
              <a:rPr lang="en-US" sz="2000" dirty="0" smtClean="0"/>
              <a:t>Guidance for Tertiary, Interdisciplinary Pain Centers</a:t>
            </a:r>
          </a:p>
          <a:p>
            <a:r>
              <a:rPr lang="en-US" sz="2000" dirty="0" smtClean="0"/>
              <a:t>Safe and effective use of opioids for pain management </a:t>
            </a:r>
          </a:p>
          <a:p>
            <a:r>
              <a:rPr lang="en-US" sz="2000" dirty="0" smtClean="0"/>
              <a:t>Publication of acute, peri-operative pain management guideline </a:t>
            </a:r>
          </a:p>
          <a:p>
            <a:r>
              <a:rPr lang="en-US" sz="2000" dirty="0" smtClean="0"/>
              <a:t>Capacity for behavioral services in PACT</a:t>
            </a:r>
          </a:p>
          <a:p>
            <a:r>
              <a:rPr lang="en-US" sz="2000" dirty="0" smtClean="0"/>
              <a:t>Patient Education Initiatives</a:t>
            </a:r>
          </a:p>
          <a:p>
            <a:r>
              <a:rPr lang="en-US" sz="2000" dirty="0" smtClean="0"/>
              <a:t>Provider Education Initiatives</a:t>
            </a:r>
          </a:p>
          <a:p>
            <a:r>
              <a:rPr lang="en-US" sz="2000" dirty="0" smtClean="0"/>
              <a:t>Primary Care/PACT Pain Initiatives</a:t>
            </a:r>
          </a:p>
          <a:p>
            <a:r>
              <a:rPr lang="en-US" sz="2000" dirty="0" smtClean="0"/>
              <a:t>Nursing initiatives</a:t>
            </a:r>
          </a:p>
          <a:p>
            <a:r>
              <a:rPr lang="en-US" sz="2000" dirty="0" smtClean="0"/>
              <a:t>Health Executive Council Pain Management and VA-</a:t>
            </a:r>
            <a:r>
              <a:rPr lang="en-US" sz="2000" dirty="0" err="1" smtClean="0"/>
              <a:t>DoD</a:t>
            </a:r>
            <a:endParaRPr lang="en-US" sz="2000" dirty="0" smtClean="0"/>
          </a:p>
          <a:p>
            <a:pPr>
              <a:buNone/>
            </a:pPr>
            <a:r>
              <a:rPr lang="en-US" sz="2000" dirty="0" smtClean="0"/>
              <a:t>	initiatives</a:t>
            </a:r>
            <a:endParaRPr lang="en-US" sz="2000" dirty="0"/>
          </a:p>
        </p:txBody>
      </p:sp>
      <p:pic>
        <p:nvPicPr>
          <p:cNvPr id="6" name="Picture 1" descr="R02003 relieving pain final"/>
          <p:cNvPicPr>
            <a:picLocks noChangeAspect="1" noChangeArrowheads="1"/>
          </p:cNvPicPr>
          <p:nvPr/>
        </p:nvPicPr>
        <p:blipFill>
          <a:blip r:embed="rId3" cstate="print"/>
          <a:srcRect/>
          <a:stretch>
            <a:fillRect/>
          </a:stretch>
        </p:blipFill>
        <p:spPr bwMode="auto">
          <a:xfrm>
            <a:off x="7135709" y="3611728"/>
            <a:ext cx="1971303" cy="2366758"/>
          </a:xfrm>
          <a:prstGeom prst="rect">
            <a:avLst/>
          </a:prstGeom>
          <a:noFill/>
          <a:ln w="9525">
            <a:noFill/>
            <a:miter lim="800000"/>
            <a:headEnd/>
            <a:tailEnd/>
          </a:ln>
        </p:spPr>
      </p:pic>
      <p:sp>
        <p:nvSpPr>
          <p:cNvPr id="8" name="Slide Number Placeholder 7"/>
          <p:cNvSpPr>
            <a:spLocks noGrp="1"/>
          </p:cNvSpPr>
          <p:nvPr>
            <p:ph type="sldNum" sz="quarter" idx="10"/>
          </p:nvPr>
        </p:nvSpPr>
        <p:spPr>
          <a:xfrm>
            <a:off x="8441531" y="6249988"/>
            <a:ext cx="490537" cy="365125"/>
          </a:xfrm>
        </p:spPr>
        <p:txBody>
          <a:bodyPr/>
          <a:lstStyle/>
          <a:p>
            <a:pPr algn="ctr">
              <a:defRPr/>
            </a:pPr>
            <a:fld id="{C32E41BC-F3C7-4440-964A-79A2B9AB8CF4}" type="slidenum">
              <a:rPr lang="en-US" smtClean="0"/>
              <a:pPr algn="ctr">
                <a:defRPr/>
              </a:pPr>
              <a:t>43</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42888" y="152400"/>
            <a:ext cx="8610600" cy="1473199"/>
          </a:xfrm>
        </p:spPr>
        <p:txBody>
          <a:bodyPr/>
          <a:lstStyle/>
          <a:p>
            <a:pPr algn="ctr" eaLnBrk="1" hangingPunct="1"/>
            <a:r>
              <a:rPr lang="en-US" sz="3200" b="1" dirty="0" smtClean="0">
                <a:ea typeface="ＭＳ Ｐゴシック" charset="-128"/>
              </a:rPr>
              <a:t>Pain as a Public Health Challenge: Findings</a:t>
            </a:r>
            <a:endParaRPr lang="en-US" sz="3200" dirty="0" smtClean="0">
              <a:ea typeface="ＭＳ Ｐゴシック" charset="-128"/>
            </a:endParaRPr>
          </a:p>
        </p:txBody>
      </p:sp>
      <p:sp>
        <p:nvSpPr>
          <p:cNvPr id="18435" name="Rectangle 3"/>
          <p:cNvSpPr>
            <a:spLocks noGrp="1" noChangeArrowheads="1"/>
          </p:cNvSpPr>
          <p:nvPr>
            <p:ph type="body" idx="1"/>
          </p:nvPr>
        </p:nvSpPr>
        <p:spPr>
          <a:xfrm>
            <a:off x="22225" y="1625599"/>
            <a:ext cx="8369300" cy="5395914"/>
          </a:xfrm>
        </p:spPr>
        <p:txBody>
          <a:bodyPr/>
          <a:lstStyle/>
          <a:p>
            <a:pPr lvl="1" eaLnBrk="1" hangingPunct="1">
              <a:spcAft>
                <a:spcPct val="25000"/>
              </a:spcAft>
              <a:defRPr/>
            </a:pPr>
            <a:r>
              <a:rPr lang="en-US" sz="1600" b="1" dirty="0" smtClean="0"/>
              <a:t>Pain is a public health problem </a:t>
            </a:r>
          </a:p>
          <a:p>
            <a:pPr lvl="2" eaLnBrk="1" hangingPunct="1">
              <a:spcAft>
                <a:spcPct val="25000"/>
              </a:spcAft>
              <a:buFontTx/>
              <a:buChar char="•"/>
              <a:defRPr/>
            </a:pPr>
            <a:r>
              <a:rPr lang="en-US" sz="1400" dirty="0" smtClean="0"/>
              <a:t>Affects at least 100 million American adults</a:t>
            </a:r>
          </a:p>
          <a:p>
            <a:pPr lvl="2" eaLnBrk="1" hangingPunct="1">
              <a:spcAft>
                <a:spcPct val="25000"/>
              </a:spcAft>
              <a:buFontTx/>
              <a:buChar char="•"/>
              <a:defRPr/>
            </a:pPr>
            <a:r>
              <a:rPr lang="en-US" sz="1400" dirty="0" smtClean="0"/>
              <a:t>Reduces quality of life</a:t>
            </a:r>
          </a:p>
          <a:p>
            <a:pPr lvl="2" eaLnBrk="1" hangingPunct="1">
              <a:spcAft>
                <a:spcPct val="25000"/>
              </a:spcAft>
              <a:buFontTx/>
              <a:buChar char="•"/>
              <a:defRPr/>
            </a:pPr>
            <a:r>
              <a:rPr lang="en-US" sz="1400" dirty="0" smtClean="0"/>
              <a:t>Costs society $560–$635 billion annually</a:t>
            </a:r>
          </a:p>
          <a:p>
            <a:pPr lvl="2" eaLnBrk="1" hangingPunct="1">
              <a:spcAft>
                <a:spcPct val="25000"/>
              </a:spcAft>
              <a:buFontTx/>
              <a:buChar char="•"/>
              <a:defRPr/>
            </a:pPr>
            <a:r>
              <a:rPr lang="en-US" sz="1400" dirty="0" smtClean="0"/>
              <a:t>Federal and state costs almost $100 billion annually</a:t>
            </a:r>
          </a:p>
          <a:p>
            <a:pPr lvl="1" eaLnBrk="1" hangingPunct="1">
              <a:spcAft>
                <a:spcPct val="25000"/>
              </a:spcAft>
              <a:defRPr/>
            </a:pPr>
            <a:r>
              <a:rPr lang="en-US" sz="1600" b="1" dirty="0" smtClean="0"/>
              <a:t>More consistent data on pain are needed to:</a:t>
            </a:r>
          </a:p>
          <a:p>
            <a:pPr lvl="2" eaLnBrk="1" hangingPunct="1">
              <a:spcAft>
                <a:spcPct val="25000"/>
              </a:spcAft>
              <a:buFontTx/>
              <a:buChar char="•"/>
              <a:defRPr/>
            </a:pPr>
            <a:r>
              <a:rPr lang="en-US" sz="1400" dirty="0" smtClean="0"/>
              <a:t>Monitor changes in incidence and prevalence</a:t>
            </a:r>
          </a:p>
          <a:p>
            <a:pPr lvl="2" eaLnBrk="1" hangingPunct="1">
              <a:spcAft>
                <a:spcPct val="25000"/>
              </a:spcAft>
              <a:buFontTx/>
              <a:buChar char="•"/>
              <a:defRPr/>
            </a:pPr>
            <a:r>
              <a:rPr lang="en-US" sz="1400" dirty="0" smtClean="0"/>
              <a:t>Document rates of treatment and </a:t>
            </a:r>
            <a:r>
              <a:rPr lang="en-US" sz="1400" dirty="0" err="1" smtClean="0"/>
              <a:t>undertreatment</a:t>
            </a:r>
            <a:endParaRPr lang="en-US" sz="1400" dirty="0" smtClean="0"/>
          </a:p>
          <a:p>
            <a:pPr lvl="2" eaLnBrk="1" hangingPunct="1">
              <a:spcAft>
                <a:spcPct val="25000"/>
              </a:spcAft>
              <a:buFontTx/>
              <a:buChar char="•"/>
              <a:defRPr/>
            </a:pPr>
            <a:r>
              <a:rPr lang="en-US" sz="1400" dirty="0" smtClean="0"/>
              <a:t>Assess health and societal consequences</a:t>
            </a:r>
          </a:p>
          <a:p>
            <a:pPr lvl="2" eaLnBrk="1" hangingPunct="1">
              <a:spcAft>
                <a:spcPct val="25000"/>
              </a:spcAft>
              <a:buFontTx/>
              <a:buChar char="•"/>
              <a:defRPr/>
            </a:pPr>
            <a:r>
              <a:rPr lang="en-US" sz="1400" dirty="0" smtClean="0"/>
              <a:t>Evaluate impact of changes in policy, payment, and care</a:t>
            </a:r>
          </a:p>
          <a:p>
            <a:pPr lvl="1" eaLnBrk="1" hangingPunct="1">
              <a:spcAft>
                <a:spcPct val="25000"/>
              </a:spcAft>
              <a:defRPr/>
            </a:pPr>
            <a:r>
              <a:rPr lang="en-US" sz="1600" b="1" dirty="0" smtClean="0"/>
              <a:t>A population-based strategy is needed to reduce pain and its consequences.  It should:</a:t>
            </a:r>
          </a:p>
          <a:p>
            <a:pPr lvl="2" eaLnBrk="1" hangingPunct="1">
              <a:spcAft>
                <a:spcPct val="25000"/>
              </a:spcAft>
              <a:buFontTx/>
              <a:buChar char="•"/>
              <a:defRPr/>
            </a:pPr>
            <a:r>
              <a:rPr lang="en-US" sz="1400" dirty="0" smtClean="0"/>
              <a:t>Heighten national concern about pain</a:t>
            </a:r>
          </a:p>
          <a:p>
            <a:pPr lvl="2" eaLnBrk="1" hangingPunct="1">
              <a:spcAft>
                <a:spcPct val="25000"/>
              </a:spcAft>
              <a:buFontTx/>
              <a:buChar char="•"/>
              <a:defRPr/>
            </a:pPr>
            <a:r>
              <a:rPr lang="en-US" sz="1400" dirty="0" smtClean="0"/>
              <a:t>Use public health strategies to foster patient self-management</a:t>
            </a:r>
          </a:p>
          <a:p>
            <a:pPr lvl="2" eaLnBrk="1" hangingPunct="1">
              <a:spcAft>
                <a:spcPct val="25000"/>
              </a:spcAft>
              <a:buFontTx/>
              <a:buChar char="•"/>
              <a:defRPr/>
            </a:pPr>
            <a:r>
              <a:rPr lang="en-US" sz="1400" dirty="0" smtClean="0"/>
              <a:t>Inform public about nature of pain</a:t>
            </a:r>
          </a:p>
          <a:p>
            <a:pPr lvl="2" eaLnBrk="1" hangingPunct="1">
              <a:spcAft>
                <a:spcPct val="25000"/>
              </a:spcAft>
              <a:buFontTx/>
              <a:buChar char="•"/>
              <a:defRPr/>
            </a:pPr>
            <a:r>
              <a:rPr lang="en-US" sz="1400" dirty="0" smtClean="0"/>
              <a:t>Focus on pain prevention</a:t>
            </a:r>
          </a:p>
          <a:p>
            <a:pPr marL="914400" lvl="2" indent="0" eaLnBrk="1" hangingPunct="1">
              <a:spcAft>
                <a:spcPct val="25000"/>
              </a:spcAft>
              <a:defRPr/>
            </a:pPr>
            <a:endParaRPr lang="en-US" sz="1600" dirty="0" smtClean="0"/>
          </a:p>
          <a:p>
            <a:pPr lvl="2" eaLnBrk="1" hangingPunct="1">
              <a:spcAft>
                <a:spcPct val="25000"/>
              </a:spcAft>
              <a:buFontTx/>
              <a:buChar char="•"/>
              <a:defRPr/>
            </a:pPr>
            <a:endParaRPr lang="en-US" sz="1600" dirty="0" smtClean="0"/>
          </a:p>
          <a:p>
            <a:pPr marL="0" indent="0" eaLnBrk="1" hangingPunct="1">
              <a:spcAft>
                <a:spcPct val="50000"/>
              </a:spcAft>
              <a:defRPr/>
            </a:pPr>
            <a:endParaRPr lang="en-US" dirty="0" smtClean="0">
              <a:ea typeface="ＭＳ Ｐゴシック" charset="-128"/>
            </a:endParaRPr>
          </a:p>
        </p:txBody>
      </p:sp>
      <p:pic>
        <p:nvPicPr>
          <p:cNvPr id="25604" name="Picture 4"/>
          <p:cNvPicPr>
            <a:picLocks noChangeAspect="1" noChangeArrowheads="1"/>
          </p:cNvPicPr>
          <p:nvPr/>
        </p:nvPicPr>
        <p:blipFill>
          <a:blip r:embed="rId3" cstate="print"/>
          <a:srcRect/>
          <a:stretch>
            <a:fillRect/>
          </a:stretch>
        </p:blipFill>
        <p:spPr bwMode="auto">
          <a:xfrm>
            <a:off x="6008914" y="1422400"/>
            <a:ext cx="2598057" cy="2989943"/>
          </a:xfrm>
          <a:prstGeom prst="rect">
            <a:avLst/>
          </a:prstGeom>
          <a:noFill/>
          <a:ln w="31750" algn="ctr">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1"/>
            <a:ext cx="8305800" cy="1494970"/>
          </a:xfrm>
        </p:spPr>
        <p:txBody>
          <a:bodyPr>
            <a:normAutofit/>
          </a:bodyPr>
          <a:lstStyle/>
          <a:p>
            <a:pPr algn="ctr">
              <a:lnSpc>
                <a:spcPct val="50000"/>
              </a:lnSpc>
            </a:pPr>
            <a:r>
              <a:rPr lang="en-US" sz="3200" dirty="0" smtClean="0"/>
              <a:t>Trends in pain prevalence, United States, 	1999-2004 </a:t>
            </a:r>
            <a:br>
              <a:rPr lang="en-US" sz="3200" dirty="0" smtClean="0"/>
            </a:br>
            <a:r>
              <a:rPr lang="en-US" sz="2400" dirty="0" smtClean="0"/>
              <a:t/>
            </a:r>
            <a:br>
              <a:rPr lang="en-US" sz="2400" dirty="0" smtClean="0"/>
            </a:br>
            <a:r>
              <a:rPr lang="en-US" sz="1200" dirty="0" smtClean="0"/>
              <a:t>SOURCE: Unpublished data from the National Health and Nutrition Examination Survey, 1999-2004.</a:t>
            </a:r>
            <a:r>
              <a:rPr lang="en-US" dirty="0" smtClean="0"/>
              <a:t> </a:t>
            </a:r>
          </a:p>
        </p:txBody>
      </p:sp>
      <p:graphicFrame>
        <p:nvGraphicFramePr>
          <p:cNvPr id="29761" name="Group 65"/>
          <p:cNvGraphicFramePr>
            <a:graphicFrameLocks noGrp="1"/>
          </p:cNvGraphicFramePr>
          <p:nvPr>
            <p:extLst>
              <p:ext uri="{D42A27DB-BD31-4B8C-83A1-F6EECF244321}">
                <p14:modId xmlns:p14="http://schemas.microsoft.com/office/powerpoint/2010/main" val="2826380776"/>
              </p:ext>
            </p:extLst>
          </p:nvPr>
        </p:nvGraphicFramePr>
        <p:xfrm>
          <a:off x="533400" y="1683656"/>
          <a:ext cx="8305800" cy="4513941"/>
        </p:xfrm>
        <a:graphic>
          <a:graphicData uri="http://schemas.openxmlformats.org/drawingml/2006/table">
            <a:tbl>
              <a:tblPr/>
              <a:tblGrid>
                <a:gridCol w="2688570"/>
                <a:gridCol w="1864479"/>
                <a:gridCol w="1877457"/>
                <a:gridCol w="1875294"/>
              </a:tblGrid>
              <a:tr h="8101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People Who Reported Pain in Previous Month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280" marR="682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NHANES 1999</a:t>
                      </a:r>
                      <a:r>
                        <a:rPr kumimoji="0" lang="en-US" sz="14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280" marR="682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NHANES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2001</a:t>
                      </a:r>
                      <a:r>
                        <a:rPr kumimoji="0" lang="en-US" sz="14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2002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280" marR="682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NHANES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2003</a:t>
                      </a:r>
                      <a:r>
                        <a:rPr kumimoji="0" lang="en-US" sz="14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2004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280" marR="682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86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Age 20 and over</a:t>
                      </a:r>
                    </a:p>
                  </a:txBody>
                  <a:tcPr marL="68280" marR="682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22.2</a:t>
                      </a:r>
                    </a:p>
                  </a:txBody>
                  <a:tcPr marL="68280" marR="682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25.7</a:t>
                      </a:r>
                    </a:p>
                  </a:txBody>
                  <a:tcPr marL="68280" marR="682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27.7</a:t>
                      </a:r>
                    </a:p>
                  </a:txBody>
                  <a:tcPr marL="68280" marR="682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086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Ages 20 to 44</a:t>
                      </a:r>
                    </a:p>
                  </a:txBody>
                  <a:tcPr marL="68280" marR="682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15.7</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19.5</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19.6</a:t>
                      </a:r>
                    </a:p>
                  </a:txBody>
                  <a:tcPr marL="68280" marR="68280" marT="0" marB="0" anchor="ctr" horzOverflow="overflow">
                    <a:lnL>
                      <a:noFill/>
                    </a:lnL>
                    <a:lnR>
                      <a:noFill/>
                    </a:lnR>
                    <a:lnT>
                      <a:noFill/>
                    </a:lnT>
                    <a:lnB>
                      <a:noFill/>
                    </a:lnB>
                    <a:lnTlToBr>
                      <a:noFill/>
                    </a:lnTlToBr>
                    <a:lnBlToTr>
                      <a:noFill/>
                    </a:lnBlToTr>
                    <a:noFill/>
                  </a:tcPr>
                </a:tc>
              </a:tr>
              <a:tr h="3086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Ages 45 to 64</a:t>
                      </a:r>
                    </a:p>
                  </a:txBody>
                  <a:tcPr marL="68280" marR="682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28.5</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31.7</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35.6</a:t>
                      </a:r>
                    </a:p>
                  </a:txBody>
                  <a:tcPr marL="68280" marR="68280" marT="0" marB="0" anchor="ctr" horzOverflow="overflow">
                    <a:lnL>
                      <a:noFill/>
                    </a:lnL>
                    <a:lnR>
                      <a:noFill/>
                    </a:lnR>
                    <a:lnT>
                      <a:noFill/>
                    </a:lnT>
                    <a:lnB>
                      <a:noFill/>
                    </a:lnB>
                    <a:lnTlToBr>
                      <a:noFill/>
                    </a:lnTlToBr>
                    <a:lnBlToTr>
                      <a:noFill/>
                    </a:lnBlToTr>
                    <a:noFill/>
                  </a:tcPr>
                </a:tc>
              </a:tr>
              <a:tr h="3086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Age 65 and over</a:t>
                      </a:r>
                    </a:p>
                  </a:txBody>
                  <a:tcPr marL="68280" marR="682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33.1</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34.2</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36.3</a:t>
                      </a:r>
                    </a:p>
                  </a:txBody>
                  <a:tcPr marL="68280" marR="68280" marT="0" marB="0" anchor="ctr" horzOverflow="overflow">
                    <a:lnL>
                      <a:noFill/>
                    </a:lnL>
                    <a:lnR>
                      <a:noFill/>
                    </a:lnR>
                    <a:lnT>
                      <a:noFill/>
                    </a:lnT>
                    <a:lnB>
                      <a:noFill/>
                    </a:lnB>
                    <a:lnTlToBr>
                      <a:noFill/>
                    </a:lnTlToBr>
                    <a:lnBlToTr>
                      <a:noFill/>
                    </a:lnBlToTr>
                    <a:noFill/>
                  </a:tcPr>
                </a:tc>
              </a:tr>
              <a:tr h="3086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Men</a:t>
                      </a:r>
                    </a:p>
                  </a:txBody>
                  <a:tcPr marL="68280" marR="682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19.4</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23.8</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24.8</a:t>
                      </a:r>
                    </a:p>
                  </a:txBody>
                  <a:tcPr marL="68280" marR="68280" marT="0" marB="0" anchor="ctr" horzOverflow="overflow">
                    <a:lnL>
                      <a:noFill/>
                    </a:lnL>
                    <a:lnR>
                      <a:noFill/>
                    </a:lnR>
                    <a:lnT>
                      <a:noFill/>
                    </a:lnT>
                    <a:lnB>
                      <a:noFill/>
                    </a:lnB>
                    <a:lnTlToBr>
                      <a:noFill/>
                    </a:lnTlToBr>
                    <a:lnBlToTr>
                      <a:noFill/>
                    </a:lnBlToTr>
                    <a:noFill/>
                  </a:tcPr>
                </a:tc>
              </a:tr>
              <a:tr h="3086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Women</a:t>
                      </a:r>
                    </a:p>
                  </a:txBody>
                  <a:tcPr marL="68280" marR="682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24.8</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27.4</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30.4</a:t>
                      </a:r>
                    </a:p>
                  </a:txBody>
                  <a:tcPr marL="68280" marR="68280" marT="0" marB="0" anchor="ctr" horzOverflow="overflow">
                    <a:lnL>
                      <a:noFill/>
                    </a:lnL>
                    <a:lnR>
                      <a:noFill/>
                    </a:lnR>
                    <a:lnT>
                      <a:noFill/>
                    </a:lnT>
                    <a:lnB>
                      <a:noFill/>
                    </a:lnB>
                    <a:lnTlToBr>
                      <a:noFill/>
                    </a:lnTlToBr>
                    <a:lnBlToTr>
                      <a:noFill/>
                    </a:lnBlToTr>
                    <a:noFill/>
                  </a:tcPr>
                </a:tc>
              </a:tr>
              <a:tr h="617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Below 100% of poverty level</a:t>
                      </a:r>
                    </a:p>
                  </a:txBody>
                  <a:tcPr marL="68280" marR="682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26.3</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28.6</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29.0</a:t>
                      </a:r>
                    </a:p>
                  </a:txBody>
                  <a:tcPr marL="68280" marR="68280" marT="0" marB="0" anchor="ctr" horzOverflow="overflow">
                    <a:lnL>
                      <a:noFill/>
                    </a:lnL>
                    <a:lnR>
                      <a:noFill/>
                    </a:lnR>
                    <a:lnT>
                      <a:noFill/>
                    </a:lnT>
                    <a:lnB>
                      <a:noFill/>
                    </a:lnB>
                    <a:lnTlToBr>
                      <a:noFill/>
                    </a:lnTlToBr>
                    <a:lnBlToTr>
                      <a:noFill/>
                    </a:lnBlToTr>
                    <a:noFill/>
                  </a:tcPr>
                </a:tc>
              </a:tr>
              <a:tr h="617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100% to &lt;200% of poverty level</a:t>
                      </a:r>
                    </a:p>
                  </a:txBody>
                  <a:tcPr marL="68280" marR="682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25.4</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30.7</a:t>
                      </a:r>
                    </a:p>
                  </a:txBody>
                  <a:tcPr marL="68280" marR="682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29.0</a:t>
                      </a:r>
                    </a:p>
                  </a:txBody>
                  <a:tcPr marL="68280" marR="68280" marT="0" marB="0" anchor="ctr" horzOverflow="overflow">
                    <a:lnL>
                      <a:noFill/>
                    </a:lnL>
                    <a:lnR>
                      <a:noFill/>
                    </a:lnR>
                    <a:lnT>
                      <a:noFill/>
                    </a:lnT>
                    <a:lnB>
                      <a:noFill/>
                    </a:lnB>
                    <a:lnTlToBr>
                      <a:noFill/>
                    </a:lnTlToBr>
                    <a:lnBlToTr>
                      <a:noFill/>
                    </a:lnBlToTr>
                    <a:noFill/>
                  </a:tcPr>
                </a:tc>
              </a:tr>
              <a:tr h="617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≥200% of poverty level</a:t>
                      </a:r>
                    </a:p>
                  </a:txBody>
                  <a:tcPr marL="68280" marR="682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20.0</a:t>
                      </a:r>
                    </a:p>
                  </a:txBody>
                  <a:tcPr marL="68280" marR="682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23.6</a:t>
                      </a:r>
                    </a:p>
                  </a:txBody>
                  <a:tcPr marL="68280" marR="682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27.9</a:t>
                      </a:r>
                    </a:p>
                  </a:txBody>
                  <a:tcPr marL="68280" marR="682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595" name="Rectangle 4"/>
          <p:cNvSpPr>
            <a:spLocks noChangeArrowheads="1"/>
          </p:cNvSpPr>
          <p:nvPr/>
        </p:nvSpPr>
        <p:spPr bwMode="auto">
          <a:xfrm>
            <a:off x="0" y="6350"/>
            <a:ext cx="184150" cy="442913"/>
          </a:xfrm>
          <a:prstGeom prst="rect">
            <a:avLst/>
          </a:prstGeom>
          <a:noFill/>
          <a:ln w="31750" algn="ctr">
            <a:noFill/>
            <a:miter lim="800000"/>
            <a:headEnd/>
            <a:tailEnd/>
          </a:ln>
          <a:effectLst>
            <a:outerShdw dist="35921" dir="2700000" algn="ctr" rotWithShape="0">
              <a:srgbClr val="808080"/>
            </a:outerShdw>
          </a:effectLst>
        </p:spPr>
        <p:txBody>
          <a:bodyPr wrap="none" anchor="ctr">
            <a:spAutoFit/>
          </a:bodyPr>
          <a:lstStyle/>
          <a:p>
            <a:pPr eaLnBrk="0" hangingPunct="0">
              <a:defRPr/>
            </a:pPr>
            <a:endParaRPr lang="en-US" sz="1100">
              <a:cs typeface="Arial" charset="0"/>
            </a:endParaRPr>
          </a:p>
          <a:p>
            <a:pPr eaLnBrk="0" hangingPunct="0">
              <a:defRPr/>
            </a:pPr>
            <a:endParaRPr lang="en-US">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381000"/>
            <a:ext cx="8001000" cy="990600"/>
          </a:xfrm>
        </p:spPr>
        <p:txBody>
          <a:bodyPr>
            <a:normAutofit/>
          </a:bodyPr>
          <a:lstStyle/>
          <a:p>
            <a:pPr algn="ctr"/>
            <a:r>
              <a:rPr lang="en-US" sz="2800" dirty="0" smtClean="0"/>
              <a:t>Populations disparately undertreated for pain</a:t>
            </a:r>
          </a:p>
        </p:txBody>
      </p:sp>
      <p:sp>
        <p:nvSpPr>
          <p:cNvPr id="28675" name="Content Placeholder 2"/>
          <p:cNvSpPr>
            <a:spLocks noGrp="1"/>
          </p:cNvSpPr>
          <p:nvPr>
            <p:ph idx="1"/>
          </p:nvPr>
        </p:nvSpPr>
        <p:spPr>
          <a:xfrm>
            <a:off x="533400" y="1676400"/>
            <a:ext cx="3951514" cy="4666343"/>
          </a:xfrm>
        </p:spPr>
        <p:txBody>
          <a:bodyPr>
            <a:normAutofit fontScale="92500" lnSpcReduction="10000"/>
          </a:bodyPr>
          <a:lstStyle/>
          <a:p>
            <a:pPr marL="0" indent="0">
              <a:spcBef>
                <a:spcPts val="0"/>
              </a:spcBef>
              <a:buFontTx/>
              <a:buChar char="•"/>
            </a:pPr>
            <a:r>
              <a:rPr lang="en-US" sz="2400" dirty="0" smtClean="0"/>
              <a:t>African Americans</a:t>
            </a:r>
          </a:p>
          <a:p>
            <a:pPr marL="0" indent="0">
              <a:spcBef>
                <a:spcPts val="0"/>
              </a:spcBef>
              <a:buNone/>
            </a:pPr>
            <a:endParaRPr lang="en-US" sz="2400" dirty="0" smtClean="0"/>
          </a:p>
          <a:p>
            <a:pPr marL="0" indent="0">
              <a:spcBef>
                <a:spcPts val="0"/>
              </a:spcBef>
              <a:buFontTx/>
              <a:buChar char="•"/>
            </a:pPr>
            <a:r>
              <a:rPr lang="en-US" sz="2400" dirty="0" smtClean="0"/>
              <a:t>Hispanics</a:t>
            </a:r>
          </a:p>
          <a:p>
            <a:pPr marL="0" indent="0">
              <a:spcBef>
                <a:spcPts val="0"/>
              </a:spcBef>
              <a:buFontTx/>
              <a:buChar char="•"/>
            </a:pPr>
            <a:endParaRPr lang="en-US" sz="2400" dirty="0" smtClean="0"/>
          </a:p>
          <a:p>
            <a:pPr marL="0" indent="0">
              <a:spcBef>
                <a:spcPts val="0"/>
              </a:spcBef>
              <a:buFontTx/>
              <a:buChar char="•"/>
            </a:pPr>
            <a:r>
              <a:rPr lang="en-US" sz="2400" dirty="0" smtClean="0"/>
              <a:t>Asian Americans</a:t>
            </a:r>
          </a:p>
          <a:p>
            <a:pPr marL="0" indent="0">
              <a:spcBef>
                <a:spcPts val="0"/>
              </a:spcBef>
              <a:buFontTx/>
              <a:buChar char="•"/>
            </a:pPr>
            <a:endParaRPr lang="en-US" sz="2400" dirty="0" smtClean="0"/>
          </a:p>
          <a:p>
            <a:pPr marL="0" indent="0">
              <a:spcBef>
                <a:spcPts val="0"/>
              </a:spcBef>
              <a:buFontTx/>
              <a:buChar char="•"/>
            </a:pPr>
            <a:r>
              <a:rPr lang="en-US" sz="2400" dirty="0" smtClean="0"/>
              <a:t>American Indians and Alaska 	Natives</a:t>
            </a:r>
          </a:p>
          <a:p>
            <a:pPr marL="0" indent="0">
              <a:spcBef>
                <a:spcPts val="0"/>
              </a:spcBef>
              <a:buFontTx/>
              <a:buChar char="•"/>
            </a:pPr>
            <a:endParaRPr lang="en-US" sz="2400" dirty="0" smtClean="0"/>
          </a:p>
          <a:p>
            <a:pPr marL="0" indent="0">
              <a:spcBef>
                <a:spcPts val="0"/>
              </a:spcBef>
              <a:buFontTx/>
              <a:buChar char="•"/>
            </a:pPr>
            <a:r>
              <a:rPr lang="en-US" sz="2400" dirty="0" smtClean="0"/>
              <a:t>Women</a:t>
            </a:r>
          </a:p>
          <a:p>
            <a:pPr marL="0" indent="0">
              <a:spcBef>
                <a:spcPts val="0"/>
              </a:spcBef>
              <a:buFontTx/>
              <a:buChar char="•"/>
            </a:pPr>
            <a:endParaRPr lang="en-US" sz="2400" dirty="0" smtClean="0"/>
          </a:p>
          <a:p>
            <a:pPr marL="0" indent="0">
              <a:spcBef>
                <a:spcPts val="0"/>
              </a:spcBef>
              <a:buFontTx/>
              <a:buChar char="•"/>
            </a:pPr>
            <a:r>
              <a:rPr lang="en-US" sz="2400" dirty="0" smtClean="0"/>
              <a:t>Children</a:t>
            </a:r>
          </a:p>
          <a:p>
            <a:pPr marL="0" indent="0">
              <a:spcBef>
                <a:spcPts val="0"/>
              </a:spcBef>
              <a:buFontTx/>
              <a:buChar char="•"/>
            </a:pPr>
            <a:endParaRPr lang="en-US" sz="2400" dirty="0" smtClean="0"/>
          </a:p>
          <a:p>
            <a:pPr marL="0" indent="0">
              <a:spcBef>
                <a:spcPts val="0"/>
              </a:spcBef>
              <a:buFontTx/>
              <a:buChar char="•"/>
            </a:pPr>
            <a:r>
              <a:rPr lang="en-US" sz="2400" dirty="0" smtClean="0"/>
              <a:t>The elderly</a:t>
            </a:r>
          </a:p>
        </p:txBody>
      </p:sp>
      <p:sp>
        <p:nvSpPr>
          <p:cNvPr id="4" name="Rectangle 3"/>
          <p:cNvSpPr/>
          <p:nvPr/>
        </p:nvSpPr>
        <p:spPr>
          <a:xfrm>
            <a:off x="4484914" y="1676399"/>
            <a:ext cx="4049486" cy="4154984"/>
          </a:xfrm>
          <a:prstGeom prst="rect">
            <a:avLst/>
          </a:prstGeom>
        </p:spPr>
        <p:txBody>
          <a:bodyPr wrap="square">
            <a:spAutoFit/>
          </a:bodyPr>
          <a:lstStyle/>
          <a:p>
            <a:pPr>
              <a:buFontTx/>
              <a:buChar char="•"/>
            </a:pPr>
            <a:r>
              <a:rPr lang="en-US" sz="2200" dirty="0" smtClean="0">
                <a:latin typeface="+mn-lt"/>
              </a:rPr>
              <a:t>Military veterans</a:t>
            </a:r>
          </a:p>
          <a:p>
            <a:endParaRPr lang="en-US" sz="2200" dirty="0" smtClean="0">
              <a:latin typeface="+mn-lt"/>
            </a:endParaRPr>
          </a:p>
          <a:p>
            <a:pPr>
              <a:buFontTx/>
              <a:buChar char="•"/>
            </a:pPr>
            <a:r>
              <a:rPr lang="en-US" sz="2200" dirty="0" smtClean="0">
                <a:latin typeface="+mn-lt"/>
              </a:rPr>
              <a:t>People with cognitive 	impairments</a:t>
            </a:r>
          </a:p>
          <a:p>
            <a:pPr>
              <a:buFontTx/>
              <a:buChar char="•"/>
            </a:pPr>
            <a:endParaRPr lang="en-US" sz="2200" dirty="0" smtClean="0">
              <a:latin typeface="+mn-lt"/>
            </a:endParaRPr>
          </a:p>
          <a:p>
            <a:pPr>
              <a:buFontTx/>
              <a:buChar char="•"/>
            </a:pPr>
            <a:r>
              <a:rPr lang="en-US" sz="2200" dirty="0" smtClean="0">
                <a:latin typeface="+mn-lt"/>
              </a:rPr>
              <a:t>Surgical patients</a:t>
            </a:r>
          </a:p>
          <a:p>
            <a:pPr>
              <a:buFontTx/>
              <a:buChar char="•"/>
            </a:pPr>
            <a:endParaRPr lang="en-US" sz="2200" dirty="0" smtClean="0">
              <a:latin typeface="+mn-lt"/>
            </a:endParaRPr>
          </a:p>
          <a:p>
            <a:pPr>
              <a:buFontTx/>
              <a:buChar char="•"/>
            </a:pPr>
            <a:r>
              <a:rPr lang="en-US" sz="2200" dirty="0" smtClean="0">
                <a:latin typeface="+mn-lt"/>
              </a:rPr>
              <a:t>Cancer patients</a:t>
            </a:r>
          </a:p>
          <a:p>
            <a:pPr>
              <a:buFontTx/>
              <a:buChar char="•"/>
            </a:pPr>
            <a:endParaRPr lang="en-US" sz="2200" dirty="0" smtClean="0">
              <a:latin typeface="+mn-lt"/>
            </a:endParaRPr>
          </a:p>
          <a:p>
            <a:pPr>
              <a:buFontTx/>
              <a:buChar char="•"/>
            </a:pPr>
            <a:r>
              <a:rPr lang="en-US" sz="2200" dirty="0" smtClean="0">
                <a:latin typeface="+mn-lt"/>
              </a:rPr>
              <a:t>People at the end of life</a:t>
            </a:r>
          </a:p>
          <a:p>
            <a:pPr>
              <a:buFontTx/>
              <a:buChar char="•"/>
            </a:pPr>
            <a:endParaRPr lang="en-US" sz="2200" dirty="0" smtClean="0">
              <a:latin typeface="+mn-lt"/>
            </a:endParaRPr>
          </a:p>
          <a:p>
            <a:pPr>
              <a:buFontTx/>
              <a:buChar char="•"/>
            </a:pPr>
            <a:r>
              <a:rPr lang="en-US" sz="2200" dirty="0" smtClean="0">
                <a:latin typeface="+mn-lt"/>
              </a:rPr>
              <a:t>Non-English speakers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1141413" y="2895600"/>
            <a:ext cx="6935787" cy="769938"/>
          </a:xfrm>
        </p:spPr>
        <p:txBody>
          <a:bodyPr/>
          <a:lstStyle/>
          <a:p>
            <a:pPr>
              <a:buNone/>
            </a:pPr>
            <a:r>
              <a:rPr lang="en-US" sz="4400" dirty="0" smtClean="0"/>
              <a:t>Care of People with Pain</a:t>
            </a:r>
          </a:p>
        </p:txBody>
      </p:sp>
      <p:pic>
        <p:nvPicPr>
          <p:cNvPr id="27652" name="Rectangle 13315"/>
          <p:cNvPicPr>
            <a:picLocks noChangeAspect="1" noChangeArrowheads="1"/>
          </p:cNvPicPr>
          <p:nvPr/>
        </p:nvPicPr>
        <p:blipFill>
          <a:blip r:embed="rId2" cstate="print"/>
          <a:srcRect/>
          <a:stretch>
            <a:fillRect/>
          </a:stretch>
        </p:blipFill>
        <p:spPr bwMode="auto">
          <a:xfrm>
            <a:off x="4500563" y="7938"/>
            <a:ext cx="4614862" cy="273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457200"/>
            <a:ext cx="6935788" cy="1077913"/>
          </a:xfrm>
        </p:spPr>
        <p:txBody>
          <a:bodyPr/>
          <a:lstStyle/>
          <a:p>
            <a:pPr algn="ctr"/>
            <a:r>
              <a:rPr lang="en-US" sz="3200" b="1" dirty="0" smtClean="0">
                <a:ea typeface="ＭＳ Ｐゴシック" charset="-128"/>
              </a:rPr>
              <a:t>Care of People with Pain: Findings</a:t>
            </a:r>
          </a:p>
        </p:txBody>
      </p:sp>
      <p:sp>
        <p:nvSpPr>
          <p:cNvPr id="28675" name="Rectangle 3"/>
          <p:cNvSpPr>
            <a:spLocks noGrp="1" noChangeArrowheads="1"/>
          </p:cNvSpPr>
          <p:nvPr>
            <p:ph type="body" idx="1"/>
          </p:nvPr>
        </p:nvSpPr>
        <p:spPr>
          <a:xfrm>
            <a:off x="430213" y="1676400"/>
            <a:ext cx="8382000" cy="4521200"/>
          </a:xfrm>
        </p:spPr>
        <p:txBody>
          <a:bodyPr>
            <a:normAutofit fontScale="92500" lnSpcReduction="20000"/>
          </a:bodyPr>
          <a:lstStyle/>
          <a:p>
            <a:pPr marL="0" indent="0">
              <a:buFontTx/>
              <a:buChar char="•"/>
            </a:pPr>
            <a:endParaRPr lang="en-US" dirty="0" smtClean="0"/>
          </a:p>
          <a:p>
            <a:pPr lvl="1"/>
            <a:endParaRPr lang="en-US" dirty="0" smtClean="0"/>
          </a:p>
          <a:p>
            <a:pPr marL="0" indent="0">
              <a:buFontTx/>
              <a:buChar char="•"/>
            </a:pPr>
            <a:r>
              <a:rPr lang="en-US" sz="2400" b="1" dirty="0" smtClean="0">
                <a:ea typeface="ＭＳ Ｐゴシック" charset="-128"/>
              </a:rPr>
              <a:t>Pain care must be tailored to each person</a:t>
            </a:r>
            <a:r>
              <a:rPr lang="ja-JP" altLang="en-US" sz="2400" b="1" smtClean="0">
                <a:ea typeface="ＭＳ Ｐゴシック" charset="-128"/>
              </a:rPr>
              <a:t>’</a:t>
            </a:r>
            <a:r>
              <a:rPr lang="en-US" altLang="ja-JP" sz="2400" b="1" dirty="0" smtClean="0">
                <a:ea typeface="ＭＳ Ｐゴシック" charset="-128"/>
              </a:rPr>
              <a:t>s experience</a:t>
            </a:r>
          </a:p>
          <a:p>
            <a:pPr lvl="1"/>
            <a:r>
              <a:rPr lang="en-US" sz="2400" dirty="0" smtClean="0"/>
              <a:t>Financing, referrals, records management need support this flexibility</a:t>
            </a:r>
          </a:p>
          <a:p>
            <a:pPr lvl="1">
              <a:buNone/>
            </a:pPr>
            <a:endParaRPr lang="en-US" sz="2400" dirty="0" smtClean="0"/>
          </a:p>
          <a:p>
            <a:pPr marL="0" indent="0">
              <a:buFontTx/>
              <a:buChar char="•"/>
            </a:pPr>
            <a:r>
              <a:rPr lang="en-US" sz="2400" b="1" dirty="0" smtClean="0">
                <a:ea typeface="ＭＳ Ｐゴシック" charset="-128"/>
              </a:rPr>
              <a:t>Significant barriers to adequate pain care exist</a:t>
            </a:r>
          </a:p>
          <a:p>
            <a:pPr lvl="1"/>
            <a:r>
              <a:rPr lang="en-US" sz="2400" dirty="0" smtClean="0"/>
              <a:t>Gaps in knowledge and competencies for providers</a:t>
            </a:r>
          </a:p>
          <a:p>
            <a:pPr lvl="1"/>
            <a:r>
              <a:rPr lang="en-US" sz="2400" dirty="0" smtClean="0"/>
              <a:t>Magnitude of problem</a:t>
            </a:r>
          </a:p>
          <a:p>
            <a:pPr lvl="2"/>
            <a:r>
              <a:rPr lang="en-US" sz="2400" dirty="0" smtClean="0"/>
              <a:t>Half of primary care providers report feeling only “somewhat prepared”, 27% report feeling “somewhat unprepared” or “unprepared”</a:t>
            </a:r>
          </a:p>
          <a:p>
            <a:pPr lvl="2"/>
            <a:r>
              <a:rPr lang="en-US" sz="2400" dirty="0" smtClean="0"/>
              <a:t>Inadequacies in subspecialty training</a:t>
            </a:r>
          </a:p>
          <a:p>
            <a:pPr lvl="1"/>
            <a:r>
              <a:rPr lang="en-US" sz="2400" dirty="0" smtClean="0"/>
              <a:t>Systems and organizational barriers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17305</TotalTime>
  <Words>3303</Words>
  <Application>Microsoft Office PowerPoint</Application>
  <PresentationFormat>On-screen Show (4:3)</PresentationFormat>
  <Paragraphs>693</Paragraphs>
  <Slides>43</Slides>
  <Notes>29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PPT_VHA_Template</vt:lpstr>
      <vt:lpstr>VHA NATIONAL PAIN MANAGEMENT STRATEGY Implementation of the Stepped Care Model</vt:lpstr>
      <vt:lpstr>Disclosures</vt:lpstr>
      <vt:lpstr>Outcomes and Objectives</vt:lpstr>
      <vt:lpstr>IOM Committee for Advancing Pain Research, Care and Education</vt:lpstr>
      <vt:lpstr>Pain as a Public Health Challenge: Findings</vt:lpstr>
      <vt:lpstr>Trends in pain prevalence, United States,  1999-2004   SOURCE: Unpublished data from the National Health and Nutrition Examination Survey, 1999-2004. </vt:lpstr>
      <vt:lpstr>Populations disparately undertreated for pain</vt:lpstr>
      <vt:lpstr>PowerPoint Presentation</vt:lpstr>
      <vt:lpstr>Care of People with Pain: Findings</vt:lpstr>
      <vt:lpstr>BARRIERS TO EFFECTIVE PAIN CARE</vt:lpstr>
      <vt:lpstr>Care of People with Pain Recommendations </vt:lpstr>
      <vt:lpstr>Care of People with Pain Recommendations (continued) </vt:lpstr>
      <vt:lpstr>Pain Management is a priority for VHA</vt:lpstr>
      <vt:lpstr>Concomitants of persistent pain</vt:lpstr>
      <vt:lpstr>Frequency of Diagnoses1 among  Operation Enduring Freedom/Operation Iraqi Freedom/Operation New Dawn (OEF/OIF/OND) Veterans</vt:lpstr>
      <vt:lpstr>           Haskell et al (2012).  The prevalence of painful musculoskeletal conditions in female and male Veterans in 7 years after return from deployment in Operation Enduring Freedom/Operation Iraqi Freedom.  Clinical Journal of Pain, 28, 163-167.  </vt:lpstr>
      <vt:lpstr>PowerPoint Presentation</vt:lpstr>
      <vt:lpstr>VHA Pain Management Directive (2009-053)</vt:lpstr>
      <vt:lpstr>National Pain Management Strategy</vt:lpstr>
      <vt:lpstr>Empirical foundations </vt:lpstr>
      <vt:lpstr>VHA National Pain Management Strategy Infrastructure</vt:lpstr>
      <vt:lpstr>National Pain Management Strategy Coordinating Committee (FAC) and Working Groups</vt:lpstr>
      <vt:lpstr>VHA Stepped Care Model for Pain Management</vt:lpstr>
      <vt:lpstr>Veteran-Centered Pain Management</vt:lpstr>
      <vt:lpstr>Patient Education Initiatives</vt:lpstr>
      <vt:lpstr>PowerPoint Presentation</vt:lpstr>
      <vt:lpstr>Implementation initiatives</vt:lpstr>
      <vt:lpstr>Opioids for chronic pain management: Concerns about benefits, misuse and abuse, and other adverse outcomes</vt:lpstr>
      <vt:lpstr>Promoting safe and effective use of opioids</vt:lpstr>
      <vt:lpstr> Opioid Safety Initiative</vt:lpstr>
      <vt:lpstr>Opioid Safety Initiative Business Intelligence Tool</vt:lpstr>
      <vt:lpstr>VA Specialty Care Access Network – Extension of Community Healthcare Outcomes (VA SCAN-ECHO) </vt:lpstr>
      <vt:lpstr>CBT for Chronic Pain  Training Program</vt:lpstr>
      <vt:lpstr>HEC PMWG: Objectives/Initiatives</vt:lpstr>
      <vt:lpstr>PowerPoint Presentation</vt:lpstr>
      <vt:lpstr> Healthcare Analysis Information Group 2010 VHA Pain Management Survey Results</vt:lpstr>
      <vt:lpstr>Healthcare Analysis Information Group 2010 VHA Pain Management Survey Results</vt:lpstr>
      <vt:lpstr>Specialty Pain Care Capacity</vt:lpstr>
      <vt:lpstr>        Building Capacity for Tertiary, Interdisciplinary Pain Centers </vt:lpstr>
      <vt:lpstr>Pain Research – FY 2011</vt:lpstr>
      <vt:lpstr>PowerPoint Presentation</vt:lpstr>
      <vt:lpstr>Enhancing PACT Delivered Pain Management Collaborative Research to Enhance and Advance Transformational  Excellence (CREATE) </vt:lpstr>
      <vt:lpstr>FY 2012 Priorities</vt:lpstr>
    </vt:vector>
  </TitlesOfParts>
  <Company>Woodpile Studios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Aleman</dc:creator>
  <cp:lastModifiedBy>VHATAMMurphJ1</cp:lastModifiedBy>
  <cp:revision>670</cp:revision>
  <dcterms:created xsi:type="dcterms:W3CDTF">2010-01-22T17:58:25Z</dcterms:created>
  <dcterms:modified xsi:type="dcterms:W3CDTF">2013-07-29T12:08:53Z</dcterms:modified>
</cp:coreProperties>
</file>