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changesInfos/changesInfo1.xml" ContentType="application/vnd.ms-powerpoint.changesinfo+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media/image1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6"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267" r:id="rId5"/>
    <p:sldId id="2147482690" r:id="rId6"/>
    <p:sldId id="269" r:id="rId7"/>
    <p:sldId id="278" r:id="rId8"/>
    <p:sldId id="270" r:id="rId9"/>
    <p:sldId id="276" r:id="rId10"/>
    <p:sldId id="277" r:id="rId11"/>
    <p:sldId id="275" r:id="rId12"/>
    <p:sldId id="274" r:id="rId13"/>
    <p:sldId id="296" r:id="rId14"/>
    <p:sldId id="2142533143" r:id="rId15"/>
    <p:sldId id="2147482685" r:id="rId16"/>
    <p:sldId id="2142533144" r:id="rId17"/>
    <p:sldId id="2147482687" r:id="rId18"/>
    <p:sldId id="2147482688" r:id="rId19"/>
    <p:sldId id="2147482698" r:id="rId20"/>
    <p:sldId id="2147482701" r:id="rId21"/>
  </p:sldIdLst>
  <p:sldSz cx="12192000" cy="6858000"/>
  <p:notesSz cx="6985000" cy="9271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0F8336-6189-C3FD-F026-79CA1F3A5440}" name="Robinson, Fiona L." initials="RF" userId="S::fiona.robinson@va.gov::5132b8f9-700c-439d-90ad-f7952abdecc9" providerId="AD"/>
  <p188:author id="{7DE6037E-7EFA-442D-0A78-DB22878C2B77}" name="Tobe, Jennifer G." initials="JT" userId="S::Jennifer.Tobe@va.gov::1e48eebd-61a2-41cd-bf5e-563779e417bf" providerId="AD"/>
  <p188:author id="{727913AA-E8F5-B16C-3240-3A7D76170539}" name="Peterson Foster, Natalie N." initials="NP" userId="S::Natalie.PetersonFoster@va.gov::87248480-6c66-4b2b-93e1-a5b2f0c40924" providerId="AD"/>
  <p188:author id="{9E2CABEF-C5B8-BC82-0DCC-4E281DCC2604}" name="Robinson, Fiona L." initials="FR" userId="S::Fiona.Robinson@va.gov::5132b8f9-700c-439d-90ad-f7952abdecc9" providerId="AD"/>
  <p188:author id="{158E7AFC-4626-32EF-73E4-BEA92FCC2AF9}" name="Christensen, Leah A." initials="" userId="S::Leah.Christensen@va.gov::d44b1312-fabc-4568-b32f-6c83a0dcc52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FF99"/>
    <a:srgbClr val="B3E175"/>
    <a:srgbClr val="66CCFF"/>
    <a:srgbClr val="3BA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898" autoAdjust="0"/>
  </p:normalViewPr>
  <p:slideViewPr>
    <p:cSldViewPr snapToGrid="0">
      <p:cViewPr varScale="1">
        <p:scale>
          <a:sx n="76" d="100"/>
          <a:sy n="76" d="100"/>
        </p:scale>
        <p:origin x="1914" y="3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7" Type="http://schemas.microsoft.com/office/2016/11/relationships/changesInfo" Target="changesInfos/changesInfo1.xml"/><Relationship Id="rId28"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x, Karen M." userId="7418fdf8-c7ba-4cb6-8f06-f2d0e5332110" providerId="ADAL" clId="{1A322B8A-491D-45F9-8691-5EDE8D61773D}"/>
    <pc:docChg chg="delSld">
      <pc:chgData name="Cox, Karen M." userId="7418fdf8-c7ba-4cb6-8f06-f2d0e5332110" providerId="ADAL" clId="{1A322B8A-491D-45F9-8691-5EDE8D61773D}" dt="2026-06-29T13:07:56.020" v="0" actId="2696"/>
      <pc:docMkLst>
        <pc:docMk/>
      </pc:docMkLst>
      <pc:sldChg chg="del">
        <pc:chgData name="Cox, Karen M." userId="7418fdf8-c7ba-4cb6-8f06-f2d0e5332110" providerId="ADAL" clId="{1A322B8A-491D-45F9-8691-5EDE8D61773D}" dt="2026-06-29T13:07:56.020" v="0" actId="2696"/>
        <pc:sldMkLst>
          <pc:docMk/>
          <pc:sldMk cId="792831564" sldId="272"/>
        </pc:sldMkLst>
      </pc:sldChg>
      <pc:sldMasterChg chg="delSldLayout">
        <pc:chgData name="Cox, Karen M." userId="7418fdf8-c7ba-4cb6-8f06-f2d0e5332110" providerId="ADAL" clId="{1A322B8A-491D-45F9-8691-5EDE8D61773D}" dt="2026-06-29T13:07:56.020" v="0" actId="2696"/>
        <pc:sldMasterMkLst>
          <pc:docMk/>
          <pc:sldMasterMk cId="2343439601" sldId="2147483660"/>
        </pc:sldMasterMkLst>
        <pc:sldLayoutChg chg="del">
          <pc:chgData name="Cox, Karen M." userId="7418fdf8-c7ba-4cb6-8f06-f2d0e5332110" providerId="ADAL" clId="{1A322B8A-491D-45F9-8691-5EDE8D61773D}" dt="2026-06-29T13:07:56.020" v="0" actId="2696"/>
          <pc:sldLayoutMkLst>
            <pc:docMk/>
            <pc:sldMasterMk cId="2343439601" sldId="2147483660"/>
            <pc:sldLayoutMk cId="3062289340" sldId="214748366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283923-66D4-4DDA-9B63-48F72719ABA0}"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36362DAB-5F94-46E1-AA5C-081B120338D3}">
      <dgm:prSet/>
      <dgm:spPr/>
      <dgm:t>
        <a:bodyPr/>
        <a:lstStyle/>
        <a:p>
          <a:r>
            <a:rPr lang="en-US">
              <a:latin typeface="Arial" panose="020B0604020202020204" pitchFamily="34" charset="0"/>
              <a:cs typeface="Arial" panose="020B0604020202020204" pitchFamily="34" charset="0"/>
            </a:rPr>
            <a:t>All facilities begin implementation before the end of FY26</a:t>
          </a:r>
        </a:p>
      </dgm:t>
    </dgm:pt>
    <dgm:pt modelId="{B9759D12-F342-4392-B943-EFACE42F9DA9}" type="parTrans" cxnId="{A7434458-F147-4DF8-A796-3EFC562EE5D5}">
      <dgm:prSet/>
      <dgm:spPr/>
      <dgm:t>
        <a:bodyPr/>
        <a:lstStyle/>
        <a:p>
          <a:endParaRPr lang="en-US">
            <a:latin typeface="Arial" panose="020B0604020202020204" pitchFamily="34" charset="0"/>
            <a:cs typeface="Arial" panose="020B0604020202020204" pitchFamily="34" charset="0"/>
          </a:endParaRPr>
        </a:p>
      </dgm:t>
    </dgm:pt>
    <dgm:pt modelId="{1E7A8F0E-435D-49FD-BE0D-03992D1FB76A}" type="sibTrans" cxnId="{A7434458-F147-4DF8-A796-3EFC562EE5D5}">
      <dgm:prSet/>
      <dgm:spPr/>
      <dgm:t>
        <a:bodyPr/>
        <a:lstStyle/>
        <a:p>
          <a:endParaRPr lang="en-US">
            <a:latin typeface="Arial" panose="020B0604020202020204" pitchFamily="34" charset="0"/>
            <a:cs typeface="Arial" panose="020B0604020202020204" pitchFamily="34" charset="0"/>
          </a:endParaRPr>
        </a:p>
      </dgm:t>
    </dgm:pt>
    <dgm:pt modelId="{833AAD99-EFD9-4D4B-B0EE-A3C3252C2838}">
      <dgm:prSet/>
      <dgm:spPr>
        <a:ln>
          <a:solidFill>
            <a:srgbClr val="002060"/>
          </a:solidFill>
        </a:ln>
      </dgm:spPr>
      <dgm:t>
        <a:bodyPr/>
        <a:lstStyle/>
        <a:p>
          <a:r>
            <a:rPr lang="en-US">
              <a:latin typeface="Arial" panose="020B0604020202020204" pitchFamily="34" charset="0"/>
              <a:cs typeface="Arial" panose="020B0604020202020204" pitchFamily="34" charset="0"/>
            </a:rPr>
            <a:t>All facilities fully implement SAMS by end of FY27</a:t>
          </a:r>
        </a:p>
      </dgm:t>
    </dgm:pt>
    <dgm:pt modelId="{650A146F-05B5-44D8-A845-4C73534DA853}" type="parTrans" cxnId="{8D3C6C9F-026F-464C-8536-26C25FC27DF1}">
      <dgm:prSet/>
      <dgm:spPr/>
      <dgm:t>
        <a:bodyPr/>
        <a:lstStyle/>
        <a:p>
          <a:endParaRPr lang="en-US">
            <a:latin typeface="Arial" panose="020B0604020202020204" pitchFamily="34" charset="0"/>
            <a:cs typeface="Arial" panose="020B0604020202020204" pitchFamily="34" charset="0"/>
          </a:endParaRPr>
        </a:p>
      </dgm:t>
    </dgm:pt>
    <dgm:pt modelId="{C0F57B3F-C95B-49F6-8F1E-B2FA7E689404}" type="sibTrans" cxnId="{8D3C6C9F-026F-464C-8536-26C25FC27DF1}">
      <dgm:prSet/>
      <dgm:spPr/>
      <dgm:t>
        <a:bodyPr/>
        <a:lstStyle/>
        <a:p>
          <a:endParaRPr lang="en-US">
            <a:latin typeface="Arial" panose="020B0604020202020204" pitchFamily="34" charset="0"/>
            <a:cs typeface="Arial" panose="020B0604020202020204" pitchFamily="34" charset="0"/>
          </a:endParaRPr>
        </a:p>
      </dgm:t>
    </dgm:pt>
    <dgm:pt modelId="{81BD7924-B8F5-4D6C-90A2-46E507F87054}">
      <dgm:prSet/>
      <dgm:spPr>
        <a:ln>
          <a:solidFill>
            <a:srgbClr val="FF0000"/>
          </a:solidFill>
        </a:ln>
      </dgm:spPr>
      <dgm:t>
        <a:bodyPr/>
        <a:lstStyle/>
        <a:p>
          <a:r>
            <a:rPr lang="en-US">
              <a:latin typeface="Arial" panose="020B0604020202020204" pitchFamily="34" charset="0"/>
              <a:cs typeface="Arial" panose="020B0604020202020204" pitchFamily="34" charset="0"/>
            </a:rPr>
            <a:t>Launched Implementation at 21 sites</a:t>
          </a:r>
        </a:p>
      </dgm:t>
    </dgm:pt>
    <dgm:pt modelId="{11C682DA-994E-4D47-8696-CAD6F1B5300E}" type="sibTrans" cxnId="{44F9853C-0576-49CB-8171-6C4B15C5CA51}">
      <dgm:prSet/>
      <dgm:spPr/>
      <dgm:t>
        <a:bodyPr/>
        <a:lstStyle/>
        <a:p>
          <a:endParaRPr lang="en-US">
            <a:latin typeface="Arial" panose="020B0604020202020204" pitchFamily="34" charset="0"/>
            <a:cs typeface="Arial" panose="020B0604020202020204" pitchFamily="34" charset="0"/>
          </a:endParaRPr>
        </a:p>
      </dgm:t>
    </dgm:pt>
    <dgm:pt modelId="{B5B4EA46-C7EB-4DC0-8E21-DC61291557AC}" type="parTrans" cxnId="{44F9853C-0576-49CB-8171-6C4B15C5CA51}">
      <dgm:prSet/>
      <dgm:spPr/>
      <dgm:t>
        <a:bodyPr/>
        <a:lstStyle/>
        <a:p>
          <a:endParaRPr lang="en-US">
            <a:latin typeface="Arial" panose="020B0604020202020204" pitchFamily="34" charset="0"/>
            <a:cs typeface="Arial" panose="020B0604020202020204" pitchFamily="34" charset="0"/>
          </a:endParaRPr>
        </a:p>
      </dgm:t>
    </dgm:pt>
    <dgm:pt modelId="{5901782A-B600-4808-9973-91517100AC70}">
      <dgm:prSet/>
      <dgm:spPr/>
      <dgm:t>
        <a:bodyPr/>
        <a:lstStyle/>
        <a:p>
          <a:r>
            <a:rPr lang="en-US">
              <a:latin typeface="Arial" panose="020B0604020202020204" pitchFamily="34" charset="0"/>
              <a:cs typeface="Arial" panose="020B0604020202020204" pitchFamily="34" charset="0"/>
            </a:rPr>
            <a:t>Ongoing implementation plans at the VISN level</a:t>
          </a:r>
        </a:p>
      </dgm:t>
    </dgm:pt>
    <dgm:pt modelId="{FBC23872-68D4-4E84-AF7E-20258B3954F9}" type="parTrans" cxnId="{1F911ED4-507A-4A46-B382-E17672ACD78C}">
      <dgm:prSet/>
      <dgm:spPr/>
      <dgm:t>
        <a:bodyPr/>
        <a:lstStyle/>
        <a:p>
          <a:endParaRPr lang="en-US">
            <a:latin typeface="Arial" panose="020B0604020202020204" pitchFamily="34" charset="0"/>
            <a:cs typeface="Arial" panose="020B0604020202020204" pitchFamily="34" charset="0"/>
          </a:endParaRPr>
        </a:p>
      </dgm:t>
    </dgm:pt>
    <dgm:pt modelId="{83CF1181-7E51-4001-B66B-BD27CEC31873}" type="sibTrans" cxnId="{1F911ED4-507A-4A46-B382-E17672ACD78C}">
      <dgm:prSet/>
      <dgm:spPr/>
      <dgm:t>
        <a:bodyPr/>
        <a:lstStyle/>
        <a:p>
          <a:endParaRPr lang="en-US">
            <a:latin typeface="Arial" panose="020B0604020202020204" pitchFamily="34" charset="0"/>
            <a:cs typeface="Arial" panose="020B0604020202020204" pitchFamily="34" charset="0"/>
          </a:endParaRPr>
        </a:p>
      </dgm:t>
    </dgm:pt>
    <dgm:pt modelId="{39A119C3-5837-4939-BA6D-BB1F2D96B660}">
      <dgm:prSet/>
      <dgm:spPr/>
      <dgm:t>
        <a:bodyPr/>
        <a:lstStyle/>
        <a:p>
          <a:r>
            <a:rPr lang="en-US">
              <a:latin typeface="Arial" panose="020B0604020202020204" pitchFamily="34" charset="0"/>
              <a:cs typeface="Arial" panose="020B0604020202020204" pitchFamily="34" charset="0"/>
            </a:rPr>
            <a:t>Ongoing implementation plans at the VISN level</a:t>
          </a:r>
        </a:p>
      </dgm:t>
    </dgm:pt>
    <dgm:pt modelId="{28B201DD-91B8-43A2-A863-C05BCE77BA46}" type="parTrans" cxnId="{FBDEEA38-98A4-48AC-A095-3EA2324E3C2F}">
      <dgm:prSet/>
      <dgm:spPr/>
      <dgm:t>
        <a:bodyPr/>
        <a:lstStyle/>
        <a:p>
          <a:endParaRPr lang="en-US">
            <a:latin typeface="Arial" panose="020B0604020202020204" pitchFamily="34" charset="0"/>
            <a:cs typeface="Arial" panose="020B0604020202020204" pitchFamily="34" charset="0"/>
          </a:endParaRPr>
        </a:p>
      </dgm:t>
    </dgm:pt>
    <dgm:pt modelId="{C2F4EFE7-56B0-49C7-916C-9910B888D1DC}" type="sibTrans" cxnId="{FBDEEA38-98A4-48AC-A095-3EA2324E3C2F}">
      <dgm:prSet/>
      <dgm:spPr/>
      <dgm:t>
        <a:bodyPr/>
        <a:lstStyle/>
        <a:p>
          <a:endParaRPr lang="en-US">
            <a:latin typeface="Arial" panose="020B0604020202020204" pitchFamily="34" charset="0"/>
            <a:cs typeface="Arial" panose="020B0604020202020204" pitchFamily="34" charset="0"/>
          </a:endParaRPr>
        </a:p>
      </dgm:t>
    </dgm:pt>
    <dgm:pt modelId="{77AAE56E-F6CE-4514-9F5B-DAA15610CC3F}" type="pres">
      <dgm:prSet presAssocID="{FA283923-66D4-4DDA-9B63-48F72719ABA0}" presName="Name0" presStyleCnt="0">
        <dgm:presLayoutVars>
          <dgm:chMax val="11"/>
          <dgm:chPref val="11"/>
          <dgm:dir/>
          <dgm:resizeHandles/>
        </dgm:presLayoutVars>
      </dgm:prSet>
      <dgm:spPr/>
    </dgm:pt>
    <dgm:pt modelId="{64262EE5-8850-4C8F-AEB0-62AE2F4D5959}" type="pres">
      <dgm:prSet presAssocID="{833AAD99-EFD9-4D4B-B0EE-A3C3252C2838}" presName="Accent5" presStyleCnt="0"/>
      <dgm:spPr/>
    </dgm:pt>
    <dgm:pt modelId="{B5A99398-83A8-4660-81B4-51E033153D71}" type="pres">
      <dgm:prSet presAssocID="{833AAD99-EFD9-4D4B-B0EE-A3C3252C2838}" presName="Accent" presStyleLbl="node1" presStyleIdx="0" presStyleCnt="5"/>
      <dgm:spPr/>
    </dgm:pt>
    <dgm:pt modelId="{49CBFAC2-AE04-4D6C-A472-672F42796795}" type="pres">
      <dgm:prSet presAssocID="{833AAD99-EFD9-4D4B-B0EE-A3C3252C2838}" presName="ParentBackground5" presStyleCnt="0"/>
      <dgm:spPr/>
    </dgm:pt>
    <dgm:pt modelId="{FD090721-3583-44E9-913C-4E23D382449C}" type="pres">
      <dgm:prSet presAssocID="{833AAD99-EFD9-4D4B-B0EE-A3C3252C2838}" presName="ParentBackground" presStyleLbl="fgAcc1" presStyleIdx="0" presStyleCnt="5"/>
      <dgm:spPr/>
    </dgm:pt>
    <dgm:pt modelId="{485DD9D7-3BDE-46A5-8D8D-EEEE5951F4F6}" type="pres">
      <dgm:prSet presAssocID="{833AAD99-EFD9-4D4B-B0EE-A3C3252C2838}" presName="Parent5" presStyleLbl="revTx" presStyleIdx="0" presStyleCnt="0">
        <dgm:presLayoutVars>
          <dgm:chMax val="1"/>
          <dgm:chPref val="1"/>
          <dgm:bulletEnabled val="1"/>
        </dgm:presLayoutVars>
      </dgm:prSet>
      <dgm:spPr/>
    </dgm:pt>
    <dgm:pt modelId="{C91D45F4-DB61-4533-991E-901C0A0C7398}" type="pres">
      <dgm:prSet presAssocID="{39A119C3-5837-4939-BA6D-BB1F2D96B660}" presName="Accent4" presStyleCnt="0"/>
      <dgm:spPr/>
    </dgm:pt>
    <dgm:pt modelId="{A9D3FC8D-2FAA-4764-AD5B-C8EBC9DEE529}" type="pres">
      <dgm:prSet presAssocID="{39A119C3-5837-4939-BA6D-BB1F2D96B660}" presName="Accent" presStyleLbl="node1" presStyleIdx="1" presStyleCnt="5"/>
      <dgm:spPr>
        <a:solidFill>
          <a:srgbClr val="002060"/>
        </a:solidFill>
      </dgm:spPr>
    </dgm:pt>
    <dgm:pt modelId="{A713724F-E270-4B52-AE6D-B18E1DCEEEF0}" type="pres">
      <dgm:prSet presAssocID="{39A119C3-5837-4939-BA6D-BB1F2D96B660}" presName="ParentBackground4" presStyleCnt="0"/>
      <dgm:spPr/>
    </dgm:pt>
    <dgm:pt modelId="{B28B4380-26ED-49A0-8E0B-6B4CAE826339}" type="pres">
      <dgm:prSet presAssocID="{39A119C3-5837-4939-BA6D-BB1F2D96B660}" presName="ParentBackground" presStyleLbl="fgAcc1" presStyleIdx="1" presStyleCnt="5"/>
      <dgm:spPr/>
    </dgm:pt>
    <dgm:pt modelId="{BC087CBF-6FD8-4BBD-BEB3-BFFD4989BA01}" type="pres">
      <dgm:prSet presAssocID="{39A119C3-5837-4939-BA6D-BB1F2D96B660}" presName="Parent4" presStyleLbl="revTx" presStyleIdx="0" presStyleCnt="0">
        <dgm:presLayoutVars>
          <dgm:chMax val="1"/>
          <dgm:chPref val="1"/>
          <dgm:bulletEnabled val="1"/>
        </dgm:presLayoutVars>
      </dgm:prSet>
      <dgm:spPr/>
    </dgm:pt>
    <dgm:pt modelId="{949561E4-B434-4EC2-9BD5-342811E9524F}" type="pres">
      <dgm:prSet presAssocID="{36362DAB-5F94-46E1-AA5C-081B120338D3}" presName="Accent3" presStyleCnt="0"/>
      <dgm:spPr/>
    </dgm:pt>
    <dgm:pt modelId="{6A50ED6F-C70E-479B-B19A-CFBD6D75EA6C}" type="pres">
      <dgm:prSet presAssocID="{36362DAB-5F94-46E1-AA5C-081B120338D3}" presName="Accent" presStyleLbl="node1" presStyleIdx="2" presStyleCnt="5"/>
      <dgm:spPr>
        <a:solidFill>
          <a:srgbClr val="002060"/>
        </a:solidFill>
      </dgm:spPr>
    </dgm:pt>
    <dgm:pt modelId="{703871DC-D20B-4701-BD10-98CCE497D4BD}" type="pres">
      <dgm:prSet presAssocID="{36362DAB-5F94-46E1-AA5C-081B120338D3}" presName="ParentBackground3" presStyleCnt="0"/>
      <dgm:spPr/>
    </dgm:pt>
    <dgm:pt modelId="{CC49F1E7-4B4E-4D8D-BE83-35B8C2212DE3}" type="pres">
      <dgm:prSet presAssocID="{36362DAB-5F94-46E1-AA5C-081B120338D3}" presName="ParentBackground" presStyleLbl="fgAcc1" presStyleIdx="2" presStyleCnt="5"/>
      <dgm:spPr/>
    </dgm:pt>
    <dgm:pt modelId="{576141FB-9C3C-43DD-8767-9BA06F4B2924}" type="pres">
      <dgm:prSet presAssocID="{36362DAB-5F94-46E1-AA5C-081B120338D3}" presName="Parent3" presStyleLbl="revTx" presStyleIdx="0" presStyleCnt="0">
        <dgm:presLayoutVars>
          <dgm:chMax val="1"/>
          <dgm:chPref val="1"/>
          <dgm:bulletEnabled val="1"/>
        </dgm:presLayoutVars>
      </dgm:prSet>
      <dgm:spPr/>
    </dgm:pt>
    <dgm:pt modelId="{F00F4504-3159-4CB0-90E9-4818C3A828E2}" type="pres">
      <dgm:prSet presAssocID="{5901782A-B600-4808-9973-91517100AC70}" presName="Accent2" presStyleCnt="0"/>
      <dgm:spPr/>
    </dgm:pt>
    <dgm:pt modelId="{64D2BD21-5C9E-40EB-B34F-C944A3F3C812}" type="pres">
      <dgm:prSet presAssocID="{5901782A-B600-4808-9973-91517100AC70}" presName="Accent" presStyleLbl="node1" presStyleIdx="3" presStyleCnt="5"/>
      <dgm:spPr>
        <a:solidFill>
          <a:srgbClr val="002060"/>
        </a:solidFill>
      </dgm:spPr>
    </dgm:pt>
    <dgm:pt modelId="{0D5328C4-359A-4F10-B4FB-2E1F1DB81981}" type="pres">
      <dgm:prSet presAssocID="{5901782A-B600-4808-9973-91517100AC70}" presName="ParentBackground2" presStyleCnt="0"/>
      <dgm:spPr/>
    </dgm:pt>
    <dgm:pt modelId="{6128E1CF-9EB4-4529-AF09-4F969B435211}" type="pres">
      <dgm:prSet presAssocID="{5901782A-B600-4808-9973-91517100AC70}" presName="ParentBackground" presStyleLbl="fgAcc1" presStyleIdx="3" presStyleCnt="5"/>
      <dgm:spPr/>
    </dgm:pt>
    <dgm:pt modelId="{3C4C32C3-E8CA-4655-AF3F-DFB2A9C76F52}" type="pres">
      <dgm:prSet presAssocID="{5901782A-B600-4808-9973-91517100AC70}" presName="Parent2" presStyleLbl="revTx" presStyleIdx="0" presStyleCnt="0">
        <dgm:presLayoutVars>
          <dgm:chMax val="1"/>
          <dgm:chPref val="1"/>
          <dgm:bulletEnabled val="1"/>
        </dgm:presLayoutVars>
      </dgm:prSet>
      <dgm:spPr/>
    </dgm:pt>
    <dgm:pt modelId="{9B3992C1-4705-470E-8951-2CDCA303D6CF}" type="pres">
      <dgm:prSet presAssocID="{81BD7924-B8F5-4D6C-90A2-46E507F87054}" presName="Accent1" presStyleCnt="0"/>
      <dgm:spPr/>
    </dgm:pt>
    <dgm:pt modelId="{FCD5E205-BBCF-4AD8-9AA4-674F96774B7B}" type="pres">
      <dgm:prSet presAssocID="{81BD7924-B8F5-4D6C-90A2-46E507F87054}" presName="Accent" presStyleLbl="node1" presStyleIdx="4" presStyleCnt="5"/>
      <dgm:spPr>
        <a:solidFill>
          <a:srgbClr val="002060"/>
        </a:solidFill>
        <a:ln>
          <a:solidFill>
            <a:srgbClr val="002060"/>
          </a:solidFill>
        </a:ln>
      </dgm:spPr>
    </dgm:pt>
    <dgm:pt modelId="{BA9B5381-19C7-48D4-8267-940E7C7BDC26}" type="pres">
      <dgm:prSet presAssocID="{81BD7924-B8F5-4D6C-90A2-46E507F87054}" presName="ParentBackground1" presStyleCnt="0"/>
      <dgm:spPr/>
    </dgm:pt>
    <dgm:pt modelId="{F7A74129-E6FB-48E0-9938-B54AA347845A}" type="pres">
      <dgm:prSet presAssocID="{81BD7924-B8F5-4D6C-90A2-46E507F87054}" presName="ParentBackground" presStyleLbl="fgAcc1" presStyleIdx="4" presStyleCnt="5"/>
      <dgm:spPr/>
    </dgm:pt>
    <dgm:pt modelId="{42F86FAA-C0FE-4D9E-A4BB-B076B6D6FF4A}" type="pres">
      <dgm:prSet presAssocID="{81BD7924-B8F5-4D6C-90A2-46E507F87054}" presName="Parent1" presStyleLbl="revTx" presStyleIdx="0" presStyleCnt="0">
        <dgm:presLayoutVars>
          <dgm:chMax val="1"/>
          <dgm:chPref val="1"/>
          <dgm:bulletEnabled val="1"/>
        </dgm:presLayoutVars>
      </dgm:prSet>
      <dgm:spPr/>
    </dgm:pt>
  </dgm:ptLst>
  <dgm:cxnLst>
    <dgm:cxn modelId="{6FA65F15-7BEC-4F94-BCF8-E8A36CA7AFF9}" type="presOf" srcId="{5901782A-B600-4808-9973-91517100AC70}" destId="{3C4C32C3-E8CA-4655-AF3F-DFB2A9C76F52}" srcOrd="1" destOrd="0" presId="urn:microsoft.com/office/officeart/2011/layout/CircleProcess"/>
    <dgm:cxn modelId="{DCFAC622-F939-46D9-A139-DDC247979B3B}" type="presOf" srcId="{5901782A-B600-4808-9973-91517100AC70}" destId="{6128E1CF-9EB4-4529-AF09-4F969B435211}" srcOrd="0" destOrd="0" presId="urn:microsoft.com/office/officeart/2011/layout/CircleProcess"/>
    <dgm:cxn modelId="{FBDEEA38-98A4-48AC-A095-3EA2324E3C2F}" srcId="{FA283923-66D4-4DDA-9B63-48F72719ABA0}" destId="{39A119C3-5837-4939-BA6D-BB1F2D96B660}" srcOrd="3" destOrd="0" parTransId="{28B201DD-91B8-43A2-A863-C05BCE77BA46}" sibTransId="{C2F4EFE7-56B0-49C7-916C-9910B888D1DC}"/>
    <dgm:cxn modelId="{44F9853C-0576-49CB-8171-6C4B15C5CA51}" srcId="{FA283923-66D4-4DDA-9B63-48F72719ABA0}" destId="{81BD7924-B8F5-4D6C-90A2-46E507F87054}" srcOrd="0" destOrd="0" parTransId="{B5B4EA46-C7EB-4DC0-8E21-DC61291557AC}" sibTransId="{11C682DA-994E-4D47-8696-CAD6F1B5300E}"/>
    <dgm:cxn modelId="{494AA768-C08A-404C-9821-3E5782CC9EAB}" type="presOf" srcId="{36362DAB-5F94-46E1-AA5C-081B120338D3}" destId="{CC49F1E7-4B4E-4D8D-BE83-35B8C2212DE3}" srcOrd="0" destOrd="0" presId="urn:microsoft.com/office/officeart/2011/layout/CircleProcess"/>
    <dgm:cxn modelId="{A7434458-F147-4DF8-A796-3EFC562EE5D5}" srcId="{FA283923-66D4-4DDA-9B63-48F72719ABA0}" destId="{36362DAB-5F94-46E1-AA5C-081B120338D3}" srcOrd="2" destOrd="0" parTransId="{B9759D12-F342-4392-B943-EFACE42F9DA9}" sibTransId="{1E7A8F0E-435D-49FD-BE0D-03992D1FB76A}"/>
    <dgm:cxn modelId="{4E3F7278-0BFA-4878-B3B5-BB9506D8E6E4}" type="presOf" srcId="{FA283923-66D4-4DDA-9B63-48F72719ABA0}" destId="{77AAE56E-F6CE-4514-9F5B-DAA15610CC3F}" srcOrd="0" destOrd="0" presId="urn:microsoft.com/office/officeart/2011/layout/CircleProcess"/>
    <dgm:cxn modelId="{D5657882-13AA-422D-A261-1F06FD49C655}" type="presOf" srcId="{36362DAB-5F94-46E1-AA5C-081B120338D3}" destId="{576141FB-9C3C-43DD-8767-9BA06F4B2924}" srcOrd="1" destOrd="0" presId="urn:microsoft.com/office/officeart/2011/layout/CircleProcess"/>
    <dgm:cxn modelId="{6EB0B282-94D4-47D5-9A65-CBFF345977B7}" type="presOf" srcId="{81BD7924-B8F5-4D6C-90A2-46E507F87054}" destId="{42F86FAA-C0FE-4D9E-A4BB-B076B6D6FF4A}" srcOrd="1" destOrd="0" presId="urn:microsoft.com/office/officeart/2011/layout/CircleProcess"/>
    <dgm:cxn modelId="{780D1F8D-EB11-47E0-A164-7417146CF7D8}" type="presOf" srcId="{833AAD99-EFD9-4D4B-B0EE-A3C3252C2838}" destId="{FD090721-3583-44E9-913C-4E23D382449C}" srcOrd="0" destOrd="0" presId="urn:microsoft.com/office/officeart/2011/layout/CircleProcess"/>
    <dgm:cxn modelId="{8D3C6C9F-026F-464C-8536-26C25FC27DF1}" srcId="{FA283923-66D4-4DDA-9B63-48F72719ABA0}" destId="{833AAD99-EFD9-4D4B-B0EE-A3C3252C2838}" srcOrd="4" destOrd="0" parTransId="{650A146F-05B5-44D8-A845-4C73534DA853}" sibTransId="{C0F57B3F-C95B-49F6-8F1E-B2FA7E689404}"/>
    <dgm:cxn modelId="{1F911ED4-507A-4A46-B382-E17672ACD78C}" srcId="{FA283923-66D4-4DDA-9B63-48F72719ABA0}" destId="{5901782A-B600-4808-9973-91517100AC70}" srcOrd="1" destOrd="0" parTransId="{FBC23872-68D4-4E84-AF7E-20258B3954F9}" sibTransId="{83CF1181-7E51-4001-B66B-BD27CEC31873}"/>
    <dgm:cxn modelId="{597C92DC-2A50-4B9A-B3A6-15707C810AB3}" type="presOf" srcId="{39A119C3-5837-4939-BA6D-BB1F2D96B660}" destId="{B28B4380-26ED-49A0-8E0B-6B4CAE826339}" srcOrd="0" destOrd="0" presId="urn:microsoft.com/office/officeart/2011/layout/CircleProcess"/>
    <dgm:cxn modelId="{29C63CE5-2617-40F9-BF06-CBEA478AF2A7}" type="presOf" srcId="{833AAD99-EFD9-4D4B-B0EE-A3C3252C2838}" destId="{485DD9D7-3BDE-46A5-8D8D-EEEE5951F4F6}" srcOrd="1" destOrd="0" presId="urn:microsoft.com/office/officeart/2011/layout/CircleProcess"/>
    <dgm:cxn modelId="{F42E04E7-4887-4B42-AAFF-E0F3E1FC354A}" type="presOf" srcId="{39A119C3-5837-4939-BA6D-BB1F2D96B660}" destId="{BC087CBF-6FD8-4BBD-BEB3-BFFD4989BA01}" srcOrd="1" destOrd="0" presId="urn:microsoft.com/office/officeart/2011/layout/CircleProcess"/>
    <dgm:cxn modelId="{D77711F1-71C8-4276-8C5B-13EDB936C292}" type="presOf" srcId="{81BD7924-B8F5-4D6C-90A2-46E507F87054}" destId="{F7A74129-E6FB-48E0-9938-B54AA347845A}" srcOrd="0" destOrd="0" presId="urn:microsoft.com/office/officeart/2011/layout/CircleProcess"/>
    <dgm:cxn modelId="{63669622-5CF2-4351-A06D-96639E5368C2}" type="presParOf" srcId="{77AAE56E-F6CE-4514-9F5B-DAA15610CC3F}" destId="{64262EE5-8850-4C8F-AEB0-62AE2F4D5959}" srcOrd="0" destOrd="0" presId="urn:microsoft.com/office/officeart/2011/layout/CircleProcess"/>
    <dgm:cxn modelId="{374D2B8E-6753-48AF-BA9B-D51E8B29E228}" type="presParOf" srcId="{64262EE5-8850-4C8F-AEB0-62AE2F4D5959}" destId="{B5A99398-83A8-4660-81B4-51E033153D71}" srcOrd="0" destOrd="0" presId="urn:microsoft.com/office/officeart/2011/layout/CircleProcess"/>
    <dgm:cxn modelId="{A3FB5813-BAEB-415B-AC6D-39C322CED366}" type="presParOf" srcId="{77AAE56E-F6CE-4514-9F5B-DAA15610CC3F}" destId="{49CBFAC2-AE04-4D6C-A472-672F42796795}" srcOrd="1" destOrd="0" presId="urn:microsoft.com/office/officeart/2011/layout/CircleProcess"/>
    <dgm:cxn modelId="{4D4104EF-F91A-4DBB-9728-CEFFA2BB289C}" type="presParOf" srcId="{49CBFAC2-AE04-4D6C-A472-672F42796795}" destId="{FD090721-3583-44E9-913C-4E23D382449C}" srcOrd="0" destOrd="0" presId="urn:microsoft.com/office/officeart/2011/layout/CircleProcess"/>
    <dgm:cxn modelId="{6B02AA18-59F8-46FC-9877-6C01EECD905B}" type="presParOf" srcId="{77AAE56E-F6CE-4514-9F5B-DAA15610CC3F}" destId="{485DD9D7-3BDE-46A5-8D8D-EEEE5951F4F6}" srcOrd="2" destOrd="0" presId="urn:microsoft.com/office/officeart/2011/layout/CircleProcess"/>
    <dgm:cxn modelId="{9919533B-E310-4DF8-B7E0-AAABA41E853F}" type="presParOf" srcId="{77AAE56E-F6CE-4514-9F5B-DAA15610CC3F}" destId="{C91D45F4-DB61-4533-991E-901C0A0C7398}" srcOrd="3" destOrd="0" presId="urn:microsoft.com/office/officeart/2011/layout/CircleProcess"/>
    <dgm:cxn modelId="{687FC421-790F-4F1F-8FBA-467F4F2B767E}" type="presParOf" srcId="{C91D45F4-DB61-4533-991E-901C0A0C7398}" destId="{A9D3FC8D-2FAA-4764-AD5B-C8EBC9DEE529}" srcOrd="0" destOrd="0" presId="urn:microsoft.com/office/officeart/2011/layout/CircleProcess"/>
    <dgm:cxn modelId="{BDD851E5-4479-4B2F-A97C-F5037159A561}" type="presParOf" srcId="{77AAE56E-F6CE-4514-9F5B-DAA15610CC3F}" destId="{A713724F-E270-4B52-AE6D-B18E1DCEEEF0}" srcOrd="4" destOrd="0" presId="urn:microsoft.com/office/officeart/2011/layout/CircleProcess"/>
    <dgm:cxn modelId="{93E461D6-E2F8-466A-B8A4-D665466FFFAE}" type="presParOf" srcId="{A713724F-E270-4B52-AE6D-B18E1DCEEEF0}" destId="{B28B4380-26ED-49A0-8E0B-6B4CAE826339}" srcOrd="0" destOrd="0" presId="urn:microsoft.com/office/officeart/2011/layout/CircleProcess"/>
    <dgm:cxn modelId="{89C1F277-8AA6-4C4F-9E85-067FCC12FBBD}" type="presParOf" srcId="{77AAE56E-F6CE-4514-9F5B-DAA15610CC3F}" destId="{BC087CBF-6FD8-4BBD-BEB3-BFFD4989BA01}" srcOrd="5" destOrd="0" presId="urn:microsoft.com/office/officeart/2011/layout/CircleProcess"/>
    <dgm:cxn modelId="{C3C6AB60-19CA-43D3-9A5A-BE9E21B0A018}" type="presParOf" srcId="{77AAE56E-F6CE-4514-9F5B-DAA15610CC3F}" destId="{949561E4-B434-4EC2-9BD5-342811E9524F}" srcOrd="6" destOrd="0" presId="urn:microsoft.com/office/officeart/2011/layout/CircleProcess"/>
    <dgm:cxn modelId="{44C5C144-3FD3-4199-84BD-8F7BD2080366}" type="presParOf" srcId="{949561E4-B434-4EC2-9BD5-342811E9524F}" destId="{6A50ED6F-C70E-479B-B19A-CFBD6D75EA6C}" srcOrd="0" destOrd="0" presId="urn:microsoft.com/office/officeart/2011/layout/CircleProcess"/>
    <dgm:cxn modelId="{2E0B224D-ACE9-4E2B-89E8-0929AB88A20B}" type="presParOf" srcId="{77AAE56E-F6CE-4514-9F5B-DAA15610CC3F}" destId="{703871DC-D20B-4701-BD10-98CCE497D4BD}" srcOrd="7" destOrd="0" presId="urn:microsoft.com/office/officeart/2011/layout/CircleProcess"/>
    <dgm:cxn modelId="{5125FA88-A31C-4B8E-9FC4-310395499B77}" type="presParOf" srcId="{703871DC-D20B-4701-BD10-98CCE497D4BD}" destId="{CC49F1E7-4B4E-4D8D-BE83-35B8C2212DE3}" srcOrd="0" destOrd="0" presId="urn:microsoft.com/office/officeart/2011/layout/CircleProcess"/>
    <dgm:cxn modelId="{0493E3A3-E37D-4966-9A57-87864FACF6D4}" type="presParOf" srcId="{77AAE56E-F6CE-4514-9F5B-DAA15610CC3F}" destId="{576141FB-9C3C-43DD-8767-9BA06F4B2924}" srcOrd="8" destOrd="0" presId="urn:microsoft.com/office/officeart/2011/layout/CircleProcess"/>
    <dgm:cxn modelId="{DB7704E3-F491-4361-AF6B-A344B783796F}" type="presParOf" srcId="{77AAE56E-F6CE-4514-9F5B-DAA15610CC3F}" destId="{F00F4504-3159-4CB0-90E9-4818C3A828E2}" srcOrd="9" destOrd="0" presId="urn:microsoft.com/office/officeart/2011/layout/CircleProcess"/>
    <dgm:cxn modelId="{C396DC06-500A-47B0-A7DB-C47EACEB65E0}" type="presParOf" srcId="{F00F4504-3159-4CB0-90E9-4818C3A828E2}" destId="{64D2BD21-5C9E-40EB-B34F-C944A3F3C812}" srcOrd="0" destOrd="0" presId="urn:microsoft.com/office/officeart/2011/layout/CircleProcess"/>
    <dgm:cxn modelId="{86173CFE-0D71-4E3E-B2B5-8A47052FA402}" type="presParOf" srcId="{77AAE56E-F6CE-4514-9F5B-DAA15610CC3F}" destId="{0D5328C4-359A-4F10-B4FB-2E1F1DB81981}" srcOrd="10" destOrd="0" presId="urn:microsoft.com/office/officeart/2011/layout/CircleProcess"/>
    <dgm:cxn modelId="{218575D3-3E32-467F-9D8D-E4F16ED90F64}" type="presParOf" srcId="{0D5328C4-359A-4F10-B4FB-2E1F1DB81981}" destId="{6128E1CF-9EB4-4529-AF09-4F969B435211}" srcOrd="0" destOrd="0" presId="urn:microsoft.com/office/officeart/2011/layout/CircleProcess"/>
    <dgm:cxn modelId="{0A8144C2-5F4A-453D-B394-AE2C5483B733}" type="presParOf" srcId="{77AAE56E-F6CE-4514-9F5B-DAA15610CC3F}" destId="{3C4C32C3-E8CA-4655-AF3F-DFB2A9C76F52}" srcOrd="11" destOrd="0" presId="urn:microsoft.com/office/officeart/2011/layout/CircleProcess"/>
    <dgm:cxn modelId="{05AA9875-DE3E-4AFA-89BD-8E2C1BA622BA}" type="presParOf" srcId="{77AAE56E-F6CE-4514-9F5B-DAA15610CC3F}" destId="{9B3992C1-4705-470E-8951-2CDCA303D6CF}" srcOrd="12" destOrd="0" presId="urn:microsoft.com/office/officeart/2011/layout/CircleProcess"/>
    <dgm:cxn modelId="{B946917E-BA16-4FB3-967F-9C74D5C2B060}" type="presParOf" srcId="{9B3992C1-4705-470E-8951-2CDCA303D6CF}" destId="{FCD5E205-BBCF-4AD8-9AA4-674F96774B7B}" srcOrd="0" destOrd="0" presId="urn:microsoft.com/office/officeart/2011/layout/CircleProcess"/>
    <dgm:cxn modelId="{DEC8345C-3368-4825-BA5C-E22366ABF54F}" type="presParOf" srcId="{77AAE56E-F6CE-4514-9F5B-DAA15610CC3F}" destId="{BA9B5381-19C7-48D4-8267-940E7C7BDC26}" srcOrd="13" destOrd="0" presId="urn:microsoft.com/office/officeart/2011/layout/CircleProcess"/>
    <dgm:cxn modelId="{A0B962A2-D9B4-4011-B52D-EF128BEA3309}" type="presParOf" srcId="{BA9B5381-19C7-48D4-8267-940E7C7BDC26}" destId="{F7A74129-E6FB-48E0-9938-B54AA347845A}" srcOrd="0" destOrd="0" presId="urn:microsoft.com/office/officeart/2011/layout/CircleProcess"/>
    <dgm:cxn modelId="{F8286470-6394-4969-80DA-3B25389ACB10}" type="presParOf" srcId="{77AAE56E-F6CE-4514-9F5B-DAA15610CC3F}" destId="{42F86FAA-C0FE-4D9E-A4BB-B076B6D6FF4A}" srcOrd="14"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99398-83A8-4660-81B4-51E033153D71}">
      <dsp:nvSpPr>
        <dsp:cNvPr id="0" name=""/>
        <dsp:cNvSpPr/>
      </dsp:nvSpPr>
      <dsp:spPr>
        <a:xfrm>
          <a:off x="8862139" y="1312168"/>
          <a:ext cx="2020711" cy="20210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090721-3583-44E9-913C-4E23D382449C}">
      <dsp:nvSpPr>
        <dsp:cNvPr id="0" name=""/>
        <dsp:cNvSpPr/>
      </dsp:nvSpPr>
      <dsp:spPr>
        <a:xfrm>
          <a:off x="8928815" y="1379548"/>
          <a:ext cx="1886284" cy="1886282"/>
        </a:xfrm>
        <a:prstGeom prst="ellipse">
          <a:avLst/>
        </a:prstGeom>
        <a:solidFill>
          <a:schemeClr val="lt1">
            <a:alpha val="90000"/>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All facilities fully implement SAMS by end of FY27</a:t>
          </a:r>
        </a:p>
      </dsp:txBody>
      <dsp:txXfrm>
        <a:off x="9198745" y="1649068"/>
        <a:ext cx="1347499" cy="1347243"/>
      </dsp:txXfrm>
    </dsp:sp>
    <dsp:sp modelId="{A9D3FC8D-2FAA-4764-AD5B-C8EBC9DEE529}">
      <dsp:nvSpPr>
        <dsp:cNvPr id="0" name=""/>
        <dsp:cNvSpPr/>
      </dsp:nvSpPr>
      <dsp:spPr>
        <a:xfrm rot="2700000">
          <a:off x="6772717" y="1312273"/>
          <a:ext cx="2020477" cy="2020477"/>
        </a:xfrm>
        <a:prstGeom prst="teardrop">
          <a:avLst>
            <a:gd name="adj" fmla="val 10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8B4380-26ED-49A0-8E0B-6B4CAE826339}">
      <dsp:nvSpPr>
        <dsp:cNvPr id="0" name=""/>
        <dsp:cNvSpPr/>
      </dsp:nvSpPr>
      <dsp:spPr>
        <a:xfrm>
          <a:off x="6841427" y="1379548"/>
          <a:ext cx="1886284" cy="1886282"/>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Ongoing implementation plans at the VISN level</a:t>
          </a:r>
        </a:p>
      </dsp:txBody>
      <dsp:txXfrm>
        <a:off x="7110282" y="1649068"/>
        <a:ext cx="1347499" cy="1347243"/>
      </dsp:txXfrm>
    </dsp:sp>
    <dsp:sp modelId="{6A50ED6F-C70E-479B-B19A-CFBD6D75EA6C}">
      <dsp:nvSpPr>
        <dsp:cNvPr id="0" name=""/>
        <dsp:cNvSpPr/>
      </dsp:nvSpPr>
      <dsp:spPr>
        <a:xfrm rot="2700000">
          <a:off x="4685329" y="1312273"/>
          <a:ext cx="2020477" cy="2020477"/>
        </a:xfrm>
        <a:prstGeom prst="teardrop">
          <a:avLst>
            <a:gd name="adj" fmla="val 10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49F1E7-4B4E-4D8D-BE83-35B8C2212DE3}">
      <dsp:nvSpPr>
        <dsp:cNvPr id="0" name=""/>
        <dsp:cNvSpPr/>
      </dsp:nvSpPr>
      <dsp:spPr>
        <a:xfrm>
          <a:off x="4752964" y="1379548"/>
          <a:ext cx="1886284" cy="1886282"/>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All facilities begin implementation before the end of FY26</a:t>
          </a:r>
        </a:p>
      </dsp:txBody>
      <dsp:txXfrm>
        <a:off x="5021819" y="1649068"/>
        <a:ext cx="1347499" cy="1347243"/>
      </dsp:txXfrm>
    </dsp:sp>
    <dsp:sp modelId="{64D2BD21-5C9E-40EB-B34F-C944A3F3C812}">
      <dsp:nvSpPr>
        <dsp:cNvPr id="0" name=""/>
        <dsp:cNvSpPr/>
      </dsp:nvSpPr>
      <dsp:spPr>
        <a:xfrm rot="2700000">
          <a:off x="2596866" y="1312273"/>
          <a:ext cx="2020477" cy="2020477"/>
        </a:xfrm>
        <a:prstGeom prst="teardrop">
          <a:avLst>
            <a:gd name="adj" fmla="val 10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28E1CF-9EB4-4529-AF09-4F969B435211}">
      <dsp:nvSpPr>
        <dsp:cNvPr id="0" name=""/>
        <dsp:cNvSpPr/>
      </dsp:nvSpPr>
      <dsp:spPr>
        <a:xfrm>
          <a:off x="2664501" y="1379548"/>
          <a:ext cx="1886284" cy="1886282"/>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Ongoing implementation plans at the VISN level</a:t>
          </a:r>
        </a:p>
      </dsp:txBody>
      <dsp:txXfrm>
        <a:off x="2934431" y="1649068"/>
        <a:ext cx="1347499" cy="1347243"/>
      </dsp:txXfrm>
    </dsp:sp>
    <dsp:sp modelId="{FCD5E205-BBCF-4AD8-9AA4-674F96774B7B}">
      <dsp:nvSpPr>
        <dsp:cNvPr id="0" name=""/>
        <dsp:cNvSpPr/>
      </dsp:nvSpPr>
      <dsp:spPr>
        <a:xfrm rot="2700000">
          <a:off x="508403" y="1312273"/>
          <a:ext cx="2020477" cy="2020477"/>
        </a:xfrm>
        <a:prstGeom prst="teardrop">
          <a:avLst>
            <a:gd name="adj" fmla="val 100000"/>
          </a:avLst>
        </a:prstGeom>
        <a:solidFill>
          <a:srgbClr val="002060"/>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sp>
    <dsp:sp modelId="{F7A74129-E6FB-48E0-9938-B54AA347845A}">
      <dsp:nvSpPr>
        <dsp:cNvPr id="0" name=""/>
        <dsp:cNvSpPr/>
      </dsp:nvSpPr>
      <dsp:spPr>
        <a:xfrm>
          <a:off x="576038" y="1379548"/>
          <a:ext cx="1886284" cy="1886282"/>
        </a:xfrm>
        <a:prstGeom prst="ellipse">
          <a:avLst/>
        </a:prstGeom>
        <a:solidFill>
          <a:schemeClr val="lt1">
            <a:alpha val="90000"/>
            <a:hueOff val="0"/>
            <a:satOff val="0"/>
            <a:lumOff val="0"/>
            <a:alphaOff val="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Launched Implementation at 21 sites</a:t>
          </a:r>
        </a:p>
      </dsp:txBody>
      <dsp:txXfrm>
        <a:off x="845968" y="1649068"/>
        <a:ext cx="1347499" cy="1347243"/>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3867"/>
          </a:xfrm>
          <a:prstGeom prst="rect">
            <a:avLst/>
          </a:prstGeom>
        </p:spPr>
        <p:txBody>
          <a:bodyPr vert="horz" lIns="91147" tIns="45574" rIns="91147" bIns="45574" rtlCol="0"/>
          <a:lstStyle>
            <a:lvl1pPr algn="l">
              <a:defRPr sz="1200"/>
            </a:lvl1pPr>
          </a:lstStyle>
          <a:p>
            <a:endParaRPr lang="en-US"/>
          </a:p>
        </p:txBody>
      </p:sp>
      <p:sp>
        <p:nvSpPr>
          <p:cNvPr id="3" name="Date Placeholder 2"/>
          <p:cNvSpPr>
            <a:spLocks noGrp="1"/>
          </p:cNvSpPr>
          <p:nvPr>
            <p:ph type="dt" idx="1"/>
          </p:nvPr>
        </p:nvSpPr>
        <p:spPr>
          <a:xfrm>
            <a:off x="3955953" y="0"/>
            <a:ext cx="3027466" cy="463867"/>
          </a:xfrm>
          <a:prstGeom prst="rect">
            <a:avLst/>
          </a:prstGeom>
        </p:spPr>
        <p:txBody>
          <a:bodyPr vert="horz" lIns="91147" tIns="45574" rIns="91147" bIns="45574" rtlCol="0"/>
          <a:lstStyle>
            <a:lvl1pPr algn="r">
              <a:defRPr sz="1200"/>
            </a:lvl1pPr>
          </a:lstStyle>
          <a:p>
            <a:fld id="{40BF6123-5584-4859-9232-7C64D48C60BC}" type="datetimeFigureOut">
              <a:rPr lang="en-US" smtClean="0"/>
              <a:t>6/29/2026</a:t>
            </a:fld>
            <a:endParaRPr lang="en-US"/>
          </a:p>
        </p:txBody>
      </p:sp>
      <p:sp>
        <p:nvSpPr>
          <p:cNvPr id="4" name="Slide Image Placeholder 3"/>
          <p:cNvSpPr>
            <a:spLocks noGrp="1" noRot="1" noChangeAspect="1"/>
          </p:cNvSpPr>
          <p:nvPr>
            <p:ph type="sldImg" idx="2"/>
          </p:nvPr>
        </p:nvSpPr>
        <p:spPr>
          <a:xfrm>
            <a:off x="403225" y="695325"/>
            <a:ext cx="6178550" cy="3476625"/>
          </a:xfrm>
          <a:prstGeom prst="rect">
            <a:avLst/>
          </a:prstGeom>
          <a:noFill/>
          <a:ln w="12700">
            <a:solidFill>
              <a:prstClr val="black"/>
            </a:solidFill>
          </a:ln>
        </p:spPr>
        <p:txBody>
          <a:bodyPr vert="horz" lIns="91147" tIns="45574" rIns="91147" bIns="45574" rtlCol="0" anchor="ctr"/>
          <a:lstStyle/>
          <a:p>
            <a:endParaRPr lang="en-US"/>
          </a:p>
        </p:txBody>
      </p:sp>
      <p:sp>
        <p:nvSpPr>
          <p:cNvPr id="5" name="Notes Placeholder 4"/>
          <p:cNvSpPr>
            <a:spLocks noGrp="1"/>
          </p:cNvSpPr>
          <p:nvPr>
            <p:ph type="body" sz="quarter" idx="3"/>
          </p:nvPr>
        </p:nvSpPr>
        <p:spPr>
          <a:xfrm>
            <a:off x="699133" y="4404359"/>
            <a:ext cx="5586735" cy="4171634"/>
          </a:xfrm>
          <a:prstGeom prst="rect">
            <a:avLst/>
          </a:prstGeom>
        </p:spPr>
        <p:txBody>
          <a:bodyPr vert="horz" lIns="91147" tIns="45574" rIns="91147" bIns="4557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05550"/>
            <a:ext cx="3027466" cy="463867"/>
          </a:xfrm>
          <a:prstGeom prst="rect">
            <a:avLst/>
          </a:prstGeom>
        </p:spPr>
        <p:txBody>
          <a:bodyPr vert="horz" lIns="91147" tIns="45574" rIns="91147" bIns="45574" rtlCol="0" anchor="b"/>
          <a:lstStyle>
            <a:lvl1pPr algn="l">
              <a:defRPr sz="1200"/>
            </a:lvl1pPr>
          </a:lstStyle>
          <a:p>
            <a:endParaRPr lang="en-US"/>
          </a:p>
        </p:txBody>
      </p:sp>
      <p:sp>
        <p:nvSpPr>
          <p:cNvPr id="7" name="Slide Number Placeholder 6"/>
          <p:cNvSpPr>
            <a:spLocks noGrp="1"/>
          </p:cNvSpPr>
          <p:nvPr>
            <p:ph type="sldNum" sz="quarter" idx="5"/>
          </p:nvPr>
        </p:nvSpPr>
        <p:spPr>
          <a:xfrm>
            <a:off x="3955953" y="8805550"/>
            <a:ext cx="3027466" cy="463867"/>
          </a:xfrm>
          <a:prstGeom prst="rect">
            <a:avLst/>
          </a:prstGeom>
        </p:spPr>
        <p:txBody>
          <a:bodyPr vert="horz" lIns="91147" tIns="45574" rIns="91147" bIns="45574" rtlCol="0" anchor="b"/>
          <a:lstStyle>
            <a:lvl1pPr algn="r">
              <a:defRPr sz="1200"/>
            </a:lvl1pPr>
          </a:lstStyle>
          <a:p>
            <a:fld id="{A263C7BD-EE4B-42E2-A75C-958D06C60C46}" type="slidenum">
              <a:rPr lang="en-US" smtClean="0"/>
              <a:t>‹#›</a:t>
            </a:fld>
            <a:endParaRPr lang="en-US"/>
          </a:p>
        </p:txBody>
      </p:sp>
    </p:spTree>
    <p:extLst>
      <p:ext uri="{BB962C8B-B14F-4D97-AF65-F5344CB8AC3E}">
        <p14:creationId xmlns:p14="http://schemas.microsoft.com/office/powerpoint/2010/main" val="287606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s://www.socialwork.va.gov/SOCIALWORK/index.asp"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hyperlink" Target="mailto:VHASAMS@va.gov"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1</a:t>
            </a:fld>
            <a:endParaRPr lang="en-US"/>
          </a:p>
        </p:txBody>
      </p:sp>
    </p:spTree>
    <p:extLst>
      <p:ext uri="{BB962C8B-B14F-4D97-AF65-F5344CB8AC3E}">
        <p14:creationId xmlns:p14="http://schemas.microsoft.com/office/powerpoint/2010/main" val="4039895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2</a:t>
            </a:fld>
            <a:endParaRPr lang="en-US"/>
          </a:p>
        </p:txBody>
      </p:sp>
    </p:spTree>
    <p:extLst>
      <p:ext uri="{BB962C8B-B14F-4D97-AF65-F5344CB8AC3E}">
        <p14:creationId xmlns:p14="http://schemas.microsoft.com/office/powerpoint/2010/main" val="277168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3</a:t>
            </a:fld>
            <a:endParaRPr lang="en-US"/>
          </a:p>
        </p:txBody>
      </p:sp>
    </p:spTree>
    <p:extLst>
      <p:ext uri="{BB962C8B-B14F-4D97-AF65-F5344CB8AC3E}">
        <p14:creationId xmlns:p14="http://schemas.microsoft.com/office/powerpoint/2010/main" val="277168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4</a:t>
            </a:fld>
            <a:endParaRPr lang="en-US"/>
          </a:p>
        </p:txBody>
      </p:sp>
    </p:spTree>
    <p:extLst>
      <p:ext uri="{BB962C8B-B14F-4D97-AF65-F5344CB8AC3E}">
        <p14:creationId xmlns:p14="http://schemas.microsoft.com/office/powerpoint/2010/main" val="1652509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5</a:t>
            </a:fld>
            <a:endParaRPr lang="en-US"/>
          </a:p>
        </p:txBody>
      </p:sp>
    </p:spTree>
    <p:extLst>
      <p:ext uri="{BB962C8B-B14F-4D97-AF65-F5344CB8AC3E}">
        <p14:creationId xmlns:p14="http://schemas.microsoft.com/office/powerpoint/2010/main" val="274262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6</a:t>
            </a:fld>
            <a:endParaRPr lang="en-US"/>
          </a:p>
        </p:txBody>
      </p:sp>
    </p:spTree>
    <p:extLst>
      <p:ext uri="{BB962C8B-B14F-4D97-AF65-F5344CB8AC3E}">
        <p14:creationId xmlns:p14="http://schemas.microsoft.com/office/powerpoint/2010/main" val="3033866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7</a:t>
            </a:fld>
            <a:endParaRPr lang="en-US"/>
          </a:p>
        </p:txBody>
      </p:sp>
    </p:spTree>
    <p:extLst>
      <p:ext uri="{BB962C8B-B14F-4D97-AF65-F5344CB8AC3E}">
        <p14:creationId xmlns:p14="http://schemas.microsoft.com/office/powerpoint/2010/main" val="2861769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8</a:t>
            </a:fld>
            <a:endParaRPr lang="en-US"/>
          </a:p>
        </p:txBody>
      </p:sp>
    </p:spTree>
    <p:extLst>
      <p:ext uri="{BB962C8B-B14F-4D97-AF65-F5344CB8AC3E}">
        <p14:creationId xmlns:p14="http://schemas.microsoft.com/office/powerpoint/2010/main" val="4178459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9</a:t>
            </a:fld>
            <a:endParaRPr lang="en-US"/>
          </a:p>
        </p:txBody>
      </p:sp>
    </p:spTree>
    <p:extLst>
      <p:ext uri="{BB962C8B-B14F-4D97-AF65-F5344CB8AC3E}">
        <p14:creationId xmlns:p14="http://schemas.microsoft.com/office/powerpoint/2010/main" val="1896915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10</a:t>
            </a:fld>
            <a:endParaRPr lang="en-US"/>
          </a:p>
        </p:txBody>
      </p:sp>
    </p:spTree>
    <p:extLst>
      <p:ext uri="{BB962C8B-B14F-4D97-AF65-F5344CB8AC3E}">
        <p14:creationId xmlns:p14="http://schemas.microsoft.com/office/powerpoint/2010/main" val="2459653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11</a:t>
            </a:fld>
            <a:endParaRPr lang="en-US"/>
          </a:p>
        </p:txBody>
      </p:sp>
    </p:spTree>
    <p:extLst>
      <p:ext uri="{BB962C8B-B14F-4D97-AF65-F5344CB8AC3E}">
        <p14:creationId xmlns:p14="http://schemas.microsoft.com/office/powerpoint/2010/main" val="3819683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12</a:t>
            </a:fld>
            <a:endParaRPr lang="en-US"/>
          </a:p>
        </p:txBody>
      </p:sp>
    </p:spTree>
    <p:extLst>
      <p:ext uri="{BB962C8B-B14F-4D97-AF65-F5344CB8AC3E}">
        <p14:creationId xmlns:p14="http://schemas.microsoft.com/office/powerpoint/2010/main" val="274262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13</a:t>
            </a:fld>
            <a:endParaRPr lang="en-US"/>
          </a:p>
        </p:txBody>
      </p:sp>
    </p:spTree>
    <p:extLst>
      <p:ext uri="{BB962C8B-B14F-4D97-AF65-F5344CB8AC3E}">
        <p14:creationId xmlns:p14="http://schemas.microsoft.com/office/powerpoint/2010/main" val="277168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14</a:t>
            </a:fld>
            <a:endParaRPr lang="en-US"/>
          </a:p>
        </p:txBody>
      </p:sp>
    </p:spTree>
    <p:extLst>
      <p:ext uri="{BB962C8B-B14F-4D97-AF65-F5344CB8AC3E}">
        <p14:creationId xmlns:p14="http://schemas.microsoft.com/office/powerpoint/2010/main" val="3822924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15</a:t>
            </a:fld>
            <a:endParaRPr lang="en-US"/>
          </a:p>
        </p:txBody>
      </p:sp>
    </p:spTree>
    <p:extLst>
      <p:ext uri="{BB962C8B-B14F-4D97-AF65-F5344CB8AC3E}">
        <p14:creationId xmlns:p14="http://schemas.microsoft.com/office/powerpoint/2010/main" val="442798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16</a:t>
            </a:fld>
            <a:endParaRPr lang="en-US"/>
          </a:p>
        </p:txBody>
      </p:sp>
    </p:spTree>
    <p:extLst>
      <p:ext uri="{BB962C8B-B14F-4D97-AF65-F5344CB8AC3E}">
        <p14:creationId xmlns:p14="http://schemas.microsoft.com/office/powerpoint/2010/main" val="572639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fld id="{A263C7BD-EE4B-42E2-A75C-958D06C60C46}" type="slidenum">
              <a:rPr lang="en-US" smtClean="0"/>
              <a:t>17</a:t>
            </a:fld>
            <a:endParaRPr lang="en-US"/>
          </a:p>
        </p:txBody>
      </p:sp>
    </p:spTree>
    <p:extLst>
      <p:ext uri="{BB962C8B-B14F-4D97-AF65-F5344CB8AC3E}">
        <p14:creationId xmlns:p14="http://schemas.microsoft.com/office/powerpoint/2010/main" val="228276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20"/>
            <a:ext cx="10363200" cy="1470025"/>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769790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82400" y="6400233"/>
            <a:ext cx="512840" cy="365125"/>
          </a:xfrm>
          <a:prstGeom prst="rect">
            <a:avLst/>
          </a:prstGeom>
        </p:spPr>
        <p:txBody>
          <a:bodyPr/>
          <a:lstStyle/>
          <a:p>
            <a:pPr defTabSz="457200"/>
            <a:fld id="{D983F1FA-211D-3044-9E35-958DFBC26156}" type="slidenum">
              <a:rPr lang="en-US" smtClean="0">
                <a:solidFill>
                  <a:prstClr val="white"/>
                </a:solidFill>
              </a:rPr>
              <a:pPr defTabSz="457200"/>
              <a:t>‹#›</a:t>
            </a:fld>
            <a:endParaRPr lang="en-US">
              <a:solidFill>
                <a:prstClr val="white"/>
              </a:solidFill>
            </a:endParaRPr>
          </a:p>
        </p:txBody>
      </p:sp>
      <p:sp>
        <p:nvSpPr>
          <p:cNvPr id="4" name="Rectangle 3"/>
          <p:cNvSpPr/>
          <p:nvPr userDrawn="1"/>
        </p:nvSpPr>
        <p:spPr>
          <a:xfrm>
            <a:off x="0" y="-76200"/>
            <a:ext cx="12192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sz="1800">
              <a:solidFill>
                <a:prstClr val="white"/>
              </a:solidFill>
            </a:endParaRPr>
          </a:p>
        </p:txBody>
      </p:sp>
      <p:sp>
        <p:nvSpPr>
          <p:cNvPr id="5" name="Title 1"/>
          <p:cNvSpPr>
            <a:spLocks noGrp="1"/>
          </p:cNvSpPr>
          <p:nvPr>
            <p:ph type="title" hasCustomPrompt="1"/>
          </p:nvPr>
        </p:nvSpPr>
        <p:spPr>
          <a:xfrm>
            <a:off x="0" y="-76200"/>
            <a:ext cx="12192000" cy="731520"/>
          </a:xfrm>
        </p:spPr>
        <p:txBody>
          <a:bodyPr>
            <a:normAutofit/>
          </a:bodyPr>
          <a:lstStyle>
            <a:lvl1pPr>
              <a:defRPr b="1" baseline="0">
                <a:solidFill>
                  <a:schemeClr val="bg1"/>
                </a:solidFill>
              </a:defRPr>
            </a:lvl1pPr>
          </a:lstStyle>
          <a:p>
            <a:r>
              <a:rPr lang="en-US" sz="3600"/>
              <a:t>Agenda</a:t>
            </a:r>
            <a:endParaRPr lang="en-US" sz="3600" u="sng"/>
          </a:p>
        </p:txBody>
      </p:sp>
      <p:sp>
        <p:nvSpPr>
          <p:cNvPr id="6" name="TextBox 5"/>
          <p:cNvSpPr txBox="1"/>
          <p:nvPr userDrawn="1"/>
        </p:nvSpPr>
        <p:spPr>
          <a:xfrm>
            <a:off x="441832" y="1659466"/>
            <a:ext cx="11308337" cy="369332"/>
          </a:xfrm>
          <a:prstGeom prst="rect">
            <a:avLst/>
          </a:prstGeom>
          <a:solidFill>
            <a:srgbClr val="00B0F0"/>
          </a:solidFill>
        </p:spPr>
        <p:txBody>
          <a:bodyPr wrap="square" lIns="91440" tIns="45720" rIns="91440" bIns="45720" rtlCol="0">
            <a:spAutoFit/>
          </a:bodyPr>
          <a:lstStyle/>
          <a:p>
            <a:endParaRPr lang="en-US" sz="1800">
              <a:solidFill>
                <a:srgbClr val="000000"/>
              </a:solidFill>
            </a:endParaRPr>
          </a:p>
        </p:txBody>
      </p:sp>
      <p:sp>
        <p:nvSpPr>
          <p:cNvPr id="7" name="TextBox 6"/>
          <p:cNvSpPr txBox="1"/>
          <p:nvPr userDrawn="1"/>
        </p:nvSpPr>
        <p:spPr>
          <a:xfrm>
            <a:off x="863591" y="2749897"/>
            <a:ext cx="10522964" cy="861774"/>
          </a:xfrm>
          <a:prstGeom prst="rect">
            <a:avLst/>
          </a:prstGeom>
          <a:noFill/>
        </p:spPr>
        <p:txBody>
          <a:bodyPr wrap="square" lIns="91440" tIns="45720" rIns="91440" bIns="45720" rtlCol="0" anchor="ctr">
            <a:spAutoFit/>
          </a:bodyPr>
          <a:lstStyle/>
          <a:p>
            <a:pPr marL="0" lvl="1" indent="-342900">
              <a:spcBef>
                <a:spcPts val="1200"/>
              </a:spcBef>
              <a:buFont typeface="+mj-lt"/>
              <a:buAutoNum type="arabicPeriod"/>
            </a:pPr>
            <a:r>
              <a:rPr lang="en-US" sz="2000" b="1">
                <a:solidFill>
                  <a:srgbClr val="000000"/>
                </a:solidFill>
                <a:latin typeface="Arial" panose="020B0604020202020204" pitchFamily="34" charset="0"/>
                <a:cs typeface="Arial" panose="020B0604020202020204" pitchFamily="34" charset="0"/>
              </a:rPr>
              <a:t>Good News Story</a:t>
            </a:r>
          </a:p>
          <a:p>
            <a:pPr marL="0" lvl="1">
              <a:spcBef>
                <a:spcPts val="1200"/>
              </a:spcBef>
            </a:pPr>
            <a:endParaRPr lang="en-US" sz="2000"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5110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82400" y="6400233"/>
            <a:ext cx="512840" cy="365125"/>
          </a:xfrm>
          <a:prstGeom prst="rect">
            <a:avLst/>
          </a:prstGeom>
        </p:spPr>
        <p:txBody>
          <a:bodyPr/>
          <a:lstStyle/>
          <a:p>
            <a:pPr defTabSz="457200"/>
            <a:fld id="{D983F1FA-211D-3044-9E35-958DFBC26156}" type="slidenum">
              <a:rPr lang="en-US" smtClean="0">
                <a:solidFill>
                  <a:prstClr val="white"/>
                </a:solidFill>
              </a:rPr>
              <a:pPr defTabSz="457200"/>
              <a:t>‹#›</a:t>
            </a:fld>
            <a:endParaRPr lang="en-US">
              <a:solidFill>
                <a:prstClr val="white"/>
              </a:solidFill>
            </a:endParaRPr>
          </a:p>
        </p:txBody>
      </p:sp>
      <p:sp>
        <p:nvSpPr>
          <p:cNvPr id="4" name="Rectangle 3"/>
          <p:cNvSpPr/>
          <p:nvPr userDrawn="1"/>
        </p:nvSpPr>
        <p:spPr>
          <a:xfrm>
            <a:off x="0" y="-76200"/>
            <a:ext cx="12192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sz="1800">
              <a:solidFill>
                <a:prstClr val="white"/>
              </a:solidFill>
            </a:endParaRPr>
          </a:p>
        </p:txBody>
      </p:sp>
      <p:sp>
        <p:nvSpPr>
          <p:cNvPr id="5" name="Title 1"/>
          <p:cNvSpPr>
            <a:spLocks noGrp="1"/>
          </p:cNvSpPr>
          <p:nvPr>
            <p:ph type="title" hasCustomPrompt="1"/>
          </p:nvPr>
        </p:nvSpPr>
        <p:spPr>
          <a:xfrm>
            <a:off x="0" y="-76200"/>
            <a:ext cx="12192000" cy="731520"/>
          </a:xfrm>
        </p:spPr>
        <p:txBody>
          <a:bodyPr>
            <a:normAutofit/>
          </a:bodyPr>
          <a:lstStyle>
            <a:lvl1pPr>
              <a:defRPr b="1" baseline="0">
                <a:solidFill>
                  <a:schemeClr val="bg1"/>
                </a:solidFill>
              </a:defRPr>
            </a:lvl1pPr>
          </a:lstStyle>
          <a:p>
            <a:r>
              <a:rPr lang="en-US" sz="3600"/>
              <a:t>Click to edit Slide Master Style</a:t>
            </a:r>
            <a:endParaRPr lang="en-US" sz="3600" u="sng"/>
          </a:p>
        </p:txBody>
      </p:sp>
    </p:spTree>
    <p:extLst>
      <p:ext uri="{BB962C8B-B14F-4D97-AF65-F5344CB8AC3E}">
        <p14:creationId xmlns:p14="http://schemas.microsoft.com/office/powerpoint/2010/main" val="3815296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90601"/>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582400" y="6400233"/>
            <a:ext cx="512840" cy="365125"/>
          </a:xfrm>
          <a:prstGeom prst="rect">
            <a:avLst/>
          </a:prstGeom>
        </p:spPr>
        <p:txBody>
          <a:bodyPr/>
          <a:lstStyle/>
          <a:p>
            <a:fld id="{D983F1FA-211D-3044-9E35-958DFBC26156}" type="slidenum">
              <a:rPr lang="en-US" smtClean="0">
                <a:solidFill>
                  <a:prstClr val="white"/>
                </a:solidFill>
              </a:rPr>
              <a:pPr/>
              <a:t>‹#›</a:t>
            </a:fld>
            <a:endParaRPr lang="en-US">
              <a:solidFill>
                <a:prstClr val="white"/>
              </a:solidFill>
            </a:endParaRPr>
          </a:p>
        </p:txBody>
      </p:sp>
      <p:sp>
        <p:nvSpPr>
          <p:cNvPr id="5" name="Rectangle 4"/>
          <p:cNvSpPr/>
          <p:nvPr userDrawn="1"/>
        </p:nvSpPr>
        <p:spPr>
          <a:xfrm>
            <a:off x="0" y="-76200"/>
            <a:ext cx="12192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sz="1800">
              <a:solidFill>
                <a:prstClr val="white"/>
              </a:solidFill>
            </a:endParaRPr>
          </a:p>
        </p:txBody>
      </p:sp>
      <p:sp>
        <p:nvSpPr>
          <p:cNvPr id="7" name="Title 1"/>
          <p:cNvSpPr>
            <a:spLocks noGrp="1"/>
          </p:cNvSpPr>
          <p:nvPr>
            <p:ph type="title" hasCustomPrompt="1"/>
          </p:nvPr>
        </p:nvSpPr>
        <p:spPr>
          <a:xfrm>
            <a:off x="0" y="-76200"/>
            <a:ext cx="12192000" cy="731520"/>
          </a:xfrm>
        </p:spPr>
        <p:txBody>
          <a:bodyPr>
            <a:normAutofit/>
          </a:bodyPr>
          <a:lstStyle>
            <a:lvl1pPr>
              <a:defRPr b="1" baseline="0">
                <a:solidFill>
                  <a:schemeClr val="bg1"/>
                </a:solidFill>
              </a:defRPr>
            </a:lvl1pPr>
          </a:lstStyle>
          <a:p>
            <a:r>
              <a:rPr lang="en-US" sz="3600"/>
              <a:t>Click to edit Slide Master Style</a:t>
            </a:r>
            <a:endParaRPr lang="en-US" sz="3600" u="sng"/>
          </a:p>
        </p:txBody>
      </p:sp>
    </p:spTree>
    <p:extLst>
      <p:ext uri="{BB962C8B-B14F-4D97-AF65-F5344CB8AC3E}">
        <p14:creationId xmlns:p14="http://schemas.microsoft.com/office/powerpoint/2010/main" val="3728874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582400" y="6400233"/>
            <a:ext cx="512840" cy="365125"/>
          </a:xfrm>
          <a:prstGeom prst="rect">
            <a:avLst/>
          </a:prstGeom>
        </p:spPr>
        <p:txBody>
          <a:bodyPr/>
          <a:lstStyle/>
          <a:p>
            <a:fld id="{D983F1FA-211D-3044-9E35-958DFBC26156}" type="slidenum">
              <a:rPr lang="en-US" smtClean="0">
                <a:solidFill>
                  <a:prstClr val="white"/>
                </a:solidFill>
              </a:rPr>
              <a:pPr/>
              <a:t>‹#›</a:t>
            </a:fld>
            <a:endParaRPr lang="en-US">
              <a:solidFill>
                <a:prstClr val="white"/>
              </a:solidFill>
            </a:endParaRPr>
          </a:p>
        </p:txBody>
      </p:sp>
      <p:sp>
        <p:nvSpPr>
          <p:cNvPr id="4" name="Rectangle 3"/>
          <p:cNvSpPr/>
          <p:nvPr userDrawn="1"/>
        </p:nvSpPr>
        <p:spPr>
          <a:xfrm>
            <a:off x="0" y="-76200"/>
            <a:ext cx="12192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sz="1800">
              <a:solidFill>
                <a:prstClr val="white"/>
              </a:solidFill>
            </a:endParaRPr>
          </a:p>
        </p:txBody>
      </p:sp>
      <p:sp>
        <p:nvSpPr>
          <p:cNvPr id="6" name="Title 1"/>
          <p:cNvSpPr>
            <a:spLocks noGrp="1"/>
          </p:cNvSpPr>
          <p:nvPr>
            <p:ph type="title" hasCustomPrompt="1"/>
          </p:nvPr>
        </p:nvSpPr>
        <p:spPr>
          <a:xfrm>
            <a:off x="0" y="-76200"/>
            <a:ext cx="12192000" cy="731520"/>
          </a:xfrm>
        </p:spPr>
        <p:txBody>
          <a:bodyPr>
            <a:normAutofit/>
          </a:bodyPr>
          <a:lstStyle>
            <a:lvl1pPr>
              <a:defRPr b="1" baseline="0">
                <a:solidFill>
                  <a:schemeClr val="bg1"/>
                </a:solidFill>
              </a:defRPr>
            </a:lvl1pPr>
          </a:lstStyle>
          <a:p>
            <a:r>
              <a:rPr lang="en-US" sz="3600"/>
              <a:t>Click to edit Slide Master Style</a:t>
            </a:r>
            <a:endParaRPr lang="en-US" sz="3600" u="sng"/>
          </a:p>
        </p:txBody>
      </p:sp>
    </p:spTree>
    <p:extLst>
      <p:ext uri="{BB962C8B-B14F-4D97-AF65-F5344CB8AC3E}">
        <p14:creationId xmlns:p14="http://schemas.microsoft.com/office/powerpoint/2010/main" val="1757561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7" y="273142"/>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857" y="273056"/>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7" y="1435106"/>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a:xfrm>
            <a:off x="11582400" y="6400233"/>
            <a:ext cx="512840" cy="365125"/>
          </a:xfrm>
          <a:prstGeom prst="rect">
            <a:avLst/>
          </a:prstGeom>
        </p:spPr>
        <p:txBody>
          <a:bodyPr/>
          <a:lstStyle/>
          <a:p>
            <a:fld id="{D983F1FA-211D-3044-9E35-958DFBC26156}"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76056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1582400" y="6400233"/>
            <a:ext cx="512840" cy="365125"/>
          </a:xfrm>
          <a:prstGeom prst="rect">
            <a:avLst/>
          </a:prstGeom>
        </p:spPr>
        <p:txBody>
          <a:bodyPr/>
          <a:lstStyle/>
          <a:p>
            <a:fld id="{D983F1FA-211D-3044-9E35-958DFBC26156}"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0697094"/>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1.png"/><Relationship Id="rId1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94"/>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a:xfrm>
            <a:off x="0" y="6140681"/>
            <a:ext cx="12192000" cy="7318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sz="1800">
              <a:solidFill>
                <a:prstClr val="white"/>
              </a:solidFill>
            </a:endParaRPr>
          </a:p>
        </p:txBody>
      </p:sp>
      <p:sp>
        <p:nvSpPr>
          <p:cNvPr id="6" name="Slide Number Placeholder 5"/>
          <p:cNvSpPr>
            <a:spLocks noGrp="1"/>
          </p:cNvSpPr>
          <p:nvPr>
            <p:ph type="sldNum" sz="quarter" idx="4"/>
          </p:nvPr>
        </p:nvSpPr>
        <p:spPr>
          <a:xfrm>
            <a:off x="11582400" y="6400233"/>
            <a:ext cx="51284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pPr defTabSz="457200"/>
            <a:fld id="{D983F1FA-211D-3044-9E35-958DFBC26156}" type="slidenum">
              <a:rPr lang="en-US" smtClean="0">
                <a:solidFill>
                  <a:prstClr val="white"/>
                </a:solidFill>
              </a:rPr>
              <a:pPr defTabSz="457200"/>
              <a:t>‹#›</a:t>
            </a:fld>
            <a:endParaRPr lang="en-US">
              <a:solidFill>
                <a:prstClr val="white"/>
              </a:solidFill>
            </a:endParaRPr>
          </a:p>
        </p:txBody>
      </p:sp>
      <p:pic>
        <p:nvPicPr>
          <p:cNvPr id="2050" name="Picture 2" descr="C:\Users\vacoGrovem\AppData\Local\Microsoft\Windows\Temporary Internet Files\Content.Outlook\83QVOJUE\CHOOSE-VA-rev.pn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203200" y="6172200"/>
            <a:ext cx="2235200"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Seal.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8763001" y="6184206"/>
            <a:ext cx="2819400" cy="641708"/>
          </a:xfrm>
          <a:prstGeom prst="rect">
            <a:avLst/>
          </a:prstGeom>
        </p:spPr>
      </p:pic>
      <p:sp>
        <p:nvSpPr>
          <p:cNvPr id="7" name="Footer Placeholder 1">
            <a:extLst>
              <a:ext uri="{FF2B5EF4-FFF2-40B4-BE49-F238E27FC236}">
                <a16:creationId xmlns:a16="http://schemas.microsoft.com/office/drawing/2014/main" id="{D98EDD8F-2A6A-0393-8A46-BD10EF10DDC3}"/>
              </a:ext>
            </a:extLst>
          </p:cNvPr>
          <p:cNvSpPr>
            <a:spLocks noGrp="1"/>
          </p:cNvSpPr>
          <p:nvPr userDrawn="1"/>
        </p:nvSpPr>
        <p:spPr>
          <a:xfrm>
            <a:off x="4045492" y="6322497"/>
            <a:ext cx="4101016" cy="365125"/>
          </a:xfrm>
          <a:prstGeom prst="rect">
            <a:avLst/>
          </a:prstGeom>
        </p:spPr>
        <p:txBody>
          <a:bodyPr lIns="91440" tIns="45720" rIns="91440" bIns="45720"/>
          <a:lstStyle>
            <a:defPPr>
              <a:defRPr lang="en-US"/>
            </a:defPPr>
            <a:lvl1pPr marL="0" algn="ctr" defTabSz="914400" rtl="0" eaLnBrk="1" latinLnBrk="0" hangingPunct="1">
              <a:defRPr lang="it-IT" sz="1100" kern="1200">
                <a:solidFill>
                  <a:srgbClr val="FF0000"/>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r>
              <a:rPr lang="it-IT"/>
              <a:t>Draft - Pre-Decisional Deliberative Document </a:t>
            </a:r>
          </a:p>
          <a:p>
            <a:pPr defTabSz="457200"/>
            <a:r>
              <a:rPr lang="it-IT"/>
              <a:t>Internal VA Use Only</a:t>
            </a:r>
          </a:p>
        </p:txBody>
      </p:sp>
    </p:spTree>
    <p:extLst>
      <p:ext uri="{BB962C8B-B14F-4D97-AF65-F5344CB8AC3E}">
        <p14:creationId xmlns:p14="http://schemas.microsoft.com/office/powerpoint/2010/main" val="2343439601"/>
      </p:ext>
    </p:extLst>
  </p:cSld>
  <p:clrMap bg1="lt1" tx1="dk1" bg2="lt2" tx2="dk2" accent1="accent1" accent2="accent2" accent3="accent3" accent4="accent4" accent5="accent5" accent6="accent6" hlink="hlink" folHlink="folHlink"/>
  <p:sldLayoutIdLst>
    <p:sldLayoutId id="2147483664" r:id="rId1"/>
    <p:sldLayoutId id="2147483662" r:id="rId2"/>
    <p:sldLayoutId id="2147483663" r:id="rId3"/>
    <p:sldLayoutId id="2147483665" r:id="rId4"/>
    <p:sldLayoutId id="2147483666" r:id="rId5"/>
    <p:sldLayoutId id="2147483667" r:id="rId6"/>
    <p:sldLayoutId id="2147483668" r:id="rId7"/>
  </p:sldLayoutIdLst>
  <p:hf hdr="0" ftr="0" dt="0"/>
  <p:txStyles>
    <p:titleStyle>
      <a:lvl1pPr algn="ctr" defTabSz="4572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 Id="rId4" Type="http://schemas.microsoft.com/office/2007/relationships/hdphoto" Target="../media/hdphoto1.wdp"/><Relationship Id="rId5" Type="http://schemas.openxmlformats.org/officeDocument/2006/relationships/image" Target="../media/image16.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8.jpe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0.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hyperlink" Target="https://pathfinder.va.gov/challenges/bereavement-support/" TargetMode="Externa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C920D16-BBD6-6DAE-F5CB-40A9FDD6CAB6}"/>
              </a:ext>
            </a:extLst>
          </p:cNvPr>
          <p:cNvSpPr>
            <a:spLocks noGrp="1"/>
          </p:cNvSpPr>
          <p:nvPr>
            <p:ph type="ctrTitle"/>
          </p:nvPr>
        </p:nvSpPr>
        <p:spPr>
          <a:xfrm>
            <a:off x="0" y="0"/>
            <a:ext cx="12192000" cy="3600545"/>
          </a:xfrm>
        </p:spPr>
        <p:txBody>
          <a:bodyPr>
            <a:normAutofit/>
          </a:bodyPr>
          <a:lstStyle/>
          <a:p>
            <a:r>
              <a:rPr lang="en-US" dirty="0"/>
              <a:t>VETERAN HEALTH ADMINISTRATION</a:t>
            </a:r>
            <a:br>
              <a:rPr lang="en-US" dirty="0"/>
            </a:br>
            <a:br>
              <a:rPr lang="en-US" dirty="0"/>
            </a:br>
            <a:r>
              <a:rPr lang="en-US" b="1" i="0" u="none" strike="noStrike" cap="all" dirty="0">
                <a:solidFill>
                  <a:srgbClr val="003D6B"/>
                </a:solidFill>
                <a:effectLst/>
                <a:latin typeface="Arial" panose="020B0604020202020204" pitchFamily="34" charset="0"/>
              </a:rPr>
              <a:t>Survivors Assistance and Memorial Support (SAMS) program</a:t>
            </a:r>
            <a:endParaRPr lang="en-US" dirty="0"/>
          </a:p>
        </p:txBody>
      </p:sp>
      <p:sp>
        <p:nvSpPr>
          <p:cNvPr id="7" name="Subtitle 6">
            <a:extLst>
              <a:ext uri="{FF2B5EF4-FFF2-40B4-BE49-F238E27FC236}">
                <a16:creationId xmlns:a16="http://schemas.microsoft.com/office/drawing/2014/main" id="{472F769E-1A0A-9701-4C7C-A5AF2C8A2E86}"/>
              </a:ext>
            </a:extLst>
          </p:cNvPr>
          <p:cNvSpPr>
            <a:spLocks noGrp="1"/>
          </p:cNvSpPr>
          <p:nvPr>
            <p:ph type="subTitle" idx="1"/>
          </p:nvPr>
        </p:nvSpPr>
        <p:spPr>
          <a:xfrm>
            <a:off x="0" y="4928274"/>
            <a:ext cx="7266700" cy="1200167"/>
          </a:xfrm>
        </p:spPr>
        <p:txBody>
          <a:bodyPr vert="horz" lIns="91440" tIns="45720" rIns="91440" bIns="45720" rtlCol="0" anchor="t">
            <a:normAutofit/>
          </a:bodyPr>
          <a:lstStyle/>
          <a:p>
            <a:pPr algn="l"/>
            <a:r>
              <a:rPr lang="en-US">
                <a:latin typeface="Arial"/>
                <a:cs typeface="Arial"/>
              </a:rPr>
              <a:t>Survivor Series</a:t>
            </a:r>
            <a:endParaRPr lang="en-US" dirty="0">
              <a:latin typeface="Arial"/>
              <a:cs typeface="Arial"/>
            </a:endParaRPr>
          </a:p>
          <a:p>
            <a:pPr algn="l"/>
            <a:r>
              <a:rPr lang="en-US">
                <a:latin typeface="Arial"/>
                <a:cs typeface="Arial"/>
              </a:rPr>
              <a:t>June 24, 2026</a:t>
            </a:r>
          </a:p>
        </p:txBody>
      </p:sp>
      <p:sp>
        <p:nvSpPr>
          <p:cNvPr id="2" name="Slide Number Placeholder 1">
            <a:extLst>
              <a:ext uri="{FF2B5EF4-FFF2-40B4-BE49-F238E27FC236}">
                <a16:creationId xmlns:a16="http://schemas.microsoft.com/office/drawing/2014/main" id="{32AB0198-0D11-44B3-AD06-82F4F5DBEC79}"/>
              </a:ext>
            </a:extLst>
          </p:cNvPr>
          <p:cNvSpPr>
            <a:spLocks noGrp="1"/>
          </p:cNvSpPr>
          <p:nvPr>
            <p:ph type="sldNum" sz="quarter" idx="4294967295"/>
          </p:nvPr>
        </p:nvSpPr>
        <p:spPr>
          <a:xfrm>
            <a:off x="11679238" y="6400800"/>
            <a:ext cx="512762" cy="365125"/>
          </a:xfrm>
          <a:prstGeom prst="rect">
            <a:avLst/>
          </a:prstGeom>
        </p:spPr>
        <p:txBody>
          <a:bodyPr/>
          <a:lstStyle/>
          <a:p>
            <a:pPr algn="ctr" defTabSz="457200"/>
            <a:fld id="{D983F1FA-211D-3044-9E35-958DFBC26156}" type="slidenum">
              <a:rPr lang="en-US" smtClean="0">
                <a:solidFill>
                  <a:prstClr val="white"/>
                </a:solidFill>
              </a:rPr>
              <a:pPr algn="ctr" defTabSz="457200"/>
              <a:t>1</a:t>
            </a:fld>
            <a:endParaRPr lang="en-US" dirty="0">
              <a:solidFill>
                <a:prstClr val="white"/>
              </a:solidFill>
            </a:endParaRPr>
          </a:p>
        </p:txBody>
      </p:sp>
      <p:pic>
        <p:nvPicPr>
          <p:cNvPr id="3" name="Picture 2" descr="A person holding a flag">
            <a:extLst>
              <a:ext uri="{FF2B5EF4-FFF2-40B4-BE49-F238E27FC236}">
                <a16:creationId xmlns:a16="http://schemas.microsoft.com/office/drawing/2014/main" id="{BB145A57-4AE1-BBBF-1B0B-A342070C0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3151999"/>
            <a:ext cx="4343400" cy="2976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120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2"/>
          </p:nvPr>
        </p:nvSpPr>
        <p:spPr/>
        <p:txBody>
          <a:bodyPr/>
          <a:lstStyle/>
          <a:p>
            <a:pPr defTabSz="457200"/>
            <a:fld id="{D983F1FA-211D-3044-9E35-958DFBC26156}" type="slidenum">
              <a:rPr lang="en-US" smtClean="0">
                <a:solidFill>
                  <a:prstClr val="white"/>
                </a:solidFill>
              </a:rPr>
              <a:pPr defTabSz="457200"/>
              <a:t>2</a:t>
            </a:fld>
            <a:endParaRPr lang="en-US">
              <a:solidFill>
                <a:prstClr val="white"/>
              </a:solidFill>
            </a:endParaRPr>
          </a:p>
        </p:txBody>
      </p:sp>
      <p:sp>
        <p:nvSpPr>
          <p:cNvPr id="5" name="Title 4">
            <a:extLst>
              <a:ext uri="{FF2B5EF4-FFF2-40B4-BE49-F238E27FC236}">
                <a16:creationId xmlns:a16="http://schemas.microsoft.com/office/drawing/2014/main" id="{6B52DEED-3759-259A-243C-E18F4834489F}"/>
              </a:ext>
            </a:extLst>
          </p:cNvPr>
          <p:cNvSpPr>
            <a:spLocks noGrp="1"/>
          </p:cNvSpPr>
          <p:nvPr>
            <p:ph type="title"/>
          </p:nvPr>
        </p:nvSpPr>
        <p:spPr/>
        <p:txBody>
          <a:bodyPr>
            <a:normAutofit fontScale="90000"/>
          </a:bodyPr>
          <a:lstStyle/>
          <a:p>
            <a:r>
              <a:rPr lang="en-US" sz="4400" dirty="0"/>
              <a:t>Agenda</a:t>
            </a:r>
            <a:endParaRPr lang="en-US" dirty="0"/>
          </a:p>
        </p:txBody>
      </p:sp>
      <p:pic>
        <p:nvPicPr>
          <p:cNvPr id="3" name="Picture 2" descr="A person playing a trumpet">
            <a:extLst>
              <a:ext uri="{FF2B5EF4-FFF2-40B4-BE49-F238E27FC236}">
                <a16:creationId xmlns:a16="http://schemas.microsoft.com/office/drawing/2014/main" id="{65DCD76B-1478-72D4-C1B9-6E98743F62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6" y="3051962"/>
            <a:ext cx="2120317" cy="312776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Headstone with American flag and flowers">
            <a:extLst>
              <a:ext uri="{FF2B5EF4-FFF2-40B4-BE49-F238E27FC236}">
                <a16:creationId xmlns:a16="http://schemas.microsoft.com/office/drawing/2014/main" id="{C1ECEEE2-8831-B6FB-736A-6A41128A09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1691" y="3051962"/>
            <a:ext cx="5486400" cy="31317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 person holding a United States flag wearing white gloves">
            <a:extLst>
              <a:ext uri="{FF2B5EF4-FFF2-40B4-BE49-F238E27FC236}">
                <a16:creationId xmlns:a16="http://schemas.microsoft.com/office/drawing/2014/main" id="{9E217DEA-4B47-8E1A-4BBD-2B494BFB80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6218" y="3051963"/>
            <a:ext cx="4685782" cy="3127759"/>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a:extLst>
              <a:ext uri="{FF2B5EF4-FFF2-40B4-BE49-F238E27FC236}">
                <a16:creationId xmlns:a16="http://schemas.microsoft.com/office/drawing/2014/main" id="{7020EFE2-9F55-1134-6093-B52D121811C6}"/>
              </a:ext>
            </a:extLst>
          </p:cNvPr>
          <p:cNvSpPr>
            <a:spLocks noGrp="1"/>
          </p:cNvSpPr>
          <p:nvPr>
            <p:ph idx="1"/>
          </p:nvPr>
        </p:nvSpPr>
        <p:spPr>
          <a:xfrm>
            <a:off x="808132" y="937435"/>
            <a:ext cx="6903360" cy="253361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Bef>
                <a:spcPts val="0"/>
              </a:spcBef>
              <a:spcAft>
                <a:spcPts val="600"/>
              </a:spcAft>
            </a:pPr>
            <a:r>
              <a:rPr lang="en-US" sz="2000" dirty="0">
                <a:latin typeface="Arial"/>
                <a:ea typeface="Calibri"/>
                <a:cs typeface="Arial"/>
              </a:rPr>
              <a:t>Welcome</a:t>
            </a:r>
          </a:p>
          <a:p>
            <a:pPr lvl="1">
              <a:lnSpc>
                <a:spcPct val="100000"/>
              </a:lnSpc>
              <a:spcBef>
                <a:spcPts val="0"/>
              </a:spcBef>
              <a:spcAft>
                <a:spcPts val="600"/>
              </a:spcAft>
            </a:pPr>
            <a:r>
              <a:rPr lang="en-US" sz="2000" dirty="0">
                <a:latin typeface="Arial"/>
                <a:ea typeface="Calibri"/>
                <a:cs typeface="Arial"/>
              </a:rPr>
              <a:t>Introduction to SAMS</a:t>
            </a:r>
          </a:p>
          <a:p>
            <a:pPr lvl="1">
              <a:lnSpc>
                <a:spcPct val="100000"/>
              </a:lnSpc>
              <a:spcBef>
                <a:spcPts val="0"/>
              </a:spcBef>
              <a:spcAft>
                <a:spcPts val="600"/>
              </a:spcAft>
            </a:pPr>
            <a:r>
              <a:rPr lang="en-US" sz="2000" dirty="0">
                <a:latin typeface="Arial"/>
                <a:ea typeface="Calibri"/>
                <a:cs typeface="Arial"/>
              </a:rPr>
              <a:t>SAMS Implementation</a:t>
            </a:r>
          </a:p>
          <a:p>
            <a:pPr>
              <a:lnSpc>
                <a:spcPct val="100000"/>
              </a:lnSpc>
              <a:spcBef>
                <a:spcPts val="600"/>
              </a:spcBef>
            </a:pPr>
            <a:endParaRPr lang="en-US" sz="2000" dirty="0">
              <a:latin typeface="Arial" panose="020B0604020202020204" pitchFamily="34" charset="0"/>
              <a:ea typeface="Calibri"/>
              <a:cs typeface="Arial" panose="020B0604020202020204" pitchFamily="34" charset="0"/>
            </a:endParaRPr>
          </a:p>
          <a:p>
            <a:pPr>
              <a:lnSpc>
                <a:spcPct val="100000"/>
              </a:lnSpc>
              <a:spcBef>
                <a:spcPts val="600"/>
              </a:spcBef>
            </a:pPr>
            <a:endParaRPr lang="en-US" sz="2000" dirty="0">
              <a:latin typeface="Arial"/>
              <a:ea typeface="Calibri"/>
              <a:cs typeface="Arial"/>
            </a:endParaRPr>
          </a:p>
        </p:txBody>
      </p:sp>
      <p:sp>
        <p:nvSpPr>
          <p:cNvPr id="6" name="Content Placeholder 1">
            <a:extLst>
              <a:ext uri="{FF2B5EF4-FFF2-40B4-BE49-F238E27FC236}">
                <a16:creationId xmlns:a16="http://schemas.microsoft.com/office/drawing/2014/main" id="{174B5A01-FE9E-05FF-F3EF-6F960309C98E}"/>
              </a:ext>
            </a:extLst>
          </p:cNvPr>
          <p:cNvSpPr txBox="1">
            <a:spLocks/>
          </p:cNvSpPr>
          <p:nvPr/>
        </p:nvSpPr>
        <p:spPr>
          <a:xfrm>
            <a:off x="5634244" y="937435"/>
            <a:ext cx="5749624" cy="145551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Bef>
                <a:spcPts val="0"/>
              </a:spcBef>
              <a:spcAft>
                <a:spcPts val="600"/>
              </a:spcAft>
            </a:pPr>
            <a:r>
              <a:rPr lang="en-US" sz="2000" dirty="0">
                <a:latin typeface="Arial"/>
                <a:ea typeface="Calibri"/>
                <a:cs typeface="Arial"/>
              </a:rPr>
              <a:t>Veterans Signals</a:t>
            </a:r>
          </a:p>
          <a:p>
            <a:pPr lvl="1">
              <a:lnSpc>
                <a:spcPct val="100000"/>
              </a:lnSpc>
              <a:spcBef>
                <a:spcPts val="0"/>
              </a:spcBef>
              <a:spcAft>
                <a:spcPts val="600"/>
              </a:spcAft>
            </a:pPr>
            <a:r>
              <a:rPr lang="en-US" sz="2000" dirty="0">
                <a:latin typeface="Arial"/>
                <a:ea typeface="Calibri"/>
                <a:cs typeface="Arial"/>
              </a:rPr>
              <a:t>Pathfinder Challenge</a:t>
            </a:r>
          </a:p>
          <a:p>
            <a:pPr marL="0" indent="0">
              <a:lnSpc>
                <a:spcPct val="100000"/>
              </a:lnSpc>
              <a:spcBef>
                <a:spcPts val="600"/>
              </a:spcBef>
              <a:buFont typeface="Arial" panose="020B0604020202020204" pitchFamily="34" charset="0"/>
              <a:buNone/>
            </a:pPr>
            <a:endParaRPr lang="en-US" sz="1400" dirty="0">
              <a:latin typeface="Arial" panose="020B0604020202020204" pitchFamily="34" charset="0"/>
              <a:ea typeface="Calibri"/>
              <a:cs typeface="Arial" panose="020B0604020202020204" pitchFamily="34" charset="0"/>
            </a:endParaRPr>
          </a:p>
          <a:p>
            <a:pPr>
              <a:lnSpc>
                <a:spcPct val="100000"/>
              </a:lnSpc>
              <a:spcBef>
                <a:spcPts val="600"/>
              </a:spcBef>
            </a:pPr>
            <a:endParaRPr lang="en-US" sz="1400" dirty="0">
              <a:latin typeface="Arial" panose="020B0604020202020204" pitchFamily="34" charset="0"/>
              <a:ea typeface="Calibri"/>
              <a:cs typeface="Arial" panose="020B0604020202020204" pitchFamily="34" charset="0"/>
            </a:endParaRPr>
          </a:p>
          <a:p>
            <a:pPr>
              <a:lnSpc>
                <a:spcPct val="100000"/>
              </a:lnSpc>
              <a:spcBef>
                <a:spcPts val="600"/>
              </a:spcBef>
            </a:pPr>
            <a:endParaRPr lang="en-US" sz="1400" dirty="0">
              <a:ea typeface="Calibri"/>
              <a:cs typeface="Arial"/>
            </a:endParaRPr>
          </a:p>
        </p:txBody>
      </p:sp>
    </p:spTree>
    <p:extLst>
      <p:ext uri="{BB962C8B-B14F-4D97-AF65-F5344CB8AC3E}">
        <p14:creationId xmlns:p14="http://schemas.microsoft.com/office/powerpoint/2010/main" val="2263365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2"/>
          </p:nvPr>
        </p:nvSpPr>
        <p:spPr/>
        <p:txBody>
          <a:bodyPr/>
          <a:lstStyle/>
          <a:p>
            <a:pPr defTabSz="457200"/>
            <a:fld id="{D983F1FA-211D-3044-9E35-958DFBC26156}" type="slidenum">
              <a:rPr lang="en-US" smtClean="0">
                <a:solidFill>
                  <a:prstClr val="white"/>
                </a:solidFill>
              </a:rPr>
              <a:pPr defTabSz="457200"/>
              <a:t>3</a:t>
            </a:fld>
            <a:endParaRPr lang="en-US">
              <a:solidFill>
                <a:prstClr val="white"/>
              </a:solidFill>
            </a:endParaRPr>
          </a:p>
        </p:txBody>
      </p:sp>
      <p:sp>
        <p:nvSpPr>
          <p:cNvPr id="5" name="Title 4">
            <a:extLst>
              <a:ext uri="{FF2B5EF4-FFF2-40B4-BE49-F238E27FC236}">
                <a16:creationId xmlns:a16="http://schemas.microsoft.com/office/drawing/2014/main" id="{6B52DEED-3759-259A-243C-E18F4834489F}"/>
              </a:ext>
            </a:extLst>
          </p:cNvPr>
          <p:cNvSpPr>
            <a:spLocks noGrp="1"/>
          </p:cNvSpPr>
          <p:nvPr>
            <p:ph type="title"/>
          </p:nvPr>
        </p:nvSpPr>
        <p:spPr/>
        <p:txBody>
          <a:bodyPr>
            <a:normAutofit fontScale="90000"/>
          </a:bodyPr>
          <a:lstStyle/>
          <a:p>
            <a:r>
              <a:rPr kumimoji="0" lang="en-US" sz="4400"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Our Mission</a:t>
            </a:r>
            <a:endParaRPr lang="en-US" dirty="0"/>
          </a:p>
        </p:txBody>
      </p:sp>
      <p:pic>
        <p:nvPicPr>
          <p:cNvPr id="3" name="Picture 2">
            <a:extLst>
              <a:ext uri="{FF2B5EF4-FFF2-40B4-BE49-F238E27FC236}">
                <a16:creationId xmlns:a16="http://schemas.microsoft.com/office/drawing/2014/main" id="{F667A9AE-A16B-6DF7-E586-AC3CA1D204BE}"/>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35" b="14541"/>
          <a:stretch/>
        </p:blipFill>
        <p:spPr>
          <a:xfrm>
            <a:off x="0" y="655320"/>
            <a:ext cx="4572595" cy="5495528"/>
          </a:xfrm>
          <a:prstGeom prst="rect">
            <a:avLst/>
          </a:prstGeom>
        </p:spPr>
      </p:pic>
      <p:sp>
        <p:nvSpPr>
          <p:cNvPr id="13" name="Rectangle: Rounded Corners 12" descr="VA is re-affirming its commitment “to care for those who have served in our nation’s military and for their families, caregivers, and survivors.”&#10;Every Veteran and their survivors deserve great care and support through times of transition and loss. &#10;The SAMS Program will develop and standardize decedent processes across the VA enterprise to enhance the Veteran and survivor experience.&#10;">
            <a:extLst>
              <a:ext uri="{FF2B5EF4-FFF2-40B4-BE49-F238E27FC236}">
                <a16:creationId xmlns:a16="http://schemas.microsoft.com/office/drawing/2014/main" id="{140555FB-2286-7732-861E-4927FA8F13F1}"/>
              </a:ext>
            </a:extLst>
          </p:cNvPr>
          <p:cNvSpPr/>
          <p:nvPr/>
        </p:nvSpPr>
        <p:spPr>
          <a:xfrm>
            <a:off x="5409718" y="1252008"/>
            <a:ext cx="6237172" cy="1216800"/>
          </a:xfrm>
          <a:prstGeom prst="roundRect">
            <a:avLst/>
          </a:prstGeom>
          <a:solidFill>
            <a:srgbClr val="3C699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4" name="Rectangle: Rounded Corners 4">
            <a:extLst>
              <a:ext uri="{FF2B5EF4-FFF2-40B4-BE49-F238E27FC236}">
                <a16:creationId xmlns:a16="http://schemas.microsoft.com/office/drawing/2014/main" id="{3595F325-CD22-7399-F20F-3C0940201157}"/>
              </a:ext>
            </a:extLst>
          </p:cNvPr>
          <p:cNvSpPr txBox="1"/>
          <p:nvPr/>
        </p:nvSpPr>
        <p:spPr>
          <a:xfrm>
            <a:off x="5469117" y="1311407"/>
            <a:ext cx="6118374"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VA is re-affirming its commitment </a:t>
            </a:r>
            <a:r>
              <a:rPr lang="en-US" sz="2000" i="1" kern="1200" dirty="0">
                <a:latin typeface="Arial" panose="020B0604020202020204" pitchFamily="34" charset="0"/>
                <a:cs typeface="Arial" panose="020B0604020202020204" pitchFamily="34" charset="0"/>
              </a:rPr>
              <a:t>“to care for those who have served in our nation’s military and for their families, caregivers, and survivors.”</a:t>
            </a:r>
            <a:endParaRPr lang="en-US" sz="2000" kern="1200" dirty="0">
              <a:latin typeface="Arial" panose="020B0604020202020204" pitchFamily="34" charset="0"/>
              <a:cs typeface="Arial" panose="020B0604020202020204" pitchFamily="34" charset="0"/>
            </a:endParaRPr>
          </a:p>
        </p:txBody>
      </p:sp>
      <p:grpSp>
        <p:nvGrpSpPr>
          <p:cNvPr id="7" name="Group 6" descr="VA is re-affirming its commitment “to care for those who have served in our nation’s military and for their families, caregivers, and survivors.”&#10;">
            <a:extLst>
              <a:ext uri="{FF2B5EF4-FFF2-40B4-BE49-F238E27FC236}">
                <a16:creationId xmlns:a16="http://schemas.microsoft.com/office/drawing/2014/main" id="{8D202BA3-4262-9BDA-5D97-C8867EE4A1DC}"/>
              </a:ext>
            </a:extLst>
          </p:cNvPr>
          <p:cNvGrpSpPr/>
          <p:nvPr/>
        </p:nvGrpSpPr>
        <p:grpSpPr>
          <a:xfrm>
            <a:off x="5409718" y="2656008"/>
            <a:ext cx="6237172" cy="1216800"/>
            <a:chOff x="0" y="1857933"/>
            <a:chExt cx="6237172" cy="1216800"/>
          </a:xfrm>
        </p:grpSpPr>
        <p:sp>
          <p:nvSpPr>
            <p:cNvPr id="11" name="Rectangle: Rounded Corners 10" descr="VA is re-affirming its commitment “to care for those who have served in our nation’s military and for their families, caregivers, and survivors.”&#10;Every Veteran and their survivors deserve great care and support through times of transition and loss. &#10;The SAMS Program will develop and standardize decedent processes across the VA enterprise to enhance the Veteran and survivor experience.&#10;">
              <a:extLst>
                <a:ext uri="{FF2B5EF4-FFF2-40B4-BE49-F238E27FC236}">
                  <a16:creationId xmlns:a16="http://schemas.microsoft.com/office/drawing/2014/main" id="{1CCA6882-831F-FF0C-F432-99774ACD1EAA}"/>
                </a:ext>
              </a:extLst>
            </p:cNvPr>
            <p:cNvSpPr/>
            <p:nvPr/>
          </p:nvSpPr>
          <p:spPr>
            <a:xfrm>
              <a:off x="0" y="1857933"/>
              <a:ext cx="6237172" cy="1216800"/>
            </a:xfrm>
            <a:prstGeom prst="roundRect">
              <a:avLst/>
            </a:prstGeom>
            <a:solidFill>
              <a:srgbClr val="3C699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2" name="Rectangle: Rounded Corners 6">
              <a:extLst>
                <a:ext uri="{FF2B5EF4-FFF2-40B4-BE49-F238E27FC236}">
                  <a16:creationId xmlns:a16="http://schemas.microsoft.com/office/drawing/2014/main" id="{C275095C-F96F-D35A-58A8-740BBC83A731}"/>
                </a:ext>
              </a:extLst>
            </p:cNvPr>
            <p:cNvSpPr txBox="1"/>
            <p:nvPr/>
          </p:nvSpPr>
          <p:spPr>
            <a:xfrm>
              <a:off x="59399" y="1917332"/>
              <a:ext cx="6118374"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Every Veteran and their survivors deserve great care and support through times of transition and loss. </a:t>
              </a:r>
            </a:p>
          </p:txBody>
        </p:sp>
      </p:grpSp>
      <p:sp>
        <p:nvSpPr>
          <p:cNvPr id="9" name="Rectangle: Rounded Corners 8" descr="VA is re-affirming its commitment “to care for those who have served in our nation’s military and for their families, caregivers, and survivors.”&#10;Every Veteran and their survivors deserve great care and support through times of transition and loss. &#10;The SAMS Program will develop and standardize decedent processes across the VA enterprise to enhance the Veteran and survivor experience.&#10;">
            <a:extLst>
              <a:ext uri="{FF2B5EF4-FFF2-40B4-BE49-F238E27FC236}">
                <a16:creationId xmlns:a16="http://schemas.microsoft.com/office/drawing/2014/main" id="{11B9A75D-6552-681C-2B6B-08F9F7C089BE}"/>
              </a:ext>
            </a:extLst>
          </p:cNvPr>
          <p:cNvSpPr/>
          <p:nvPr/>
        </p:nvSpPr>
        <p:spPr>
          <a:xfrm>
            <a:off x="5409718" y="4060008"/>
            <a:ext cx="6237172" cy="1216800"/>
          </a:xfrm>
          <a:prstGeom prst="roundRect">
            <a:avLst/>
          </a:prstGeom>
          <a:solidFill>
            <a:srgbClr val="3C699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8" descr="The SAMS Program will develop and standardize decedent processes across the VA enterprise to enhance the Veteran and survivor experience.&#10;">
            <a:extLst>
              <a:ext uri="{FF2B5EF4-FFF2-40B4-BE49-F238E27FC236}">
                <a16:creationId xmlns:a16="http://schemas.microsoft.com/office/drawing/2014/main" id="{7A92B4C3-7310-2E16-8905-D5319D241CCB}"/>
              </a:ext>
            </a:extLst>
          </p:cNvPr>
          <p:cNvSpPr txBox="1"/>
          <p:nvPr/>
        </p:nvSpPr>
        <p:spPr>
          <a:xfrm>
            <a:off x="5469117" y="4119407"/>
            <a:ext cx="6118374" cy="10980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The SAMS Program will develop and standardize decedent processes across the VA enterprise to enhance the Veteran and survivor experience.</a:t>
            </a:r>
          </a:p>
        </p:txBody>
      </p:sp>
    </p:spTree>
    <p:extLst>
      <p:ext uri="{BB962C8B-B14F-4D97-AF65-F5344CB8AC3E}">
        <p14:creationId xmlns:p14="http://schemas.microsoft.com/office/powerpoint/2010/main" val="270978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2"/>
          </p:nvPr>
        </p:nvSpPr>
        <p:spPr/>
        <p:txBody>
          <a:bodyPr/>
          <a:lstStyle/>
          <a:p>
            <a:pPr defTabSz="457200"/>
            <a:fld id="{D983F1FA-211D-3044-9E35-958DFBC26156}" type="slidenum">
              <a:rPr lang="en-US" smtClean="0">
                <a:solidFill>
                  <a:prstClr val="white"/>
                </a:solidFill>
              </a:rPr>
              <a:pPr defTabSz="457200"/>
              <a:t>4</a:t>
            </a:fld>
            <a:endParaRPr lang="en-US">
              <a:solidFill>
                <a:prstClr val="white"/>
              </a:solidFill>
            </a:endParaRPr>
          </a:p>
        </p:txBody>
      </p:sp>
      <p:sp>
        <p:nvSpPr>
          <p:cNvPr id="5" name="Title 4">
            <a:extLst>
              <a:ext uri="{FF2B5EF4-FFF2-40B4-BE49-F238E27FC236}">
                <a16:creationId xmlns:a16="http://schemas.microsoft.com/office/drawing/2014/main" id="{6B52DEED-3759-259A-243C-E18F4834489F}"/>
              </a:ext>
            </a:extLst>
          </p:cNvPr>
          <p:cNvSpPr>
            <a:spLocks noGrp="1"/>
          </p:cNvSpPr>
          <p:nvPr>
            <p:ph type="title"/>
          </p:nvPr>
        </p:nvSpPr>
        <p:spPr/>
        <p:txBody>
          <a:bodyPr>
            <a:normAutofit fontScale="90000"/>
          </a:bodyPr>
          <a:lstStyle/>
          <a:p>
            <a:r>
              <a:rPr lang="en-US" sz="4400" cap="none" dirty="0">
                <a:latin typeface="Arial"/>
                <a:cs typeface="Arial"/>
              </a:rPr>
              <a:t>How We Got Here</a:t>
            </a:r>
            <a:endParaRPr lang="en-US" dirty="0"/>
          </a:p>
        </p:txBody>
      </p:sp>
      <p:sp>
        <p:nvSpPr>
          <p:cNvPr id="3" name="Rectangle 2">
            <a:extLst>
              <a:ext uri="{FF2B5EF4-FFF2-40B4-BE49-F238E27FC236}">
                <a16:creationId xmlns:a16="http://schemas.microsoft.com/office/drawing/2014/main" id="{18E27F35-F253-1BF6-A6AA-DC1ECC8B58EB}"/>
              </a:ext>
              <a:ext uri="{C183D7F6-B498-43B3-948B-1728B52AA6E4}">
                <adec:decorative xmlns:adec="http://schemas.microsoft.com/office/drawing/2017/decorative" val="1"/>
              </a:ext>
            </a:extLst>
          </p:cNvPr>
          <p:cNvSpPr/>
          <p:nvPr/>
        </p:nvSpPr>
        <p:spPr>
          <a:xfrm>
            <a:off x="152400" y="802056"/>
            <a:ext cx="11887200" cy="521208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77">
              <a:defRPr/>
            </a:pPr>
            <a:endParaRPr lang="en-US">
              <a:solidFill>
                <a:prstClr val="white"/>
              </a:solidFill>
              <a:latin typeface="Arial" panose="020B0604020202020204" pitchFamily="34" charset="0"/>
              <a:cs typeface="Arial" panose="020B0604020202020204" pitchFamily="34" charset="0"/>
            </a:endParaRPr>
          </a:p>
        </p:txBody>
      </p:sp>
      <p:sp>
        <p:nvSpPr>
          <p:cNvPr id="4" name="TextBox 3" descr="500K+Veteran deaths annually&#10;">
            <a:extLst>
              <a:ext uri="{FF2B5EF4-FFF2-40B4-BE49-F238E27FC236}">
                <a16:creationId xmlns:a16="http://schemas.microsoft.com/office/drawing/2014/main" id="{4350C4B8-4041-CAA9-2BE6-17F54DE1AB7B}"/>
              </a:ext>
            </a:extLst>
          </p:cNvPr>
          <p:cNvSpPr txBox="1"/>
          <p:nvPr/>
        </p:nvSpPr>
        <p:spPr>
          <a:xfrm>
            <a:off x="284282" y="834566"/>
            <a:ext cx="1990157" cy="1261884"/>
          </a:xfrm>
          <a:prstGeom prst="rect">
            <a:avLst/>
          </a:prstGeom>
          <a:noFill/>
        </p:spPr>
        <p:txBody>
          <a:bodyPr wrap="square" lIns="91440" tIns="45720" rIns="91440" bIns="45720" anchor="t">
            <a:spAutoFit/>
          </a:bodyPr>
          <a:lstStyle/>
          <a:p>
            <a:pPr algn="ctr"/>
            <a:r>
              <a:rPr lang="en-US" sz="4400" b="1" dirty="0">
                <a:solidFill>
                  <a:srgbClr val="162E51"/>
                </a:solidFill>
                <a:latin typeface="Arial"/>
                <a:cs typeface="Arial"/>
              </a:rPr>
              <a:t>500K+</a:t>
            </a:r>
          </a:p>
          <a:p>
            <a:pPr algn="ctr"/>
            <a:r>
              <a:rPr lang="en-US" sz="1600" dirty="0">
                <a:solidFill>
                  <a:srgbClr val="162E51"/>
                </a:solidFill>
                <a:latin typeface="Arial" panose="020B0604020202020204" pitchFamily="34" charset="0"/>
                <a:cs typeface="Arial" panose="020B0604020202020204" pitchFamily="34" charset="0"/>
              </a:rPr>
              <a:t>Veteran deaths </a:t>
            </a:r>
          </a:p>
          <a:p>
            <a:pPr algn="ctr"/>
            <a:r>
              <a:rPr lang="en-US" sz="1600" dirty="0">
                <a:solidFill>
                  <a:srgbClr val="162E51"/>
                </a:solidFill>
                <a:latin typeface="Arial" panose="020B0604020202020204" pitchFamily="34" charset="0"/>
                <a:cs typeface="Arial" panose="020B0604020202020204" pitchFamily="34" charset="0"/>
              </a:rPr>
              <a:t>annually</a:t>
            </a:r>
            <a:endParaRPr lang="en-US" dirty="0">
              <a:solidFill>
                <a:srgbClr val="162E51"/>
              </a:solidFill>
              <a:latin typeface="Arial" panose="020B0604020202020204" pitchFamily="34" charset="0"/>
              <a:cs typeface="Arial" panose="020B0604020202020204" pitchFamily="34" charset="0"/>
            </a:endParaRPr>
          </a:p>
        </p:txBody>
      </p:sp>
      <p:sp>
        <p:nvSpPr>
          <p:cNvPr id="7" name="TextBox 6" descr="21K Decedents in VHA&#10;">
            <a:extLst>
              <a:ext uri="{FF2B5EF4-FFF2-40B4-BE49-F238E27FC236}">
                <a16:creationId xmlns:a16="http://schemas.microsoft.com/office/drawing/2014/main" id="{93CA7261-B719-C35A-D496-BEA38E80A4C0}"/>
              </a:ext>
            </a:extLst>
          </p:cNvPr>
          <p:cNvSpPr txBox="1"/>
          <p:nvPr/>
        </p:nvSpPr>
        <p:spPr>
          <a:xfrm>
            <a:off x="6007847" y="843864"/>
            <a:ext cx="2282471" cy="1046440"/>
          </a:xfrm>
          <a:prstGeom prst="rect">
            <a:avLst/>
          </a:prstGeom>
          <a:noFill/>
        </p:spPr>
        <p:txBody>
          <a:bodyPr wrap="square">
            <a:spAutoFit/>
          </a:bodyPr>
          <a:lstStyle/>
          <a:p>
            <a:pPr algn="ctr"/>
            <a:r>
              <a:rPr lang="en-US" sz="4400" b="1">
                <a:solidFill>
                  <a:srgbClr val="162E51"/>
                </a:solidFill>
                <a:latin typeface="Arial" panose="020B0604020202020204" pitchFamily="34" charset="0"/>
                <a:cs typeface="Arial" panose="020B0604020202020204" pitchFamily="34" charset="0"/>
              </a:rPr>
              <a:t>21K </a:t>
            </a:r>
          </a:p>
          <a:p>
            <a:pPr algn="ctr"/>
            <a:r>
              <a:rPr lang="en-US" sz="1600">
                <a:solidFill>
                  <a:srgbClr val="162E51"/>
                </a:solidFill>
                <a:latin typeface="Arial" panose="020B0604020202020204" pitchFamily="34" charset="0"/>
                <a:cs typeface="Arial" panose="020B0604020202020204" pitchFamily="34" charset="0"/>
              </a:rPr>
              <a:t>Decedents in VHA</a:t>
            </a:r>
          </a:p>
        </p:txBody>
      </p:sp>
      <p:sp>
        <p:nvSpPr>
          <p:cNvPr id="8" name="TextBox 7" descr="20-30K Estimated calls to VA facilities by survivors&#10;">
            <a:extLst>
              <a:ext uri="{FF2B5EF4-FFF2-40B4-BE49-F238E27FC236}">
                <a16:creationId xmlns:a16="http://schemas.microsoft.com/office/drawing/2014/main" id="{F2EED59F-A876-29DE-9135-55966A63F7C2}"/>
              </a:ext>
            </a:extLst>
          </p:cNvPr>
          <p:cNvSpPr txBox="1"/>
          <p:nvPr/>
        </p:nvSpPr>
        <p:spPr>
          <a:xfrm>
            <a:off x="3306725" y="4439732"/>
            <a:ext cx="2225024" cy="1261884"/>
          </a:xfrm>
          <a:prstGeom prst="rect">
            <a:avLst/>
          </a:prstGeom>
          <a:noFill/>
        </p:spPr>
        <p:txBody>
          <a:bodyPr wrap="square">
            <a:spAutoFit/>
          </a:bodyPr>
          <a:lstStyle/>
          <a:p>
            <a:pPr algn="ctr"/>
            <a:r>
              <a:rPr lang="en-US" sz="4400" b="1">
                <a:solidFill>
                  <a:srgbClr val="162E51"/>
                </a:solidFill>
                <a:latin typeface="Arial" panose="020B0604020202020204" pitchFamily="34" charset="0"/>
                <a:cs typeface="Arial" panose="020B0604020202020204" pitchFamily="34" charset="0"/>
              </a:rPr>
              <a:t>20-30K</a:t>
            </a:r>
          </a:p>
          <a:p>
            <a:pPr algn="ctr"/>
            <a:r>
              <a:rPr lang="en-US" sz="1600">
                <a:solidFill>
                  <a:srgbClr val="162E51"/>
                </a:solidFill>
                <a:latin typeface="Arial" panose="020B0604020202020204" pitchFamily="34" charset="0"/>
                <a:cs typeface="Arial" panose="020B0604020202020204" pitchFamily="34" charset="0"/>
              </a:rPr>
              <a:t>Estimated calls to VA facilities by survivors</a:t>
            </a:r>
            <a:endParaRPr lang="en-US" sz="1400">
              <a:solidFill>
                <a:srgbClr val="162E51"/>
              </a:solidFill>
              <a:latin typeface="Arial" panose="020B0604020202020204" pitchFamily="34" charset="0"/>
              <a:cs typeface="Arial" panose="020B0604020202020204" pitchFamily="34" charset="0"/>
            </a:endParaRPr>
          </a:p>
        </p:txBody>
      </p:sp>
      <p:sp>
        <p:nvSpPr>
          <p:cNvPr id="9" name="TextBox 8" descr="67% of survivors report needing help with funeral arrangements&#10;">
            <a:extLst>
              <a:ext uri="{FF2B5EF4-FFF2-40B4-BE49-F238E27FC236}">
                <a16:creationId xmlns:a16="http://schemas.microsoft.com/office/drawing/2014/main" id="{6E25AEAC-A009-9820-9FC4-185DD6F2A345}"/>
              </a:ext>
            </a:extLst>
          </p:cNvPr>
          <p:cNvSpPr txBox="1"/>
          <p:nvPr/>
        </p:nvSpPr>
        <p:spPr>
          <a:xfrm>
            <a:off x="8866910" y="4630755"/>
            <a:ext cx="3172690" cy="1261884"/>
          </a:xfrm>
          <a:prstGeom prst="rect">
            <a:avLst/>
          </a:prstGeom>
          <a:noFill/>
        </p:spPr>
        <p:txBody>
          <a:bodyPr wrap="square" lIns="91440" tIns="45720" rIns="91440" bIns="45720" anchor="t">
            <a:spAutoFit/>
          </a:bodyPr>
          <a:lstStyle/>
          <a:p>
            <a:pPr algn="ctr"/>
            <a:r>
              <a:rPr lang="en-US" sz="4400" b="1">
                <a:solidFill>
                  <a:srgbClr val="162E51"/>
                </a:solidFill>
                <a:latin typeface="Arial"/>
                <a:cs typeface="Arial"/>
              </a:rPr>
              <a:t>67%</a:t>
            </a:r>
          </a:p>
          <a:p>
            <a:pPr algn="ctr"/>
            <a:r>
              <a:rPr lang="en-US" sz="1600">
                <a:solidFill>
                  <a:srgbClr val="162E51"/>
                </a:solidFill>
                <a:latin typeface="Arial"/>
                <a:cs typeface="Arial"/>
              </a:rPr>
              <a:t>of survivors report needing help with final arrangements</a:t>
            </a:r>
            <a:endParaRPr lang="en-US" sz="1400">
              <a:solidFill>
                <a:srgbClr val="162E51"/>
              </a:solidFill>
              <a:latin typeface="Arial"/>
              <a:cs typeface="Arial"/>
            </a:endParaRPr>
          </a:p>
        </p:txBody>
      </p:sp>
      <p:grpSp>
        <p:nvGrpSpPr>
          <p:cNvPr id="10" name="Group 9">
            <a:extLst>
              <a:ext uri="{FF2B5EF4-FFF2-40B4-BE49-F238E27FC236}">
                <a16:creationId xmlns:a16="http://schemas.microsoft.com/office/drawing/2014/main" id="{B35812B9-0F36-F53B-6D88-7030916556D6}"/>
              </a:ext>
              <a:ext uri="{C183D7F6-B498-43B3-948B-1728B52AA6E4}">
                <adec:decorative xmlns:adec="http://schemas.microsoft.com/office/drawing/2017/decorative" val="1"/>
              </a:ext>
            </a:extLst>
          </p:cNvPr>
          <p:cNvGrpSpPr/>
          <p:nvPr/>
        </p:nvGrpSpPr>
        <p:grpSpPr>
          <a:xfrm>
            <a:off x="850446" y="2525124"/>
            <a:ext cx="2478424" cy="2514924"/>
            <a:chOff x="850446" y="2525124"/>
            <a:chExt cx="2478424" cy="2514924"/>
          </a:xfrm>
        </p:grpSpPr>
        <p:sp>
          <p:nvSpPr>
            <p:cNvPr id="11" name="Freeform: Shape 10">
              <a:extLst>
                <a:ext uri="{FF2B5EF4-FFF2-40B4-BE49-F238E27FC236}">
                  <a16:creationId xmlns:a16="http://schemas.microsoft.com/office/drawing/2014/main" id="{5AFCE94B-46C7-F327-8875-3A6663623DAA}"/>
                </a:ext>
                <a:ext uri="{C183D7F6-B498-43B3-948B-1728B52AA6E4}">
                  <adec:decorative xmlns:adec="http://schemas.microsoft.com/office/drawing/2017/decorative" val="1"/>
                </a:ext>
              </a:extLst>
            </p:cNvPr>
            <p:cNvSpPr/>
            <p:nvPr/>
          </p:nvSpPr>
          <p:spPr>
            <a:xfrm flipV="1">
              <a:off x="850446" y="2525124"/>
              <a:ext cx="2478424" cy="2514924"/>
            </a:xfrm>
            <a:custGeom>
              <a:avLst/>
              <a:gdLst>
                <a:gd name="connsiteX0" fmla="*/ 1302046 w 2526682"/>
                <a:gd name="connsiteY0" fmla="*/ 2448479 h 2456585"/>
                <a:gd name="connsiteX1" fmla="*/ 1262099 w 2526682"/>
                <a:gd name="connsiteY1" fmla="*/ 2315523 h 2456585"/>
                <a:gd name="connsiteX2" fmla="*/ 1216370 w 2526682"/>
                <a:gd name="connsiteY2" fmla="*/ 2175210 h 2456585"/>
                <a:gd name="connsiteX3" fmla="*/ 1191666 w 2526682"/>
                <a:gd name="connsiteY3" fmla="*/ 2163123 h 2456585"/>
                <a:gd name="connsiteX4" fmla="*/ 1042915 w 2526682"/>
                <a:gd name="connsiteY4" fmla="*/ 2137373 h 2456585"/>
                <a:gd name="connsiteX5" fmla="*/ 1021365 w 2526682"/>
                <a:gd name="connsiteY5" fmla="*/ 2136322 h 2456585"/>
                <a:gd name="connsiteX6" fmla="*/ 941470 w 2526682"/>
                <a:gd name="connsiteY6" fmla="*/ 2247206 h 2456585"/>
                <a:gd name="connsiteX7" fmla="*/ 857897 w 2526682"/>
                <a:gd name="connsiteY7" fmla="*/ 2363871 h 2456585"/>
                <a:gd name="connsiteX8" fmla="*/ 762234 w 2526682"/>
                <a:gd name="connsiteY8" fmla="*/ 2333391 h 2456585"/>
                <a:gd name="connsiteX9" fmla="*/ 671302 w 2526682"/>
                <a:gd name="connsiteY9" fmla="*/ 2289247 h 2456585"/>
                <a:gd name="connsiteX10" fmla="*/ 701262 w 2526682"/>
                <a:gd name="connsiteY10" fmla="*/ 2148409 h 2456585"/>
                <a:gd name="connsiteX11" fmla="*/ 732799 w 2526682"/>
                <a:gd name="connsiteY11" fmla="*/ 2004417 h 2456585"/>
                <a:gd name="connsiteX12" fmla="*/ 694955 w 2526682"/>
                <a:gd name="connsiteY12" fmla="*/ 1972886 h 2456585"/>
                <a:gd name="connsiteX13" fmla="*/ 621368 w 2526682"/>
                <a:gd name="connsiteY13" fmla="*/ 1913502 h 2456585"/>
                <a:gd name="connsiteX14" fmla="*/ 571434 w 2526682"/>
                <a:gd name="connsiteY14" fmla="*/ 1884073 h 2456585"/>
                <a:gd name="connsiteX15" fmla="*/ 437401 w 2526682"/>
                <a:gd name="connsiteY15" fmla="*/ 1944508 h 2456585"/>
                <a:gd name="connsiteX16" fmla="*/ 311252 w 2526682"/>
                <a:gd name="connsiteY16" fmla="*/ 2000213 h 2456585"/>
                <a:gd name="connsiteX17" fmla="*/ 248703 w 2526682"/>
                <a:gd name="connsiteY17" fmla="*/ 1919809 h 2456585"/>
                <a:gd name="connsiteX18" fmla="*/ 189308 w 2526682"/>
                <a:gd name="connsiteY18" fmla="*/ 1839930 h 2456585"/>
                <a:gd name="connsiteX19" fmla="*/ 291804 w 2526682"/>
                <a:gd name="connsiteY19" fmla="*/ 1737454 h 2456585"/>
                <a:gd name="connsiteX20" fmla="*/ 394300 w 2526682"/>
                <a:gd name="connsiteY20" fmla="*/ 1629197 h 2456585"/>
                <a:gd name="connsiteX21" fmla="*/ 378006 w 2526682"/>
                <a:gd name="connsiteY21" fmla="*/ 1587156 h 2456585"/>
                <a:gd name="connsiteX22" fmla="*/ 343841 w 2526682"/>
                <a:gd name="connsiteY22" fmla="*/ 1501497 h 2456585"/>
                <a:gd name="connsiteX23" fmla="*/ 324393 w 2526682"/>
                <a:gd name="connsiteY23" fmla="*/ 1450522 h 2456585"/>
                <a:gd name="connsiteX24" fmla="*/ 173014 w 2526682"/>
                <a:gd name="connsiteY24" fmla="*/ 1434756 h 2456585"/>
                <a:gd name="connsiteX25" fmla="*/ 23212 w 2526682"/>
                <a:gd name="connsiteY25" fmla="*/ 1420567 h 2456585"/>
                <a:gd name="connsiteX26" fmla="*/ 13226 w 2526682"/>
                <a:gd name="connsiteY26" fmla="*/ 1338061 h 2456585"/>
                <a:gd name="connsiteX27" fmla="*/ 85 w 2526682"/>
                <a:gd name="connsiteY27" fmla="*/ 1242417 h 2456585"/>
                <a:gd name="connsiteX28" fmla="*/ -440 w 2526682"/>
                <a:gd name="connsiteY28" fmla="*/ 1225600 h 2456585"/>
                <a:gd name="connsiteX29" fmla="*/ 139374 w 2526682"/>
                <a:gd name="connsiteY29" fmla="*/ 1187763 h 2456585"/>
                <a:gd name="connsiteX30" fmla="*/ 284446 w 2526682"/>
                <a:gd name="connsiteY30" fmla="*/ 1148349 h 2456585"/>
                <a:gd name="connsiteX31" fmla="*/ 296535 w 2526682"/>
                <a:gd name="connsiteY31" fmla="*/ 1100527 h 2456585"/>
                <a:gd name="connsiteX32" fmla="*/ 310201 w 2526682"/>
                <a:gd name="connsiteY32" fmla="*/ 1010138 h 2456585"/>
                <a:gd name="connsiteX33" fmla="*/ 317560 w 2526682"/>
                <a:gd name="connsiteY33" fmla="*/ 959163 h 2456585"/>
                <a:gd name="connsiteX34" fmla="*/ 194565 w 2526682"/>
                <a:gd name="connsiteY34" fmla="*/ 872978 h 2456585"/>
                <a:gd name="connsiteX35" fmla="*/ 72095 w 2526682"/>
                <a:gd name="connsiteY35" fmla="*/ 787319 h 2456585"/>
                <a:gd name="connsiteX36" fmla="*/ 149887 w 2526682"/>
                <a:gd name="connsiteY36" fmla="*/ 613373 h 2456585"/>
                <a:gd name="connsiteX37" fmla="*/ 289176 w 2526682"/>
                <a:gd name="connsiteY37" fmla="*/ 644904 h 2456585"/>
                <a:gd name="connsiteX38" fmla="*/ 436350 w 2526682"/>
                <a:gd name="connsiteY38" fmla="*/ 680639 h 2456585"/>
                <a:gd name="connsiteX39" fmla="*/ 472617 w 2526682"/>
                <a:gd name="connsiteY39" fmla="*/ 648582 h 2456585"/>
                <a:gd name="connsiteX40" fmla="*/ 532013 w 2526682"/>
                <a:gd name="connsiteY40" fmla="*/ 578163 h 2456585"/>
                <a:gd name="connsiteX41" fmla="*/ 562498 w 2526682"/>
                <a:gd name="connsiteY41" fmla="*/ 526137 h 2456585"/>
                <a:gd name="connsiteX42" fmla="*/ 496270 w 2526682"/>
                <a:gd name="connsiteY42" fmla="*/ 394757 h 2456585"/>
                <a:gd name="connsiteX43" fmla="*/ 437401 w 2526682"/>
                <a:gd name="connsiteY43" fmla="*/ 271261 h 2456585"/>
                <a:gd name="connsiteX44" fmla="*/ 597189 w 2526682"/>
                <a:gd name="connsiteY44" fmla="*/ 160902 h 2456585"/>
                <a:gd name="connsiteX45" fmla="*/ 791669 w 2526682"/>
                <a:gd name="connsiteY45" fmla="*/ 340629 h 2456585"/>
                <a:gd name="connsiteX46" fmla="*/ 817950 w 2526682"/>
                <a:gd name="connsiteY46" fmla="*/ 366380 h 2456585"/>
                <a:gd name="connsiteX47" fmla="*/ 871037 w 2526682"/>
                <a:gd name="connsiteY47" fmla="*/ 345359 h 2456585"/>
                <a:gd name="connsiteX48" fmla="*/ 957765 w 2526682"/>
                <a:gd name="connsiteY48" fmla="*/ 315404 h 2456585"/>
                <a:gd name="connsiteX49" fmla="*/ 997186 w 2526682"/>
                <a:gd name="connsiteY49" fmla="*/ 300690 h 2456585"/>
                <a:gd name="connsiteX50" fmla="*/ 1012955 w 2526682"/>
                <a:gd name="connsiteY50" fmla="*/ 153545 h 2456585"/>
                <a:gd name="connsiteX51" fmla="*/ 1032403 w 2526682"/>
                <a:gd name="connsiteY51" fmla="*/ 8502 h 2456585"/>
                <a:gd name="connsiteX52" fmla="*/ 1224780 w 2526682"/>
                <a:gd name="connsiteY52" fmla="*/ -3585 h 2456585"/>
                <a:gd name="connsiteX53" fmla="*/ 1267355 w 2526682"/>
                <a:gd name="connsiteY53" fmla="*/ 131999 h 2456585"/>
                <a:gd name="connsiteX54" fmla="*/ 1314661 w 2526682"/>
                <a:gd name="connsiteY54" fmla="*/ 271786 h 2456585"/>
                <a:gd name="connsiteX55" fmla="*/ 1360915 w 2526682"/>
                <a:gd name="connsiteY55" fmla="*/ 283873 h 2456585"/>
                <a:gd name="connsiteX56" fmla="*/ 1449219 w 2526682"/>
                <a:gd name="connsiteY56" fmla="*/ 298062 h 2456585"/>
                <a:gd name="connsiteX57" fmla="*/ 1505986 w 2526682"/>
                <a:gd name="connsiteY57" fmla="*/ 305945 h 2456585"/>
                <a:gd name="connsiteX58" fmla="*/ 1593239 w 2526682"/>
                <a:gd name="connsiteY58" fmla="*/ 187704 h 2456585"/>
                <a:gd name="connsiteX59" fmla="*/ 1676813 w 2526682"/>
                <a:gd name="connsiteY59" fmla="*/ 71564 h 2456585"/>
                <a:gd name="connsiteX60" fmla="*/ 1857100 w 2526682"/>
                <a:gd name="connsiteY60" fmla="*/ 155122 h 2456585"/>
                <a:gd name="connsiteX61" fmla="*/ 1826614 w 2526682"/>
                <a:gd name="connsiteY61" fmla="*/ 297011 h 2456585"/>
                <a:gd name="connsiteX62" fmla="*/ 1795077 w 2526682"/>
                <a:gd name="connsiteY62" fmla="*/ 439952 h 2456585"/>
                <a:gd name="connsiteX63" fmla="*/ 1836601 w 2526682"/>
                <a:gd name="connsiteY63" fmla="*/ 473060 h 2456585"/>
                <a:gd name="connsiteX64" fmla="*/ 1908086 w 2526682"/>
                <a:gd name="connsiteY64" fmla="*/ 530866 h 2456585"/>
                <a:gd name="connsiteX65" fmla="*/ 1948558 w 2526682"/>
                <a:gd name="connsiteY65" fmla="*/ 560295 h 2456585"/>
                <a:gd name="connsiteX66" fmla="*/ 2084168 w 2526682"/>
                <a:gd name="connsiteY66" fmla="*/ 501963 h 2456585"/>
                <a:gd name="connsiteX67" fmla="*/ 2217676 w 2526682"/>
                <a:gd name="connsiteY67" fmla="*/ 445207 h 2456585"/>
                <a:gd name="connsiteX68" fmla="*/ 2281276 w 2526682"/>
                <a:gd name="connsiteY68" fmla="*/ 526137 h 2456585"/>
                <a:gd name="connsiteX69" fmla="*/ 2339094 w 2526682"/>
                <a:gd name="connsiteY69" fmla="*/ 604964 h 2456585"/>
                <a:gd name="connsiteX70" fmla="*/ 2236598 w 2526682"/>
                <a:gd name="connsiteY70" fmla="*/ 707440 h 2456585"/>
                <a:gd name="connsiteX71" fmla="*/ 2134102 w 2526682"/>
                <a:gd name="connsiteY71" fmla="*/ 815697 h 2456585"/>
                <a:gd name="connsiteX72" fmla="*/ 2151973 w 2526682"/>
                <a:gd name="connsiteY72" fmla="*/ 860366 h 2456585"/>
                <a:gd name="connsiteX73" fmla="*/ 2184036 w 2526682"/>
                <a:gd name="connsiteY73" fmla="*/ 941295 h 2456585"/>
                <a:gd name="connsiteX74" fmla="*/ 2204535 w 2526682"/>
                <a:gd name="connsiteY74" fmla="*/ 989643 h 2456585"/>
                <a:gd name="connsiteX75" fmla="*/ 2336466 w 2526682"/>
                <a:gd name="connsiteY75" fmla="*/ 1006460 h 2456585"/>
                <a:gd name="connsiteX76" fmla="*/ 2484165 w 2526682"/>
                <a:gd name="connsiteY76" fmla="*/ 1020648 h 2456585"/>
                <a:gd name="connsiteX77" fmla="*/ 2505715 w 2526682"/>
                <a:gd name="connsiteY77" fmla="*/ 1023276 h 2456585"/>
                <a:gd name="connsiteX78" fmla="*/ 2516228 w 2526682"/>
                <a:gd name="connsiteY78" fmla="*/ 1118920 h 2456585"/>
                <a:gd name="connsiteX79" fmla="*/ 2524112 w 2526682"/>
                <a:gd name="connsiteY79" fmla="*/ 1218243 h 2456585"/>
                <a:gd name="connsiteX80" fmla="*/ 2383772 w 2526682"/>
                <a:gd name="connsiteY80" fmla="*/ 1257131 h 2456585"/>
                <a:gd name="connsiteX81" fmla="*/ 2241329 w 2526682"/>
                <a:gd name="connsiteY81" fmla="*/ 1296545 h 2456585"/>
                <a:gd name="connsiteX82" fmla="*/ 2231867 w 2526682"/>
                <a:gd name="connsiteY82" fmla="*/ 1342265 h 2456585"/>
                <a:gd name="connsiteX83" fmla="*/ 2218201 w 2526682"/>
                <a:gd name="connsiteY83" fmla="*/ 1432129 h 2456585"/>
                <a:gd name="connsiteX84" fmla="*/ 2210843 w 2526682"/>
                <a:gd name="connsiteY84" fmla="*/ 1486257 h 2456585"/>
                <a:gd name="connsiteX85" fmla="*/ 2332786 w 2526682"/>
                <a:gd name="connsiteY85" fmla="*/ 1570340 h 2456585"/>
                <a:gd name="connsiteX86" fmla="*/ 2456307 w 2526682"/>
                <a:gd name="connsiteY86" fmla="*/ 1652846 h 2456585"/>
                <a:gd name="connsiteX87" fmla="*/ 2373785 w 2526682"/>
                <a:gd name="connsiteY87" fmla="*/ 1830996 h 2456585"/>
                <a:gd name="connsiteX88" fmla="*/ 2226086 w 2526682"/>
                <a:gd name="connsiteY88" fmla="*/ 1795786 h 2456585"/>
                <a:gd name="connsiteX89" fmla="*/ 2085219 w 2526682"/>
                <a:gd name="connsiteY89" fmla="*/ 1758475 h 2456585"/>
                <a:gd name="connsiteX90" fmla="*/ 2056310 w 2526682"/>
                <a:gd name="connsiteY90" fmla="*/ 1794210 h 2456585"/>
                <a:gd name="connsiteX91" fmla="*/ 1995338 w 2526682"/>
                <a:gd name="connsiteY91" fmla="*/ 1867782 h 2456585"/>
                <a:gd name="connsiteX92" fmla="*/ 1960648 w 2526682"/>
                <a:gd name="connsiteY92" fmla="*/ 1905620 h 2456585"/>
                <a:gd name="connsiteX93" fmla="*/ 2026350 w 2526682"/>
                <a:gd name="connsiteY93" fmla="*/ 2036999 h 2456585"/>
                <a:gd name="connsiteX94" fmla="*/ 2092053 w 2526682"/>
                <a:gd name="connsiteY94" fmla="*/ 2172057 h 2456585"/>
                <a:gd name="connsiteX95" fmla="*/ 1931213 w 2526682"/>
                <a:gd name="connsiteY95" fmla="*/ 2281364 h 2456585"/>
                <a:gd name="connsiteX96" fmla="*/ 1838704 w 2526682"/>
                <a:gd name="connsiteY96" fmla="*/ 2199384 h 2456585"/>
                <a:gd name="connsiteX97" fmla="*/ 1730952 w 2526682"/>
                <a:gd name="connsiteY97" fmla="*/ 2097959 h 2456585"/>
                <a:gd name="connsiteX98" fmla="*/ 1708876 w 2526682"/>
                <a:gd name="connsiteY98" fmla="*/ 2078515 h 2456585"/>
                <a:gd name="connsiteX99" fmla="*/ 1662621 w 2526682"/>
                <a:gd name="connsiteY99" fmla="*/ 2096908 h 2456585"/>
                <a:gd name="connsiteX100" fmla="*/ 1576945 w 2526682"/>
                <a:gd name="connsiteY100" fmla="*/ 2126337 h 2456585"/>
                <a:gd name="connsiteX101" fmla="*/ 1530690 w 2526682"/>
                <a:gd name="connsiteY101" fmla="*/ 2144204 h 2456585"/>
                <a:gd name="connsiteX102" fmla="*/ 1515447 w 2526682"/>
                <a:gd name="connsiteY102" fmla="*/ 2289773 h 2456585"/>
                <a:gd name="connsiteX103" fmla="*/ 1503358 w 2526682"/>
                <a:gd name="connsiteY103" fmla="*/ 2432713 h 2456585"/>
                <a:gd name="connsiteX104" fmla="*/ 1410849 w 2526682"/>
                <a:gd name="connsiteY104" fmla="*/ 2444275 h 2456585"/>
                <a:gd name="connsiteX105" fmla="*/ 1302046 w 2526682"/>
                <a:gd name="connsiteY105" fmla="*/ 2448479 h 2456585"/>
                <a:gd name="connsiteX106" fmla="*/ 1437656 w 2526682"/>
                <a:gd name="connsiteY106" fmla="*/ 1939778 h 2456585"/>
                <a:gd name="connsiteX107" fmla="*/ 1714657 w 2526682"/>
                <a:gd name="connsiteY107" fmla="*/ 1821011 h 2456585"/>
                <a:gd name="connsiteX108" fmla="*/ 2013735 w 2526682"/>
                <a:gd name="connsiteY108" fmla="*/ 1175151 h 2456585"/>
                <a:gd name="connsiteX109" fmla="*/ 1792449 w 2526682"/>
                <a:gd name="connsiteY109" fmla="*/ 717951 h 2456585"/>
                <a:gd name="connsiteX110" fmla="*/ 916766 w 2526682"/>
                <a:gd name="connsiteY110" fmla="*/ 562923 h 2456585"/>
                <a:gd name="connsiteX111" fmla="*/ 523077 w 2526682"/>
                <a:gd name="connsiteY111" fmla="*/ 1070573 h 2456585"/>
                <a:gd name="connsiteX112" fmla="*/ 590882 w 2526682"/>
                <a:gd name="connsiteY112" fmla="*/ 1527773 h 2456585"/>
                <a:gd name="connsiteX113" fmla="*/ 1159077 w 2526682"/>
                <a:gd name="connsiteY113" fmla="*/ 1945033 h 2456585"/>
                <a:gd name="connsiteX114" fmla="*/ 1437656 w 2526682"/>
                <a:gd name="connsiteY114" fmla="*/ 1939778 h 2456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526682" h="2456585">
                  <a:moveTo>
                    <a:pt x="1302046" y="2448479"/>
                  </a:moveTo>
                  <a:cubicBezTo>
                    <a:pt x="1300995" y="2445851"/>
                    <a:pt x="1282598" y="2386468"/>
                    <a:pt x="1262099" y="2315523"/>
                  </a:cubicBezTo>
                  <a:cubicBezTo>
                    <a:pt x="1241074" y="2244578"/>
                    <a:pt x="1220575" y="2181516"/>
                    <a:pt x="1216370" y="2175210"/>
                  </a:cubicBezTo>
                  <a:cubicBezTo>
                    <a:pt x="1211114" y="2166802"/>
                    <a:pt x="1203755" y="2163123"/>
                    <a:pt x="1191666" y="2163123"/>
                  </a:cubicBezTo>
                  <a:cubicBezTo>
                    <a:pt x="1172743" y="2163123"/>
                    <a:pt x="1069722" y="2145255"/>
                    <a:pt x="1042915" y="2137373"/>
                  </a:cubicBezTo>
                  <a:cubicBezTo>
                    <a:pt x="1033980" y="2134745"/>
                    <a:pt x="1023993" y="2134220"/>
                    <a:pt x="1021365" y="2136322"/>
                  </a:cubicBezTo>
                  <a:cubicBezTo>
                    <a:pt x="1018737" y="2137898"/>
                    <a:pt x="982469" y="2187822"/>
                    <a:pt x="941470" y="2247206"/>
                  </a:cubicBezTo>
                  <a:cubicBezTo>
                    <a:pt x="899946" y="2306589"/>
                    <a:pt x="862627" y="2359141"/>
                    <a:pt x="857897" y="2363871"/>
                  </a:cubicBezTo>
                  <a:cubicBezTo>
                    <a:pt x="849487" y="2371753"/>
                    <a:pt x="843180" y="2370177"/>
                    <a:pt x="762234" y="2333391"/>
                  </a:cubicBezTo>
                  <a:cubicBezTo>
                    <a:pt x="714403" y="2311319"/>
                    <a:pt x="673404" y="2291875"/>
                    <a:pt x="671302" y="2289247"/>
                  </a:cubicBezTo>
                  <a:cubicBezTo>
                    <a:pt x="668674" y="2287145"/>
                    <a:pt x="682340" y="2223558"/>
                    <a:pt x="701262" y="2148409"/>
                  </a:cubicBezTo>
                  <a:cubicBezTo>
                    <a:pt x="720184" y="2073260"/>
                    <a:pt x="734902" y="2008621"/>
                    <a:pt x="732799" y="2004417"/>
                  </a:cubicBezTo>
                  <a:cubicBezTo>
                    <a:pt x="731222" y="2000738"/>
                    <a:pt x="714403" y="1986549"/>
                    <a:pt x="694955" y="1972886"/>
                  </a:cubicBezTo>
                  <a:cubicBezTo>
                    <a:pt x="675507" y="1958697"/>
                    <a:pt x="642393" y="1932421"/>
                    <a:pt x="621368" y="1913502"/>
                  </a:cubicBezTo>
                  <a:cubicBezTo>
                    <a:pt x="589305" y="1884599"/>
                    <a:pt x="581421" y="1880395"/>
                    <a:pt x="571434" y="1884073"/>
                  </a:cubicBezTo>
                  <a:cubicBezTo>
                    <a:pt x="565127" y="1886701"/>
                    <a:pt x="504680" y="1914028"/>
                    <a:pt x="437401" y="1944508"/>
                  </a:cubicBezTo>
                  <a:cubicBezTo>
                    <a:pt x="370122" y="1974988"/>
                    <a:pt x="313355" y="2000213"/>
                    <a:pt x="311252" y="2000213"/>
                  </a:cubicBezTo>
                  <a:cubicBezTo>
                    <a:pt x="309150" y="2000213"/>
                    <a:pt x="280766" y="1963952"/>
                    <a:pt x="248703" y="1919809"/>
                  </a:cubicBezTo>
                  <a:lnTo>
                    <a:pt x="189308" y="1839930"/>
                  </a:lnTo>
                  <a:lnTo>
                    <a:pt x="291804" y="1737454"/>
                  </a:lnTo>
                  <a:cubicBezTo>
                    <a:pt x="348046" y="1681224"/>
                    <a:pt x="394300" y="1632351"/>
                    <a:pt x="394300" y="1629197"/>
                  </a:cubicBezTo>
                  <a:cubicBezTo>
                    <a:pt x="394300" y="1626044"/>
                    <a:pt x="386941" y="1607126"/>
                    <a:pt x="378006" y="1587156"/>
                  </a:cubicBezTo>
                  <a:cubicBezTo>
                    <a:pt x="368545" y="1567186"/>
                    <a:pt x="353302" y="1528824"/>
                    <a:pt x="343841" y="1501497"/>
                  </a:cubicBezTo>
                  <a:cubicBezTo>
                    <a:pt x="334379" y="1474695"/>
                    <a:pt x="325444" y="1451573"/>
                    <a:pt x="324393" y="1450522"/>
                  </a:cubicBezTo>
                  <a:cubicBezTo>
                    <a:pt x="323341" y="1449471"/>
                    <a:pt x="255536" y="1442639"/>
                    <a:pt x="173014" y="1434756"/>
                  </a:cubicBezTo>
                  <a:cubicBezTo>
                    <a:pt x="91017" y="1427399"/>
                    <a:pt x="23738" y="1421093"/>
                    <a:pt x="23212" y="1420567"/>
                  </a:cubicBezTo>
                  <a:cubicBezTo>
                    <a:pt x="22687" y="1420042"/>
                    <a:pt x="18482" y="1382730"/>
                    <a:pt x="13226" y="1338061"/>
                  </a:cubicBezTo>
                  <a:cubicBezTo>
                    <a:pt x="8495" y="1293392"/>
                    <a:pt x="2713" y="1250300"/>
                    <a:pt x="85" y="1242417"/>
                  </a:cubicBezTo>
                  <a:cubicBezTo>
                    <a:pt x="-2543" y="1234534"/>
                    <a:pt x="-3069" y="1226651"/>
                    <a:pt x="-440" y="1225600"/>
                  </a:cubicBezTo>
                  <a:cubicBezTo>
                    <a:pt x="1662" y="1224024"/>
                    <a:pt x="64736" y="1207207"/>
                    <a:pt x="139374" y="1187763"/>
                  </a:cubicBezTo>
                  <a:cubicBezTo>
                    <a:pt x="214538" y="1168844"/>
                    <a:pt x="279715" y="1150977"/>
                    <a:pt x="284446" y="1148349"/>
                  </a:cubicBezTo>
                  <a:cubicBezTo>
                    <a:pt x="290753" y="1145196"/>
                    <a:pt x="293907" y="1132584"/>
                    <a:pt x="296535" y="1100527"/>
                  </a:cubicBezTo>
                  <a:cubicBezTo>
                    <a:pt x="298637" y="1076879"/>
                    <a:pt x="304945" y="1035888"/>
                    <a:pt x="310201" y="1010138"/>
                  </a:cubicBezTo>
                  <a:cubicBezTo>
                    <a:pt x="315983" y="984913"/>
                    <a:pt x="319136" y="961791"/>
                    <a:pt x="317560" y="959163"/>
                  </a:cubicBezTo>
                  <a:cubicBezTo>
                    <a:pt x="315983" y="956535"/>
                    <a:pt x="260793" y="917647"/>
                    <a:pt x="194565" y="872978"/>
                  </a:cubicBezTo>
                  <a:cubicBezTo>
                    <a:pt x="128336" y="828309"/>
                    <a:pt x="73146" y="789421"/>
                    <a:pt x="72095" y="787319"/>
                  </a:cubicBezTo>
                  <a:cubicBezTo>
                    <a:pt x="69467" y="783115"/>
                    <a:pt x="142003" y="620730"/>
                    <a:pt x="149887" y="613373"/>
                  </a:cubicBezTo>
                  <a:cubicBezTo>
                    <a:pt x="153041" y="610745"/>
                    <a:pt x="206654" y="622832"/>
                    <a:pt x="289176" y="644904"/>
                  </a:cubicBezTo>
                  <a:cubicBezTo>
                    <a:pt x="362763" y="664348"/>
                    <a:pt x="428991" y="680639"/>
                    <a:pt x="436350" y="680639"/>
                  </a:cubicBezTo>
                  <a:cubicBezTo>
                    <a:pt x="446336" y="680639"/>
                    <a:pt x="454746" y="673282"/>
                    <a:pt x="472617" y="648582"/>
                  </a:cubicBezTo>
                  <a:cubicBezTo>
                    <a:pt x="485758" y="630715"/>
                    <a:pt x="512039" y="599184"/>
                    <a:pt x="532013" y="578163"/>
                  </a:cubicBezTo>
                  <a:cubicBezTo>
                    <a:pt x="564075" y="543479"/>
                    <a:pt x="567229" y="538224"/>
                    <a:pt x="562498" y="526137"/>
                  </a:cubicBezTo>
                  <a:cubicBezTo>
                    <a:pt x="559870" y="518780"/>
                    <a:pt x="529910" y="459922"/>
                    <a:pt x="496270" y="394757"/>
                  </a:cubicBezTo>
                  <a:cubicBezTo>
                    <a:pt x="463156" y="329593"/>
                    <a:pt x="436350" y="273888"/>
                    <a:pt x="437401" y="271261"/>
                  </a:cubicBezTo>
                  <a:cubicBezTo>
                    <a:pt x="439503" y="264429"/>
                    <a:pt x="589831" y="160902"/>
                    <a:pt x="597189" y="160902"/>
                  </a:cubicBezTo>
                  <a:cubicBezTo>
                    <a:pt x="602446" y="160902"/>
                    <a:pt x="666046" y="219760"/>
                    <a:pt x="791669" y="340629"/>
                  </a:cubicBezTo>
                  <a:lnTo>
                    <a:pt x="817950" y="366380"/>
                  </a:lnTo>
                  <a:lnTo>
                    <a:pt x="871037" y="345359"/>
                  </a:lnTo>
                  <a:cubicBezTo>
                    <a:pt x="900472" y="333797"/>
                    <a:pt x="939368" y="320134"/>
                    <a:pt x="957765" y="315404"/>
                  </a:cubicBezTo>
                  <a:cubicBezTo>
                    <a:pt x="975636" y="310149"/>
                    <a:pt x="994032" y="303843"/>
                    <a:pt x="997186" y="300690"/>
                  </a:cubicBezTo>
                  <a:cubicBezTo>
                    <a:pt x="1001391" y="296486"/>
                    <a:pt x="1006647" y="248138"/>
                    <a:pt x="1012955" y="153545"/>
                  </a:cubicBezTo>
                  <a:cubicBezTo>
                    <a:pt x="1021365" y="20589"/>
                    <a:pt x="1022416" y="12706"/>
                    <a:pt x="1032403" y="8502"/>
                  </a:cubicBezTo>
                  <a:cubicBezTo>
                    <a:pt x="1049748" y="2196"/>
                    <a:pt x="1220049" y="-8840"/>
                    <a:pt x="1224780" y="-3585"/>
                  </a:cubicBezTo>
                  <a:cubicBezTo>
                    <a:pt x="1226882" y="-1483"/>
                    <a:pt x="1246330" y="59477"/>
                    <a:pt x="1267355" y="131999"/>
                  </a:cubicBezTo>
                  <a:cubicBezTo>
                    <a:pt x="1288905" y="203995"/>
                    <a:pt x="1309930" y="267057"/>
                    <a:pt x="1314661" y="271786"/>
                  </a:cubicBezTo>
                  <a:cubicBezTo>
                    <a:pt x="1319917" y="277042"/>
                    <a:pt x="1337262" y="281246"/>
                    <a:pt x="1360915" y="283873"/>
                  </a:cubicBezTo>
                  <a:cubicBezTo>
                    <a:pt x="1381940" y="285450"/>
                    <a:pt x="1421361" y="292282"/>
                    <a:pt x="1449219" y="298062"/>
                  </a:cubicBezTo>
                  <a:cubicBezTo>
                    <a:pt x="1476552" y="303843"/>
                    <a:pt x="1502307" y="307522"/>
                    <a:pt x="1505986" y="305945"/>
                  </a:cubicBezTo>
                  <a:cubicBezTo>
                    <a:pt x="1509666" y="304894"/>
                    <a:pt x="1549087" y="251291"/>
                    <a:pt x="1593239" y="187704"/>
                  </a:cubicBezTo>
                  <a:cubicBezTo>
                    <a:pt x="1637391" y="123591"/>
                    <a:pt x="1674710" y="71564"/>
                    <a:pt x="1676813" y="71564"/>
                  </a:cubicBezTo>
                  <a:cubicBezTo>
                    <a:pt x="1682595" y="71564"/>
                    <a:pt x="1852370" y="150392"/>
                    <a:pt x="1857100" y="155122"/>
                  </a:cubicBezTo>
                  <a:cubicBezTo>
                    <a:pt x="1859203" y="157224"/>
                    <a:pt x="1845537" y="221337"/>
                    <a:pt x="1826614" y="297011"/>
                  </a:cubicBezTo>
                  <a:cubicBezTo>
                    <a:pt x="1807692" y="372686"/>
                    <a:pt x="1793500" y="436799"/>
                    <a:pt x="1795077" y="439952"/>
                  </a:cubicBezTo>
                  <a:cubicBezTo>
                    <a:pt x="1797180" y="442580"/>
                    <a:pt x="1815576" y="457294"/>
                    <a:pt x="1836601" y="473060"/>
                  </a:cubicBezTo>
                  <a:cubicBezTo>
                    <a:pt x="1857626" y="488300"/>
                    <a:pt x="1889689" y="514575"/>
                    <a:pt x="1908086" y="530866"/>
                  </a:cubicBezTo>
                  <a:cubicBezTo>
                    <a:pt x="1925957" y="547157"/>
                    <a:pt x="1944353" y="560295"/>
                    <a:pt x="1948558" y="560295"/>
                  </a:cubicBezTo>
                  <a:cubicBezTo>
                    <a:pt x="1952763" y="560295"/>
                    <a:pt x="2013735" y="534020"/>
                    <a:pt x="2084168" y="501963"/>
                  </a:cubicBezTo>
                  <a:cubicBezTo>
                    <a:pt x="2154601" y="469906"/>
                    <a:pt x="2215048" y="444682"/>
                    <a:pt x="2217676" y="445207"/>
                  </a:cubicBezTo>
                  <a:cubicBezTo>
                    <a:pt x="2220829" y="446258"/>
                    <a:pt x="2249213" y="482519"/>
                    <a:pt x="2281276" y="526137"/>
                  </a:cubicBezTo>
                  <a:lnTo>
                    <a:pt x="2339094" y="604964"/>
                  </a:lnTo>
                  <a:lnTo>
                    <a:pt x="2236598" y="707440"/>
                  </a:lnTo>
                  <a:cubicBezTo>
                    <a:pt x="2180357" y="763671"/>
                    <a:pt x="2134102" y="812544"/>
                    <a:pt x="2134102" y="815697"/>
                  </a:cubicBezTo>
                  <a:cubicBezTo>
                    <a:pt x="2134102" y="818850"/>
                    <a:pt x="2141986" y="838820"/>
                    <a:pt x="2151973" y="860366"/>
                  </a:cubicBezTo>
                  <a:cubicBezTo>
                    <a:pt x="2161960" y="881912"/>
                    <a:pt x="2176152" y="918173"/>
                    <a:pt x="2184036" y="941295"/>
                  </a:cubicBezTo>
                  <a:cubicBezTo>
                    <a:pt x="2192446" y="964418"/>
                    <a:pt x="2201382" y="985964"/>
                    <a:pt x="2204535" y="989643"/>
                  </a:cubicBezTo>
                  <a:cubicBezTo>
                    <a:pt x="2208215" y="993322"/>
                    <a:pt x="2260777" y="1000153"/>
                    <a:pt x="2336466" y="1006460"/>
                  </a:cubicBezTo>
                  <a:cubicBezTo>
                    <a:pt x="2405848" y="1012766"/>
                    <a:pt x="2472076" y="1019072"/>
                    <a:pt x="2484165" y="1020648"/>
                  </a:cubicBezTo>
                  <a:lnTo>
                    <a:pt x="2505715" y="1023276"/>
                  </a:lnTo>
                  <a:lnTo>
                    <a:pt x="2516228" y="1118920"/>
                  </a:lnTo>
                  <a:cubicBezTo>
                    <a:pt x="2522535" y="1171472"/>
                    <a:pt x="2525689" y="1216141"/>
                    <a:pt x="2524112" y="1218243"/>
                  </a:cubicBezTo>
                  <a:cubicBezTo>
                    <a:pt x="2522010" y="1220345"/>
                    <a:pt x="2458935" y="1237687"/>
                    <a:pt x="2383772" y="1257131"/>
                  </a:cubicBezTo>
                  <a:cubicBezTo>
                    <a:pt x="2308608" y="1276050"/>
                    <a:pt x="2244482" y="1293917"/>
                    <a:pt x="2241329" y="1296545"/>
                  </a:cubicBezTo>
                  <a:cubicBezTo>
                    <a:pt x="2238175" y="1299173"/>
                    <a:pt x="2233970" y="1319668"/>
                    <a:pt x="2231867" y="1342265"/>
                  </a:cubicBezTo>
                  <a:cubicBezTo>
                    <a:pt x="2230291" y="1364337"/>
                    <a:pt x="2223983" y="1404802"/>
                    <a:pt x="2218201" y="1432129"/>
                  </a:cubicBezTo>
                  <a:cubicBezTo>
                    <a:pt x="2212945" y="1459455"/>
                    <a:pt x="2209266" y="1483629"/>
                    <a:pt x="2210843" y="1486257"/>
                  </a:cubicBezTo>
                  <a:cubicBezTo>
                    <a:pt x="2212420" y="1488884"/>
                    <a:pt x="2267610" y="1526722"/>
                    <a:pt x="2332786" y="1570340"/>
                  </a:cubicBezTo>
                  <a:cubicBezTo>
                    <a:pt x="2398489" y="1613957"/>
                    <a:pt x="2453679" y="1651269"/>
                    <a:pt x="2456307" y="1652846"/>
                  </a:cubicBezTo>
                  <a:cubicBezTo>
                    <a:pt x="2462089" y="1658626"/>
                    <a:pt x="2383246" y="1828894"/>
                    <a:pt x="2373785" y="1830996"/>
                  </a:cubicBezTo>
                  <a:cubicBezTo>
                    <a:pt x="2369054" y="1832047"/>
                    <a:pt x="2302826" y="1816282"/>
                    <a:pt x="2226086" y="1795786"/>
                  </a:cubicBezTo>
                  <a:cubicBezTo>
                    <a:pt x="2149871" y="1775291"/>
                    <a:pt x="2086271" y="1758475"/>
                    <a:pt x="2085219" y="1758475"/>
                  </a:cubicBezTo>
                  <a:cubicBezTo>
                    <a:pt x="2083643" y="1758475"/>
                    <a:pt x="2071028" y="1774240"/>
                    <a:pt x="2056310" y="1794210"/>
                  </a:cubicBezTo>
                  <a:cubicBezTo>
                    <a:pt x="2042119" y="1813654"/>
                    <a:pt x="2014261" y="1846762"/>
                    <a:pt x="1995338" y="1867782"/>
                  </a:cubicBezTo>
                  <a:lnTo>
                    <a:pt x="1960648" y="1905620"/>
                  </a:lnTo>
                  <a:lnTo>
                    <a:pt x="2026350" y="2036999"/>
                  </a:lnTo>
                  <a:cubicBezTo>
                    <a:pt x="2062618" y="2108995"/>
                    <a:pt x="2092053" y="2169955"/>
                    <a:pt x="2092053" y="2172057"/>
                  </a:cubicBezTo>
                  <a:cubicBezTo>
                    <a:pt x="2091527" y="2177838"/>
                    <a:pt x="1939623" y="2281364"/>
                    <a:pt x="1931213" y="2281364"/>
                  </a:cubicBezTo>
                  <a:cubicBezTo>
                    <a:pt x="1927008" y="2281364"/>
                    <a:pt x="1885484" y="2244578"/>
                    <a:pt x="1838704" y="2199384"/>
                  </a:cubicBezTo>
                  <a:cubicBezTo>
                    <a:pt x="1791398" y="2154715"/>
                    <a:pt x="1743041" y="2108995"/>
                    <a:pt x="1730952" y="2097959"/>
                  </a:cubicBezTo>
                  <a:lnTo>
                    <a:pt x="1708876" y="2078515"/>
                  </a:lnTo>
                  <a:lnTo>
                    <a:pt x="1662621" y="2096908"/>
                  </a:lnTo>
                  <a:cubicBezTo>
                    <a:pt x="1637391" y="2106893"/>
                    <a:pt x="1598495" y="2120031"/>
                    <a:pt x="1576945" y="2126337"/>
                  </a:cubicBezTo>
                  <a:cubicBezTo>
                    <a:pt x="1555395" y="2133169"/>
                    <a:pt x="1534370" y="2141051"/>
                    <a:pt x="1530690" y="2144204"/>
                  </a:cubicBezTo>
                  <a:cubicBezTo>
                    <a:pt x="1525960" y="2148934"/>
                    <a:pt x="1521755" y="2193078"/>
                    <a:pt x="1515447" y="2289773"/>
                  </a:cubicBezTo>
                  <a:cubicBezTo>
                    <a:pt x="1510717" y="2365973"/>
                    <a:pt x="1505461" y="2430611"/>
                    <a:pt x="1503358" y="2432713"/>
                  </a:cubicBezTo>
                  <a:cubicBezTo>
                    <a:pt x="1501256" y="2434815"/>
                    <a:pt x="1459732" y="2440071"/>
                    <a:pt x="1410849" y="2444275"/>
                  </a:cubicBezTo>
                  <a:cubicBezTo>
                    <a:pt x="1306251" y="2453209"/>
                    <a:pt x="1304674" y="2453209"/>
                    <a:pt x="1302046" y="2448479"/>
                  </a:cubicBezTo>
                  <a:close/>
                  <a:moveTo>
                    <a:pt x="1437656" y="1939778"/>
                  </a:moveTo>
                  <a:cubicBezTo>
                    <a:pt x="1540152" y="1916655"/>
                    <a:pt x="1632135" y="1876716"/>
                    <a:pt x="1714657" y="1821011"/>
                  </a:cubicBezTo>
                  <a:cubicBezTo>
                    <a:pt x="1920700" y="1680173"/>
                    <a:pt x="2041593" y="1418991"/>
                    <a:pt x="2013735" y="1175151"/>
                  </a:cubicBezTo>
                  <a:cubicBezTo>
                    <a:pt x="1992710" y="994898"/>
                    <a:pt x="1921226" y="846702"/>
                    <a:pt x="1792449" y="717951"/>
                  </a:cubicBezTo>
                  <a:cubicBezTo>
                    <a:pt x="1561176" y="485672"/>
                    <a:pt x="1207960" y="423661"/>
                    <a:pt x="916766" y="562923"/>
                  </a:cubicBezTo>
                  <a:cubicBezTo>
                    <a:pt x="711775" y="661195"/>
                    <a:pt x="565127" y="850381"/>
                    <a:pt x="523077" y="1070573"/>
                  </a:cubicBezTo>
                  <a:cubicBezTo>
                    <a:pt x="494168" y="1222973"/>
                    <a:pt x="517821" y="1381153"/>
                    <a:pt x="590882" y="1527773"/>
                  </a:cubicBezTo>
                  <a:cubicBezTo>
                    <a:pt x="699685" y="1745862"/>
                    <a:pt x="911510" y="1901415"/>
                    <a:pt x="1159077" y="1945033"/>
                  </a:cubicBezTo>
                  <a:cubicBezTo>
                    <a:pt x="1215318" y="1955018"/>
                    <a:pt x="1385619" y="1951865"/>
                    <a:pt x="1437656" y="1939778"/>
                  </a:cubicBezTo>
                  <a:close/>
                </a:path>
              </a:pathLst>
            </a:custGeom>
            <a:solidFill>
              <a:srgbClr val="B01513"/>
            </a:solidFill>
            <a:ln w="525" cap="flat">
              <a:no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12" name="TextBox 11" descr="Lack of oversight of Decedent Affairs processess">
              <a:extLst>
                <a:ext uri="{FF2B5EF4-FFF2-40B4-BE49-F238E27FC236}">
                  <a16:creationId xmlns:a16="http://schemas.microsoft.com/office/drawing/2014/main" id="{E922BE25-8211-BFDC-60AE-873DF82835DC}"/>
                </a:ext>
              </a:extLst>
            </p:cNvPr>
            <p:cNvSpPr txBox="1"/>
            <p:nvPr/>
          </p:nvSpPr>
          <p:spPr>
            <a:xfrm>
              <a:off x="1382182" y="3227370"/>
              <a:ext cx="1389237" cy="1477328"/>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Lack of oversight of Decedent Affairs processes</a:t>
              </a:r>
            </a:p>
            <a:p>
              <a:pPr algn="ctr"/>
              <a:endParaRPr lang="en-US" sz="2000">
                <a:latin typeface="Arial" panose="020B0604020202020204" pitchFamily="34" charset="0"/>
                <a:cs typeface="Arial" panose="020B0604020202020204" pitchFamily="34" charset="0"/>
              </a:endParaRPr>
            </a:p>
          </p:txBody>
        </p:sp>
      </p:grpSp>
      <p:grpSp>
        <p:nvGrpSpPr>
          <p:cNvPr id="13" name="Group 12">
            <a:extLst>
              <a:ext uri="{FF2B5EF4-FFF2-40B4-BE49-F238E27FC236}">
                <a16:creationId xmlns:a16="http://schemas.microsoft.com/office/drawing/2014/main" id="{0660AAF4-C8AD-DCDB-74F8-2ADAFD7A6A0B}"/>
              </a:ext>
              <a:ext uri="{C183D7F6-B498-43B3-948B-1728B52AA6E4}">
                <adec:decorative xmlns:adec="http://schemas.microsoft.com/office/drawing/2017/decorative" val="1"/>
              </a:ext>
            </a:extLst>
          </p:cNvPr>
          <p:cNvGrpSpPr/>
          <p:nvPr/>
        </p:nvGrpSpPr>
        <p:grpSpPr>
          <a:xfrm>
            <a:off x="2853182" y="1219220"/>
            <a:ext cx="2478424" cy="2595419"/>
            <a:chOff x="2853182" y="1219220"/>
            <a:chExt cx="2478424" cy="2595419"/>
          </a:xfrm>
        </p:grpSpPr>
        <p:sp>
          <p:nvSpPr>
            <p:cNvPr id="14" name="Freeform: Shape 13">
              <a:extLst>
                <a:ext uri="{FF2B5EF4-FFF2-40B4-BE49-F238E27FC236}">
                  <a16:creationId xmlns:a16="http://schemas.microsoft.com/office/drawing/2014/main" id="{BD544D7F-15C2-2FA8-B2EF-8797547BBD33}"/>
                </a:ext>
                <a:ext uri="{C183D7F6-B498-43B3-948B-1728B52AA6E4}">
                  <adec:decorative xmlns:adec="http://schemas.microsoft.com/office/drawing/2017/decorative" val="1"/>
                </a:ext>
              </a:extLst>
            </p:cNvPr>
            <p:cNvSpPr/>
            <p:nvPr/>
          </p:nvSpPr>
          <p:spPr>
            <a:xfrm flipV="1">
              <a:off x="2853182" y="1219220"/>
              <a:ext cx="2478424" cy="2595419"/>
            </a:xfrm>
            <a:custGeom>
              <a:avLst/>
              <a:gdLst>
                <a:gd name="connsiteX0" fmla="*/ 927851 w 1882006"/>
                <a:gd name="connsiteY0" fmla="*/ 1775117 h 1879583"/>
                <a:gd name="connsiteX1" fmla="*/ 893686 w 1882006"/>
                <a:gd name="connsiteY1" fmla="*/ 1667386 h 1879583"/>
                <a:gd name="connsiteX2" fmla="*/ 846380 w 1882006"/>
                <a:gd name="connsiteY2" fmla="*/ 1654248 h 1879583"/>
                <a:gd name="connsiteX3" fmla="*/ 785933 w 1882006"/>
                <a:gd name="connsiteY3" fmla="*/ 1644263 h 1879583"/>
                <a:gd name="connsiteX4" fmla="*/ 685014 w 1882006"/>
                <a:gd name="connsiteY4" fmla="*/ 1726769 h 1879583"/>
                <a:gd name="connsiteX5" fmla="*/ 622466 w 1882006"/>
                <a:gd name="connsiteY5" fmla="*/ 1818735 h 1879583"/>
                <a:gd name="connsiteX6" fmla="*/ 553084 w 1882006"/>
                <a:gd name="connsiteY6" fmla="*/ 1793510 h 1879583"/>
                <a:gd name="connsiteX7" fmla="*/ 486330 w 1882006"/>
                <a:gd name="connsiteY7" fmla="*/ 1753045 h 1879583"/>
                <a:gd name="connsiteX8" fmla="*/ 509983 w 1882006"/>
                <a:gd name="connsiteY8" fmla="*/ 1651620 h 1879583"/>
                <a:gd name="connsiteX9" fmla="*/ 533636 w 1882006"/>
                <a:gd name="connsiteY9" fmla="*/ 1550721 h 1879583"/>
                <a:gd name="connsiteX10" fmla="*/ 490535 w 1882006"/>
                <a:gd name="connsiteY10" fmla="*/ 1506052 h 1879583"/>
                <a:gd name="connsiteX11" fmla="*/ 436922 w 1882006"/>
                <a:gd name="connsiteY11" fmla="*/ 1460857 h 1879583"/>
                <a:gd name="connsiteX12" fmla="*/ 422204 w 1882006"/>
                <a:gd name="connsiteY12" fmla="*/ 1449821 h 1879583"/>
                <a:gd name="connsiteX13" fmla="*/ 317606 w 1882006"/>
                <a:gd name="connsiteY13" fmla="*/ 1498169 h 1879583"/>
                <a:gd name="connsiteX14" fmla="*/ 214059 w 1882006"/>
                <a:gd name="connsiteY14" fmla="*/ 1541261 h 1879583"/>
                <a:gd name="connsiteX15" fmla="*/ 172535 w 1882006"/>
                <a:gd name="connsiteY15" fmla="*/ 1482929 h 1879583"/>
                <a:gd name="connsiteX16" fmla="*/ 134165 w 1882006"/>
                <a:gd name="connsiteY16" fmla="*/ 1424597 h 1879583"/>
                <a:gd name="connsiteX17" fmla="*/ 210380 w 1882006"/>
                <a:gd name="connsiteY17" fmla="*/ 1339988 h 1879583"/>
                <a:gd name="connsiteX18" fmla="*/ 287120 w 1882006"/>
                <a:gd name="connsiteY18" fmla="*/ 1261161 h 1879583"/>
                <a:gd name="connsiteX19" fmla="*/ 278185 w 1882006"/>
                <a:gd name="connsiteY19" fmla="*/ 1241191 h 1879583"/>
                <a:gd name="connsiteX20" fmla="*/ 252429 w 1882006"/>
                <a:gd name="connsiteY20" fmla="*/ 1174450 h 1879583"/>
                <a:gd name="connsiteX21" fmla="*/ 228251 w 1882006"/>
                <a:gd name="connsiteY21" fmla="*/ 1124001 h 1879583"/>
                <a:gd name="connsiteX22" fmla="*/ 119973 w 1882006"/>
                <a:gd name="connsiteY22" fmla="*/ 1113490 h 1879583"/>
                <a:gd name="connsiteX23" fmla="*/ 13798 w 1882006"/>
                <a:gd name="connsiteY23" fmla="*/ 1103506 h 1879583"/>
                <a:gd name="connsiteX24" fmla="*/ -5125 w 1882006"/>
                <a:gd name="connsiteY24" fmla="*/ 956361 h 1879583"/>
                <a:gd name="connsiteX25" fmla="*/ 98423 w 1882006"/>
                <a:gd name="connsiteY25" fmla="*/ 925881 h 1879583"/>
                <a:gd name="connsiteX26" fmla="*/ 205649 w 1882006"/>
                <a:gd name="connsiteY26" fmla="*/ 892248 h 1879583"/>
                <a:gd name="connsiteX27" fmla="*/ 215636 w 1882006"/>
                <a:gd name="connsiteY27" fmla="*/ 854410 h 1879583"/>
                <a:gd name="connsiteX28" fmla="*/ 226674 w 1882006"/>
                <a:gd name="connsiteY28" fmla="*/ 786093 h 1879583"/>
                <a:gd name="connsiteX29" fmla="*/ 231930 w 1882006"/>
                <a:gd name="connsiteY29" fmla="*/ 746154 h 1879583"/>
                <a:gd name="connsiteX30" fmla="*/ 139947 w 1882006"/>
                <a:gd name="connsiteY30" fmla="*/ 682566 h 1879583"/>
                <a:gd name="connsiteX31" fmla="*/ 50066 w 1882006"/>
                <a:gd name="connsiteY31" fmla="*/ 617402 h 1879583"/>
                <a:gd name="connsiteX32" fmla="*/ 107884 w 1882006"/>
                <a:gd name="connsiteY32" fmla="*/ 486548 h 1879583"/>
                <a:gd name="connsiteX33" fmla="*/ 218790 w 1882006"/>
                <a:gd name="connsiteY33" fmla="*/ 509146 h 1879583"/>
                <a:gd name="connsiteX34" fmla="*/ 325490 w 1882006"/>
                <a:gd name="connsiteY34" fmla="*/ 536472 h 1879583"/>
                <a:gd name="connsiteX35" fmla="*/ 339156 w 1882006"/>
                <a:gd name="connsiteY35" fmla="*/ 521232 h 1879583"/>
                <a:gd name="connsiteX36" fmla="*/ 417999 w 1882006"/>
                <a:gd name="connsiteY36" fmla="*/ 418231 h 1879583"/>
                <a:gd name="connsiteX37" fmla="*/ 373322 w 1882006"/>
                <a:gd name="connsiteY37" fmla="*/ 316806 h 1879583"/>
                <a:gd name="connsiteX38" fmla="*/ 330747 w 1882006"/>
                <a:gd name="connsiteY38" fmla="*/ 217483 h 1879583"/>
                <a:gd name="connsiteX39" fmla="*/ 442704 w 1882006"/>
                <a:gd name="connsiteY39" fmla="*/ 134452 h 1879583"/>
                <a:gd name="connsiteX40" fmla="*/ 528380 w 1882006"/>
                <a:gd name="connsiteY40" fmla="*/ 208024 h 1879583"/>
                <a:gd name="connsiteX41" fmla="*/ 608274 w 1882006"/>
                <a:gd name="connsiteY41" fmla="*/ 285275 h 1879583"/>
                <a:gd name="connsiteX42" fmla="*/ 632452 w 1882006"/>
                <a:gd name="connsiteY42" fmla="*/ 275816 h 1879583"/>
                <a:gd name="connsiteX43" fmla="*/ 699206 w 1882006"/>
                <a:gd name="connsiteY43" fmla="*/ 251642 h 1879583"/>
                <a:gd name="connsiteX44" fmla="*/ 747038 w 1882006"/>
                <a:gd name="connsiteY44" fmla="*/ 224315 h 1879583"/>
                <a:gd name="connsiteX45" fmla="*/ 759652 w 1882006"/>
                <a:gd name="connsiteY45" fmla="*/ 112380 h 1879583"/>
                <a:gd name="connsiteX46" fmla="*/ 768062 w 1882006"/>
                <a:gd name="connsiteY46" fmla="*/ 10430 h 1879583"/>
                <a:gd name="connsiteX47" fmla="*/ 915762 w 1882006"/>
                <a:gd name="connsiteY47" fmla="*/ -3759 h 1879583"/>
                <a:gd name="connsiteX48" fmla="*/ 946247 w 1882006"/>
                <a:gd name="connsiteY48" fmla="*/ 99768 h 1879583"/>
                <a:gd name="connsiteX49" fmla="*/ 979887 w 1882006"/>
                <a:gd name="connsiteY49" fmla="*/ 205922 h 1879583"/>
                <a:gd name="connsiteX50" fmla="*/ 1109190 w 1882006"/>
                <a:gd name="connsiteY50" fmla="*/ 226943 h 1879583"/>
                <a:gd name="connsiteX51" fmla="*/ 1129689 w 1882006"/>
                <a:gd name="connsiteY51" fmla="*/ 227994 h 1879583"/>
                <a:gd name="connsiteX52" fmla="*/ 1189084 w 1882006"/>
                <a:gd name="connsiteY52" fmla="*/ 141283 h 1879583"/>
                <a:gd name="connsiteX53" fmla="*/ 1255312 w 1882006"/>
                <a:gd name="connsiteY53" fmla="*/ 52997 h 1879583"/>
                <a:gd name="connsiteX54" fmla="*/ 1386191 w 1882006"/>
                <a:gd name="connsiteY54" fmla="*/ 108701 h 1879583"/>
                <a:gd name="connsiteX55" fmla="*/ 1363064 w 1882006"/>
                <a:gd name="connsiteY55" fmla="*/ 219586 h 1879583"/>
                <a:gd name="connsiteX56" fmla="*/ 1336258 w 1882006"/>
                <a:gd name="connsiteY56" fmla="*/ 326791 h 1879583"/>
                <a:gd name="connsiteX57" fmla="*/ 1349398 w 1882006"/>
                <a:gd name="connsiteY57" fmla="*/ 337827 h 1879583"/>
                <a:gd name="connsiteX58" fmla="*/ 1446112 w 1882006"/>
                <a:gd name="connsiteY58" fmla="*/ 417180 h 1879583"/>
                <a:gd name="connsiteX59" fmla="*/ 1551236 w 1882006"/>
                <a:gd name="connsiteY59" fmla="*/ 375139 h 1879583"/>
                <a:gd name="connsiteX60" fmla="*/ 1653732 w 1882006"/>
                <a:gd name="connsiteY60" fmla="*/ 327842 h 1879583"/>
                <a:gd name="connsiteX61" fmla="*/ 1700512 w 1882006"/>
                <a:gd name="connsiteY61" fmla="*/ 387226 h 1879583"/>
                <a:gd name="connsiteX62" fmla="*/ 1743613 w 1882006"/>
                <a:gd name="connsiteY62" fmla="*/ 446609 h 1879583"/>
                <a:gd name="connsiteX63" fmla="*/ 1666872 w 1882006"/>
                <a:gd name="connsiteY63" fmla="*/ 524911 h 1879583"/>
                <a:gd name="connsiteX64" fmla="*/ 1590132 w 1882006"/>
                <a:gd name="connsiteY64" fmla="*/ 610045 h 1879583"/>
                <a:gd name="connsiteX65" fmla="*/ 1611157 w 1882006"/>
                <a:gd name="connsiteY65" fmla="*/ 669954 h 1879583"/>
                <a:gd name="connsiteX66" fmla="*/ 1632182 w 1882006"/>
                <a:gd name="connsiteY66" fmla="*/ 731439 h 1879583"/>
                <a:gd name="connsiteX67" fmla="*/ 1639015 w 1882006"/>
                <a:gd name="connsiteY67" fmla="*/ 744577 h 1879583"/>
                <a:gd name="connsiteX68" fmla="*/ 1752023 w 1882006"/>
                <a:gd name="connsiteY68" fmla="*/ 757715 h 1879583"/>
                <a:gd name="connsiteX69" fmla="*/ 1861877 w 1882006"/>
                <a:gd name="connsiteY69" fmla="*/ 768226 h 1879583"/>
                <a:gd name="connsiteX70" fmla="*/ 1875544 w 1882006"/>
                <a:gd name="connsiteY70" fmla="*/ 913794 h 1879583"/>
                <a:gd name="connsiteX71" fmla="*/ 1774099 w 1882006"/>
                <a:gd name="connsiteY71" fmla="*/ 945325 h 1879583"/>
                <a:gd name="connsiteX72" fmla="*/ 1668449 w 1882006"/>
                <a:gd name="connsiteY72" fmla="*/ 977381 h 1879583"/>
                <a:gd name="connsiteX73" fmla="*/ 1656360 w 1882006"/>
                <a:gd name="connsiteY73" fmla="*/ 1017321 h 1879583"/>
                <a:gd name="connsiteX74" fmla="*/ 1645848 w 1882006"/>
                <a:gd name="connsiteY74" fmla="*/ 1087215 h 1879583"/>
                <a:gd name="connsiteX75" fmla="*/ 1640591 w 1882006"/>
                <a:gd name="connsiteY75" fmla="*/ 1125052 h 1879583"/>
                <a:gd name="connsiteX76" fmla="*/ 1729947 w 1882006"/>
                <a:gd name="connsiteY76" fmla="*/ 1187063 h 1879583"/>
                <a:gd name="connsiteX77" fmla="*/ 1819302 w 1882006"/>
                <a:gd name="connsiteY77" fmla="*/ 1252227 h 1879583"/>
                <a:gd name="connsiteX78" fmla="*/ 1760433 w 1882006"/>
                <a:gd name="connsiteY78" fmla="*/ 1385183 h 1879583"/>
                <a:gd name="connsiteX79" fmla="*/ 1651104 w 1882006"/>
                <a:gd name="connsiteY79" fmla="*/ 1361009 h 1879583"/>
                <a:gd name="connsiteX80" fmla="*/ 1545980 w 1882006"/>
                <a:gd name="connsiteY80" fmla="*/ 1334208 h 1879583"/>
                <a:gd name="connsiteX81" fmla="*/ 1514968 w 1882006"/>
                <a:gd name="connsiteY81" fmla="*/ 1372570 h 1879583"/>
                <a:gd name="connsiteX82" fmla="*/ 1469765 w 1882006"/>
                <a:gd name="connsiteY82" fmla="*/ 1425648 h 1879583"/>
                <a:gd name="connsiteX83" fmla="*/ 1453471 w 1882006"/>
                <a:gd name="connsiteY83" fmla="*/ 1450872 h 1879583"/>
                <a:gd name="connsiteX84" fmla="*/ 1477649 w 1882006"/>
                <a:gd name="connsiteY84" fmla="*/ 1509205 h 1879583"/>
                <a:gd name="connsiteX85" fmla="*/ 1524955 w 1882006"/>
                <a:gd name="connsiteY85" fmla="*/ 1605900 h 1879583"/>
                <a:gd name="connsiteX86" fmla="*/ 1547031 w 1882006"/>
                <a:gd name="connsiteY86" fmla="*/ 1654248 h 1879583"/>
                <a:gd name="connsiteX87" fmla="*/ 1491315 w 1882006"/>
                <a:gd name="connsiteY87" fmla="*/ 1694712 h 1879583"/>
                <a:gd name="connsiteX88" fmla="*/ 1429292 w 1882006"/>
                <a:gd name="connsiteY88" fmla="*/ 1737279 h 1879583"/>
                <a:gd name="connsiteX89" fmla="*/ 1344142 w 1882006"/>
                <a:gd name="connsiteY89" fmla="*/ 1663181 h 1879583"/>
                <a:gd name="connsiteX90" fmla="*/ 1260568 w 1882006"/>
                <a:gd name="connsiteY90" fmla="*/ 1586456 h 1879583"/>
                <a:gd name="connsiteX91" fmla="*/ 1221672 w 1882006"/>
                <a:gd name="connsiteY91" fmla="*/ 1601696 h 1879583"/>
                <a:gd name="connsiteX92" fmla="*/ 1158072 w 1882006"/>
                <a:gd name="connsiteY92" fmla="*/ 1625870 h 1879583"/>
                <a:gd name="connsiteX93" fmla="*/ 1125484 w 1882006"/>
                <a:gd name="connsiteY93" fmla="*/ 1638482 h 1879583"/>
                <a:gd name="connsiteX94" fmla="*/ 1114446 w 1882006"/>
                <a:gd name="connsiteY94" fmla="*/ 1749892 h 1879583"/>
                <a:gd name="connsiteX95" fmla="*/ 1102357 w 1882006"/>
                <a:gd name="connsiteY95" fmla="*/ 1860250 h 1879583"/>
                <a:gd name="connsiteX96" fmla="*/ 966221 w 1882006"/>
                <a:gd name="connsiteY96" fmla="*/ 1875490 h 1879583"/>
                <a:gd name="connsiteX97" fmla="*/ 927851 w 1882006"/>
                <a:gd name="connsiteY97" fmla="*/ 1775117 h 1879583"/>
                <a:gd name="connsiteX98" fmla="*/ 1022462 w 1882006"/>
                <a:gd name="connsiteY98" fmla="*/ 1491863 h 1879583"/>
                <a:gd name="connsiteX99" fmla="*/ 1440330 w 1882006"/>
                <a:gd name="connsiteY99" fmla="*/ 1187063 h 1879583"/>
                <a:gd name="connsiteX100" fmla="*/ 1500777 w 1882006"/>
                <a:gd name="connsiteY100" fmla="*/ 933238 h 1879583"/>
                <a:gd name="connsiteX101" fmla="*/ 1434023 w 1882006"/>
                <a:gd name="connsiteY101" fmla="*/ 672056 h 1879583"/>
                <a:gd name="connsiteX102" fmla="*/ 1158072 w 1882006"/>
                <a:gd name="connsiteY102" fmla="*/ 418757 h 1879583"/>
                <a:gd name="connsiteX103" fmla="*/ 620363 w 1882006"/>
                <a:gd name="connsiteY103" fmla="*/ 469732 h 1879583"/>
                <a:gd name="connsiteX104" fmla="*/ 431666 w 1882006"/>
                <a:gd name="connsiteY104" fmla="*/ 686245 h 1879583"/>
                <a:gd name="connsiteX105" fmla="*/ 391718 w 1882006"/>
                <a:gd name="connsiteY105" fmla="*/ 1077755 h 1879583"/>
                <a:gd name="connsiteX106" fmla="*/ 485279 w 1882006"/>
                <a:gd name="connsiteY106" fmla="*/ 1271146 h 1879583"/>
                <a:gd name="connsiteX107" fmla="*/ 848482 w 1882006"/>
                <a:gd name="connsiteY107" fmla="*/ 1491863 h 1879583"/>
                <a:gd name="connsiteX108" fmla="*/ 1022462 w 1882006"/>
                <a:gd name="connsiteY108" fmla="*/ 1491863 h 1879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1882006" h="1879583">
                  <a:moveTo>
                    <a:pt x="927851" y="1775117"/>
                  </a:moveTo>
                  <a:cubicBezTo>
                    <a:pt x="912082" y="1720463"/>
                    <a:pt x="896839" y="1671590"/>
                    <a:pt x="893686" y="1667386"/>
                  </a:cubicBezTo>
                  <a:cubicBezTo>
                    <a:pt x="890006" y="1662130"/>
                    <a:pt x="872661" y="1657401"/>
                    <a:pt x="846380" y="1654248"/>
                  </a:cubicBezTo>
                  <a:cubicBezTo>
                    <a:pt x="823252" y="1651620"/>
                    <a:pt x="795920" y="1646890"/>
                    <a:pt x="785933" y="1644263"/>
                  </a:cubicBezTo>
                  <a:cubicBezTo>
                    <a:pt x="747563" y="1633752"/>
                    <a:pt x="748614" y="1632701"/>
                    <a:pt x="685014" y="1726769"/>
                  </a:cubicBezTo>
                  <a:cubicBezTo>
                    <a:pt x="652426" y="1775117"/>
                    <a:pt x="624042" y="1816632"/>
                    <a:pt x="622466" y="1818735"/>
                  </a:cubicBezTo>
                  <a:cubicBezTo>
                    <a:pt x="620889" y="1821362"/>
                    <a:pt x="589352" y="1809801"/>
                    <a:pt x="553084" y="1793510"/>
                  </a:cubicBezTo>
                  <a:cubicBezTo>
                    <a:pt x="499471" y="1769861"/>
                    <a:pt x="486330" y="1761453"/>
                    <a:pt x="486330" y="1753045"/>
                  </a:cubicBezTo>
                  <a:cubicBezTo>
                    <a:pt x="486330" y="1747264"/>
                    <a:pt x="496842" y="1701544"/>
                    <a:pt x="509983" y="1651620"/>
                  </a:cubicBezTo>
                  <a:cubicBezTo>
                    <a:pt x="523123" y="1601696"/>
                    <a:pt x="533636" y="1556501"/>
                    <a:pt x="533636" y="1550721"/>
                  </a:cubicBezTo>
                  <a:cubicBezTo>
                    <a:pt x="533636" y="1543363"/>
                    <a:pt x="518918" y="1528649"/>
                    <a:pt x="490535" y="1506052"/>
                  </a:cubicBezTo>
                  <a:cubicBezTo>
                    <a:pt x="466356" y="1487659"/>
                    <a:pt x="442178" y="1467163"/>
                    <a:pt x="436922" y="1460857"/>
                  </a:cubicBezTo>
                  <a:cubicBezTo>
                    <a:pt x="431140" y="1455077"/>
                    <a:pt x="424833" y="1449821"/>
                    <a:pt x="422204" y="1449821"/>
                  </a:cubicBezTo>
                  <a:cubicBezTo>
                    <a:pt x="419576" y="1449821"/>
                    <a:pt x="372271" y="1471368"/>
                    <a:pt x="317606" y="1498169"/>
                  </a:cubicBezTo>
                  <a:cubicBezTo>
                    <a:pt x="258211" y="1526547"/>
                    <a:pt x="216161" y="1544415"/>
                    <a:pt x="214059" y="1541261"/>
                  </a:cubicBezTo>
                  <a:cubicBezTo>
                    <a:pt x="211956" y="1538108"/>
                    <a:pt x="193034" y="1512358"/>
                    <a:pt x="172535" y="1482929"/>
                  </a:cubicBezTo>
                  <a:cubicBezTo>
                    <a:pt x="151510" y="1454026"/>
                    <a:pt x="134165" y="1427750"/>
                    <a:pt x="134165" y="1424597"/>
                  </a:cubicBezTo>
                  <a:cubicBezTo>
                    <a:pt x="134165" y="1421443"/>
                    <a:pt x="168330" y="1383606"/>
                    <a:pt x="210380" y="1339988"/>
                  </a:cubicBezTo>
                  <a:lnTo>
                    <a:pt x="287120" y="1261161"/>
                  </a:lnTo>
                  <a:lnTo>
                    <a:pt x="278185" y="1241191"/>
                  </a:lnTo>
                  <a:cubicBezTo>
                    <a:pt x="273454" y="1230155"/>
                    <a:pt x="261890" y="1200201"/>
                    <a:pt x="252429" y="1174450"/>
                  </a:cubicBezTo>
                  <a:cubicBezTo>
                    <a:pt x="243494" y="1149226"/>
                    <a:pt x="232456" y="1126103"/>
                    <a:pt x="228251" y="1124001"/>
                  </a:cubicBezTo>
                  <a:cubicBezTo>
                    <a:pt x="224046" y="1121899"/>
                    <a:pt x="175689" y="1117169"/>
                    <a:pt x="119973" y="1113490"/>
                  </a:cubicBezTo>
                  <a:cubicBezTo>
                    <a:pt x="64257" y="1109812"/>
                    <a:pt x="16951" y="1105082"/>
                    <a:pt x="13798" y="1103506"/>
                  </a:cubicBezTo>
                  <a:cubicBezTo>
                    <a:pt x="9067" y="1100352"/>
                    <a:pt x="-8804" y="960565"/>
                    <a:pt x="-5125" y="956361"/>
                  </a:cubicBezTo>
                  <a:cubicBezTo>
                    <a:pt x="-4073" y="955310"/>
                    <a:pt x="42707" y="941646"/>
                    <a:pt x="98423" y="925881"/>
                  </a:cubicBezTo>
                  <a:cubicBezTo>
                    <a:pt x="154138" y="910115"/>
                    <a:pt x="202495" y="894875"/>
                    <a:pt x="205649" y="892248"/>
                  </a:cubicBezTo>
                  <a:cubicBezTo>
                    <a:pt x="209328" y="889620"/>
                    <a:pt x="213533" y="872278"/>
                    <a:pt x="215636" y="854410"/>
                  </a:cubicBezTo>
                  <a:cubicBezTo>
                    <a:pt x="217738" y="836543"/>
                    <a:pt x="222469" y="805537"/>
                    <a:pt x="226674" y="786093"/>
                  </a:cubicBezTo>
                  <a:cubicBezTo>
                    <a:pt x="230879" y="766123"/>
                    <a:pt x="232981" y="748256"/>
                    <a:pt x="231930" y="746154"/>
                  </a:cubicBezTo>
                  <a:cubicBezTo>
                    <a:pt x="230353" y="744052"/>
                    <a:pt x="189355" y="715674"/>
                    <a:pt x="139947" y="682566"/>
                  </a:cubicBezTo>
                  <a:cubicBezTo>
                    <a:pt x="90538" y="649459"/>
                    <a:pt x="50591" y="620030"/>
                    <a:pt x="50066" y="617402"/>
                  </a:cubicBezTo>
                  <a:cubicBezTo>
                    <a:pt x="50066" y="612147"/>
                    <a:pt x="102627" y="492854"/>
                    <a:pt x="107884" y="486548"/>
                  </a:cubicBezTo>
                  <a:cubicBezTo>
                    <a:pt x="109986" y="483921"/>
                    <a:pt x="159920" y="494431"/>
                    <a:pt x="218790" y="509146"/>
                  </a:cubicBezTo>
                  <a:lnTo>
                    <a:pt x="325490" y="536472"/>
                  </a:lnTo>
                  <a:lnTo>
                    <a:pt x="339156" y="521232"/>
                  </a:lnTo>
                  <a:cubicBezTo>
                    <a:pt x="384885" y="467104"/>
                    <a:pt x="417999" y="424537"/>
                    <a:pt x="417999" y="418231"/>
                  </a:cubicBezTo>
                  <a:cubicBezTo>
                    <a:pt x="417999" y="414027"/>
                    <a:pt x="398026" y="368307"/>
                    <a:pt x="373322" y="316806"/>
                  </a:cubicBezTo>
                  <a:cubicBezTo>
                    <a:pt x="348618" y="265831"/>
                    <a:pt x="329170" y="220637"/>
                    <a:pt x="330747" y="217483"/>
                  </a:cubicBezTo>
                  <a:cubicBezTo>
                    <a:pt x="332323" y="212228"/>
                    <a:pt x="420102" y="147590"/>
                    <a:pt x="442704" y="134452"/>
                  </a:cubicBezTo>
                  <a:cubicBezTo>
                    <a:pt x="446383" y="131824"/>
                    <a:pt x="480023" y="160728"/>
                    <a:pt x="528380" y="208024"/>
                  </a:cubicBezTo>
                  <a:lnTo>
                    <a:pt x="608274" y="285275"/>
                  </a:lnTo>
                  <a:lnTo>
                    <a:pt x="632452" y="275816"/>
                  </a:lnTo>
                  <a:cubicBezTo>
                    <a:pt x="646119" y="270561"/>
                    <a:pt x="676079" y="259525"/>
                    <a:pt x="699206" y="251642"/>
                  </a:cubicBezTo>
                  <a:cubicBezTo>
                    <a:pt x="729166" y="240606"/>
                    <a:pt x="742833" y="233249"/>
                    <a:pt x="747038" y="224315"/>
                  </a:cubicBezTo>
                  <a:cubicBezTo>
                    <a:pt x="750191" y="217483"/>
                    <a:pt x="755973" y="167559"/>
                    <a:pt x="759652" y="112380"/>
                  </a:cubicBezTo>
                  <a:cubicBezTo>
                    <a:pt x="762806" y="57726"/>
                    <a:pt x="767011" y="11481"/>
                    <a:pt x="768062" y="10430"/>
                  </a:cubicBezTo>
                  <a:cubicBezTo>
                    <a:pt x="770690" y="7277"/>
                    <a:pt x="913133" y="-6387"/>
                    <a:pt x="915762" y="-3759"/>
                  </a:cubicBezTo>
                  <a:cubicBezTo>
                    <a:pt x="916813" y="-2708"/>
                    <a:pt x="931005" y="44063"/>
                    <a:pt x="946247" y="99768"/>
                  </a:cubicBezTo>
                  <a:cubicBezTo>
                    <a:pt x="962016" y="155472"/>
                    <a:pt x="977259" y="203294"/>
                    <a:pt x="979887" y="205922"/>
                  </a:cubicBezTo>
                  <a:cubicBezTo>
                    <a:pt x="985143" y="211177"/>
                    <a:pt x="1073448" y="225892"/>
                    <a:pt x="1109190" y="226943"/>
                  </a:cubicBezTo>
                  <a:lnTo>
                    <a:pt x="1129689" y="227994"/>
                  </a:lnTo>
                  <a:lnTo>
                    <a:pt x="1189084" y="141283"/>
                  </a:lnTo>
                  <a:cubicBezTo>
                    <a:pt x="1222198" y="93461"/>
                    <a:pt x="1251633" y="54048"/>
                    <a:pt x="1255312" y="52997"/>
                  </a:cubicBezTo>
                  <a:cubicBezTo>
                    <a:pt x="1262145" y="51420"/>
                    <a:pt x="1378307" y="101344"/>
                    <a:pt x="1386191" y="108701"/>
                  </a:cubicBezTo>
                  <a:cubicBezTo>
                    <a:pt x="1388294" y="110803"/>
                    <a:pt x="1377781" y="160728"/>
                    <a:pt x="1363064" y="219586"/>
                  </a:cubicBezTo>
                  <a:lnTo>
                    <a:pt x="1336258" y="326791"/>
                  </a:lnTo>
                  <a:lnTo>
                    <a:pt x="1349398" y="337827"/>
                  </a:lnTo>
                  <a:cubicBezTo>
                    <a:pt x="1394076" y="375139"/>
                    <a:pt x="1440330" y="412450"/>
                    <a:pt x="1446112" y="417180"/>
                  </a:cubicBezTo>
                  <a:cubicBezTo>
                    <a:pt x="1450843" y="420333"/>
                    <a:pt x="1482380" y="407721"/>
                    <a:pt x="1551236" y="375139"/>
                  </a:cubicBezTo>
                  <a:cubicBezTo>
                    <a:pt x="1605375" y="348863"/>
                    <a:pt x="1651629" y="327842"/>
                    <a:pt x="1653732" y="327842"/>
                  </a:cubicBezTo>
                  <a:cubicBezTo>
                    <a:pt x="1655834" y="327842"/>
                    <a:pt x="1676859" y="354643"/>
                    <a:pt x="1700512" y="387226"/>
                  </a:cubicBezTo>
                  <a:lnTo>
                    <a:pt x="1743613" y="446609"/>
                  </a:lnTo>
                  <a:lnTo>
                    <a:pt x="1666872" y="524911"/>
                  </a:lnTo>
                  <a:cubicBezTo>
                    <a:pt x="1624823" y="568529"/>
                    <a:pt x="1590132" y="606366"/>
                    <a:pt x="1590132" y="610045"/>
                  </a:cubicBezTo>
                  <a:cubicBezTo>
                    <a:pt x="1590132" y="613198"/>
                    <a:pt x="1599593" y="640525"/>
                    <a:pt x="1611157" y="669954"/>
                  </a:cubicBezTo>
                  <a:cubicBezTo>
                    <a:pt x="1622720" y="699383"/>
                    <a:pt x="1632182" y="727235"/>
                    <a:pt x="1632182" y="731439"/>
                  </a:cubicBezTo>
                  <a:cubicBezTo>
                    <a:pt x="1632182" y="735643"/>
                    <a:pt x="1635335" y="741424"/>
                    <a:pt x="1639015" y="744577"/>
                  </a:cubicBezTo>
                  <a:cubicBezTo>
                    <a:pt x="1642168" y="747730"/>
                    <a:pt x="1693153" y="753511"/>
                    <a:pt x="1752023" y="757715"/>
                  </a:cubicBezTo>
                  <a:cubicBezTo>
                    <a:pt x="1810892" y="761919"/>
                    <a:pt x="1860301" y="767175"/>
                    <a:pt x="1861877" y="768226"/>
                  </a:cubicBezTo>
                  <a:cubicBezTo>
                    <a:pt x="1867134" y="773481"/>
                    <a:pt x="1879749" y="910115"/>
                    <a:pt x="1875544" y="913794"/>
                  </a:cubicBezTo>
                  <a:cubicBezTo>
                    <a:pt x="1873441" y="916421"/>
                    <a:pt x="1827712" y="930085"/>
                    <a:pt x="1774099" y="945325"/>
                  </a:cubicBezTo>
                  <a:cubicBezTo>
                    <a:pt x="1720486" y="960565"/>
                    <a:pt x="1673180" y="974754"/>
                    <a:pt x="1668449" y="977381"/>
                  </a:cubicBezTo>
                  <a:cubicBezTo>
                    <a:pt x="1662667" y="980535"/>
                    <a:pt x="1658988" y="992621"/>
                    <a:pt x="1656360" y="1017321"/>
                  </a:cubicBezTo>
                  <a:cubicBezTo>
                    <a:pt x="1654783" y="1036765"/>
                    <a:pt x="1650053" y="1068296"/>
                    <a:pt x="1645848" y="1087215"/>
                  </a:cubicBezTo>
                  <a:cubicBezTo>
                    <a:pt x="1641643" y="1106133"/>
                    <a:pt x="1639540" y="1122950"/>
                    <a:pt x="1640591" y="1125052"/>
                  </a:cubicBezTo>
                  <a:cubicBezTo>
                    <a:pt x="1642168" y="1127154"/>
                    <a:pt x="1682115" y="1155006"/>
                    <a:pt x="1729947" y="1187063"/>
                  </a:cubicBezTo>
                  <a:cubicBezTo>
                    <a:pt x="1777778" y="1219645"/>
                    <a:pt x="1817725" y="1248548"/>
                    <a:pt x="1819302" y="1252227"/>
                  </a:cubicBezTo>
                  <a:cubicBezTo>
                    <a:pt x="1822456" y="1261161"/>
                    <a:pt x="1768843" y="1382030"/>
                    <a:pt x="1760433" y="1385183"/>
                  </a:cubicBezTo>
                  <a:cubicBezTo>
                    <a:pt x="1756753" y="1386234"/>
                    <a:pt x="1707871" y="1375723"/>
                    <a:pt x="1651104" y="1361009"/>
                  </a:cubicBezTo>
                  <a:cubicBezTo>
                    <a:pt x="1594337" y="1346295"/>
                    <a:pt x="1547031" y="1334208"/>
                    <a:pt x="1545980" y="1334208"/>
                  </a:cubicBezTo>
                  <a:cubicBezTo>
                    <a:pt x="1544929" y="1334208"/>
                    <a:pt x="1531263" y="1351550"/>
                    <a:pt x="1514968" y="1372570"/>
                  </a:cubicBezTo>
                  <a:cubicBezTo>
                    <a:pt x="1499200" y="1393066"/>
                    <a:pt x="1478701" y="1417239"/>
                    <a:pt x="1469765" y="1425648"/>
                  </a:cubicBezTo>
                  <a:cubicBezTo>
                    <a:pt x="1460829" y="1434581"/>
                    <a:pt x="1453471" y="1445617"/>
                    <a:pt x="1453471" y="1450872"/>
                  </a:cubicBezTo>
                  <a:cubicBezTo>
                    <a:pt x="1453471" y="1456128"/>
                    <a:pt x="1464509" y="1482403"/>
                    <a:pt x="1477649" y="1509205"/>
                  </a:cubicBezTo>
                  <a:cubicBezTo>
                    <a:pt x="1491315" y="1535481"/>
                    <a:pt x="1512340" y="1579099"/>
                    <a:pt x="1524955" y="1605900"/>
                  </a:cubicBezTo>
                  <a:lnTo>
                    <a:pt x="1547031" y="1654248"/>
                  </a:lnTo>
                  <a:lnTo>
                    <a:pt x="1491315" y="1694712"/>
                  </a:lnTo>
                  <a:cubicBezTo>
                    <a:pt x="1460304" y="1716784"/>
                    <a:pt x="1432446" y="1735703"/>
                    <a:pt x="1429292" y="1737279"/>
                  </a:cubicBezTo>
                  <a:cubicBezTo>
                    <a:pt x="1426139" y="1738330"/>
                    <a:pt x="1387768" y="1705223"/>
                    <a:pt x="1344142" y="1663181"/>
                  </a:cubicBezTo>
                  <a:cubicBezTo>
                    <a:pt x="1301041" y="1621140"/>
                    <a:pt x="1263196" y="1586456"/>
                    <a:pt x="1260568" y="1586456"/>
                  </a:cubicBezTo>
                  <a:cubicBezTo>
                    <a:pt x="1257415" y="1586456"/>
                    <a:pt x="1240069" y="1593288"/>
                    <a:pt x="1221672" y="1601696"/>
                  </a:cubicBezTo>
                  <a:cubicBezTo>
                    <a:pt x="1202750" y="1610104"/>
                    <a:pt x="1174367" y="1621140"/>
                    <a:pt x="1158072" y="1625870"/>
                  </a:cubicBezTo>
                  <a:cubicBezTo>
                    <a:pt x="1141253" y="1630599"/>
                    <a:pt x="1126535" y="1636380"/>
                    <a:pt x="1125484" y="1638482"/>
                  </a:cubicBezTo>
                  <a:cubicBezTo>
                    <a:pt x="1123907" y="1640584"/>
                    <a:pt x="1119176" y="1690508"/>
                    <a:pt x="1114446" y="1749892"/>
                  </a:cubicBezTo>
                  <a:cubicBezTo>
                    <a:pt x="1109715" y="1808750"/>
                    <a:pt x="1104459" y="1858674"/>
                    <a:pt x="1102357" y="1860250"/>
                  </a:cubicBezTo>
                  <a:cubicBezTo>
                    <a:pt x="1099203" y="1863403"/>
                    <a:pt x="990400" y="1875490"/>
                    <a:pt x="966221" y="1875490"/>
                  </a:cubicBezTo>
                  <a:cubicBezTo>
                    <a:pt x="956760" y="1875490"/>
                    <a:pt x="952555" y="1863929"/>
                    <a:pt x="927851" y="1775117"/>
                  </a:cubicBezTo>
                  <a:close/>
                  <a:moveTo>
                    <a:pt x="1022462" y="1491863"/>
                  </a:moveTo>
                  <a:cubicBezTo>
                    <a:pt x="1200122" y="1463485"/>
                    <a:pt x="1358859" y="1347871"/>
                    <a:pt x="1440330" y="1187063"/>
                  </a:cubicBezTo>
                  <a:cubicBezTo>
                    <a:pt x="1475547" y="1117695"/>
                    <a:pt x="1500777" y="1011015"/>
                    <a:pt x="1500777" y="933238"/>
                  </a:cubicBezTo>
                  <a:cubicBezTo>
                    <a:pt x="1500777" y="855461"/>
                    <a:pt x="1471342" y="739848"/>
                    <a:pt x="1434023" y="672056"/>
                  </a:cubicBezTo>
                  <a:cubicBezTo>
                    <a:pt x="1372525" y="559070"/>
                    <a:pt x="1274234" y="468681"/>
                    <a:pt x="1158072" y="418757"/>
                  </a:cubicBezTo>
                  <a:cubicBezTo>
                    <a:pt x="983041" y="343082"/>
                    <a:pt x="783305" y="362526"/>
                    <a:pt x="620363" y="469732"/>
                  </a:cubicBezTo>
                  <a:cubicBezTo>
                    <a:pt x="549930" y="516503"/>
                    <a:pt x="472138" y="605315"/>
                    <a:pt x="431666" y="686245"/>
                  </a:cubicBezTo>
                  <a:cubicBezTo>
                    <a:pt x="372796" y="803961"/>
                    <a:pt x="358604" y="944799"/>
                    <a:pt x="391718" y="1077755"/>
                  </a:cubicBezTo>
                  <a:cubicBezTo>
                    <a:pt x="405385" y="1131883"/>
                    <a:pt x="450588" y="1225951"/>
                    <a:pt x="485279" y="1271146"/>
                  </a:cubicBezTo>
                  <a:cubicBezTo>
                    <a:pt x="574634" y="1388336"/>
                    <a:pt x="704462" y="1467689"/>
                    <a:pt x="848482" y="1491863"/>
                  </a:cubicBezTo>
                  <a:cubicBezTo>
                    <a:pt x="884750" y="1497643"/>
                    <a:pt x="983567" y="1497643"/>
                    <a:pt x="1022462" y="1491863"/>
                  </a:cubicBezTo>
                  <a:close/>
                </a:path>
              </a:pathLst>
            </a:custGeom>
            <a:solidFill>
              <a:srgbClr val="F6B223"/>
            </a:solidFill>
            <a:ln w="525" cap="flat">
              <a:no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15" name="TextBox 14" descr="Variation in Decedent Affairs processes&#10;">
              <a:extLst>
                <a:ext uri="{FF2B5EF4-FFF2-40B4-BE49-F238E27FC236}">
                  <a16:creationId xmlns:a16="http://schemas.microsoft.com/office/drawing/2014/main" id="{24BB8EC1-FECA-D1DD-8166-149EDA5D8AB4}"/>
                </a:ext>
              </a:extLst>
            </p:cNvPr>
            <p:cNvSpPr txBox="1"/>
            <p:nvPr/>
          </p:nvSpPr>
          <p:spPr>
            <a:xfrm>
              <a:off x="3386440" y="1983292"/>
              <a:ext cx="1408473" cy="954107"/>
            </a:xfrm>
            <a:prstGeom prst="rect">
              <a:avLst/>
            </a:prstGeom>
            <a:noFill/>
          </p:spPr>
          <p:txBody>
            <a:bodyPr wrap="square" rtlCol="0">
              <a:spAutoFit/>
            </a:bodyPr>
            <a:lstStyle/>
            <a:p>
              <a:pPr lvl="0" algn="ctr"/>
              <a:r>
                <a:rPr lang="en-US" sz="1400">
                  <a:latin typeface="Arial" panose="020B0604020202020204" pitchFamily="34" charset="0"/>
                  <a:cs typeface="Arial" panose="020B0604020202020204" pitchFamily="34" charset="0"/>
                </a:rPr>
                <a:t>Variation in Decedent Affairs processes</a:t>
              </a:r>
            </a:p>
          </p:txBody>
        </p:sp>
      </p:grpSp>
      <p:grpSp>
        <p:nvGrpSpPr>
          <p:cNvPr id="16" name="Group 15">
            <a:extLst>
              <a:ext uri="{FF2B5EF4-FFF2-40B4-BE49-F238E27FC236}">
                <a16:creationId xmlns:a16="http://schemas.microsoft.com/office/drawing/2014/main" id="{D2C09D53-8048-D86C-B5B4-CE0EA89B4E4B}"/>
              </a:ext>
              <a:ext uri="{C183D7F6-B498-43B3-948B-1728B52AA6E4}">
                <adec:decorative xmlns:adec="http://schemas.microsoft.com/office/drawing/2017/decorative" val="1"/>
              </a:ext>
            </a:extLst>
          </p:cNvPr>
          <p:cNvGrpSpPr/>
          <p:nvPr/>
        </p:nvGrpSpPr>
        <p:grpSpPr>
          <a:xfrm>
            <a:off x="5033333" y="2254057"/>
            <a:ext cx="2062975" cy="2049166"/>
            <a:chOff x="5033333" y="2254057"/>
            <a:chExt cx="2062975" cy="2049166"/>
          </a:xfrm>
        </p:grpSpPr>
        <p:sp>
          <p:nvSpPr>
            <p:cNvPr id="17" name="Freeform: Shape 16">
              <a:extLst>
                <a:ext uri="{FF2B5EF4-FFF2-40B4-BE49-F238E27FC236}">
                  <a16:creationId xmlns:a16="http://schemas.microsoft.com/office/drawing/2014/main" id="{B1CAD709-BE48-FC7A-9C84-8C9B64EDE819}"/>
                </a:ext>
                <a:ext uri="{C183D7F6-B498-43B3-948B-1728B52AA6E4}">
                  <adec:decorative xmlns:adec="http://schemas.microsoft.com/office/drawing/2017/decorative" val="1"/>
                </a:ext>
              </a:extLst>
            </p:cNvPr>
            <p:cNvSpPr/>
            <p:nvPr/>
          </p:nvSpPr>
          <p:spPr>
            <a:xfrm rot="20753922" flipV="1">
              <a:off x="5033333" y="2254057"/>
              <a:ext cx="2062975" cy="2049166"/>
            </a:xfrm>
            <a:custGeom>
              <a:avLst/>
              <a:gdLst>
                <a:gd name="connsiteX0" fmla="*/ 926916 w 1885966"/>
                <a:gd name="connsiteY0" fmla="*/ 1871842 h 1884072"/>
                <a:gd name="connsiteX1" fmla="*/ 900110 w 1885966"/>
                <a:gd name="connsiteY1" fmla="*/ 1768315 h 1884072"/>
                <a:gd name="connsiteX2" fmla="*/ 870675 w 1885966"/>
                <a:gd name="connsiteY2" fmla="*/ 1670569 h 1884072"/>
                <a:gd name="connsiteX3" fmla="*/ 831253 w 1885966"/>
                <a:gd name="connsiteY3" fmla="*/ 1660584 h 1884072"/>
                <a:gd name="connsiteX4" fmla="*/ 764500 w 1885966"/>
                <a:gd name="connsiteY4" fmla="*/ 1649023 h 1884072"/>
                <a:gd name="connsiteX5" fmla="*/ 724553 w 1885966"/>
                <a:gd name="connsiteY5" fmla="*/ 1646395 h 1884072"/>
                <a:gd name="connsiteX6" fmla="*/ 658324 w 1885966"/>
                <a:gd name="connsiteY6" fmla="*/ 1736258 h 1884072"/>
                <a:gd name="connsiteX7" fmla="*/ 592096 w 1885966"/>
                <a:gd name="connsiteY7" fmla="*/ 1820341 h 1884072"/>
                <a:gd name="connsiteX8" fmla="*/ 461743 w 1885966"/>
                <a:gd name="connsiteY8" fmla="*/ 1758330 h 1884072"/>
                <a:gd name="connsiteX9" fmla="*/ 488024 w 1885966"/>
                <a:gd name="connsiteY9" fmla="*/ 1654803 h 1884072"/>
                <a:gd name="connsiteX10" fmla="*/ 516407 w 1885966"/>
                <a:gd name="connsiteY10" fmla="*/ 1546547 h 1884072"/>
                <a:gd name="connsiteX11" fmla="*/ 496959 w 1885966"/>
                <a:gd name="connsiteY11" fmla="*/ 1522898 h 1884072"/>
                <a:gd name="connsiteX12" fmla="*/ 442295 w 1885966"/>
                <a:gd name="connsiteY12" fmla="*/ 1477704 h 1884072"/>
                <a:gd name="connsiteX13" fmla="*/ 402873 w 1885966"/>
                <a:gd name="connsiteY13" fmla="*/ 1447224 h 1884072"/>
                <a:gd name="connsiteX14" fmla="*/ 298800 w 1885966"/>
                <a:gd name="connsiteY14" fmla="*/ 1492418 h 1884072"/>
                <a:gd name="connsiteX15" fmla="*/ 198933 w 1885966"/>
                <a:gd name="connsiteY15" fmla="*/ 1535511 h 1884072"/>
                <a:gd name="connsiteX16" fmla="*/ 156357 w 1885966"/>
                <a:gd name="connsiteY16" fmla="*/ 1474551 h 1884072"/>
                <a:gd name="connsiteX17" fmla="*/ 115359 w 1885966"/>
                <a:gd name="connsiteY17" fmla="*/ 1414642 h 1884072"/>
                <a:gd name="connsiteX18" fmla="*/ 195779 w 1885966"/>
                <a:gd name="connsiteY18" fmla="*/ 1334238 h 1884072"/>
                <a:gd name="connsiteX19" fmla="*/ 275673 w 1885966"/>
                <a:gd name="connsiteY19" fmla="*/ 1253834 h 1884072"/>
                <a:gd name="connsiteX20" fmla="*/ 262533 w 1885966"/>
                <a:gd name="connsiteY20" fmla="*/ 1220726 h 1884072"/>
                <a:gd name="connsiteX21" fmla="*/ 239931 w 1885966"/>
                <a:gd name="connsiteY21" fmla="*/ 1155562 h 1884072"/>
                <a:gd name="connsiteX22" fmla="*/ 226265 w 1885966"/>
                <a:gd name="connsiteY22" fmla="*/ 1118250 h 1884072"/>
                <a:gd name="connsiteX23" fmla="*/ 116936 w 1885966"/>
                <a:gd name="connsiteY23" fmla="*/ 1103010 h 1884072"/>
                <a:gd name="connsiteX24" fmla="*/ 6556 w 1885966"/>
                <a:gd name="connsiteY24" fmla="*/ 1089872 h 1884072"/>
                <a:gd name="connsiteX25" fmla="*/ -5534 w 1885966"/>
                <a:gd name="connsiteY25" fmla="*/ 942727 h 1884072"/>
                <a:gd name="connsiteX26" fmla="*/ 98539 w 1885966"/>
                <a:gd name="connsiteY26" fmla="*/ 913824 h 1884072"/>
                <a:gd name="connsiteX27" fmla="*/ 204189 w 1885966"/>
                <a:gd name="connsiteY27" fmla="*/ 883869 h 1884072"/>
                <a:gd name="connsiteX28" fmla="*/ 214176 w 1885966"/>
                <a:gd name="connsiteY28" fmla="*/ 849185 h 1884072"/>
                <a:gd name="connsiteX29" fmla="*/ 225214 w 1885966"/>
                <a:gd name="connsiteY29" fmla="*/ 787700 h 1884072"/>
                <a:gd name="connsiteX30" fmla="*/ 232572 w 1885966"/>
                <a:gd name="connsiteY30" fmla="*/ 745658 h 1884072"/>
                <a:gd name="connsiteX31" fmla="*/ 147947 w 1885966"/>
                <a:gd name="connsiteY31" fmla="*/ 674714 h 1884072"/>
                <a:gd name="connsiteX32" fmla="*/ 57541 w 1885966"/>
                <a:gd name="connsiteY32" fmla="*/ 610600 h 1884072"/>
                <a:gd name="connsiteX33" fmla="*/ 83296 w 1885966"/>
                <a:gd name="connsiteY33" fmla="*/ 541232 h 1884072"/>
                <a:gd name="connsiteX34" fmla="*/ 123769 w 1885966"/>
                <a:gd name="connsiteY34" fmla="*/ 475017 h 1884072"/>
                <a:gd name="connsiteX35" fmla="*/ 226790 w 1885966"/>
                <a:gd name="connsiteY35" fmla="*/ 501293 h 1884072"/>
                <a:gd name="connsiteX36" fmla="*/ 330338 w 1885966"/>
                <a:gd name="connsiteY36" fmla="*/ 527569 h 1884072"/>
                <a:gd name="connsiteX37" fmla="*/ 354516 w 1885966"/>
                <a:gd name="connsiteY37" fmla="*/ 507599 h 1884072"/>
                <a:gd name="connsiteX38" fmla="*/ 400245 w 1885966"/>
                <a:gd name="connsiteY38" fmla="*/ 452420 h 1884072"/>
                <a:gd name="connsiteX39" fmla="*/ 427577 w 1885966"/>
                <a:gd name="connsiteY39" fmla="*/ 405123 h 1884072"/>
                <a:gd name="connsiteX40" fmla="*/ 382900 w 1885966"/>
                <a:gd name="connsiteY40" fmla="*/ 306851 h 1884072"/>
                <a:gd name="connsiteX41" fmla="*/ 342952 w 1885966"/>
                <a:gd name="connsiteY41" fmla="*/ 214886 h 1884072"/>
                <a:gd name="connsiteX42" fmla="*/ 403924 w 1885966"/>
                <a:gd name="connsiteY42" fmla="*/ 167589 h 1884072"/>
                <a:gd name="connsiteX43" fmla="*/ 464896 w 1885966"/>
                <a:gd name="connsiteY43" fmla="*/ 125548 h 1884072"/>
                <a:gd name="connsiteX44" fmla="*/ 542688 w 1885966"/>
                <a:gd name="connsiteY44" fmla="*/ 207003 h 1884072"/>
                <a:gd name="connsiteX45" fmla="*/ 620480 w 1885966"/>
                <a:gd name="connsiteY45" fmla="*/ 288458 h 1884072"/>
                <a:gd name="connsiteX46" fmla="*/ 637825 w 1885966"/>
                <a:gd name="connsiteY46" fmla="*/ 281627 h 1884072"/>
                <a:gd name="connsiteX47" fmla="*/ 709310 w 1885966"/>
                <a:gd name="connsiteY47" fmla="*/ 255876 h 1884072"/>
                <a:gd name="connsiteX48" fmla="*/ 777114 w 1885966"/>
                <a:gd name="connsiteY48" fmla="*/ 107155 h 1884072"/>
                <a:gd name="connsiteX49" fmla="*/ 786576 w 1885966"/>
                <a:gd name="connsiteY49" fmla="*/ 14664 h 1884072"/>
                <a:gd name="connsiteX50" fmla="*/ 850176 w 1885966"/>
                <a:gd name="connsiteY50" fmla="*/ 7832 h 1884072"/>
                <a:gd name="connsiteX51" fmla="*/ 923762 w 1885966"/>
                <a:gd name="connsiteY51" fmla="*/ -576 h 1884072"/>
                <a:gd name="connsiteX52" fmla="*/ 963184 w 1885966"/>
                <a:gd name="connsiteY52" fmla="*/ 108206 h 1884072"/>
                <a:gd name="connsiteX53" fmla="*/ 992093 w 1885966"/>
                <a:gd name="connsiteY53" fmla="*/ 220141 h 1884072"/>
                <a:gd name="connsiteX54" fmla="*/ 1044655 w 1885966"/>
                <a:gd name="connsiteY54" fmla="*/ 229075 h 1884072"/>
                <a:gd name="connsiteX55" fmla="*/ 1116665 w 1885966"/>
                <a:gd name="connsiteY55" fmla="*/ 242738 h 1884072"/>
                <a:gd name="connsiteX56" fmla="*/ 1140318 w 1885966"/>
                <a:gd name="connsiteY56" fmla="*/ 244315 h 1884072"/>
                <a:gd name="connsiteX57" fmla="*/ 1204969 w 1885966"/>
                <a:gd name="connsiteY57" fmla="*/ 157079 h 1884072"/>
                <a:gd name="connsiteX58" fmla="*/ 1268044 w 1885966"/>
                <a:gd name="connsiteY58" fmla="*/ 68792 h 1884072"/>
                <a:gd name="connsiteX59" fmla="*/ 1404705 w 1885966"/>
                <a:gd name="connsiteY59" fmla="*/ 132905 h 1884072"/>
                <a:gd name="connsiteX60" fmla="*/ 1375796 w 1885966"/>
                <a:gd name="connsiteY60" fmla="*/ 242213 h 1884072"/>
                <a:gd name="connsiteX61" fmla="*/ 1346361 w 1885966"/>
                <a:gd name="connsiteY61" fmla="*/ 346265 h 1884072"/>
                <a:gd name="connsiteX62" fmla="*/ 1363706 w 1885966"/>
                <a:gd name="connsiteY62" fmla="*/ 359403 h 1884072"/>
                <a:gd name="connsiteX63" fmla="*/ 1421525 w 1885966"/>
                <a:gd name="connsiteY63" fmla="*/ 408276 h 1884072"/>
                <a:gd name="connsiteX64" fmla="*/ 1462523 w 1885966"/>
                <a:gd name="connsiteY64" fmla="*/ 444011 h 1884072"/>
                <a:gd name="connsiteX65" fmla="*/ 1560814 w 1885966"/>
                <a:gd name="connsiteY65" fmla="*/ 398817 h 1884072"/>
                <a:gd name="connsiteX66" fmla="*/ 1664887 w 1885966"/>
                <a:gd name="connsiteY66" fmla="*/ 354148 h 1884072"/>
                <a:gd name="connsiteX67" fmla="*/ 1710616 w 1885966"/>
                <a:gd name="connsiteY67" fmla="*/ 414582 h 1884072"/>
                <a:gd name="connsiteX68" fmla="*/ 1751614 w 1885966"/>
                <a:gd name="connsiteY68" fmla="*/ 475017 h 1884072"/>
                <a:gd name="connsiteX69" fmla="*/ 1671720 w 1885966"/>
                <a:gd name="connsiteY69" fmla="*/ 553319 h 1884072"/>
                <a:gd name="connsiteX70" fmla="*/ 1591825 w 1885966"/>
                <a:gd name="connsiteY70" fmla="*/ 631096 h 1884072"/>
                <a:gd name="connsiteX71" fmla="*/ 1597607 w 1885966"/>
                <a:gd name="connsiteY71" fmla="*/ 648963 h 1884072"/>
                <a:gd name="connsiteX72" fmla="*/ 1652797 w 1885966"/>
                <a:gd name="connsiteY72" fmla="*/ 775087 h 1884072"/>
                <a:gd name="connsiteX73" fmla="*/ 1762126 w 1885966"/>
                <a:gd name="connsiteY73" fmla="*/ 787700 h 1884072"/>
                <a:gd name="connsiteX74" fmla="*/ 1862520 w 1885966"/>
                <a:gd name="connsiteY74" fmla="*/ 798736 h 1884072"/>
                <a:gd name="connsiteX75" fmla="*/ 1869353 w 1885966"/>
                <a:gd name="connsiteY75" fmla="*/ 857068 h 1884072"/>
                <a:gd name="connsiteX76" fmla="*/ 1875660 w 1885966"/>
                <a:gd name="connsiteY76" fmla="*/ 930115 h 1884072"/>
                <a:gd name="connsiteX77" fmla="*/ 1878814 w 1885966"/>
                <a:gd name="connsiteY77" fmla="*/ 946406 h 1884072"/>
                <a:gd name="connsiteX78" fmla="*/ 1768959 w 1885966"/>
                <a:gd name="connsiteY78" fmla="*/ 974784 h 1884072"/>
                <a:gd name="connsiteX79" fmla="*/ 1659630 w 1885966"/>
                <a:gd name="connsiteY79" fmla="*/ 1003162 h 1884072"/>
                <a:gd name="connsiteX80" fmla="*/ 1654900 w 1885966"/>
                <a:gd name="connsiteY80" fmla="*/ 1029438 h 1884072"/>
                <a:gd name="connsiteX81" fmla="*/ 1641234 w 1885966"/>
                <a:gd name="connsiteY81" fmla="*/ 1100383 h 1884072"/>
                <a:gd name="connsiteX82" fmla="*/ 1633875 w 1885966"/>
                <a:gd name="connsiteY82" fmla="*/ 1150307 h 1884072"/>
                <a:gd name="connsiteX83" fmla="*/ 1720602 w 1885966"/>
                <a:gd name="connsiteY83" fmla="*/ 1215471 h 1884072"/>
                <a:gd name="connsiteX84" fmla="*/ 1807855 w 1885966"/>
                <a:gd name="connsiteY84" fmla="*/ 1282737 h 1884072"/>
                <a:gd name="connsiteX85" fmla="*/ 1745832 w 1885966"/>
                <a:gd name="connsiteY85" fmla="*/ 1415693 h 1884072"/>
                <a:gd name="connsiteX86" fmla="*/ 1637554 w 1885966"/>
                <a:gd name="connsiteY86" fmla="*/ 1386789 h 1884072"/>
                <a:gd name="connsiteX87" fmla="*/ 1533482 w 1885966"/>
                <a:gd name="connsiteY87" fmla="*/ 1357360 h 1884072"/>
                <a:gd name="connsiteX88" fmla="*/ 1512457 w 1885966"/>
                <a:gd name="connsiteY88" fmla="*/ 1382585 h 1884072"/>
                <a:gd name="connsiteX89" fmla="*/ 1464100 w 1885966"/>
                <a:gd name="connsiteY89" fmla="*/ 1437239 h 1884072"/>
                <a:gd name="connsiteX90" fmla="*/ 1436242 w 1885966"/>
                <a:gd name="connsiteY90" fmla="*/ 1471923 h 1884072"/>
                <a:gd name="connsiteX91" fmla="*/ 1480920 w 1885966"/>
                <a:gd name="connsiteY91" fmla="*/ 1575450 h 1884072"/>
                <a:gd name="connsiteX92" fmla="*/ 1525597 w 1885966"/>
                <a:gd name="connsiteY92" fmla="*/ 1675824 h 1884072"/>
                <a:gd name="connsiteX93" fmla="*/ 1402602 w 1885966"/>
                <a:gd name="connsiteY93" fmla="*/ 1757279 h 1884072"/>
                <a:gd name="connsiteX94" fmla="*/ 1323234 w 1885966"/>
                <a:gd name="connsiteY94" fmla="*/ 1680554 h 1884072"/>
                <a:gd name="connsiteX95" fmla="*/ 1237032 w 1885966"/>
                <a:gd name="connsiteY95" fmla="*/ 1606456 h 1884072"/>
                <a:gd name="connsiteX96" fmla="*/ 1104576 w 1885966"/>
                <a:gd name="connsiteY96" fmla="*/ 1653752 h 1884072"/>
                <a:gd name="connsiteX97" fmla="*/ 1091961 w 1885966"/>
                <a:gd name="connsiteY97" fmla="*/ 1760432 h 1884072"/>
                <a:gd name="connsiteX98" fmla="*/ 1078295 w 1885966"/>
                <a:gd name="connsiteY98" fmla="*/ 1868689 h 1884072"/>
                <a:gd name="connsiteX99" fmla="*/ 961607 w 1885966"/>
                <a:gd name="connsiteY99" fmla="*/ 1882878 h 1884072"/>
                <a:gd name="connsiteX100" fmla="*/ 926916 w 1885966"/>
                <a:gd name="connsiteY100" fmla="*/ 1871842 h 1884072"/>
                <a:gd name="connsiteX101" fmla="*/ 1035194 w 1885966"/>
                <a:gd name="connsiteY101" fmla="*/ 1497148 h 1884072"/>
                <a:gd name="connsiteX102" fmla="*/ 1386834 w 1885966"/>
                <a:gd name="connsiteY102" fmla="*/ 1277482 h 1884072"/>
                <a:gd name="connsiteX103" fmla="*/ 1477766 w 1885966"/>
                <a:gd name="connsiteY103" fmla="*/ 1087245 h 1884072"/>
                <a:gd name="connsiteX104" fmla="*/ 1493534 w 1885966"/>
                <a:gd name="connsiteY104" fmla="*/ 894380 h 1884072"/>
                <a:gd name="connsiteX105" fmla="*/ 683029 w 1885966"/>
                <a:gd name="connsiteY105" fmla="*/ 440858 h 1884072"/>
                <a:gd name="connsiteX106" fmla="*/ 522714 w 1885966"/>
                <a:gd name="connsiteY106" fmla="*/ 561202 h 1884072"/>
                <a:gd name="connsiteX107" fmla="*/ 386579 w 1885966"/>
                <a:gd name="connsiteY107" fmla="*/ 810822 h 1884072"/>
                <a:gd name="connsiteX108" fmla="*/ 372913 w 1885966"/>
                <a:gd name="connsiteY108" fmla="*/ 945355 h 1884072"/>
                <a:gd name="connsiteX109" fmla="*/ 386579 w 1885966"/>
                <a:gd name="connsiteY109" fmla="*/ 1080938 h 1884072"/>
                <a:gd name="connsiteX110" fmla="*/ 687233 w 1885966"/>
                <a:gd name="connsiteY110" fmla="*/ 1450903 h 1884072"/>
                <a:gd name="connsiteX111" fmla="*/ 826523 w 1885966"/>
                <a:gd name="connsiteY111" fmla="*/ 1497148 h 1884072"/>
                <a:gd name="connsiteX112" fmla="*/ 1035194 w 1885966"/>
                <a:gd name="connsiteY112" fmla="*/ 1497148 h 1884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885966" h="1884072">
                  <a:moveTo>
                    <a:pt x="926916" y="1871842"/>
                  </a:moveTo>
                  <a:cubicBezTo>
                    <a:pt x="924814" y="1865010"/>
                    <a:pt x="912724" y="1818765"/>
                    <a:pt x="900110" y="1768315"/>
                  </a:cubicBezTo>
                  <a:cubicBezTo>
                    <a:pt x="887495" y="1718391"/>
                    <a:pt x="874354" y="1674247"/>
                    <a:pt x="870675" y="1670569"/>
                  </a:cubicBezTo>
                  <a:cubicBezTo>
                    <a:pt x="866996" y="1667416"/>
                    <a:pt x="849124" y="1662686"/>
                    <a:pt x="831253" y="1660584"/>
                  </a:cubicBezTo>
                  <a:cubicBezTo>
                    <a:pt x="812857" y="1659007"/>
                    <a:pt x="782896" y="1653752"/>
                    <a:pt x="764500" y="1649023"/>
                  </a:cubicBezTo>
                  <a:cubicBezTo>
                    <a:pt x="740847" y="1643242"/>
                    <a:pt x="729809" y="1642191"/>
                    <a:pt x="724553" y="1646395"/>
                  </a:cubicBezTo>
                  <a:cubicBezTo>
                    <a:pt x="720873" y="1649548"/>
                    <a:pt x="690913" y="1690013"/>
                    <a:pt x="658324" y="1736258"/>
                  </a:cubicBezTo>
                  <a:cubicBezTo>
                    <a:pt x="625210" y="1782504"/>
                    <a:pt x="595250" y="1820341"/>
                    <a:pt x="592096" y="1820341"/>
                  </a:cubicBezTo>
                  <a:cubicBezTo>
                    <a:pt x="584738" y="1820341"/>
                    <a:pt x="464896" y="1763060"/>
                    <a:pt x="461743" y="1758330"/>
                  </a:cubicBezTo>
                  <a:cubicBezTo>
                    <a:pt x="460691" y="1756228"/>
                    <a:pt x="472781" y="1709983"/>
                    <a:pt x="488024" y="1654803"/>
                  </a:cubicBezTo>
                  <a:cubicBezTo>
                    <a:pt x="503792" y="1600149"/>
                    <a:pt x="516407" y="1551276"/>
                    <a:pt x="516407" y="1546547"/>
                  </a:cubicBezTo>
                  <a:cubicBezTo>
                    <a:pt x="516407" y="1541817"/>
                    <a:pt x="507471" y="1531307"/>
                    <a:pt x="496959" y="1522898"/>
                  </a:cubicBezTo>
                  <a:cubicBezTo>
                    <a:pt x="485921" y="1515016"/>
                    <a:pt x="461217" y="1494520"/>
                    <a:pt x="442295" y="1477704"/>
                  </a:cubicBezTo>
                  <a:cubicBezTo>
                    <a:pt x="423372" y="1460887"/>
                    <a:pt x="405501" y="1447224"/>
                    <a:pt x="402873" y="1447224"/>
                  </a:cubicBezTo>
                  <a:cubicBezTo>
                    <a:pt x="399719" y="1447224"/>
                    <a:pt x="352939" y="1467719"/>
                    <a:pt x="298800" y="1492418"/>
                  </a:cubicBezTo>
                  <a:cubicBezTo>
                    <a:pt x="244661" y="1517118"/>
                    <a:pt x="199458" y="1536562"/>
                    <a:pt x="198933" y="1535511"/>
                  </a:cubicBezTo>
                  <a:cubicBezTo>
                    <a:pt x="197881" y="1534460"/>
                    <a:pt x="178959" y="1507133"/>
                    <a:pt x="156357" y="1474551"/>
                  </a:cubicBezTo>
                  <a:lnTo>
                    <a:pt x="115359" y="1414642"/>
                  </a:lnTo>
                  <a:lnTo>
                    <a:pt x="195779" y="1334238"/>
                  </a:lnTo>
                  <a:lnTo>
                    <a:pt x="275673" y="1253834"/>
                  </a:lnTo>
                  <a:lnTo>
                    <a:pt x="262533" y="1220726"/>
                  </a:lnTo>
                  <a:cubicBezTo>
                    <a:pt x="255174" y="1202333"/>
                    <a:pt x="245187" y="1172904"/>
                    <a:pt x="239931" y="1155562"/>
                  </a:cubicBezTo>
                  <a:cubicBezTo>
                    <a:pt x="234675" y="1138220"/>
                    <a:pt x="228367" y="1121403"/>
                    <a:pt x="226265" y="1118250"/>
                  </a:cubicBezTo>
                  <a:cubicBezTo>
                    <a:pt x="223637" y="1114571"/>
                    <a:pt x="177382" y="1108265"/>
                    <a:pt x="116936" y="1103010"/>
                  </a:cubicBezTo>
                  <a:cubicBezTo>
                    <a:pt x="59118" y="1097755"/>
                    <a:pt x="9709" y="1091974"/>
                    <a:pt x="6556" y="1089872"/>
                  </a:cubicBezTo>
                  <a:cubicBezTo>
                    <a:pt x="-277" y="1085668"/>
                    <a:pt x="-11315" y="947982"/>
                    <a:pt x="-5534" y="942727"/>
                  </a:cubicBezTo>
                  <a:cubicBezTo>
                    <a:pt x="-3431" y="940625"/>
                    <a:pt x="43875" y="927487"/>
                    <a:pt x="98539" y="913824"/>
                  </a:cubicBezTo>
                  <a:cubicBezTo>
                    <a:pt x="153729" y="899635"/>
                    <a:pt x="201035" y="886497"/>
                    <a:pt x="204189" y="883869"/>
                  </a:cubicBezTo>
                  <a:cubicBezTo>
                    <a:pt x="207868" y="881242"/>
                    <a:pt x="212073" y="866002"/>
                    <a:pt x="214176" y="849185"/>
                  </a:cubicBezTo>
                  <a:cubicBezTo>
                    <a:pt x="216278" y="832894"/>
                    <a:pt x="221009" y="805042"/>
                    <a:pt x="225214" y="787700"/>
                  </a:cubicBezTo>
                  <a:cubicBezTo>
                    <a:pt x="228893" y="770358"/>
                    <a:pt x="232572" y="751439"/>
                    <a:pt x="232572" y="745658"/>
                  </a:cubicBezTo>
                  <a:cubicBezTo>
                    <a:pt x="232572" y="737776"/>
                    <a:pt x="209971" y="718857"/>
                    <a:pt x="147947" y="674714"/>
                  </a:cubicBezTo>
                  <a:cubicBezTo>
                    <a:pt x="101167" y="641606"/>
                    <a:pt x="60695" y="612702"/>
                    <a:pt x="57541" y="610600"/>
                  </a:cubicBezTo>
                  <a:cubicBezTo>
                    <a:pt x="53861" y="608498"/>
                    <a:pt x="63323" y="583274"/>
                    <a:pt x="83296" y="541232"/>
                  </a:cubicBezTo>
                  <a:cubicBezTo>
                    <a:pt x="106423" y="492359"/>
                    <a:pt x="116936" y="475017"/>
                    <a:pt x="123769" y="475017"/>
                  </a:cubicBezTo>
                  <a:cubicBezTo>
                    <a:pt x="129025" y="475017"/>
                    <a:pt x="175280" y="486578"/>
                    <a:pt x="226790" y="501293"/>
                  </a:cubicBezTo>
                  <a:cubicBezTo>
                    <a:pt x="278301" y="515482"/>
                    <a:pt x="324556" y="527569"/>
                    <a:pt x="330338" y="527569"/>
                  </a:cubicBezTo>
                  <a:cubicBezTo>
                    <a:pt x="335594" y="527569"/>
                    <a:pt x="346632" y="518635"/>
                    <a:pt x="354516" y="507599"/>
                  </a:cubicBezTo>
                  <a:cubicBezTo>
                    <a:pt x="361875" y="497089"/>
                    <a:pt x="382900" y="472389"/>
                    <a:pt x="400245" y="452420"/>
                  </a:cubicBezTo>
                  <a:cubicBezTo>
                    <a:pt x="427052" y="422465"/>
                    <a:pt x="431257" y="415108"/>
                    <a:pt x="427577" y="405123"/>
                  </a:cubicBezTo>
                  <a:cubicBezTo>
                    <a:pt x="424949" y="398817"/>
                    <a:pt x="404976" y="354673"/>
                    <a:pt x="382900" y="306851"/>
                  </a:cubicBezTo>
                  <a:cubicBezTo>
                    <a:pt x="360824" y="259555"/>
                    <a:pt x="342952" y="218039"/>
                    <a:pt x="342952" y="214886"/>
                  </a:cubicBezTo>
                  <a:cubicBezTo>
                    <a:pt x="342952" y="211733"/>
                    <a:pt x="370285" y="190187"/>
                    <a:pt x="403924" y="167589"/>
                  </a:cubicBezTo>
                  <a:lnTo>
                    <a:pt x="464896" y="125548"/>
                  </a:lnTo>
                  <a:lnTo>
                    <a:pt x="542688" y="207003"/>
                  </a:lnTo>
                  <a:lnTo>
                    <a:pt x="620480" y="288458"/>
                  </a:lnTo>
                  <a:lnTo>
                    <a:pt x="637825" y="281627"/>
                  </a:lnTo>
                  <a:cubicBezTo>
                    <a:pt x="647812" y="277422"/>
                    <a:pt x="679875" y="265861"/>
                    <a:pt x="709310" y="255876"/>
                  </a:cubicBezTo>
                  <a:cubicBezTo>
                    <a:pt x="771858" y="234856"/>
                    <a:pt x="763448" y="252198"/>
                    <a:pt x="777114" y="107155"/>
                  </a:cubicBezTo>
                  <a:cubicBezTo>
                    <a:pt x="781845" y="56705"/>
                    <a:pt x="786050" y="14664"/>
                    <a:pt x="786576" y="14664"/>
                  </a:cubicBezTo>
                  <a:cubicBezTo>
                    <a:pt x="786576" y="14138"/>
                    <a:pt x="815485" y="10985"/>
                    <a:pt x="850176" y="7832"/>
                  </a:cubicBezTo>
                  <a:cubicBezTo>
                    <a:pt x="884867" y="4679"/>
                    <a:pt x="917981" y="1000"/>
                    <a:pt x="923762" y="-576"/>
                  </a:cubicBezTo>
                  <a:cubicBezTo>
                    <a:pt x="933749" y="-3729"/>
                    <a:pt x="936903" y="4153"/>
                    <a:pt x="963184" y="108206"/>
                  </a:cubicBezTo>
                  <a:lnTo>
                    <a:pt x="992093" y="220141"/>
                  </a:lnTo>
                  <a:lnTo>
                    <a:pt x="1044655" y="229075"/>
                  </a:lnTo>
                  <a:cubicBezTo>
                    <a:pt x="1073564" y="233805"/>
                    <a:pt x="1105627" y="240111"/>
                    <a:pt x="1116665" y="242738"/>
                  </a:cubicBezTo>
                  <a:cubicBezTo>
                    <a:pt x="1127177" y="245366"/>
                    <a:pt x="1137690" y="246417"/>
                    <a:pt x="1140318" y="244315"/>
                  </a:cubicBezTo>
                  <a:cubicBezTo>
                    <a:pt x="1142946" y="242738"/>
                    <a:pt x="1171855" y="203325"/>
                    <a:pt x="1204969" y="157079"/>
                  </a:cubicBezTo>
                  <a:cubicBezTo>
                    <a:pt x="1237558" y="110833"/>
                    <a:pt x="1265941" y="70894"/>
                    <a:pt x="1268044" y="68792"/>
                  </a:cubicBezTo>
                  <a:cubicBezTo>
                    <a:pt x="1272774" y="63537"/>
                    <a:pt x="1404705" y="125548"/>
                    <a:pt x="1404705" y="132905"/>
                  </a:cubicBezTo>
                  <a:cubicBezTo>
                    <a:pt x="1404705" y="135533"/>
                    <a:pt x="1391564" y="184931"/>
                    <a:pt x="1375796" y="242213"/>
                  </a:cubicBezTo>
                  <a:lnTo>
                    <a:pt x="1346361" y="346265"/>
                  </a:lnTo>
                  <a:lnTo>
                    <a:pt x="1363706" y="359403"/>
                  </a:lnTo>
                  <a:cubicBezTo>
                    <a:pt x="1373168" y="366760"/>
                    <a:pt x="1398923" y="388832"/>
                    <a:pt x="1421525" y="408276"/>
                  </a:cubicBezTo>
                  <a:lnTo>
                    <a:pt x="1462523" y="444011"/>
                  </a:lnTo>
                  <a:lnTo>
                    <a:pt x="1560814" y="398817"/>
                  </a:lnTo>
                  <a:cubicBezTo>
                    <a:pt x="1614953" y="374118"/>
                    <a:pt x="1661733" y="354148"/>
                    <a:pt x="1664887" y="354148"/>
                  </a:cubicBezTo>
                  <a:cubicBezTo>
                    <a:pt x="1667515" y="354673"/>
                    <a:pt x="1688539" y="381475"/>
                    <a:pt x="1710616" y="414582"/>
                  </a:cubicBezTo>
                  <a:lnTo>
                    <a:pt x="1751614" y="475017"/>
                  </a:lnTo>
                  <a:lnTo>
                    <a:pt x="1671720" y="553319"/>
                  </a:lnTo>
                  <a:lnTo>
                    <a:pt x="1591825" y="631096"/>
                  </a:lnTo>
                  <a:lnTo>
                    <a:pt x="1597607" y="648963"/>
                  </a:lnTo>
                  <a:cubicBezTo>
                    <a:pt x="1637029" y="764577"/>
                    <a:pt x="1640182" y="771409"/>
                    <a:pt x="1652797" y="775087"/>
                  </a:cubicBezTo>
                  <a:cubicBezTo>
                    <a:pt x="1659105" y="777189"/>
                    <a:pt x="1708513" y="782970"/>
                    <a:pt x="1762126" y="787700"/>
                  </a:cubicBezTo>
                  <a:cubicBezTo>
                    <a:pt x="1815739" y="792429"/>
                    <a:pt x="1860943" y="797685"/>
                    <a:pt x="1862520" y="798736"/>
                  </a:cubicBezTo>
                  <a:cubicBezTo>
                    <a:pt x="1864097" y="799787"/>
                    <a:pt x="1867250" y="826062"/>
                    <a:pt x="1869353" y="857068"/>
                  </a:cubicBezTo>
                  <a:cubicBezTo>
                    <a:pt x="1871455" y="888599"/>
                    <a:pt x="1874083" y="921181"/>
                    <a:pt x="1875660" y="930115"/>
                  </a:cubicBezTo>
                  <a:lnTo>
                    <a:pt x="1878814" y="946406"/>
                  </a:lnTo>
                  <a:lnTo>
                    <a:pt x="1768959" y="974784"/>
                  </a:lnTo>
                  <a:lnTo>
                    <a:pt x="1659630" y="1003162"/>
                  </a:lnTo>
                  <a:lnTo>
                    <a:pt x="1654900" y="1029438"/>
                  </a:lnTo>
                  <a:cubicBezTo>
                    <a:pt x="1652272" y="1044152"/>
                    <a:pt x="1645964" y="1075683"/>
                    <a:pt x="1641234" y="1100383"/>
                  </a:cubicBezTo>
                  <a:cubicBezTo>
                    <a:pt x="1635977" y="1124556"/>
                    <a:pt x="1632824" y="1147154"/>
                    <a:pt x="1633875" y="1150307"/>
                  </a:cubicBezTo>
                  <a:cubicBezTo>
                    <a:pt x="1635452" y="1152934"/>
                    <a:pt x="1674348" y="1182363"/>
                    <a:pt x="1720602" y="1215471"/>
                  </a:cubicBezTo>
                  <a:cubicBezTo>
                    <a:pt x="1767382" y="1248578"/>
                    <a:pt x="1806278" y="1278533"/>
                    <a:pt x="1807855" y="1282737"/>
                  </a:cubicBezTo>
                  <a:cubicBezTo>
                    <a:pt x="1811009" y="1290620"/>
                    <a:pt x="1752139" y="1415693"/>
                    <a:pt x="1745832" y="1415693"/>
                  </a:cubicBezTo>
                  <a:cubicBezTo>
                    <a:pt x="1743204" y="1415693"/>
                    <a:pt x="1694847" y="1402555"/>
                    <a:pt x="1637554" y="1386789"/>
                  </a:cubicBezTo>
                  <a:lnTo>
                    <a:pt x="1533482" y="1357360"/>
                  </a:lnTo>
                  <a:lnTo>
                    <a:pt x="1512457" y="1382585"/>
                  </a:lnTo>
                  <a:cubicBezTo>
                    <a:pt x="1500893" y="1396249"/>
                    <a:pt x="1478817" y="1420948"/>
                    <a:pt x="1464100" y="1437239"/>
                  </a:cubicBezTo>
                  <a:cubicBezTo>
                    <a:pt x="1448857" y="1453530"/>
                    <a:pt x="1436242" y="1468770"/>
                    <a:pt x="1436242" y="1471923"/>
                  </a:cubicBezTo>
                  <a:cubicBezTo>
                    <a:pt x="1436242" y="1475076"/>
                    <a:pt x="1456215" y="1521322"/>
                    <a:pt x="1480920" y="1575450"/>
                  </a:cubicBezTo>
                  <a:cubicBezTo>
                    <a:pt x="1505624" y="1629578"/>
                    <a:pt x="1525597" y="1674773"/>
                    <a:pt x="1525597" y="1675824"/>
                  </a:cubicBezTo>
                  <a:cubicBezTo>
                    <a:pt x="1525597" y="1680028"/>
                    <a:pt x="1409435" y="1757279"/>
                    <a:pt x="1402602" y="1757279"/>
                  </a:cubicBezTo>
                  <a:cubicBezTo>
                    <a:pt x="1398923" y="1757279"/>
                    <a:pt x="1363181" y="1722595"/>
                    <a:pt x="1323234" y="1680554"/>
                  </a:cubicBezTo>
                  <a:cubicBezTo>
                    <a:pt x="1259108" y="1613287"/>
                    <a:pt x="1248596" y="1604354"/>
                    <a:pt x="1237032" y="1606456"/>
                  </a:cubicBezTo>
                  <a:cubicBezTo>
                    <a:pt x="1214430" y="1611185"/>
                    <a:pt x="1107729" y="1649023"/>
                    <a:pt x="1104576" y="1653752"/>
                  </a:cubicBezTo>
                  <a:cubicBezTo>
                    <a:pt x="1102999" y="1656380"/>
                    <a:pt x="1097217" y="1704202"/>
                    <a:pt x="1091961" y="1760432"/>
                  </a:cubicBezTo>
                  <a:cubicBezTo>
                    <a:pt x="1086705" y="1816137"/>
                    <a:pt x="1080397" y="1865010"/>
                    <a:pt x="1078295" y="1868689"/>
                  </a:cubicBezTo>
                  <a:cubicBezTo>
                    <a:pt x="1074090" y="1875520"/>
                    <a:pt x="1016797" y="1882352"/>
                    <a:pt x="961607" y="1882878"/>
                  </a:cubicBezTo>
                  <a:cubicBezTo>
                    <a:pt x="934800" y="1883403"/>
                    <a:pt x="931121" y="1881827"/>
                    <a:pt x="926916" y="1871842"/>
                  </a:cubicBezTo>
                  <a:close/>
                  <a:moveTo>
                    <a:pt x="1035194" y="1497148"/>
                  </a:moveTo>
                  <a:cubicBezTo>
                    <a:pt x="1176060" y="1470347"/>
                    <a:pt x="1299581" y="1393096"/>
                    <a:pt x="1386834" y="1277482"/>
                  </a:cubicBezTo>
                  <a:cubicBezTo>
                    <a:pt x="1419422" y="1233864"/>
                    <a:pt x="1465151" y="1139271"/>
                    <a:pt x="1477766" y="1087245"/>
                  </a:cubicBezTo>
                  <a:cubicBezTo>
                    <a:pt x="1494586" y="1020504"/>
                    <a:pt x="1499842" y="960069"/>
                    <a:pt x="1493534" y="894380"/>
                  </a:cubicBezTo>
                  <a:cubicBezTo>
                    <a:pt x="1456741" y="499191"/>
                    <a:pt x="1037822" y="264810"/>
                    <a:pt x="683029" y="440858"/>
                  </a:cubicBezTo>
                  <a:cubicBezTo>
                    <a:pt x="622057" y="471338"/>
                    <a:pt x="574225" y="507599"/>
                    <a:pt x="522714" y="561202"/>
                  </a:cubicBezTo>
                  <a:cubicBezTo>
                    <a:pt x="454384" y="633723"/>
                    <a:pt x="413385" y="708347"/>
                    <a:pt x="386579" y="810822"/>
                  </a:cubicBezTo>
                  <a:cubicBezTo>
                    <a:pt x="374490" y="854966"/>
                    <a:pt x="372913" y="872308"/>
                    <a:pt x="372913" y="945355"/>
                  </a:cubicBezTo>
                  <a:cubicBezTo>
                    <a:pt x="372913" y="1019453"/>
                    <a:pt x="374490" y="1035218"/>
                    <a:pt x="386579" y="1080938"/>
                  </a:cubicBezTo>
                  <a:cubicBezTo>
                    <a:pt x="429154" y="1241221"/>
                    <a:pt x="540060" y="1377856"/>
                    <a:pt x="687233" y="1450903"/>
                  </a:cubicBezTo>
                  <a:cubicBezTo>
                    <a:pt x="718245" y="1466668"/>
                    <a:pt x="787101" y="1489265"/>
                    <a:pt x="826523" y="1497148"/>
                  </a:cubicBezTo>
                  <a:cubicBezTo>
                    <a:pt x="874354" y="1506607"/>
                    <a:pt x="984734" y="1506607"/>
                    <a:pt x="1035194" y="1497148"/>
                  </a:cubicBezTo>
                  <a:close/>
                </a:path>
              </a:pathLst>
            </a:custGeom>
            <a:solidFill>
              <a:srgbClr val="2BC5D0"/>
            </a:solidFill>
            <a:ln w="525" cap="flat">
              <a:no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18" name="TextBox 17" descr="National media &#10;stories">
              <a:extLst>
                <a:ext uri="{FF2B5EF4-FFF2-40B4-BE49-F238E27FC236}">
                  <a16:creationId xmlns:a16="http://schemas.microsoft.com/office/drawing/2014/main" id="{A2043EF9-ABB1-FEA6-B043-BD20E5770AD1}"/>
                </a:ext>
              </a:extLst>
            </p:cNvPr>
            <p:cNvSpPr txBox="1"/>
            <p:nvPr/>
          </p:nvSpPr>
          <p:spPr>
            <a:xfrm>
              <a:off x="5476746" y="2872882"/>
              <a:ext cx="1175659" cy="738664"/>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National media </a:t>
              </a:r>
            </a:p>
            <a:p>
              <a:pPr algn="ctr"/>
              <a:r>
                <a:rPr lang="en-US" sz="1400">
                  <a:latin typeface="Arial" panose="020B0604020202020204" pitchFamily="34" charset="0"/>
                  <a:cs typeface="Arial" panose="020B0604020202020204" pitchFamily="34" charset="0"/>
                </a:rPr>
                <a:t>stories</a:t>
              </a:r>
              <a:endParaRPr lang="en-US" sz="1600">
                <a:latin typeface="Arial" panose="020B0604020202020204" pitchFamily="34" charset="0"/>
                <a:cs typeface="Arial" panose="020B0604020202020204" pitchFamily="34" charset="0"/>
              </a:endParaRPr>
            </a:p>
          </p:txBody>
        </p:sp>
      </p:grpSp>
      <p:grpSp>
        <p:nvGrpSpPr>
          <p:cNvPr id="19" name="Group 18">
            <a:extLst>
              <a:ext uri="{FF2B5EF4-FFF2-40B4-BE49-F238E27FC236}">
                <a16:creationId xmlns:a16="http://schemas.microsoft.com/office/drawing/2014/main" id="{B1E20C4C-AA07-C87E-CBD1-261322002521}"/>
              </a:ext>
              <a:ext uri="{C183D7F6-B498-43B3-948B-1728B52AA6E4}">
                <adec:decorative xmlns:adec="http://schemas.microsoft.com/office/drawing/2017/decorative" val="1"/>
              </a:ext>
            </a:extLst>
          </p:cNvPr>
          <p:cNvGrpSpPr/>
          <p:nvPr/>
        </p:nvGrpSpPr>
        <p:grpSpPr>
          <a:xfrm>
            <a:off x="6594918" y="3154356"/>
            <a:ext cx="2478424" cy="2514924"/>
            <a:chOff x="6594918" y="3154356"/>
            <a:chExt cx="2478424" cy="2514924"/>
          </a:xfrm>
        </p:grpSpPr>
        <p:sp>
          <p:nvSpPr>
            <p:cNvPr id="20" name="Freeform: Shape 19">
              <a:extLst>
                <a:ext uri="{FF2B5EF4-FFF2-40B4-BE49-F238E27FC236}">
                  <a16:creationId xmlns:a16="http://schemas.microsoft.com/office/drawing/2014/main" id="{03A3AC81-A3E1-8367-6FF4-435EE507C9EE}"/>
                </a:ext>
                <a:ext uri="{C183D7F6-B498-43B3-948B-1728B52AA6E4}">
                  <adec:decorative xmlns:adec="http://schemas.microsoft.com/office/drawing/2017/decorative" val="1"/>
                </a:ext>
              </a:extLst>
            </p:cNvPr>
            <p:cNvSpPr/>
            <p:nvPr/>
          </p:nvSpPr>
          <p:spPr>
            <a:xfrm rot="21319613" flipV="1">
              <a:off x="6594918" y="3154356"/>
              <a:ext cx="2478424" cy="2514924"/>
            </a:xfrm>
            <a:custGeom>
              <a:avLst/>
              <a:gdLst>
                <a:gd name="connsiteX0" fmla="*/ 1302046 w 2526682"/>
                <a:gd name="connsiteY0" fmla="*/ 2448479 h 2456585"/>
                <a:gd name="connsiteX1" fmla="*/ 1262099 w 2526682"/>
                <a:gd name="connsiteY1" fmla="*/ 2315523 h 2456585"/>
                <a:gd name="connsiteX2" fmla="*/ 1216370 w 2526682"/>
                <a:gd name="connsiteY2" fmla="*/ 2175210 h 2456585"/>
                <a:gd name="connsiteX3" fmla="*/ 1191666 w 2526682"/>
                <a:gd name="connsiteY3" fmla="*/ 2163123 h 2456585"/>
                <a:gd name="connsiteX4" fmla="*/ 1042915 w 2526682"/>
                <a:gd name="connsiteY4" fmla="*/ 2137373 h 2456585"/>
                <a:gd name="connsiteX5" fmla="*/ 1021365 w 2526682"/>
                <a:gd name="connsiteY5" fmla="*/ 2136322 h 2456585"/>
                <a:gd name="connsiteX6" fmla="*/ 941470 w 2526682"/>
                <a:gd name="connsiteY6" fmla="*/ 2247206 h 2456585"/>
                <a:gd name="connsiteX7" fmla="*/ 857897 w 2526682"/>
                <a:gd name="connsiteY7" fmla="*/ 2363871 h 2456585"/>
                <a:gd name="connsiteX8" fmla="*/ 762234 w 2526682"/>
                <a:gd name="connsiteY8" fmla="*/ 2333391 h 2456585"/>
                <a:gd name="connsiteX9" fmla="*/ 671302 w 2526682"/>
                <a:gd name="connsiteY9" fmla="*/ 2289247 h 2456585"/>
                <a:gd name="connsiteX10" fmla="*/ 701262 w 2526682"/>
                <a:gd name="connsiteY10" fmla="*/ 2148409 h 2456585"/>
                <a:gd name="connsiteX11" fmla="*/ 732799 w 2526682"/>
                <a:gd name="connsiteY11" fmla="*/ 2004417 h 2456585"/>
                <a:gd name="connsiteX12" fmla="*/ 694955 w 2526682"/>
                <a:gd name="connsiteY12" fmla="*/ 1972886 h 2456585"/>
                <a:gd name="connsiteX13" fmla="*/ 621368 w 2526682"/>
                <a:gd name="connsiteY13" fmla="*/ 1913502 h 2456585"/>
                <a:gd name="connsiteX14" fmla="*/ 571434 w 2526682"/>
                <a:gd name="connsiteY14" fmla="*/ 1884073 h 2456585"/>
                <a:gd name="connsiteX15" fmla="*/ 437401 w 2526682"/>
                <a:gd name="connsiteY15" fmla="*/ 1944508 h 2456585"/>
                <a:gd name="connsiteX16" fmla="*/ 311252 w 2526682"/>
                <a:gd name="connsiteY16" fmla="*/ 2000213 h 2456585"/>
                <a:gd name="connsiteX17" fmla="*/ 248703 w 2526682"/>
                <a:gd name="connsiteY17" fmla="*/ 1919809 h 2456585"/>
                <a:gd name="connsiteX18" fmla="*/ 189308 w 2526682"/>
                <a:gd name="connsiteY18" fmla="*/ 1839930 h 2456585"/>
                <a:gd name="connsiteX19" fmla="*/ 291804 w 2526682"/>
                <a:gd name="connsiteY19" fmla="*/ 1737454 h 2456585"/>
                <a:gd name="connsiteX20" fmla="*/ 394300 w 2526682"/>
                <a:gd name="connsiteY20" fmla="*/ 1629197 h 2456585"/>
                <a:gd name="connsiteX21" fmla="*/ 378006 w 2526682"/>
                <a:gd name="connsiteY21" fmla="*/ 1587156 h 2456585"/>
                <a:gd name="connsiteX22" fmla="*/ 343841 w 2526682"/>
                <a:gd name="connsiteY22" fmla="*/ 1501497 h 2456585"/>
                <a:gd name="connsiteX23" fmla="*/ 324393 w 2526682"/>
                <a:gd name="connsiteY23" fmla="*/ 1450522 h 2456585"/>
                <a:gd name="connsiteX24" fmla="*/ 173014 w 2526682"/>
                <a:gd name="connsiteY24" fmla="*/ 1434756 h 2456585"/>
                <a:gd name="connsiteX25" fmla="*/ 23212 w 2526682"/>
                <a:gd name="connsiteY25" fmla="*/ 1420567 h 2456585"/>
                <a:gd name="connsiteX26" fmla="*/ 13226 w 2526682"/>
                <a:gd name="connsiteY26" fmla="*/ 1338061 h 2456585"/>
                <a:gd name="connsiteX27" fmla="*/ 85 w 2526682"/>
                <a:gd name="connsiteY27" fmla="*/ 1242417 h 2456585"/>
                <a:gd name="connsiteX28" fmla="*/ -440 w 2526682"/>
                <a:gd name="connsiteY28" fmla="*/ 1225600 h 2456585"/>
                <a:gd name="connsiteX29" fmla="*/ 139374 w 2526682"/>
                <a:gd name="connsiteY29" fmla="*/ 1187763 h 2456585"/>
                <a:gd name="connsiteX30" fmla="*/ 284446 w 2526682"/>
                <a:gd name="connsiteY30" fmla="*/ 1148349 h 2456585"/>
                <a:gd name="connsiteX31" fmla="*/ 296535 w 2526682"/>
                <a:gd name="connsiteY31" fmla="*/ 1100527 h 2456585"/>
                <a:gd name="connsiteX32" fmla="*/ 310201 w 2526682"/>
                <a:gd name="connsiteY32" fmla="*/ 1010138 h 2456585"/>
                <a:gd name="connsiteX33" fmla="*/ 317560 w 2526682"/>
                <a:gd name="connsiteY33" fmla="*/ 959163 h 2456585"/>
                <a:gd name="connsiteX34" fmla="*/ 194565 w 2526682"/>
                <a:gd name="connsiteY34" fmla="*/ 872978 h 2456585"/>
                <a:gd name="connsiteX35" fmla="*/ 72095 w 2526682"/>
                <a:gd name="connsiteY35" fmla="*/ 787319 h 2456585"/>
                <a:gd name="connsiteX36" fmla="*/ 149887 w 2526682"/>
                <a:gd name="connsiteY36" fmla="*/ 613373 h 2456585"/>
                <a:gd name="connsiteX37" fmla="*/ 289176 w 2526682"/>
                <a:gd name="connsiteY37" fmla="*/ 644904 h 2456585"/>
                <a:gd name="connsiteX38" fmla="*/ 436350 w 2526682"/>
                <a:gd name="connsiteY38" fmla="*/ 680639 h 2456585"/>
                <a:gd name="connsiteX39" fmla="*/ 472617 w 2526682"/>
                <a:gd name="connsiteY39" fmla="*/ 648582 h 2456585"/>
                <a:gd name="connsiteX40" fmla="*/ 532013 w 2526682"/>
                <a:gd name="connsiteY40" fmla="*/ 578163 h 2456585"/>
                <a:gd name="connsiteX41" fmla="*/ 562498 w 2526682"/>
                <a:gd name="connsiteY41" fmla="*/ 526137 h 2456585"/>
                <a:gd name="connsiteX42" fmla="*/ 496270 w 2526682"/>
                <a:gd name="connsiteY42" fmla="*/ 394757 h 2456585"/>
                <a:gd name="connsiteX43" fmla="*/ 437401 w 2526682"/>
                <a:gd name="connsiteY43" fmla="*/ 271261 h 2456585"/>
                <a:gd name="connsiteX44" fmla="*/ 597189 w 2526682"/>
                <a:gd name="connsiteY44" fmla="*/ 160902 h 2456585"/>
                <a:gd name="connsiteX45" fmla="*/ 791669 w 2526682"/>
                <a:gd name="connsiteY45" fmla="*/ 340629 h 2456585"/>
                <a:gd name="connsiteX46" fmla="*/ 817950 w 2526682"/>
                <a:gd name="connsiteY46" fmla="*/ 366380 h 2456585"/>
                <a:gd name="connsiteX47" fmla="*/ 871037 w 2526682"/>
                <a:gd name="connsiteY47" fmla="*/ 345359 h 2456585"/>
                <a:gd name="connsiteX48" fmla="*/ 957765 w 2526682"/>
                <a:gd name="connsiteY48" fmla="*/ 315404 h 2456585"/>
                <a:gd name="connsiteX49" fmla="*/ 997186 w 2526682"/>
                <a:gd name="connsiteY49" fmla="*/ 300690 h 2456585"/>
                <a:gd name="connsiteX50" fmla="*/ 1012955 w 2526682"/>
                <a:gd name="connsiteY50" fmla="*/ 153545 h 2456585"/>
                <a:gd name="connsiteX51" fmla="*/ 1032403 w 2526682"/>
                <a:gd name="connsiteY51" fmla="*/ 8502 h 2456585"/>
                <a:gd name="connsiteX52" fmla="*/ 1224780 w 2526682"/>
                <a:gd name="connsiteY52" fmla="*/ -3585 h 2456585"/>
                <a:gd name="connsiteX53" fmla="*/ 1267355 w 2526682"/>
                <a:gd name="connsiteY53" fmla="*/ 131999 h 2456585"/>
                <a:gd name="connsiteX54" fmla="*/ 1314661 w 2526682"/>
                <a:gd name="connsiteY54" fmla="*/ 271786 h 2456585"/>
                <a:gd name="connsiteX55" fmla="*/ 1360915 w 2526682"/>
                <a:gd name="connsiteY55" fmla="*/ 283873 h 2456585"/>
                <a:gd name="connsiteX56" fmla="*/ 1449219 w 2526682"/>
                <a:gd name="connsiteY56" fmla="*/ 298062 h 2456585"/>
                <a:gd name="connsiteX57" fmla="*/ 1505986 w 2526682"/>
                <a:gd name="connsiteY57" fmla="*/ 305945 h 2456585"/>
                <a:gd name="connsiteX58" fmla="*/ 1593239 w 2526682"/>
                <a:gd name="connsiteY58" fmla="*/ 187704 h 2456585"/>
                <a:gd name="connsiteX59" fmla="*/ 1676813 w 2526682"/>
                <a:gd name="connsiteY59" fmla="*/ 71564 h 2456585"/>
                <a:gd name="connsiteX60" fmla="*/ 1857100 w 2526682"/>
                <a:gd name="connsiteY60" fmla="*/ 155122 h 2456585"/>
                <a:gd name="connsiteX61" fmla="*/ 1826614 w 2526682"/>
                <a:gd name="connsiteY61" fmla="*/ 297011 h 2456585"/>
                <a:gd name="connsiteX62" fmla="*/ 1795077 w 2526682"/>
                <a:gd name="connsiteY62" fmla="*/ 439952 h 2456585"/>
                <a:gd name="connsiteX63" fmla="*/ 1836601 w 2526682"/>
                <a:gd name="connsiteY63" fmla="*/ 473060 h 2456585"/>
                <a:gd name="connsiteX64" fmla="*/ 1908086 w 2526682"/>
                <a:gd name="connsiteY64" fmla="*/ 530866 h 2456585"/>
                <a:gd name="connsiteX65" fmla="*/ 1948558 w 2526682"/>
                <a:gd name="connsiteY65" fmla="*/ 560295 h 2456585"/>
                <a:gd name="connsiteX66" fmla="*/ 2084168 w 2526682"/>
                <a:gd name="connsiteY66" fmla="*/ 501963 h 2456585"/>
                <a:gd name="connsiteX67" fmla="*/ 2217676 w 2526682"/>
                <a:gd name="connsiteY67" fmla="*/ 445207 h 2456585"/>
                <a:gd name="connsiteX68" fmla="*/ 2281276 w 2526682"/>
                <a:gd name="connsiteY68" fmla="*/ 526137 h 2456585"/>
                <a:gd name="connsiteX69" fmla="*/ 2339094 w 2526682"/>
                <a:gd name="connsiteY69" fmla="*/ 604964 h 2456585"/>
                <a:gd name="connsiteX70" fmla="*/ 2236598 w 2526682"/>
                <a:gd name="connsiteY70" fmla="*/ 707440 h 2456585"/>
                <a:gd name="connsiteX71" fmla="*/ 2134102 w 2526682"/>
                <a:gd name="connsiteY71" fmla="*/ 815697 h 2456585"/>
                <a:gd name="connsiteX72" fmla="*/ 2151973 w 2526682"/>
                <a:gd name="connsiteY72" fmla="*/ 860366 h 2456585"/>
                <a:gd name="connsiteX73" fmla="*/ 2184036 w 2526682"/>
                <a:gd name="connsiteY73" fmla="*/ 941295 h 2456585"/>
                <a:gd name="connsiteX74" fmla="*/ 2204535 w 2526682"/>
                <a:gd name="connsiteY74" fmla="*/ 989643 h 2456585"/>
                <a:gd name="connsiteX75" fmla="*/ 2336466 w 2526682"/>
                <a:gd name="connsiteY75" fmla="*/ 1006460 h 2456585"/>
                <a:gd name="connsiteX76" fmla="*/ 2484165 w 2526682"/>
                <a:gd name="connsiteY76" fmla="*/ 1020648 h 2456585"/>
                <a:gd name="connsiteX77" fmla="*/ 2505715 w 2526682"/>
                <a:gd name="connsiteY77" fmla="*/ 1023276 h 2456585"/>
                <a:gd name="connsiteX78" fmla="*/ 2516228 w 2526682"/>
                <a:gd name="connsiteY78" fmla="*/ 1118920 h 2456585"/>
                <a:gd name="connsiteX79" fmla="*/ 2524112 w 2526682"/>
                <a:gd name="connsiteY79" fmla="*/ 1218243 h 2456585"/>
                <a:gd name="connsiteX80" fmla="*/ 2383772 w 2526682"/>
                <a:gd name="connsiteY80" fmla="*/ 1257131 h 2456585"/>
                <a:gd name="connsiteX81" fmla="*/ 2241329 w 2526682"/>
                <a:gd name="connsiteY81" fmla="*/ 1296545 h 2456585"/>
                <a:gd name="connsiteX82" fmla="*/ 2231867 w 2526682"/>
                <a:gd name="connsiteY82" fmla="*/ 1342265 h 2456585"/>
                <a:gd name="connsiteX83" fmla="*/ 2218201 w 2526682"/>
                <a:gd name="connsiteY83" fmla="*/ 1432129 h 2456585"/>
                <a:gd name="connsiteX84" fmla="*/ 2210843 w 2526682"/>
                <a:gd name="connsiteY84" fmla="*/ 1486257 h 2456585"/>
                <a:gd name="connsiteX85" fmla="*/ 2332786 w 2526682"/>
                <a:gd name="connsiteY85" fmla="*/ 1570340 h 2456585"/>
                <a:gd name="connsiteX86" fmla="*/ 2456307 w 2526682"/>
                <a:gd name="connsiteY86" fmla="*/ 1652846 h 2456585"/>
                <a:gd name="connsiteX87" fmla="*/ 2373785 w 2526682"/>
                <a:gd name="connsiteY87" fmla="*/ 1830996 h 2456585"/>
                <a:gd name="connsiteX88" fmla="*/ 2226086 w 2526682"/>
                <a:gd name="connsiteY88" fmla="*/ 1795786 h 2456585"/>
                <a:gd name="connsiteX89" fmla="*/ 2085219 w 2526682"/>
                <a:gd name="connsiteY89" fmla="*/ 1758475 h 2456585"/>
                <a:gd name="connsiteX90" fmla="*/ 2056310 w 2526682"/>
                <a:gd name="connsiteY90" fmla="*/ 1794210 h 2456585"/>
                <a:gd name="connsiteX91" fmla="*/ 1995338 w 2526682"/>
                <a:gd name="connsiteY91" fmla="*/ 1867782 h 2456585"/>
                <a:gd name="connsiteX92" fmla="*/ 1960648 w 2526682"/>
                <a:gd name="connsiteY92" fmla="*/ 1905620 h 2456585"/>
                <a:gd name="connsiteX93" fmla="*/ 2026350 w 2526682"/>
                <a:gd name="connsiteY93" fmla="*/ 2036999 h 2456585"/>
                <a:gd name="connsiteX94" fmla="*/ 2092053 w 2526682"/>
                <a:gd name="connsiteY94" fmla="*/ 2172057 h 2456585"/>
                <a:gd name="connsiteX95" fmla="*/ 1931213 w 2526682"/>
                <a:gd name="connsiteY95" fmla="*/ 2281364 h 2456585"/>
                <a:gd name="connsiteX96" fmla="*/ 1838704 w 2526682"/>
                <a:gd name="connsiteY96" fmla="*/ 2199384 h 2456585"/>
                <a:gd name="connsiteX97" fmla="*/ 1730952 w 2526682"/>
                <a:gd name="connsiteY97" fmla="*/ 2097959 h 2456585"/>
                <a:gd name="connsiteX98" fmla="*/ 1708876 w 2526682"/>
                <a:gd name="connsiteY98" fmla="*/ 2078515 h 2456585"/>
                <a:gd name="connsiteX99" fmla="*/ 1662621 w 2526682"/>
                <a:gd name="connsiteY99" fmla="*/ 2096908 h 2456585"/>
                <a:gd name="connsiteX100" fmla="*/ 1576945 w 2526682"/>
                <a:gd name="connsiteY100" fmla="*/ 2126337 h 2456585"/>
                <a:gd name="connsiteX101" fmla="*/ 1530690 w 2526682"/>
                <a:gd name="connsiteY101" fmla="*/ 2144204 h 2456585"/>
                <a:gd name="connsiteX102" fmla="*/ 1515447 w 2526682"/>
                <a:gd name="connsiteY102" fmla="*/ 2289773 h 2456585"/>
                <a:gd name="connsiteX103" fmla="*/ 1503358 w 2526682"/>
                <a:gd name="connsiteY103" fmla="*/ 2432713 h 2456585"/>
                <a:gd name="connsiteX104" fmla="*/ 1410849 w 2526682"/>
                <a:gd name="connsiteY104" fmla="*/ 2444275 h 2456585"/>
                <a:gd name="connsiteX105" fmla="*/ 1302046 w 2526682"/>
                <a:gd name="connsiteY105" fmla="*/ 2448479 h 2456585"/>
                <a:gd name="connsiteX106" fmla="*/ 1437656 w 2526682"/>
                <a:gd name="connsiteY106" fmla="*/ 1939778 h 2456585"/>
                <a:gd name="connsiteX107" fmla="*/ 1714657 w 2526682"/>
                <a:gd name="connsiteY107" fmla="*/ 1821011 h 2456585"/>
                <a:gd name="connsiteX108" fmla="*/ 2013735 w 2526682"/>
                <a:gd name="connsiteY108" fmla="*/ 1175151 h 2456585"/>
                <a:gd name="connsiteX109" fmla="*/ 1792449 w 2526682"/>
                <a:gd name="connsiteY109" fmla="*/ 717951 h 2456585"/>
                <a:gd name="connsiteX110" fmla="*/ 916766 w 2526682"/>
                <a:gd name="connsiteY110" fmla="*/ 562923 h 2456585"/>
                <a:gd name="connsiteX111" fmla="*/ 523077 w 2526682"/>
                <a:gd name="connsiteY111" fmla="*/ 1070573 h 2456585"/>
                <a:gd name="connsiteX112" fmla="*/ 590882 w 2526682"/>
                <a:gd name="connsiteY112" fmla="*/ 1527773 h 2456585"/>
                <a:gd name="connsiteX113" fmla="*/ 1159077 w 2526682"/>
                <a:gd name="connsiteY113" fmla="*/ 1945033 h 2456585"/>
                <a:gd name="connsiteX114" fmla="*/ 1437656 w 2526682"/>
                <a:gd name="connsiteY114" fmla="*/ 1939778 h 2456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526682" h="2456585">
                  <a:moveTo>
                    <a:pt x="1302046" y="2448479"/>
                  </a:moveTo>
                  <a:cubicBezTo>
                    <a:pt x="1300995" y="2445851"/>
                    <a:pt x="1282598" y="2386468"/>
                    <a:pt x="1262099" y="2315523"/>
                  </a:cubicBezTo>
                  <a:cubicBezTo>
                    <a:pt x="1241074" y="2244578"/>
                    <a:pt x="1220575" y="2181516"/>
                    <a:pt x="1216370" y="2175210"/>
                  </a:cubicBezTo>
                  <a:cubicBezTo>
                    <a:pt x="1211114" y="2166802"/>
                    <a:pt x="1203755" y="2163123"/>
                    <a:pt x="1191666" y="2163123"/>
                  </a:cubicBezTo>
                  <a:cubicBezTo>
                    <a:pt x="1172743" y="2163123"/>
                    <a:pt x="1069722" y="2145255"/>
                    <a:pt x="1042915" y="2137373"/>
                  </a:cubicBezTo>
                  <a:cubicBezTo>
                    <a:pt x="1033980" y="2134745"/>
                    <a:pt x="1023993" y="2134220"/>
                    <a:pt x="1021365" y="2136322"/>
                  </a:cubicBezTo>
                  <a:cubicBezTo>
                    <a:pt x="1018737" y="2137898"/>
                    <a:pt x="982469" y="2187822"/>
                    <a:pt x="941470" y="2247206"/>
                  </a:cubicBezTo>
                  <a:cubicBezTo>
                    <a:pt x="899946" y="2306589"/>
                    <a:pt x="862627" y="2359141"/>
                    <a:pt x="857897" y="2363871"/>
                  </a:cubicBezTo>
                  <a:cubicBezTo>
                    <a:pt x="849487" y="2371753"/>
                    <a:pt x="843180" y="2370177"/>
                    <a:pt x="762234" y="2333391"/>
                  </a:cubicBezTo>
                  <a:cubicBezTo>
                    <a:pt x="714403" y="2311319"/>
                    <a:pt x="673404" y="2291875"/>
                    <a:pt x="671302" y="2289247"/>
                  </a:cubicBezTo>
                  <a:cubicBezTo>
                    <a:pt x="668674" y="2287145"/>
                    <a:pt x="682340" y="2223558"/>
                    <a:pt x="701262" y="2148409"/>
                  </a:cubicBezTo>
                  <a:cubicBezTo>
                    <a:pt x="720184" y="2073260"/>
                    <a:pt x="734902" y="2008621"/>
                    <a:pt x="732799" y="2004417"/>
                  </a:cubicBezTo>
                  <a:cubicBezTo>
                    <a:pt x="731222" y="2000738"/>
                    <a:pt x="714403" y="1986549"/>
                    <a:pt x="694955" y="1972886"/>
                  </a:cubicBezTo>
                  <a:cubicBezTo>
                    <a:pt x="675507" y="1958697"/>
                    <a:pt x="642393" y="1932421"/>
                    <a:pt x="621368" y="1913502"/>
                  </a:cubicBezTo>
                  <a:cubicBezTo>
                    <a:pt x="589305" y="1884599"/>
                    <a:pt x="581421" y="1880395"/>
                    <a:pt x="571434" y="1884073"/>
                  </a:cubicBezTo>
                  <a:cubicBezTo>
                    <a:pt x="565127" y="1886701"/>
                    <a:pt x="504680" y="1914028"/>
                    <a:pt x="437401" y="1944508"/>
                  </a:cubicBezTo>
                  <a:cubicBezTo>
                    <a:pt x="370122" y="1974988"/>
                    <a:pt x="313355" y="2000213"/>
                    <a:pt x="311252" y="2000213"/>
                  </a:cubicBezTo>
                  <a:cubicBezTo>
                    <a:pt x="309150" y="2000213"/>
                    <a:pt x="280766" y="1963952"/>
                    <a:pt x="248703" y="1919809"/>
                  </a:cubicBezTo>
                  <a:lnTo>
                    <a:pt x="189308" y="1839930"/>
                  </a:lnTo>
                  <a:lnTo>
                    <a:pt x="291804" y="1737454"/>
                  </a:lnTo>
                  <a:cubicBezTo>
                    <a:pt x="348046" y="1681224"/>
                    <a:pt x="394300" y="1632351"/>
                    <a:pt x="394300" y="1629197"/>
                  </a:cubicBezTo>
                  <a:cubicBezTo>
                    <a:pt x="394300" y="1626044"/>
                    <a:pt x="386941" y="1607126"/>
                    <a:pt x="378006" y="1587156"/>
                  </a:cubicBezTo>
                  <a:cubicBezTo>
                    <a:pt x="368545" y="1567186"/>
                    <a:pt x="353302" y="1528824"/>
                    <a:pt x="343841" y="1501497"/>
                  </a:cubicBezTo>
                  <a:cubicBezTo>
                    <a:pt x="334379" y="1474695"/>
                    <a:pt x="325444" y="1451573"/>
                    <a:pt x="324393" y="1450522"/>
                  </a:cubicBezTo>
                  <a:cubicBezTo>
                    <a:pt x="323341" y="1449471"/>
                    <a:pt x="255536" y="1442639"/>
                    <a:pt x="173014" y="1434756"/>
                  </a:cubicBezTo>
                  <a:cubicBezTo>
                    <a:pt x="91017" y="1427399"/>
                    <a:pt x="23738" y="1421093"/>
                    <a:pt x="23212" y="1420567"/>
                  </a:cubicBezTo>
                  <a:cubicBezTo>
                    <a:pt x="22687" y="1420042"/>
                    <a:pt x="18482" y="1382730"/>
                    <a:pt x="13226" y="1338061"/>
                  </a:cubicBezTo>
                  <a:cubicBezTo>
                    <a:pt x="8495" y="1293392"/>
                    <a:pt x="2713" y="1250300"/>
                    <a:pt x="85" y="1242417"/>
                  </a:cubicBezTo>
                  <a:cubicBezTo>
                    <a:pt x="-2543" y="1234534"/>
                    <a:pt x="-3069" y="1226651"/>
                    <a:pt x="-440" y="1225600"/>
                  </a:cubicBezTo>
                  <a:cubicBezTo>
                    <a:pt x="1662" y="1224024"/>
                    <a:pt x="64736" y="1207207"/>
                    <a:pt x="139374" y="1187763"/>
                  </a:cubicBezTo>
                  <a:cubicBezTo>
                    <a:pt x="214538" y="1168844"/>
                    <a:pt x="279715" y="1150977"/>
                    <a:pt x="284446" y="1148349"/>
                  </a:cubicBezTo>
                  <a:cubicBezTo>
                    <a:pt x="290753" y="1145196"/>
                    <a:pt x="293907" y="1132584"/>
                    <a:pt x="296535" y="1100527"/>
                  </a:cubicBezTo>
                  <a:cubicBezTo>
                    <a:pt x="298637" y="1076879"/>
                    <a:pt x="304945" y="1035888"/>
                    <a:pt x="310201" y="1010138"/>
                  </a:cubicBezTo>
                  <a:cubicBezTo>
                    <a:pt x="315983" y="984913"/>
                    <a:pt x="319136" y="961791"/>
                    <a:pt x="317560" y="959163"/>
                  </a:cubicBezTo>
                  <a:cubicBezTo>
                    <a:pt x="315983" y="956535"/>
                    <a:pt x="260793" y="917647"/>
                    <a:pt x="194565" y="872978"/>
                  </a:cubicBezTo>
                  <a:cubicBezTo>
                    <a:pt x="128336" y="828309"/>
                    <a:pt x="73146" y="789421"/>
                    <a:pt x="72095" y="787319"/>
                  </a:cubicBezTo>
                  <a:cubicBezTo>
                    <a:pt x="69467" y="783115"/>
                    <a:pt x="142003" y="620730"/>
                    <a:pt x="149887" y="613373"/>
                  </a:cubicBezTo>
                  <a:cubicBezTo>
                    <a:pt x="153041" y="610745"/>
                    <a:pt x="206654" y="622832"/>
                    <a:pt x="289176" y="644904"/>
                  </a:cubicBezTo>
                  <a:cubicBezTo>
                    <a:pt x="362763" y="664348"/>
                    <a:pt x="428991" y="680639"/>
                    <a:pt x="436350" y="680639"/>
                  </a:cubicBezTo>
                  <a:cubicBezTo>
                    <a:pt x="446336" y="680639"/>
                    <a:pt x="454746" y="673282"/>
                    <a:pt x="472617" y="648582"/>
                  </a:cubicBezTo>
                  <a:cubicBezTo>
                    <a:pt x="485758" y="630715"/>
                    <a:pt x="512039" y="599184"/>
                    <a:pt x="532013" y="578163"/>
                  </a:cubicBezTo>
                  <a:cubicBezTo>
                    <a:pt x="564075" y="543479"/>
                    <a:pt x="567229" y="538224"/>
                    <a:pt x="562498" y="526137"/>
                  </a:cubicBezTo>
                  <a:cubicBezTo>
                    <a:pt x="559870" y="518780"/>
                    <a:pt x="529910" y="459922"/>
                    <a:pt x="496270" y="394757"/>
                  </a:cubicBezTo>
                  <a:cubicBezTo>
                    <a:pt x="463156" y="329593"/>
                    <a:pt x="436350" y="273888"/>
                    <a:pt x="437401" y="271261"/>
                  </a:cubicBezTo>
                  <a:cubicBezTo>
                    <a:pt x="439503" y="264429"/>
                    <a:pt x="589831" y="160902"/>
                    <a:pt x="597189" y="160902"/>
                  </a:cubicBezTo>
                  <a:cubicBezTo>
                    <a:pt x="602446" y="160902"/>
                    <a:pt x="666046" y="219760"/>
                    <a:pt x="791669" y="340629"/>
                  </a:cubicBezTo>
                  <a:lnTo>
                    <a:pt x="817950" y="366380"/>
                  </a:lnTo>
                  <a:lnTo>
                    <a:pt x="871037" y="345359"/>
                  </a:lnTo>
                  <a:cubicBezTo>
                    <a:pt x="900472" y="333797"/>
                    <a:pt x="939368" y="320134"/>
                    <a:pt x="957765" y="315404"/>
                  </a:cubicBezTo>
                  <a:cubicBezTo>
                    <a:pt x="975636" y="310149"/>
                    <a:pt x="994032" y="303843"/>
                    <a:pt x="997186" y="300690"/>
                  </a:cubicBezTo>
                  <a:cubicBezTo>
                    <a:pt x="1001391" y="296486"/>
                    <a:pt x="1006647" y="248138"/>
                    <a:pt x="1012955" y="153545"/>
                  </a:cubicBezTo>
                  <a:cubicBezTo>
                    <a:pt x="1021365" y="20589"/>
                    <a:pt x="1022416" y="12706"/>
                    <a:pt x="1032403" y="8502"/>
                  </a:cubicBezTo>
                  <a:cubicBezTo>
                    <a:pt x="1049748" y="2196"/>
                    <a:pt x="1220049" y="-8840"/>
                    <a:pt x="1224780" y="-3585"/>
                  </a:cubicBezTo>
                  <a:cubicBezTo>
                    <a:pt x="1226882" y="-1483"/>
                    <a:pt x="1246330" y="59477"/>
                    <a:pt x="1267355" y="131999"/>
                  </a:cubicBezTo>
                  <a:cubicBezTo>
                    <a:pt x="1288905" y="203995"/>
                    <a:pt x="1309930" y="267057"/>
                    <a:pt x="1314661" y="271786"/>
                  </a:cubicBezTo>
                  <a:cubicBezTo>
                    <a:pt x="1319917" y="277042"/>
                    <a:pt x="1337262" y="281246"/>
                    <a:pt x="1360915" y="283873"/>
                  </a:cubicBezTo>
                  <a:cubicBezTo>
                    <a:pt x="1381940" y="285450"/>
                    <a:pt x="1421361" y="292282"/>
                    <a:pt x="1449219" y="298062"/>
                  </a:cubicBezTo>
                  <a:cubicBezTo>
                    <a:pt x="1476552" y="303843"/>
                    <a:pt x="1502307" y="307522"/>
                    <a:pt x="1505986" y="305945"/>
                  </a:cubicBezTo>
                  <a:cubicBezTo>
                    <a:pt x="1509666" y="304894"/>
                    <a:pt x="1549087" y="251291"/>
                    <a:pt x="1593239" y="187704"/>
                  </a:cubicBezTo>
                  <a:cubicBezTo>
                    <a:pt x="1637391" y="123591"/>
                    <a:pt x="1674710" y="71564"/>
                    <a:pt x="1676813" y="71564"/>
                  </a:cubicBezTo>
                  <a:cubicBezTo>
                    <a:pt x="1682595" y="71564"/>
                    <a:pt x="1852370" y="150392"/>
                    <a:pt x="1857100" y="155122"/>
                  </a:cubicBezTo>
                  <a:cubicBezTo>
                    <a:pt x="1859203" y="157224"/>
                    <a:pt x="1845537" y="221337"/>
                    <a:pt x="1826614" y="297011"/>
                  </a:cubicBezTo>
                  <a:cubicBezTo>
                    <a:pt x="1807692" y="372686"/>
                    <a:pt x="1793500" y="436799"/>
                    <a:pt x="1795077" y="439952"/>
                  </a:cubicBezTo>
                  <a:cubicBezTo>
                    <a:pt x="1797180" y="442580"/>
                    <a:pt x="1815576" y="457294"/>
                    <a:pt x="1836601" y="473060"/>
                  </a:cubicBezTo>
                  <a:cubicBezTo>
                    <a:pt x="1857626" y="488300"/>
                    <a:pt x="1889689" y="514575"/>
                    <a:pt x="1908086" y="530866"/>
                  </a:cubicBezTo>
                  <a:cubicBezTo>
                    <a:pt x="1925957" y="547157"/>
                    <a:pt x="1944353" y="560295"/>
                    <a:pt x="1948558" y="560295"/>
                  </a:cubicBezTo>
                  <a:cubicBezTo>
                    <a:pt x="1952763" y="560295"/>
                    <a:pt x="2013735" y="534020"/>
                    <a:pt x="2084168" y="501963"/>
                  </a:cubicBezTo>
                  <a:cubicBezTo>
                    <a:pt x="2154601" y="469906"/>
                    <a:pt x="2215048" y="444682"/>
                    <a:pt x="2217676" y="445207"/>
                  </a:cubicBezTo>
                  <a:cubicBezTo>
                    <a:pt x="2220829" y="446258"/>
                    <a:pt x="2249213" y="482519"/>
                    <a:pt x="2281276" y="526137"/>
                  </a:cubicBezTo>
                  <a:lnTo>
                    <a:pt x="2339094" y="604964"/>
                  </a:lnTo>
                  <a:lnTo>
                    <a:pt x="2236598" y="707440"/>
                  </a:lnTo>
                  <a:cubicBezTo>
                    <a:pt x="2180357" y="763671"/>
                    <a:pt x="2134102" y="812544"/>
                    <a:pt x="2134102" y="815697"/>
                  </a:cubicBezTo>
                  <a:cubicBezTo>
                    <a:pt x="2134102" y="818850"/>
                    <a:pt x="2141986" y="838820"/>
                    <a:pt x="2151973" y="860366"/>
                  </a:cubicBezTo>
                  <a:cubicBezTo>
                    <a:pt x="2161960" y="881912"/>
                    <a:pt x="2176152" y="918173"/>
                    <a:pt x="2184036" y="941295"/>
                  </a:cubicBezTo>
                  <a:cubicBezTo>
                    <a:pt x="2192446" y="964418"/>
                    <a:pt x="2201382" y="985964"/>
                    <a:pt x="2204535" y="989643"/>
                  </a:cubicBezTo>
                  <a:cubicBezTo>
                    <a:pt x="2208215" y="993322"/>
                    <a:pt x="2260777" y="1000153"/>
                    <a:pt x="2336466" y="1006460"/>
                  </a:cubicBezTo>
                  <a:cubicBezTo>
                    <a:pt x="2405848" y="1012766"/>
                    <a:pt x="2472076" y="1019072"/>
                    <a:pt x="2484165" y="1020648"/>
                  </a:cubicBezTo>
                  <a:lnTo>
                    <a:pt x="2505715" y="1023276"/>
                  </a:lnTo>
                  <a:lnTo>
                    <a:pt x="2516228" y="1118920"/>
                  </a:lnTo>
                  <a:cubicBezTo>
                    <a:pt x="2522535" y="1171472"/>
                    <a:pt x="2525689" y="1216141"/>
                    <a:pt x="2524112" y="1218243"/>
                  </a:cubicBezTo>
                  <a:cubicBezTo>
                    <a:pt x="2522010" y="1220345"/>
                    <a:pt x="2458935" y="1237687"/>
                    <a:pt x="2383772" y="1257131"/>
                  </a:cubicBezTo>
                  <a:cubicBezTo>
                    <a:pt x="2308608" y="1276050"/>
                    <a:pt x="2244482" y="1293917"/>
                    <a:pt x="2241329" y="1296545"/>
                  </a:cubicBezTo>
                  <a:cubicBezTo>
                    <a:pt x="2238175" y="1299173"/>
                    <a:pt x="2233970" y="1319668"/>
                    <a:pt x="2231867" y="1342265"/>
                  </a:cubicBezTo>
                  <a:cubicBezTo>
                    <a:pt x="2230291" y="1364337"/>
                    <a:pt x="2223983" y="1404802"/>
                    <a:pt x="2218201" y="1432129"/>
                  </a:cubicBezTo>
                  <a:cubicBezTo>
                    <a:pt x="2212945" y="1459455"/>
                    <a:pt x="2209266" y="1483629"/>
                    <a:pt x="2210843" y="1486257"/>
                  </a:cubicBezTo>
                  <a:cubicBezTo>
                    <a:pt x="2212420" y="1488884"/>
                    <a:pt x="2267610" y="1526722"/>
                    <a:pt x="2332786" y="1570340"/>
                  </a:cubicBezTo>
                  <a:cubicBezTo>
                    <a:pt x="2398489" y="1613957"/>
                    <a:pt x="2453679" y="1651269"/>
                    <a:pt x="2456307" y="1652846"/>
                  </a:cubicBezTo>
                  <a:cubicBezTo>
                    <a:pt x="2462089" y="1658626"/>
                    <a:pt x="2383246" y="1828894"/>
                    <a:pt x="2373785" y="1830996"/>
                  </a:cubicBezTo>
                  <a:cubicBezTo>
                    <a:pt x="2369054" y="1832047"/>
                    <a:pt x="2302826" y="1816282"/>
                    <a:pt x="2226086" y="1795786"/>
                  </a:cubicBezTo>
                  <a:cubicBezTo>
                    <a:pt x="2149871" y="1775291"/>
                    <a:pt x="2086271" y="1758475"/>
                    <a:pt x="2085219" y="1758475"/>
                  </a:cubicBezTo>
                  <a:cubicBezTo>
                    <a:pt x="2083643" y="1758475"/>
                    <a:pt x="2071028" y="1774240"/>
                    <a:pt x="2056310" y="1794210"/>
                  </a:cubicBezTo>
                  <a:cubicBezTo>
                    <a:pt x="2042119" y="1813654"/>
                    <a:pt x="2014261" y="1846762"/>
                    <a:pt x="1995338" y="1867782"/>
                  </a:cubicBezTo>
                  <a:lnTo>
                    <a:pt x="1960648" y="1905620"/>
                  </a:lnTo>
                  <a:lnTo>
                    <a:pt x="2026350" y="2036999"/>
                  </a:lnTo>
                  <a:cubicBezTo>
                    <a:pt x="2062618" y="2108995"/>
                    <a:pt x="2092053" y="2169955"/>
                    <a:pt x="2092053" y="2172057"/>
                  </a:cubicBezTo>
                  <a:cubicBezTo>
                    <a:pt x="2091527" y="2177838"/>
                    <a:pt x="1939623" y="2281364"/>
                    <a:pt x="1931213" y="2281364"/>
                  </a:cubicBezTo>
                  <a:cubicBezTo>
                    <a:pt x="1927008" y="2281364"/>
                    <a:pt x="1885484" y="2244578"/>
                    <a:pt x="1838704" y="2199384"/>
                  </a:cubicBezTo>
                  <a:cubicBezTo>
                    <a:pt x="1791398" y="2154715"/>
                    <a:pt x="1743041" y="2108995"/>
                    <a:pt x="1730952" y="2097959"/>
                  </a:cubicBezTo>
                  <a:lnTo>
                    <a:pt x="1708876" y="2078515"/>
                  </a:lnTo>
                  <a:lnTo>
                    <a:pt x="1662621" y="2096908"/>
                  </a:lnTo>
                  <a:cubicBezTo>
                    <a:pt x="1637391" y="2106893"/>
                    <a:pt x="1598495" y="2120031"/>
                    <a:pt x="1576945" y="2126337"/>
                  </a:cubicBezTo>
                  <a:cubicBezTo>
                    <a:pt x="1555395" y="2133169"/>
                    <a:pt x="1534370" y="2141051"/>
                    <a:pt x="1530690" y="2144204"/>
                  </a:cubicBezTo>
                  <a:cubicBezTo>
                    <a:pt x="1525960" y="2148934"/>
                    <a:pt x="1521755" y="2193078"/>
                    <a:pt x="1515447" y="2289773"/>
                  </a:cubicBezTo>
                  <a:cubicBezTo>
                    <a:pt x="1510717" y="2365973"/>
                    <a:pt x="1505461" y="2430611"/>
                    <a:pt x="1503358" y="2432713"/>
                  </a:cubicBezTo>
                  <a:cubicBezTo>
                    <a:pt x="1501256" y="2434815"/>
                    <a:pt x="1459732" y="2440071"/>
                    <a:pt x="1410849" y="2444275"/>
                  </a:cubicBezTo>
                  <a:cubicBezTo>
                    <a:pt x="1306251" y="2453209"/>
                    <a:pt x="1304674" y="2453209"/>
                    <a:pt x="1302046" y="2448479"/>
                  </a:cubicBezTo>
                  <a:close/>
                  <a:moveTo>
                    <a:pt x="1437656" y="1939778"/>
                  </a:moveTo>
                  <a:cubicBezTo>
                    <a:pt x="1540152" y="1916655"/>
                    <a:pt x="1632135" y="1876716"/>
                    <a:pt x="1714657" y="1821011"/>
                  </a:cubicBezTo>
                  <a:cubicBezTo>
                    <a:pt x="1920700" y="1680173"/>
                    <a:pt x="2041593" y="1418991"/>
                    <a:pt x="2013735" y="1175151"/>
                  </a:cubicBezTo>
                  <a:cubicBezTo>
                    <a:pt x="1992710" y="994898"/>
                    <a:pt x="1921226" y="846702"/>
                    <a:pt x="1792449" y="717951"/>
                  </a:cubicBezTo>
                  <a:cubicBezTo>
                    <a:pt x="1561176" y="485672"/>
                    <a:pt x="1207960" y="423661"/>
                    <a:pt x="916766" y="562923"/>
                  </a:cubicBezTo>
                  <a:cubicBezTo>
                    <a:pt x="711775" y="661195"/>
                    <a:pt x="565127" y="850381"/>
                    <a:pt x="523077" y="1070573"/>
                  </a:cubicBezTo>
                  <a:cubicBezTo>
                    <a:pt x="494168" y="1222973"/>
                    <a:pt x="517821" y="1381153"/>
                    <a:pt x="590882" y="1527773"/>
                  </a:cubicBezTo>
                  <a:cubicBezTo>
                    <a:pt x="699685" y="1745862"/>
                    <a:pt x="911510" y="1901415"/>
                    <a:pt x="1159077" y="1945033"/>
                  </a:cubicBezTo>
                  <a:cubicBezTo>
                    <a:pt x="1215318" y="1955018"/>
                    <a:pt x="1385619" y="1951865"/>
                    <a:pt x="1437656" y="1939778"/>
                  </a:cubicBezTo>
                  <a:close/>
                </a:path>
              </a:pathLst>
            </a:custGeom>
            <a:solidFill>
              <a:srgbClr val="0A98CD"/>
            </a:solidFill>
            <a:ln w="525" cap="flat">
              <a:no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21" name="TextBox 20" descr="OIG investigation, report and outcome&#10;">
              <a:extLst>
                <a:ext uri="{FF2B5EF4-FFF2-40B4-BE49-F238E27FC236}">
                  <a16:creationId xmlns:a16="http://schemas.microsoft.com/office/drawing/2014/main" id="{BF6B4813-B991-81DE-8A34-B5EE0E338F64}"/>
                </a:ext>
              </a:extLst>
            </p:cNvPr>
            <p:cNvSpPr txBox="1"/>
            <p:nvPr/>
          </p:nvSpPr>
          <p:spPr>
            <a:xfrm>
              <a:off x="7129893" y="3742015"/>
              <a:ext cx="1408473" cy="1661993"/>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Office of Inspector General investigation, report, and outcome</a:t>
              </a:r>
            </a:p>
            <a:p>
              <a:pPr algn="ctr"/>
              <a:endParaRPr lang="en-US">
                <a:latin typeface="Arial" panose="020B0604020202020204" pitchFamily="34" charset="0"/>
                <a:cs typeface="Arial" panose="020B0604020202020204" pitchFamily="34" charset="0"/>
              </a:endParaRPr>
            </a:p>
          </p:txBody>
        </p:sp>
      </p:grpSp>
      <p:grpSp>
        <p:nvGrpSpPr>
          <p:cNvPr id="22" name="Group 21">
            <a:extLst>
              <a:ext uri="{FF2B5EF4-FFF2-40B4-BE49-F238E27FC236}">
                <a16:creationId xmlns:a16="http://schemas.microsoft.com/office/drawing/2014/main" id="{E8732DE8-1899-AACB-AE22-87131619A68B}"/>
              </a:ext>
              <a:ext uri="{C183D7F6-B498-43B3-948B-1728B52AA6E4}">
                <adec:decorative xmlns:adec="http://schemas.microsoft.com/office/drawing/2017/decorative" val="1"/>
              </a:ext>
            </a:extLst>
          </p:cNvPr>
          <p:cNvGrpSpPr/>
          <p:nvPr/>
        </p:nvGrpSpPr>
        <p:grpSpPr>
          <a:xfrm>
            <a:off x="8342452" y="1188720"/>
            <a:ext cx="3023594" cy="3097490"/>
            <a:chOff x="8342452" y="1188720"/>
            <a:chExt cx="3023594" cy="3097490"/>
          </a:xfrm>
        </p:grpSpPr>
        <p:sp>
          <p:nvSpPr>
            <p:cNvPr id="23" name="Freeform: Shape 22">
              <a:extLst>
                <a:ext uri="{FF2B5EF4-FFF2-40B4-BE49-F238E27FC236}">
                  <a16:creationId xmlns:a16="http://schemas.microsoft.com/office/drawing/2014/main" id="{6650C375-BC45-901D-3F95-D8E7471A173E}"/>
                </a:ext>
                <a:ext uri="{C183D7F6-B498-43B3-948B-1728B52AA6E4}">
                  <adec:decorative xmlns:adec="http://schemas.microsoft.com/office/drawing/2017/decorative" val="1"/>
                </a:ext>
              </a:extLst>
            </p:cNvPr>
            <p:cNvSpPr/>
            <p:nvPr/>
          </p:nvSpPr>
          <p:spPr>
            <a:xfrm rot="21027832" flipV="1">
              <a:off x="8342452" y="1188720"/>
              <a:ext cx="3023594" cy="3097490"/>
            </a:xfrm>
            <a:custGeom>
              <a:avLst/>
              <a:gdLst>
                <a:gd name="connsiteX0" fmla="*/ 1302046 w 2526682"/>
                <a:gd name="connsiteY0" fmla="*/ 2448479 h 2456585"/>
                <a:gd name="connsiteX1" fmla="*/ 1262099 w 2526682"/>
                <a:gd name="connsiteY1" fmla="*/ 2315523 h 2456585"/>
                <a:gd name="connsiteX2" fmla="*/ 1216370 w 2526682"/>
                <a:gd name="connsiteY2" fmla="*/ 2175210 h 2456585"/>
                <a:gd name="connsiteX3" fmla="*/ 1191666 w 2526682"/>
                <a:gd name="connsiteY3" fmla="*/ 2163123 h 2456585"/>
                <a:gd name="connsiteX4" fmla="*/ 1042915 w 2526682"/>
                <a:gd name="connsiteY4" fmla="*/ 2137373 h 2456585"/>
                <a:gd name="connsiteX5" fmla="*/ 1021365 w 2526682"/>
                <a:gd name="connsiteY5" fmla="*/ 2136322 h 2456585"/>
                <a:gd name="connsiteX6" fmla="*/ 941470 w 2526682"/>
                <a:gd name="connsiteY6" fmla="*/ 2247206 h 2456585"/>
                <a:gd name="connsiteX7" fmla="*/ 857897 w 2526682"/>
                <a:gd name="connsiteY7" fmla="*/ 2363871 h 2456585"/>
                <a:gd name="connsiteX8" fmla="*/ 762234 w 2526682"/>
                <a:gd name="connsiteY8" fmla="*/ 2333391 h 2456585"/>
                <a:gd name="connsiteX9" fmla="*/ 671302 w 2526682"/>
                <a:gd name="connsiteY9" fmla="*/ 2289247 h 2456585"/>
                <a:gd name="connsiteX10" fmla="*/ 701262 w 2526682"/>
                <a:gd name="connsiteY10" fmla="*/ 2148409 h 2456585"/>
                <a:gd name="connsiteX11" fmla="*/ 732799 w 2526682"/>
                <a:gd name="connsiteY11" fmla="*/ 2004417 h 2456585"/>
                <a:gd name="connsiteX12" fmla="*/ 694955 w 2526682"/>
                <a:gd name="connsiteY12" fmla="*/ 1972886 h 2456585"/>
                <a:gd name="connsiteX13" fmla="*/ 621368 w 2526682"/>
                <a:gd name="connsiteY13" fmla="*/ 1913502 h 2456585"/>
                <a:gd name="connsiteX14" fmla="*/ 571434 w 2526682"/>
                <a:gd name="connsiteY14" fmla="*/ 1884073 h 2456585"/>
                <a:gd name="connsiteX15" fmla="*/ 437401 w 2526682"/>
                <a:gd name="connsiteY15" fmla="*/ 1944508 h 2456585"/>
                <a:gd name="connsiteX16" fmla="*/ 311252 w 2526682"/>
                <a:gd name="connsiteY16" fmla="*/ 2000213 h 2456585"/>
                <a:gd name="connsiteX17" fmla="*/ 248703 w 2526682"/>
                <a:gd name="connsiteY17" fmla="*/ 1919809 h 2456585"/>
                <a:gd name="connsiteX18" fmla="*/ 189308 w 2526682"/>
                <a:gd name="connsiteY18" fmla="*/ 1839930 h 2456585"/>
                <a:gd name="connsiteX19" fmla="*/ 291804 w 2526682"/>
                <a:gd name="connsiteY19" fmla="*/ 1737454 h 2456585"/>
                <a:gd name="connsiteX20" fmla="*/ 394300 w 2526682"/>
                <a:gd name="connsiteY20" fmla="*/ 1629197 h 2456585"/>
                <a:gd name="connsiteX21" fmla="*/ 378006 w 2526682"/>
                <a:gd name="connsiteY21" fmla="*/ 1587156 h 2456585"/>
                <a:gd name="connsiteX22" fmla="*/ 343841 w 2526682"/>
                <a:gd name="connsiteY22" fmla="*/ 1501497 h 2456585"/>
                <a:gd name="connsiteX23" fmla="*/ 324393 w 2526682"/>
                <a:gd name="connsiteY23" fmla="*/ 1450522 h 2456585"/>
                <a:gd name="connsiteX24" fmla="*/ 173014 w 2526682"/>
                <a:gd name="connsiteY24" fmla="*/ 1434756 h 2456585"/>
                <a:gd name="connsiteX25" fmla="*/ 23212 w 2526682"/>
                <a:gd name="connsiteY25" fmla="*/ 1420567 h 2456585"/>
                <a:gd name="connsiteX26" fmla="*/ 13226 w 2526682"/>
                <a:gd name="connsiteY26" fmla="*/ 1338061 h 2456585"/>
                <a:gd name="connsiteX27" fmla="*/ 85 w 2526682"/>
                <a:gd name="connsiteY27" fmla="*/ 1242417 h 2456585"/>
                <a:gd name="connsiteX28" fmla="*/ -440 w 2526682"/>
                <a:gd name="connsiteY28" fmla="*/ 1225600 h 2456585"/>
                <a:gd name="connsiteX29" fmla="*/ 139374 w 2526682"/>
                <a:gd name="connsiteY29" fmla="*/ 1187763 h 2456585"/>
                <a:gd name="connsiteX30" fmla="*/ 284446 w 2526682"/>
                <a:gd name="connsiteY30" fmla="*/ 1148349 h 2456585"/>
                <a:gd name="connsiteX31" fmla="*/ 296535 w 2526682"/>
                <a:gd name="connsiteY31" fmla="*/ 1100527 h 2456585"/>
                <a:gd name="connsiteX32" fmla="*/ 310201 w 2526682"/>
                <a:gd name="connsiteY32" fmla="*/ 1010138 h 2456585"/>
                <a:gd name="connsiteX33" fmla="*/ 317560 w 2526682"/>
                <a:gd name="connsiteY33" fmla="*/ 959163 h 2456585"/>
                <a:gd name="connsiteX34" fmla="*/ 194565 w 2526682"/>
                <a:gd name="connsiteY34" fmla="*/ 872978 h 2456585"/>
                <a:gd name="connsiteX35" fmla="*/ 72095 w 2526682"/>
                <a:gd name="connsiteY35" fmla="*/ 787319 h 2456585"/>
                <a:gd name="connsiteX36" fmla="*/ 149887 w 2526682"/>
                <a:gd name="connsiteY36" fmla="*/ 613373 h 2456585"/>
                <a:gd name="connsiteX37" fmla="*/ 289176 w 2526682"/>
                <a:gd name="connsiteY37" fmla="*/ 644904 h 2456585"/>
                <a:gd name="connsiteX38" fmla="*/ 436350 w 2526682"/>
                <a:gd name="connsiteY38" fmla="*/ 680639 h 2456585"/>
                <a:gd name="connsiteX39" fmla="*/ 472617 w 2526682"/>
                <a:gd name="connsiteY39" fmla="*/ 648582 h 2456585"/>
                <a:gd name="connsiteX40" fmla="*/ 532013 w 2526682"/>
                <a:gd name="connsiteY40" fmla="*/ 578163 h 2456585"/>
                <a:gd name="connsiteX41" fmla="*/ 562498 w 2526682"/>
                <a:gd name="connsiteY41" fmla="*/ 526137 h 2456585"/>
                <a:gd name="connsiteX42" fmla="*/ 496270 w 2526682"/>
                <a:gd name="connsiteY42" fmla="*/ 394757 h 2456585"/>
                <a:gd name="connsiteX43" fmla="*/ 437401 w 2526682"/>
                <a:gd name="connsiteY43" fmla="*/ 271261 h 2456585"/>
                <a:gd name="connsiteX44" fmla="*/ 597189 w 2526682"/>
                <a:gd name="connsiteY44" fmla="*/ 160902 h 2456585"/>
                <a:gd name="connsiteX45" fmla="*/ 791669 w 2526682"/>
                <a:gd name="connsiteY45" fmla="*/ 340629 h 2456585"/>
                <a:gd name="connsiteX46" fmla="*/ 817950 w 2526682"/>
                <a:gd name="connsiteY46" fmla="*/ 366380 h 2456585"/>
                <a:gd name="connsiteX47" fmla="*/ 871037 w 2526682"/>
                <a:gd name="connsiteY47" fmla="*/ 345359 h 2456585"/>
                <a:gd name="connsiteX48" fmla="*/ 957765 w 2526682"/>
                <a:gd name="connsiteY48" fmla="*/ 315404 h 2456585"/>
                <a:gd name="connsiteX49" fmla="*/ 997186 w 2526682"/>
                <a:gd name="connsiteY49" fmla="*/ 300690 h 2456585"/>
                <a:gd name="connsiteX50" fmla="*/ 1012955 w 2526682"/>
                <a:gd name="connsiteY50" fmla="*/ 153545 h 2456585"/>
                <a:gd name="connsiteX51" fmla="*/ 1032403 w 2526682"/>
                <a:gd name="connsiteY51" fmla="*/ 8502 h 2456585"/>
                <a:gd name="connsiteX52" fmla="*/ 1224780 w 2526682"/>
                <a:gd name="connsiteY52" fmla="*/ -3585 h 2456585"/>
                <a:gd name="connsiteX53" fmla="*/ 1267355 w 2526682"/>
                <a:gd name="connsiteY53" fmla="*/ 131999 h 2456585"/>
                <a:gd name="connsiteX54" fmla="*/ 1314661 w 2526682"/>
                <a:gd name="connsiteY54" fmla="*/ 271786 h 2456585"/>
                <a:gd name="connsiteX55" fmla="*/ 1360915 w 2526682"/>
                <a:gd name="connsiteY55" fmla="*/ 283873 h 2456585"/>
                <a:gd name="connsiteX56" fmla="*/ 1449219 w 2526682"/>
                <a:gd name="connsiteY56" fmla="*/ 298062 h 2456585"/>
                <a:gd name="connsiteX57" fmla="*/ 1505986 w 2526682"/>
                <a:gd name="connsiteY57" fmla="*/ 305945 h 2456585"/>
                <a:gd name="connsiteX58" fmla="*/ 1593239 w 2526682"/>
                <a:gd name="connsiteY58" fmla="*/ 187704 h 2456585"/>
                <a:gd name="connsiteX59" fmla="*/ 1676813 w 2526682"/>
                <a:gd name="connsiteY59" fmla="*/ 71564 h 2456585"/>
                <a:gd name="connsiteX60" fmla="*/ 1857100 w 2526682"/>
                <a:gd name="connsiteY60" fmla="*/ 155122 h 2456585"/>
                <a:gd name="connsiteX61" fmla="*/ 1826614 w 2526682"/>
                <a:gd name="connsiteY61" fmla="*/ 297011 h 2456585"/>
                <a:gd name="connsiteX62" fmla="*/ 1795077 w 2526682"/>
                <a:gd name="connsiteY62" fmla="*/ 439952 h 2456585"/>
                <a:gd name="connsiteX63" fmla="*/ 1836601 w 2526682"/>
                <a:gd name="connsiteY63" fmla="*/ 473060 h 2456585"/>
                <a:gd name="connsiteX64" fmla="*/ 1908086 w 2526682"/>
                <a:gd name="connsiteY64" fmla="*/ 530866 h 2456585"/>
                <a:gd name="connsiteX65" fmla="*/ 1948558 w 2526682"/>
                <a:gd name="connsiteY65" fmla="*/ 560295 h 2456585"/>
                <a:gd name="connsiteX66" fmla="*/ 2084168 w 2526682"/>
                <a:gd name="connsiteY66" fmla="*/ 501963 h 2456585"/>
                <a:gd name="connsiteX67" fmla="*/ 2217676 w 2526682"/>
                <a:gd name="connsiteY67" fmla="*/ 445207 h 2456585"/>
                <a:gd name="connsiteX68" fmla="*/ 2281276 w 2526682"/>
                <a:gd name="connsiteY68" fmla="*/ 526137 h 2456585"/>
                <a:gd name="connsiteX69" fmla="*/ 2339094 w 2526682"/>
                <a:gd name="connsiteY69" fmla="*/ 604964 h 2456585"/>
                <a:gd name="connsiteX70" fmla="*/ 2236598 w 2526682"/>
                <a:gd name="connsiteY70" fmla="*/ 707440 h 2456585"/>
                <a:gd name="connsiteX71" fmla="*/ 2134102 w 2526682"/>
                <a:gd name="connsiteY71" fmla="*/ 815697 h 2456585"/>
                <a:gd name="connsiteX72" fmla="*/ 2151973 w 2526682"/>
                <a:gd name="connsiteY72" fmla="*/ 860366 h 2456585"/>
                <a:gd name="connsiteX73" fmla="*/ 2184036 w 2526682"/>
                <a:gd name="connsiteY73" fmla="*/ 941295 h 2456585"/>
                <a:gd name="connsiteX74" fmla="*/ 2204535 w 2526682"/>
                <a:gd name="connsiteY74" fmla="*/ 989643 h 2456585"/>
                <a:gd name="connsiteX75" fmla="*/ 2336466 w 2526682"/>
                <a:gd name="connsiteY75" fmla="*/ 1006460 h 2456585"/>
                <a:gd name="connsiteX76" fmla="*/ 2484165 w 2526682"/>
                <a:gd name="connsiteY76" fmla="*/ 1020648 h 2456585"/>
                <a:gd name="connsiteX77" fmla="*/ 2505715 w 2526682"/>
                <a:gd name="connsiteY77" fmla="*/ 1023276 h 2456585"/>
                <a:gd name="connsiteX78" fmla="*/ 2516228 w 2526682"/>
                <a:gd name="connsiteY78" fmla="*/ 1118920 h 2456585"/>
                <a:gd name="connsiteX79" fmla="*/ 2524112 w 2526682"/>
                <a:gd name="connsiteY79" fmla="*/ 1218243 h 2456585"/>
                <a:gd name="connsiteX80" fmla="*/ 2383772 w 2526682"/>
                <a:gd name="connsiteY80" fmla="*/ 1257131 h 2456585"/>
                <a:gd name="connsiteX81" fmla="*/ 2241329 w 2526682"/>
                <a:gd name="connsiteY81" fmla="*/ 1296545 h 2456585"/>
                <a:gd name="connsiteX82" fmla="*/ 2231867 w 2526682"/>
                <a:gd name="connsiteY82" fmla="*/ 1342265 h 2456585"/>
                <a:gd name="connsiteX83" fmla="*/ 2218201 w 2526682"/>
                <a:gd name="connsiteY83" fmla="*/ 1432129 h 2456585"/>
                <a:gd name="connsiteX84" fmla="*/ 2210843 w 2526682"/>
                <a:gd name="connsiteY84" fmla="*/ 1486257 h 2456585"/>
                <a:gd name="connsiteX85" fmla="*/ 2332786 w 2526682"/>
                <a:gd name="connsiteY85" fmla="*/ 1570340 h 2456585"/>
                <a:gd name="connsiteX86" fmla="*/ 2456307 w 2526682"/>
                <a:gd name="connsiteY86" fmla="*/ 1652846 h 2456585"/>
                <a:gd name="connsiteX87" fmla="*/ 2373785 w 2526682"/>
                <a:gd name="connsiteY87" fmla="*/ 1830996 h 2456585"/>
                <a:gd name="connsiteX88" fmla="*/ 2226086 w 2526682"/>
                <a:gd name="connsiteY88" fmla="*/ 1795786 h 2456585"/>
                <a:gd name="connsiteX89" fmla="*/ 2085219 w 2526682"/>
                <a:gd name="connsiteY89" fmla="*/ 1758475 h 2456585"/>
                <a:gd name="connsiteX90" fmla="*/ 2056310 w 2526682"/>
                <a:gd name="connsiteY90" fmla="*/ 1794210 h 2456585"/>
                <a:gd name="connsiteX91" fmla="*/ 1995338 w 2526682"/>
                <a:gd name="connsiteY91" fmla="*/ 1867782 h 2456585"/>
                <a:gd name="connsiteX92" fmla="*/ 1960648 w 2526682"/>
                <a:gd name="connsiteY92" fmla="*/ 1905620 h 2456585"/>
                <a:gd name="connsiteX93" fmla="*/ 2026350 w 2526682"/>
                <a:gd name="connsiteY93" fmla="*/ 2036999 h 2456585"/>
                <a:gd name="connsiteX94" fmla="*/ 2092053 w 2526682"/>
                <a:gd name="connsiteY94" fmla="*/ 2172057 h 2456585"/>
                <a:gd name="connsiteX95" fmla="*/ 1931213 w 2526682"/>
                <a:gd name="connsiteY95" fmla="*/ 2281364 h 2456585"/>
                <a:gd name="connsiteX96" fmla="*/ 1838704 w 2526682"/>
                <a:gd name="connsiteY96" fmla="*/ 2199384 h 2456585"/>
                <a:gd name="connsiteX97" fmla="*/ 1730952 w 2526682"/>
                <a:gd name="connsiteY97" fmla="*/ 2097959 h 2456585"/>
                <a:gd name="connsiteX98" fmla="*/ 1708876 w 2526682"/>
                <a:gd name="connsiteY98" fmla="*/ 2078515 h 2456585"/>
                <a:gd name="connsiteX99" fmla="*/ 1662621 w 2526682"/>
                <a:gd name="connsiteY99" fmla="*/ 2096908 h 2456585"/>
                <a:gd name="connsiteX100" fmla="*/ 1576945 w 2526682"/>
                <a:gd name="connsiteY100" fmla="*/ 2126337 h 2456585"/>
                <a:gd name="connsiteX101" fmla="*/ 1530690 w 2526682"/>
                <a:gd name="connsiteY101" fmla="*/ 2144204 h 2456585"/>
                <a:gd name="connsiteX102" fmla="*/ 1515447 w 2526682"/>
                <a:gd name="connsiteY102" fmla="*/ 2289773 h 2456585"/>
                <a:gd name="connsiteX103" fmla="*/ 1503358 w 2526682"/>
                <a:gd name="connsiteY103" fmla="*/ 2432713 h 2456585"/>
                <a:gd name="connsiteX104" fmla="*/ 1410849 w 2526682"/>
                <a:gd name="connsiteY104" fmla="*/ 2444275 h 2456585"/>
                <a:gd name="connsiteX105" fmla="*/ 1302046 w 2526682"/>
                <a:gd name="connsiteY105" fmla="*/ 2448479 h 2456585"/>
                <a:gd name="connsiteX106" fmla="*/ 1437656 w 2526682"/>
                <a:gd name="connsiteY106" fmla="*/ 1939778 h 2456585"/>
                <a:gd name="connsiteX107" fmla="*/ 1714657 w 2526682"/>
                <a:gd name="connsiteY107" fmla="*/ 1821011 h 2456585"/>
                <a:gd name="connsiteX108" fmla="*/ 2013735 w 2526682"/>
                <a:gd name="connsiteY108" fmla="*/ 1175151 h 2456585"/>
                <a:gd name="connsiteX109" fmla="*/ 1792449 w 2526682"/>
                <a:gd name="connsiteY109" fmla="*/ 717951 h 2456585"/>
                <a:gd name="connsiteX110" fmla="*/ 916766 w 2526682"/>
                <a:gd name="connsiteY110" fmla="*/ 562923 h 2456585"/>
                <a:gd name="connsiteX111" fmla="*/ 523077 w 2526682"/>
                <a:gd name="connsiteY111" fmla="*/ 1070573 h 2456585"/>
                <a:gd name="connsiteX112" fmla="*/ 590882 w 2526682"/>
                <a:gd name="connsiteY112" fmla="*/ 1527773 h 2456585"/>
                <a:gd name="connsiteX113" fmla="*/ 1159077 w 2526682"/>
                <a:gd name="connsiteY113" fmla="*/ 1945033 h 2456585"/>
                <a:gd name="connsiteX114" fmla="*/ 1437656 w 2526682"/>
                <a:gd name="connsiteY114" fmla="*/ 1939778 h 2456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2526682" h="2456585">
                  <a:moveTo>
                    <a:pt x="1302046" y="2448479"/>
                  </a:moveTo>
                  <a:cubicBezTo>
                    <a:pt x="1300995" y="2445851"/>
                    <a:pt x="1282598" y="2386468"/>
                    <a:pt x="1262099" y="2315523"/>
                  </a:cubicBezTo>
                  <a:cubicBezTo>
                    <a:pt x="1241074" y="2244578"/>
                    <a:pt x="1220575" y="2181516"/>
                    <a:pt x="1216370" y="2175210"/>
                  </a:cubicBezTo>
                  <a:cubicBezTo>
                    <a:pt x="1211114" y="2166802"/>
                    <a:pt x="1203755" y="2163123"/>
                    <a:pt x="1191666" y="2163123"/>
                  </a:cubicBezTo>
                  <a:cubicBezTo>
                    <a:pt x="1172743" y="2163123"/>
                    <a:pt x="1069722" y="2145255"/>
                    <a:pt x="1042915" y="2137373"/>
                  </a:cubicBezTo>
                  <a:cubicBezTo>
                    <a:pt x="1033980" y="2134745"/>
                    <a:pt x="1023993" y="2134220"/>
                    <a:pt x="1021365" y="2136322"/>
                  </a:cubicBezTo>
                  <a:cubicBezTo>
                    <a:pt x="1018737" y="2137898"/>
                    <a:pt x="982469" y="2187822"/>
                    <a:pt x="941470" y="2247206"/>
                  </a:cubicBezTo>
                  <a:cubicBezTo>
                    <a:pt x="899946" y="2306589"/>
                    <a:pt x="862627" y="2359141"/>
                    <a:pt x="857897" y="2363871"/>
                  </a:cubicBezTo>
                  <a:cubicBezTo>
                    <a:pt x="849487" y="2371753"/>
                    <a:pt x="843180" y="2370177"/>
                    <a:pt x="762234" y="2333391"/>
                  </a:cubicBezTo>
                  <a:cubicBezTo>
                    <a:pt x="714403" y="2311319"/>
                    <a:pt x="673404" y="2291875"/>
                    <a:pt x="671302" y="2289247"/>
                  </a:cubicBezTo>
                  <a:cubicBezTo>
                    <a:pt x="668674" y="2287145"/>
                    <a:pt x="682340" y="2223558"/>
                    <a:pt x="701262" y="2148409"/>
                  </a:cubicBezTo>
                  <a:cubicBezTo>
                    <a:pt x="720184" y="2073260"/>
                    <a:pt x="734902" y="2008621"/>
                    <a:pt x="732799" y="2004417"/>
                  </a:cubicBezTo>
                  <a:cubicBezTo>
                    <a:pt x="731222" y="2000738"/>
                    <a:pt x="714403" y="1986549"/>
                    <a:pt x="694955" y="1972886"/>
                  </a:cubicBezTo>
                  <a:cubicBezTo>
                    <a:pt x="675507" y="1958697"/>
                    <a:pt x="642393" y="1932421"/>
                    <a:pt x="621368" y="1913502"/>
                  </a:cubicBezTo>
                  <a:cubicBezTo>
                    <a:pt x="589305" y="1884599"/>
                    <a:pt x="581421" y="1880395"/>
                    <a:pt x="571434" y="1884073"/>
                  </a:cubicBezTo>
                  <a:cubicBezTo>
                    <a:pt x="565127" y="1886701"/>
                    <a:pt x="504680" y="1914028"/>
                    <a:pt x="437401" y="1944508"/>
                  </a:cubicBezTo>
                  <a:cubicBezTo>
                    <a:pt x="370122" y="1974988"/>
                    <a:pt x="313355" y="2000213"/>
                    <a:pt x="311252" y="2000213"/>
                  </a:cubicBezTo>
                  <a:cubicBezTo>
                    <a:pt x="309150" y="2000213"/>
                    <a:pt x="280766" y="1963952"/>
                    <a:pt x="248703" y="1919809"/>
                  </a:cubicBezTo>
                  <a:lnTo>
                    <a:pt x="189308" y="1839930"/>
                  </a:lnTo>
                  <a:lnTo>
                    <a:pt x="291804" y="1737454"/>
                  </a:lnTo>
                  <a:cubicBezTo>
                    <a:pt x="348046" y="1681224"/>
                    <a:pt x="394300" y="1632351"/>
                    <a:pt x="394300" y="1629197"/>
                  </a:cubicBezTo>
                  <a:cubicBezTo>
                    <a:pt x="394300" y="1626044"/>
                    <a:pt x="386941" y="1607126"/>
                    <a:pt x="378006" y="1587156"/>
                  </a:cubicBezTo>
                  <a:cubicBezTo>
                    <a:pt x="368545" y="1567186"/>
                    <a:pt x="353302" y="1528824"/>
                    <a:pt x="343841" y="1501497"/>
                  </a:cubicBezTo>
                  <a:cubicBezTo>
                    <a:pt x="334379" y="1474695"/>
                    <a:pt x="325444" y="1451573"/>
                    <a:pt x="324393" y="1450522"/>
                  </a:cubicBezTo>
                  <a:cubicBezTo>
                    <a:pt x="323341" y="1449471"/>
                    <a:pt x="255536" y="1442639"/>
                    <a:pt x="173014" y="1434756"/>
                  </a:cubicBezTo>
                  <a:cubicBezTo>
                    <a:pt x="91017" y="1427399"/>
                    <a:pt x="23738" y="1421093"/>
                    <a:pt x="23212" y="1420567"/>
                  </a:cubicBezTo>
                  <a:cubicBezTo>
                    <a:pt x="22687" y="1420042"/>
                    <a:pt x="18482" y="1382730"/>
                    <a:pt x="13226" y="1338061"/>
                  </a:cubicBezTo>
                  <a:cubicBezTo>
                    <a:pt x="8495" y="1293392"/>
                    <a:pt x="2713" y="1250300"/>
                    <a:pt x="85" y="1242417"/>
                  </a:cubicBezTo>
                  <a:cubicBezTo>
                    <a:pt x="-2543" y="1234534"/>
                    <a:pt x="-3069" y="1226651"/>
                    <a:pt x="-440" y="1225600"/>
                  </a:cubicBezTo>
                  <a:cubicBezTo>
                    <a:pt x="1662" y="1224024"/>
                    <a:pt x="64736" y="1207207"/>
                    <a:pt x="139374" y="1187763"/>
                  </a:cubicBezTo>
                  <a:cubicBezTo>
                    <a:pt x="214538" y="1168844"/>
                    <a:pt x="279715" y="1150977"/>
                    <a:pt x="284446" y="1148349"/>
                  </a:cubicBezTo>
                  <a:cubicBezTo>
                    <a:pt x="290753" y="1145196"/>
                    <a:pt x="293907" y="1132584"/>
                    <a:pt x="296535" y="1100527"/>
                  </a:cubicBezTo>
                  <a:cubicBezTo>
                    <a:pt x="298637" y="1076879"/>
                    <a:pt x="304945" y="1035888"/>
                    <a:pt x="310201" y="1010138"/>
                  </a:cubicBezTo>
                  <a:cubicBezTo>
                    <a:pt x="315983" y="984913"/>
                    <a:pt x="319136" y="961791"/>
                    <a:pt x="317560" y="959163"/>
                  </a:cubicBezTo>
                  <a:cubicBezTo>
                    <a:pt x="315983" y="956535"/>
                    <a:pt x="260793" y="917647"/>
                    <a:pt x="194565" y="872978"/>
                  </a:cubicBezTo>
                  <a:cubicBezTo>
                    <a:pt x="128336" y="828309"/>
                    <a:pt x="73146" y="789421"/>
                    <a:pt x="72095" y="787319"/>
                  </a:cubicBezTo>
                  <a:cubicBezTo>
                    <a:pt x="69467" y="783115"/>
                    <a:pt x="142003" y="620730"/>
                    <a:pt x="149887" y="613373"/>
                  </a:cubicBezTo>
                  <a:cubicBezTo>
                    <a:pt x="153041" y="610745"/>
                    <a:pt x="206654" y="622832"/>
                    <a:pt x="289176" y="644904"/>
                  </a:cubicBezTo>
                  <a:cubicBezTo>
                    <a:pt x="362763" y="664348"/>
                    <a:pt x="428991" y="680639"/>
                    <a:pt x="436350" y="680639"/>
                  </a:cubicBezTo>
                  <a:cubicBezTo>
                    <a:pt x="446336" y="680639"/>
                    <a:pt x="454746" y="673282"/>
                    <a:pt x="472617" y="648582"/>
                  </a:cubicBezTo>
                  <a:cubicBezTo>
                    <a:pt x="485758" y="630715"/>
                    <a:pt x="512039" y="599184"/>
                    <a:pt x="532013" y="578163"/>
                  </a:cubicBezTo>
                  <a:cubicBezTo>
                    <a:pt x="564075" y="543479"/>
                    <a:pt x="567229" y="538224"/>
                    <a:pt x="562498" y="526137"/>
                  </a:cubicBezTo>
                  <a:cubicBezTo>
                    <a:pt x="559870" y="518780"/>
                    <a:pt x="529910" y="459922"/>
                    <a:pt x="496270" y="394757"/>
                  </a:cubicBezTo>
                  <a:cubicBezTo>
                    <a:pt x="463156" y="329593"/>
                    <a:pt x="436350" y="273888"/>
                    <a:pt x="437401" y="271261"/>
                  </a:cubicBezTo>
                  <a:cubicBezTo>
                    <a:pt x="439503" y="264429"/>
                    <a:pt x="589831" y="160902"/>
                    <a:pt x="597189" y="160902"/>
                  </a:cubicBezTo>
                  <a:cubicBezTo>
                    <a:pt x="602446" y="160902"/>
                    <a:pt x="666046" y="219760"/>
                    <a:pt x="791669" y="340629"/>
                  </a:cubicBezTo>
                  <a:lnTo>
                    <a:pt x="817950" y="366380"/>
                  </a:lnTo>
                  <a:lnTo>
                    <a:pt x="871037" y="345359"/>
                  </a:lnTo>
                  <a:cubicBezTo>
                    <a:pt x="900472" y="333797"/>
                    <a:pt x="939368" y="320134"/>
                    <a:pt x="957765" y="315404"/>
                  </a:cubicBezTo>
                  <a:cubicBezTo>
                    <a:pt x="975636" y="310149"/>
                    <a:pt x="994032" y="303843"/>
                    <a:pt x="997186" y="300690"/>
                  </a:cubicBezTo>
                  <a:cubicBezTo>
                    <a:pt x="1001391" y="296486"/>
                    <a:pt x="1006647" y="248138"/>
                    <a:pt x="1012955" y="153545"/>
                  </a:cubicBezTo>
                  <a:cubicBezTo>
                    <a:pt x="1021365" y="20589"/>
                    <a:pt x="1022416" y="12706"/>
                    <a:pt x="1032403" y="8502"/>
                  </a:cubicBezTo>
                  <a:cubicBezTo>
                    <a:pt x="1049748" y="2196"/>
                    <a:pt x="1220049" y="-8840"/>
                    <a:pt x="1224780" y="-3585"/>
                  </a:cubicBezTo>
                  <a:cubicBezTo>
                    <a:pt x="1226882" y="-1483"/>
                    <a:pt x="1246330" y="59477"/>
                    <a:pt x="1267355" y="131999"/>
                  </a:cubicBezTo>
                  <a:cubicBezTo>
                    <a:pt x="1288905" y="203995"/>
                    <a:pt x="1309930" y="267057"/>
                    <a:pt x="1314661" y="271786"/>
                  </a:cubicBezTo>
                  <a:cubicBezTo>
                    <a:pt x="1319917" y="277042"/>
                    <a:pt x="1337262" y="281246"/>
                    <a:pt x="1360915" y="283873"/>
                  </a:cubicBezTo>
                  <a:cubicBezTo>
                    <a:pt x="1381940" y="285450"/>
                    <a:pt x="1421361" y="292282"/>
                    <a:pt x="1449219" y="298062"/>
                  </a:cubicBezTo>
                  <a:cubicBezTo>
                    <a:pt x="1476552" y="303843"/>
                    <a:pt x="1502307" y="307522"/>
                    <a:pt x="1505986" y="305945"/>
                  </a:cubicBezTo>
                  <a:cubicBezTo>
                    <a:pt x="1509666" y="304894"/>
                    <a:pt x="1549087" y="251291"/>
                    <a:pt x="1593239" y="187704"/>
                  </a:cubicBezTo>
                  <a:cubicBezTo>
                    <a:pt x="1637391" y="123591"/>
                    <a:pt x="1674710" y="71564"/>
                    <a:pt x="1676813" y="71564"/>
                  </a:cubicBezTo>
                  <a:cubicBezTo>
                    <a:pt x="1682595" y="71564"/>
                    <a:pt x="1852370" y="150392"/>
                    <a:pt x="1857100" y="155122"/>
                  </a:cubicBezTo>
                  <a:cubicBezTo>
                    <a:pt x="1859203" y="157224"/>
                    <a:pt x="1845537" y="221337"/>
                    <a:pt x="1826614" y="297011"/>
                  </a:cubicBezTo>
                  <a:cubicBezTo>
                    <a:pt x="1807692" y="372686"/>
                    <a:pt x="1793500" y="436799"/>
                    <a:pt x="1795077" y="439952"/>
                  </a:cubicBezTo>
                  <a:cubicBezTo>
                    <a:pt x="1797180" y="442580"/>
                    <a:pt x="1815576" y="457294"/>
                    <a:pt x="1836601" y="473060"/>
                  </a:cubicBezTo>
                  <a:cubicBezTo>
                    <a:pt x="1857626" y="488300"/>
                    <a:pt x="1889689" y="514575"/>
                    <a:pt x="1908086" y="530866"/>
                  </a:cubicBezTo>
                  <a:cubicBezTo>
                    <a:pt x="1925957" y="547157"/>
                    <a:pt x="1944353" y="560295"/>
                    <a:pt x="1948558" y="560295"/>
                  </a:cubicBezTo>
                  <a:cubicBezTo>
                    <a:pt x="1952763" y="560295"/>
                    <a:pt x="2013735" y="534020"/>
                    <a:pt x="2084168" y="501963"/>
                  </a:cubicBezTo>
                  <a:cubicBezTo>
                    <a:pt x="2154601" y="469906"/>
                    <a:pt x="2215048" y="444682"/>
                    <a:pt x="2217676" y="445207"/>
                  </a:cubicBezTo>
                  <a:cubicBezTo>
                    <a:pt x="2220829" y="446258"/>
                    <a:pt x="2249213" y="482519"/>
                    <a:pt x="2281276" y="526137"/>
                  </a:cubicBezTo>
                  <a:lnTo>
                    <a:pt x="2339094" y="604964"/>
                  </a:lnTo>
                  <a:lnTo>
                    <a:pt x="2236598" y="707440"/>
                  </a:lnTo>
                  <a:cubicBezTo>
                    <a:pt x="2180357" y="763671"/>
                    <a:pt x="2134102" y="812544"/>
                    <a:pt x="2134102" y="815697"/>
                  </a:cubicBezTo>
                  <a:cubicBezTo>
                    <a:pt x="2134102" y="818850"/>
                    <a:pt x="2141986" y="838820"/>
                    <a:pt x="2151973" y="860366"/>
                  </a:cubicBezTo>
                  <a:cubicBezTo>
                    <a:pt x="2161960" y="881912"/>
                    <a:pt x="2176152" y="918173"/>
                    <a:pt x="2184036" y="941295"/>
                  </a:cubicBezTo>
                  <a:cubicBezTo>
                    <a:pt x="2192446" y="964418"/>
                    <a:pt x="2201382" y="985964"/>
                    <a:pt x="2204535" y="989643"/>
                  </a:cubicBezTo>
                  <a:cubicBezTo>
                    <a:pt x="2208215" y="993322"/>
                    <a:pt x="2260777" y="1000153"/>
                    <a:pt x="2336466" y="1006460"/>
                  </a:cubicBezTo>
                  <a:cubicBezTo>
                    <a:pt x="2405848" y="1012766"/>
                    <a:pt x="2472076" y="1019072"/>
                    <a:pt x="2484165" y="1020648"/>
                  </a:cubicBezTo>
                  <a:lnTo>
                    <a:pt x="2505715" y="1023276"/>
                  </a:lnTo>
                  <a:lnTo>
                    <a:pt x="2516228" y="1118920"/>
                  </a:lnTo>
                  <a:cubicBezTo>
                    <a:pt x="2522535" y="1171472"/>
                    <a:pt x="2525689" y="1216141"/>
                    <a:pt x="2524112" y="1218243"/>
                  </a:cubicBezTo>
                  <a:cubicBezTo>
                    <a:pt x="2522010" y="1220345"/>
                    <a:pt x="2458935" y="1237687"/>
                    <a:pt x="2383772" y="1257131"/>
                  </a:cubicBezTo>
                  <a:cubicBezTo>
                    <a:pt x="2308608" y="1276050"/>
                    <a:pt x="2244482" y="1293917"/>
                    <a:pt x="2241329" y="1296545"/>
                  </a:cubicBezTo>
                  <a:cubicBezTo>
                    <a:pt x="2238175" y="1299173"/>
                    <a:pt x="2233970" y="1319668"/>
                    <a:pt x="2231867" y="1342265"/>
                  </a:cubicBezTo>
                  <a:cubicBezTo>
                    <a:pt x="2230291" y="1364337"/>
                    <a:pt x="2223983" y="1404802"/>
                    <a:pt x="2218201" y="1432129"/>
                  </a:cubicBezTo>
                  <a:cubicBezTo>
                    <a:pt x="2212945" y="1459455"/>
                    <a:pt x="2209266" y="1483629"/>
                    <a:pt x="2210843" y="1486257"/>
                  </a:cubicBezTo>
                  <a:cubicBezTo>
                    <a:pt x="2212420" y="1488884"/>
                    <a:pt x="2267610" y="1526722"/>
                    <a:pt x="2332786" y="1570340"/>
                  </a:cubicBezTo>
                  <a:cubicBezTo>
                    <a:pt x="2398489" y="1613957"/>
                    <a:pt x="2453679" y="1651269"/>
                    <a:pt x="2456307" y="1652846"/>
                  </a:cubicBezTo>
                  <a:cubicBezTo>
                    <a:pt x="2462089" y="1658626"/>
                    <a:pt x="2383246" y="1828894"/>
                    <a:pt x="2373785" y="1830996"/>
                  </a:cubicBezTo>
                  <a:cubicBezTo>
                    <a:pt x="2369054" y="1832047"/>
                    <a:pt x="2302826" y="1816282"/>
                    <a:pt x="2226086" y="1795786"/>
                  </a:cubicBezTo>
                  <a:cubicBezTo>
                    <a:pt x="2149871" y="1775291"/>
                    <a:pt x="2086271" y="1758475"/>
                    <a:pt x="2085219" y="1758475"/>
                  </a:cubicBezTo>
                  <a:cubicBezTo>
                    <a:pt x="2083643" y="1758475"/>
                    <a:pt x="2071028" y="1774240"/>
                    <a:pt x="2056310" y="1794210"/>
                  </a:cubicBezTo>
                  <a:cubicBezTo>
                    <a:pt x="2042119" y="1813654"/>
                    <a:pt x="2014261" y="1846762"/>
                    <a:pt x="1995338" y="1867782"/>
                  </a:cubicBezTo>
                  <a:lnTo>
                    <a:pt x="1960648" y="1905620"/>
                  </a:lnTo>
                  <a:lnTo>
                    <a:pt x="2026350" y="2036999"/>
                  </a:lnTo>
                  <a:cubicBezTo>
                    <a:pt x="2062618" y="2108995"/>
                    <a:pt x="2092053" y="2169955"/>
                    <a:pt x="2092053" y="2172057"/>
                  </a:cubicBezTo>
                  <a:cubicBezTo>
                    <a:pt x="2091527" y="2177838"/>
                    <a:pt x="1939623" y="2281364"/>
                    <a:pt x="1931213" y="2281364"/>
                  </a:cubicBezTo>
                  <a:cubicBezTo>
                    <a:pt x="1927008" y="2281364"/>
                    <a:pt x="1885484" y="2244578"/>
                    <a:pt x="1838704" y="2199384"/>
                  </a:cubicBezTo>
                  <a:cubicBezTo>
                    <a:pt x="1791398" y="2154715"/>
                    <a:pt x="1743041" y="2108995"/>
                    <a:pt x="1730952" y="2097959"/>
                  </a:cubicBezTo>
                  <a:lnTo>
                    <a:pt x="1708876" y="2078515"/>
                  </a:lnTo>
                  <a:lnTo>
                    <a:pt x="1662621" y="2096908"/>
                  </a:lnTo>
                  <a:cubicBezTo>
                    <a:pt x="1637391" y="2106893"/>
                    <a:pt x="1598495" y="2120031"/>
                    <a:pt x="1576945" y="2126337"/>
                  </a:cubicBezTo>
                  <a:cubicBezTo>
                    <a:pt x="1555395" y="2133169"/>
                    <a:pt x="1534370" y="2141051"/>
                    <a:pt x="1530690" y="2144204"/>
                  </a:cubicBezTo>
                  <a:cubicBezTo>
                    <a:pt x="1525960" y="2148934"/>
                    <a:pt x="1521755" y="2193078"/>
                    <a:pt x="1515447" y="2289773"/>
                  </a:cubicBezTo>
                  <a:cubicBezTo>
                    <a:pt x="1510717" y="2365973"/>
                    <a:pt x="1505461" y="2430611"/>
                    <a:pt x="1503358" y="2432713"/>
                  </a:cubicBezTo>
                  <a:cubicBezTo>
                    <a:pt x="1501256" y="2434815"/>
                    <a:pt x="1459732" y="2440071"/>
                    <a:pt x="1410849" y="2444275"/>
                  </a:cubicBezTo>
                  <a:cubicBezTo>
                    <a:pt x="1306251" y="2453209"/>
                    <a:pt x="1304674" y="2453209"/>
                    <a:pt x="1302046" y="2448479"/>
                  </a:cubicBezTo>
                  <a:close/>
                  <a:moveTo>
                    <a:pt x="1437656" y="1939778"/>
                  </a:moveTo>
                  <a:cubicBezTo>
                    <a:pt x="1540152" y="1916655"/>
                    <a:pt x="1632135" y="1876716"/>
                    <a:pt x="1714657" y="1821011"/>
                  </a:cubicBezTo>
                  <a:cubicBezTo>
                    <a:pt x="1920700" y="1680173"/>
                    <a:pt x="2041593" y="1418991"/>
                    <a:pt x="2013735" y="1175151"/>
                  </a:cubicBezTo>
                  <a:cubicBezTo>
                    <a:pt x="1992710" y="994898"/>
                    <a:pt x="1921226" y="846702"/>
                    <a:pt x="1792449" y="717951"/>
                  </a:cubicBezTo>
                  <a:cubicBezTo>
                    <a:pt x="1561176" y="485672"/>
                    <a:pt x="1207960" y="423661"/>
                    <a:pt x="916766" y="562923"/>
                  </a:cubicBezTo>
                  <a:cubicBezTo>
                    <a:pt x="711775" y="661195"/>
                    <a:pt x="565127" y="850381"/>
                    <a:pt x="523077" y="1070573"/>
                  </a:cubicBezTo>
                  <a:cubicBezTo>
                    <a:pt x="494168" y="1222973"/>
                    <a:pt x="517821" y="1381153"/>
                    <a:pt x="590882" y="1527773"/>
                  </a:cubicBezTo>
                  <a:cubicBezTo>
                    <a:pt x="699685" y="1745862"/>
                    <a:pt x="911510" y="1901415"/>
                    <a:pt x="1159077" y="1945033"/>
                  </a:cubicBezTo>
                  <a:cubicBezTo>
                    <a:pt x="1215318" y="1955018"/>
                    <a:pt x="1385619" y="1951865"/>
                    <a:pt x="1437656" y="1939778"/>
                  </a:cubicBezTo>
                  <a:close/>
                </a:path>
              </a:pathLst>
            </a:custGeom>
            <a:solidFill>
              <a:srgbClr val="8B339D"/>
            </a:solidFill>
            <a:ln w="525" cap="flat">
              <a:noFill/>
              <a:prstDash val="solid"/>
              <a:miter/>
            </a:ln>
          </p:spPr>
          <p:txBody>
            <a:bodyPr rtlCol="0" anchor="ctr"/>
            <a:lstStyle/>
            <a:p>
              <a:endParaRPr lang="en-US" sz="1600">
                <a:latin typeface="Arial" panose="020B0604020202020204" pitchFamily="34" charset="0"/>
                <a:cs typeface="Arial" panose="020B0604020202020204" pitchFamily="34" charset="0"/>
              </a:endParaRPr>
            </a:p>
          </p:txBody>
        </p:sp>
        <p:sp>
          <p:nvSpPr>
            <p:cNvPr id="24" name="TextBox 23" descr="Survivors Assistance and Memorial Support Program under Care Management and Social Work Services&#10;">
              <a:extLst>
                <a:ext uri="{FF2B5EF4-FFF2-40B4-BE49-F238E27FC236}">
                  <a16:creationId xmlns:a16="http://schemas.microsoft.com/office/drawing/2014/main" id="{838F3E6C-81C2-583C-9EA3-A91927B033DA}"/>
                </a:ext>
              </a:extLst>
            </p:cNvPr>
            <p:cNvSpPr txBox="1"/>
            <p:nvPr/>
          </p:nvSpPr>
          <p:spPr>
            <a:xfrm>
              <a:off x="8975700" y="2096450"/>
              <a:ext cx="1757097" cy="1446550"/>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SAMS Program under Care Management and Social Work Services (CMSW)</a:t>
              </a:r>
            </a:p>
            <a:p>
              <a:pPr algn="ctr"/>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036397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5</a:t>
            </a:fld>
            <a:endParaRPr lang="en-US">
              <a:solidFill>
                <a:prstClr val="white"/>
              </a:solidFill>
            </a:endParaRPr>
          </a:p>
        </p:txBody>
      </p:sp>
      <p:sp>
        <p:nvSpPr>
          <p:cNvPr id="3" name="Title 2">
            <a:extLst>
              <a:ext uri="{FF2B5EF4-FFF2-40B4-BE49-F238E27FC236}">
                <a16:creationId xmlns:a16="http://schemas.microsoft.com/office/drawing/2014/main" id="{6237A74D-5CD0-D155-9E28-E4150F3B4B6A}"/>
              </a:ext>
            </a:extLst>
          </p:cNvPr>
          <p:cNvSpPr>
            <a:spLocks noGrp="1"/>
          </p:cNvSpPr>
          <p:nvPr>
            <p:ph type="title"/>
          </p:nvPr>
        </p:nvSpPr>
        <p:spPr/>
        <p:txBody>
          <a:bodyPr>
            <a:normAutofit fontScale="90000"/>
          </a:bodyPr>
          <a:lstStyle/>
          <a:p>
            <a:r>
              <a:rPr lang="en-US" sz="4400" dirty="0">
                <a:solidFill>
                  <a:schemeClr val="bg1"/>
                </a:solidFill>
                <a:latin typeface="Arial"/>
                <a:cs typeface="Arial"/>
              </a:rPr>
              <a:t>Voice of the Survivor</a:t>
            </a:r>
            <a:endParaRPr lang="en-US" dirty="0"/>
          </a:p>
        </p:txBody>
      </p:sp>
      <p:grpSp>
        <p:nvGrpSpPr>
          <p:cNvPr id="4" name="Group 3" descr="“We never received any help to find funeral and cremation services in the area since we were from out of state.”">
            <a:extLst>
              <a:ext uri="{FF2B5EF4-FFF2-40B4-BE49-F238E27FC236}">
                <a16:creationId xmlns:a16="http://schemas.microsoft.com/office/drawing/2014/main" id="{D4E66217-3F4F-45AB-6B3F-8C8AFC261CE7}"/>
              </a:ext>
            </a:extLst>
          </p:cNvPr>
          <p:cNvGrpSpPr/>
          <p:nvPr/>
        </p:nvGrpSpPr>
        <p:grpSpPr>
          <a:xfrm>
            <a:off x="9797861" y="786743"/>
            <a:ext cx="2258104" cy="1389565"/>
            <a:chOff x="9645847" y="840073"/>
            <a:chExt cx="2295204" cy="1299461"/>
          </a:xfrm>
        </p:grpSpPr>
        <p:sp>
          <p:nvSpPr>
            <p:cNvPr id="5" name="Speech Bubble: Rectangle with Corners Rounded 4">
              <a:extLst>
                <a:ext uri="{FF2B5EF4-FFF2-40B4-BE49-F238E27FC236}">
                  <a16:creationId xmlns:a16="http://schemas.microsoft.com/office/drawing/2014/main" id="{55FBCB24-8816-2C28-0B3F-58A1746CBC82}"/>
                </a:ext>
              </a:extLst>
            </p:cNvPr>
            <p:cNvSpPr/>
            <p:nvPr/>
          </p:nvSpPr>
          <p:spPr>
            <a:xfrm>
              <a:off x="9652553" y="840073"/>
              <a:ext cx="2288498" cy="1299461"/>
            </a:xfrm>
            <a:prstGeom prst="wedgeRoundRectCallout">
              <a:avLst>
                <a:gd name="adj1" fmla="val 28144"/>
                <a:gd name="adj2" fmla="val 13403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dk1"/>
                </a:solidFill>
                <a:latin typeface="Arial" panose="020B0604020202020204" pitchFamily="34" charset="0"/>
              </a:endParaRPr>
            </a:p>
          </p:txBody>
        </p:sp>
        <p:sp>
          <p:nvSpPr>
            <p:cNvPr id="6" name="TextBox 5">
              <a:extLst>
                <a:ext uri="{FF2B5EF4-FFF2-40B4-BE49-F238E27FC236}">
                  <a16:creationId xmlns:a16="http://schemas.microsoft.com/office/drawing/2014/main" id="{B1ADF86C-07DD-B733-AE15-205FFE33C129}"/>
                </a:ext>
              </a:extLst>
            </p:cNvPr>
            <p:cNvSpPr txBox="1"/>
            <p:nvPr/>
          </p:nvSpPr>
          <p:spPr>
            <a:xfrm>
              <a:off x="9645847" y="903125"/>
              <a:ext cx="2277901" cy="109371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400" b="1"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We never received any help</a:t>
              </a:r>
              <a:r>
                <a:rPr kumimoji="0" lang="en-US" sz="1400" b="0" i="1"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to find funeral and cremation services in the area since we were from out of state.”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7" name="Picture 6" descr="Young businessman sitting hands on head">
            <a:extLst>
              <a:ext uri="{FF2B5EF4-FFF2-40B4-BE49-F238E27FC236}">
                <a16:creationId xmlns:a16="http://schemas.microsoft.com/office/drawing/2014/main" id="{9D4D4F6B-08B5-76F8-14E0-0532219510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377" y="4065125"/>
            <a:ext cx="1001241" cy="1847088"/>
          </a:xfrm>
          <a:prstGeom prst="rect">
            <a:avLst/>
          </a:prstGeom>
        </p:spPr>
      </p:pic>
      <p:grpSp>
        <p:nvGrpSpPr>
          <p:cNvPr id="8" name="Group 7" descr="“Staff needs to be more knowledgeable on VA benefits. What we were told all what we went thru were 2 different things. Basically, no help.”&#10;">
            <a:extLst>
              <a:ext uri="{FF2B5EF4-FFF2-40B4-BE49-F238E27FC236}">
                <a16:creationId xmlns:a16="http://schemas.microsoft.com/office/drawing/2014/main" id="{119F29F4-F408-B416-BCF3-1B264B41B743}"/>
              </a:ext>
            </a:extLst>
          </p:cNvPr>
          <p:cNvGrpSpPr/>
          <p:nvPr/>
        </p:nvGrpSpPr>
        <p:grpSpPr>
          <a:xfrm>
            <a:off x="135377" y="1955441"/>
            <a:ext cx="2164220" cy="1674867"/>
            <a:chOff x="1874618" y="2161794"/>
            <a:chExt cx="2164220" cy="1674867"/>
          </a:xfrm>
        </p:grpSpPr>
        <p:sp>
          <p:nvSpPr>
            <p:cNvPr id="9" name="Speech Bubble: Rectangle with Corners Rounded 8">
              <a:extLst>
                <a:ext uri="{FF2B5EF4-FFF2-40B4-BE49-F238E27FC236}">
                  <a16:creationId xmlns:a16="http://schemas.microsoft.com/office/drawing/2014/main" id="{A1AAAE9B-FB69-1619-E85E-7B4861360DC2}"/>
                </a:ext>
              </a:extLst>
            </p:cNvPr>
            <p:cNvSpPr/>
            <p:nvPr/>
          </p:nvSpPr>
          <p:spPr>
            <a:xfrm flipH="1">
              <a:off x="1874618" y="2161794"/>
              <a:ext cx="2164220" cy="1674867"/>
            </a:xfrm>
            <a:prstGeom prst="wedgeRoundRectCallout">
              <a:avLst>
                <a:gd name="adj1" fmla="val 25275"/>
                <a:gd name="adj2" fmla="val 67136"/>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dk1"/>
                </a:solidFill>
                <a:latin typeface="Arial" panose="020B0604020202020204" pitchFamily="34" charset="0"/>
              </a:endParaRPr>
            </a:p>
          </p:txBody>
        </p:sp>
        <p:sp>
          <p:nvSpPr>
            <p:cNvPr id="10" name="TextBox 9">
              <a:extLst>
                <a:ext uri="{FF2B5EF4-FFF2-40B4-BE49-F238E27FC236}">
                  <a16:creationId xmlns:a16="http://schemas.microsoft.com/office/drawing/2014/main" id="{3C4E084E-716F-D1AC-A747-436D9E51B41B}"/>
                </a:ext>
              </a:extLst>
            </p:cNvPr>
            <p:cNvSpPr txBox="1"/>
            <p:nvPr/>
          </p:nvSpPr>
          <p:spPr>
            <a:xfrm>
              <a:off x="1978079" y="2537442"/>
              <a:ext cx="2033054" cy="1169551"/>
            </a:xfrm>
            <a:prstGeom prst="rect">
              <a:avLst/>
            </a:prstGeom>
            <a:noFill/>
          </p:spPr>
          <p:txBody>
            <a:bodyPr wrap="square" lIns="91440" tIns="45720" rIns="91440" bIns="45720" rtlCol="0" anchor="t">
              <a:spAutoFit/>
            </a:bodyPr>
            <a:lstStyle/>
            <a:p>
              <a:r>
                <a:rPr lang="en-US" sz="1400" i="1">
                  <a:latin typeface="Arial"/>
                  <a:cs typeface="Arial"/>
                </a:rPr>
                <a:t>“I was told what to do about the funeral, but I’m still not sure how to do it. </a:t>
              </a:r>
              <a:r>
                <a:rPr lang="en-US" sz="1400" b="1" i="1">
                  <a:solidFill>
                    <a:srgbClr val="000000"/>
                  </a:solidFill>
                  <a:effectLst/>
                  <a:latin typeface="Arial"/>
                  <a:ea typeface="Arial" panose="020B0604020202020204" pitchFamily="34" charset="0"/>
                  <a:cs typeface="Arial"/>
                </a:rPr>
                <a:t>I needed more help</a:t>
              </a:r>
              <a:r>
                <a:rPr lang="en-US" sz="1400" i="1">
                  <a:solidFill>
                    <a:srgbClr val="000000"/>
                  </a:solidFill>
                  <a:effectLst/>
                  <a:latin typeface="Arial"/>
                  <a:ea typeface="Arial" panose="020B0604020202020204" pitchFamily="34" charset="0"/>
                  <a:cs typeface="Arial"/>
                </a:rPr>
                <a:t>.”</a:t>
              </a:r>
              <a:endParaRPr lang="en-US" sz="1400" i="1">
                <a:effectLst/>
                <a:latin typeface="Arial"/>
                <a:ea typeface="Arial" panose="020B0604020202020204" pitchFamily="34" charset="0"/>
                <a:cs typeface="Arial"/>
              </a:endParaRPr>
            </a:p>
          </p:txBody>
        </p:sp>
      </p:grpSp>
      <p:pic>
        <p:nvPicPr>
          <p:cNvPr id="11" name="Picture 10" descr="Old woman using phone">
            <a:extLst>
              <a:ext uri="{FF2B5EF4-FFF2-40B4-BE49-F238E27FC236}">
                <a16:creationId xmlns:a16="http://schemas.microsoft.com/office/drawing/2014/main" id="{2078B081-AC1B-85E1-9CDD-DE5E1A1AEF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1877" y="3738891"/>
            <a:ext cx="661786" cy="2167128"/>
          </a:xfrm>
          <a:prstGeom prst="rect">
            <a:avLst/>
          </a:prstGeom>
        </p:spPr>
      </p:pic>
      <p:grpSp>
        <p:nvGrpSpPr>
          <p:cNvPr id="12" name="Group 11" descr="“We wish the VA would have given us information about having military honors at his funeral.”">
            <a:extLst>
              <a:ext uri="{FF2B5EF4-FFF2-40B4-BE49-F238E27FC236}">
                <a16:creationId xmlns:a16="http://schemas.microsoft.com/office/drawing/2014/main" id="{92418FE7-BF60-AA20-30D2-ACBF7C5C344B}"/>
              </a:ext>
            </a:extLst>
          </p:cNvPr>
          <p:cNvGrpSpPr/>
          <p:nvPr/>
        </p:nvGrpSpPr>
        <p:grpSpPr>
          <a:xfrm>
            <a:off x="2340048" y="1012215"/>
            <a:ext cx="1757813" cy="1991419"/>
            <a:chOff x="2530287" y="1012215"/>
            <a:chExt cx="1424347" cy="1991419"/>
          </a:xfrm>
        </p:grpSpPr>
        <p:sp>
          <p:nvSpPr>
            <p:cNvPr id="13" name="Speech Bubble: Rectangle with Corners Rounded 12">
              <a:extLst>
                <a:ext uri="{FF2B5EF4-FFF2-40B4-BE49-F238E27FC236}">
                  <a16:creationId xmlns:a16="http://schemas.microsoft.com/office/drawing/2014/main" id="{88F8129D-CD22-77C0-390F-0CF641788132}"/>
                </a:ext>
              </a:extLst>
            </p:cNvPr>
            <p:cNvSpPr/>
            <p:nvPr/>
          </p:nvSpPr>
          <p:spPr>
            <a:xfrm>
              <a:off x="2530287" y="1012215"/>
              <a:ext cx="1369121" cy="1991419"/>
            </a:xfrm>
            <a:prstGeom prst="wedgeRoundRectCallout">
              <a:avLst>
                <a:gd name="adj1" fmla="val -22227"/>
                <a:gd name="adj2" fmla="val 80172"/>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Arial" panose="020B0604020202020204" pitchFamily="34" charset="0"/>
              </a:endParaRPr>
            </a:p>
          </p:txBody>
        </p:sp>
        <p:sp>
          <p:nvSpPr>
            <p:cNvPr id="14" name="TextBox 13">
              <a:extLst>
                <a:ext uri="{FF2B5EF4-FFF2-40B4-BE49-F238E27FC236}">
                  <a16:creationId xmlns:a16="http://schemas.microsoft.com/office/drawing/2014/main" id="{2BC048BE-41D7-DEB7-40C6-6A5E30F8A959}"/>
                </a:ext>
              </a:extLst>
            </p:cNvPr>
            <p:cNvSpPr txBox="1"/>
            <p:nvPr/>
          </p:nvSpPr>
          <p:spPr>
            <a:xfrm>
              <a:off x="2566263" y="1304595"/>
              <a:ext cx="1388371" cy="1600438"/>
            </a:xfrm>
            <a:prstGeom prst="rect">
              <a:avLst/>
            </a:prstGeom>
            <a:noFill/>
          </p:spPr>
          <p:txBody>
            <a:bodyPr wrap="square" lIns="91440" tIns="45720" rIns="91440" bIns="45720" rtlCol="0" anchor="t">
              <a:spAutoFit/>
            </a:bodyPr>
            <a:lstStyle/>
            <a:p>
              <a:r>
                <a:rPr lang="en-US" sz="1400" i="1">
                  <a:latin typeface="Arial  "/>
                  <a:cs typeface="Arial"/>
                </a:rPr>
                <a:t>“</a:t>
              </a:r>
              <a:r>
                <a:rPr lang="en-US" sz="1400" b="1" i="1">
                  <a:effectLst/>
                  <a:latin typeface="Arial  "/>
                  <a:ea typeface="Calibri"/>
                </a:rPr>
                <a:t>We wish the VA would have given us information </a:t>
              </a:r>
              <a:r>
                <a:rPr lang="en-US" sz="1400" i="1">
                  <a:effectLst/>
                  <a:latin typeface="Arial  "/>
                  <a:ea typeface="Calibri"/>
                </a:rPr>
                <a:t>about having military honors at his funeral.</a:t>
              </a:r>
              <a:r>
                <a:rPr lang="en-US" sz="1400" i="1">
                  <a:solidFill>
                    <a:srgbClr val="000000"/>
                  </a:solidFill>
                  <a:effectLst/>
                  <a:latin typeface="Arial  "/>
                  <a:ea typeface="Arial" panose="020B0604020202020204" pitchFamily="34" charset="0"/>
                </a:rPr>
                <a:t>”</a:t>
              </a:r>
              <a:endParaRPr lang="en-US" sz="1400" i="1">
                <a:effectLst/>
                <a:latin typeface="Arial  "/>
                <a:ea typeface="Arial" panose="020B0604020202020204" pitchFamily="34" charset="0"/>
              </a:endParaRPr>
            </a:p>
          </p:txBody>
        </p:sp>
      </p:grpSp>
      <p:pic>
        <p:nvPicPr>
          <p:cNvPr id="15" name="Picture 14" descr="Businessman fingers on forehead">
            <a:extLst>
              <a:ext uri="{FF2B5EF4-FFF2-40B4-BE49-F238E27FC236}">
                <a16:creationId xmlns:a16="http://schemas.microsoft.com/office/drawing/2014/main" id="{7C42DD05-B944-EB07-A693-1358C6F870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51162" y="3606811"/>
            <a:ext cx="799582" cy="2167128"/>
          </a:xfrm>
          <a:prstGeom prst="rect">
            <a:avLst/>
          </a:prstGeom>
        </p:spPr>
      </p:pic>
      <p:grpSp>
        <p:nvGrpSpPr>
          <p:cNvPr id="16" name="Group 15" descr="“I was told what to do about the funeral but I’m still not sure how to do it. I was informed what I needed to do but not how to do the things to be done. I needed more help since Myself and daughter and had never dealt with VA before.”">
            <a:extLst>
              <a:ext uri="{FF2B5EF4-FFF2-40B4-BE49-F238E27FC236}">
                <a16:creationId xmlns:a16="http://schemas.microsoft.com/office/drawing/2014/main" id="{6552A395-3C4B-DE30-3907-5BE500928FF9}"/>
              </a:ext>
            </a:extLst>
          </p:cNvPr>
          <p:cNvGrpSpPr/>
          <p:nvPr/>
        </p:nvGrpSpPr>
        <p:grpSpPr>
          <a:xfrm>
            <a:off x="4263571" y="1197459"/>
            <a:ext cx="2568217" cy="1806175"/>
            <a:chOff x="4280595" y="1197459"/>
            <a:chExt cx="2533340" cy="2167385"/>
          </a:xfrm>
        </p:grpSpPr>
        <p:sp>
          <p:nvSpPr>
            <p:cNvPr id="17" name="Speech Bubble: Rectangle with Corners Rounded 16">
              <a:extLst>
                <a:ext uri="{FF2B5EF4-FFF2-40B4-BE49-F238E27FC236}">
                  <a16:creationId xmlns:a16="http://schemas.microsoft.com/office/drawing/2014/main" id="{EA455724-B971-C8A3-2D88-8804B38E8D65}"/>
                </a:ext>
              </a:extLst>
            </p:cNvPr>
            <p:cNvSpPr/>
            <p:nvPr/>
          </p:nvSpPr>
          <p:spPr>
            <a:xfrm flipH="1">
              <a:off x="4280595" y="1197459"/>
              <a:ext cx="2533340" cy="2167385"/>
            </a:xfrm>
            <a:prstGeom prst="wedgeRoundRectCallout">
              <a:avLst>
                <a:gd name="adj1" fmla="val -14487"/>
                <a:gd name="adj2" fmla="val 62964"/>
                <a:gd name="adj3" fmla="val 1666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036B518-A2A1-C39D-D8DB-4EEACE43287E}"/>
                </a:ext>
              </a:extLst>
            </p:cNvPr>
            <p:cNvSpPr txBox="1"/>
            <p:nvPr/>
          </p:nvSpPr>
          <p:spPr>
            <a:xfrm>
              <a:off x="4347825" y="1672652"/>
              <a:ext cx="2398877" cy="14034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Arial"/>
                  <a:ea typeface="Arial" panose="020B0604020202020204" pitchFamily="34" charset="0"/>
                  <a:cs typeface="Arial"/>
                </a:rPr>
                <a:t>"Staff need to be more knowledgeable on VA benefits. </a:t>
              </a:r>
              <a:r>
                <a:rPr kumimoji="0" lang="en-US" sz="1400" b="1" i="1" u="none" strike="noStrike" kern="1200" cap="none" spc="0" normalizeH="0" baseline="0" noProof="0">
                  <a:ln>
                    <a:noFill/>
                  </a:ln>
                  <a:solidFill>
                    <a:srgbClr val="000000"/>
                  </a:solidFill>
                  <a:effectLst/>
                  <a:uLnTx/>
                  <a:uFillTx/>
                  <a:latin typeface="Arial"/>
                  <a:ea typeface="Arial" panose="020B0604020202020204" pitchFamily="34" charset="0"/>
                  <a:cs typeface="Arial"/>
                </a:rPr>
                <a:t>What we were told were two different things</a:t>
              </a:r>
              <a:r>
                <a:rPr kumimoji="0" lang="en-US" sz="1400" b="0" i="1" u="none" strike="noStrike" kern="1200" cap="none" spc="0" normalizeH="0" baseline="0" noProof="0">
                  <a:ln>
                    <a:noFill/>
                  </a:ln>
                  <a:solidFill>
                    <a:srgbClr val="000000"/>
                  </a:solidFill>
                  <a:effectLst/>
                  <a:uLnTx/>
                  <a:uFillTx/>
                  <a:latin typeface="Arial"/>
                  <a:ea typeface="Arial" panose="020B0604020202020204" pitchFamily="34" charset="0"/>
                  <a:cs typeface="Arial"/>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9" name="Picture 18" descr="Business woman shrugging">
            <a:extLst>
              <a:ext uri="{FF2B5EF4-FFF2-40B4-BE49-F238E27FC236}">
                <a16:creationId xmlns:a16="http://schemas.microsoft.com/office/drawing/2014/main" id="{B808EB0E-070E-F52F-144C-965492B13A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6016" y="3738891"/>
            <a:ext cx="1097280" cy="2166780"/>
          </a:xfrm>
          <a:prstGeom prst="rect">
            <a:avLst/>
          </a:prstGeom>
        </p:spPr>
      </p:pic>
      <p:grpSp>
        <p:nvGrpSpPr>
          <p:cNvPr id="20" name="Group 19" descr="“We were also at a loss with dads’ burial and memorial benefits no one provided any assistant (sic) so we were on our own to figure it out.”&#10;">
            <a:extLst>
              <a:ext uri="{FF2B5EF4-FFF2-40B4-BE49-F238E27FC236}">
                <a16:creationId xmlns:a16="http://schemas.microsoft.com/office/drawing/2014/main" id="{5C9FADF5-8B38-9ACF-9471-9BA6A4BC2642}"/>
              </a:ext>
            </a:extLst>
          </p:cNvPr>
          <p:cNvGrpSpPr/>
          <p:nvPr/>
        </p:nvGrpSpPr>
        <p:grpSpPr>
          <a:xfrm>
            <a:off x="6899944" y="845562"/>
            <a:ext cx="2636318" cy="1446807"/>
            <a:chOff x="6944562" y="749436"/>
            <a:chExt cx="2509216" cy="1544349"/>
          </a:xfrm>
        </p:grpSpPr>
        <p:sp>
          <p:nvSpPr>
            <p:cNvPr id="21" name="Speech Bubble: Rectangle with Corners Rounded 20" descr="“We were also at a loss with dads’ burial and memorial benefits no one provided any assistant (sic) so we were on our own to figure it out.”">
              <a:extLst>
                <a:ext uri="{FF2B5EF4-FFF2-40B4-BE49-F238E27FC236}">
                  <a16:creationId xmlns:a16="http://schemas.microsoft.com/office/drawing/2014/main" id="{0810D217-D39D-9841-9344-F0F80B7B308F}"/>
                </a:ext>
              </a:extLst>
            </p:cNvPr>
            <p:cNvSpPr/>
            <p:nvPr/>
          </p:nvSpPr>
          <p:spPr>
            <a:xfrm>
              <a:off x="6944562" y="850133"/>
              <a:ext cx="2416824" cy="1443652"/>
            </a:xfrm>
            <a:prstGeom prst="wedgeRoundRectCallout">
              <a:avLst>
                <a:gd name="adj1" fmla="val -34980"/>
                <a:gd name="adj2" fmla="val 146555"/>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Arial" panose="020B0604020202020204" pitchFamily="34" charset="0"/>
              </a:endParaRPr>
            </a:p>
          </p:txBody>
        </p:sp>
        <p:sp>
          <p:nvSpPr>
            <p:cNvPr id="22" name="TextBox 21">
              <a:extLst>
                <a:ext uri="{FF2B5EF4-FFF2-40B4-BE49-F238E27FC236}">
                  <a16:creationId xmlns:a16="http://schemas.microsoft.com/office/drawing/2014/main" id="{D1CF4332-75B4-18C6-B287-D74E6D54BF5C}"/>
                </a:ext>
              </a:extLst>
            </p:cNvPr>
            <p:cNvSpPr txBox="1"/>
            <p:nvPr/>
          </p:nvSpPr>
          <p:spPr>
            <a:xfrm>
              <a:off x="7036954" y="749436"/>
              <a:ext cx="2416824" cy="148324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1"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1" u="none" strike="noStrike" kern="1200" cap="none" spc="0" normalizeH="0" baseline="0" noProof="0">
                  <a:ln>
                    <a:noFill/>
                  </a:ln>
                  <a:solidFill>
                    <a:srgbClr val="000000"/>
                  </a:solidFill>
                  <a:effectLst/>
                  <a:uLnTx/>
                  <a:uFillTx/>
                  <a:latin typeface="Arial"/>
                  <a:ea typeface="+mn-ea"/>
                  <a:cs typeface="Arial"/>
                </a:rPr>
                <a:t>“We were at a loss with dad's burial and memorial benefits. No one provided any assistance, so </a:t>
              </a:r>
              <a:r>
                <a:rPr kumimoji="0" lang="en-US" sz="1350" b="1" i="1" u="none" strike="noStrike" kern="1200" cap="none" spc="0" normalizeH="0" baseline="0" noProof="0">
                  <a:ln>
                    <a:noFill/>
                  </a:ln>
                  <a:solidFill>
                    <a:srgbClr val="000000"/>
                  </a:solidFill>
                  <a:effectLst/>
                  <a:uLnTx/>
                  <a:uFillTx/>
                  <a:latin typeface="Arial"/>
                  <a:ea typeface="+mn-ea"/>
                  <a:cs typeface="Arial"/>
                </a:rPr>
                <a:t>we were on our own to figure it out</a:t>
              </a:r>
              <a:r>
                <a:rPr kumimoji="0" lang="en-US" sz="1350" b="0" i="1" u="none" strike="noStrike" kern="1200" cap="none" spc="0" normalizeH="0" baseline="0" noProof="0">
                  <a:ln>
                    <a:noFill/>
                  </a:ln>
                  <a:solidFill>
                    <a:srgbClr val="000000"/>
                  </a:solidFill>
                  <a:effectLst/>
                  <a:uLnTx/>
                  <a:uFillTx/>
                  <a:latin typeface="Arial"/>
                  <a:ea typeface="+mn-ea"/>
                  <a:cs typeface="Arial"/>
                </a:rPr>
                <a:t>.”</a:t>
              </a:r>
            </a:p>
          </p:txBody>
        </p:sp>
      </p:grpSp>
      <p:pic>
        <p:nvPicPr>
          <p:cNvPr id="23" name="Picture 22" descr="Woman in wheelchair hand on head">
            <a:extLst>
              <a:ext uri="{FF2B5EF4-FFF2-40B4-BE49-F238E27FC236}">
                <a16:creationId xmlns:a16="http://schemas.microsoft.com/office/drawing/2014/main" id="{2AED1700-4D91-817C-3655-365F37E5D3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80808" y="4061990"/>
            <a:ext cx="927815" cy="1850223"/>
          </a:xfrm>
          <a:prstGeom prst="rect">
            <a:avLst/>
          </a:prstGeom>
        </p:spPr>
      </p:pic>
      <p:grpSp>
        <p:nvGrpSpPr>
          <p:cNvPr id="24" name="Group 23" descr="“Afterwards it was really hard to get in touch with someone regarding benefits. I literally had to fly down there and sit in an office.”&#10;">
            <a:extLst>
              <a:ext uri="{FF2B5EF4-FFF2-40B4-BE49-F238E27FC236}">
                <a16:creationId xmlns:a16="http://schemas.microsoft.com/office/drawing/2014/main" id="{70B3E742-3793-4D0D-E8C4-B20BBE0C457E}"/>
              </a:ext>
            </a:extLst>
          </p:cNvPr>
          <p:cNvGrpSpPr/>
          <p:nvPr/>
        </p:nvGrpSpPr>
        <p:grpSpPr>
          <a:xfrm>
            <a:off x="8346379" y="2482370"/>
            <a:ext cx="2177102" cy="1490606"/>
            <a:chOff x="8467882" y="2401667"/>
            <a:chExt cx="2302120" cy="1490606"/>
          </a:xfrm>
        </p:grpSpPr>
        <p:sp>
          <p:nvSpPr>
            <p:cNvPr id="25" name="Speech Bubble: Rectangle with Corners Rounded 24">
              <a:extLst>
                <a:ext uri="{FF2B5EF4-FFF2-40B4-BE49-F238E27FC236}">
                  <a16:creationId xmlns:a16="http://schemas.microsoft.com/office/drawing/2014/main" id="{EA4CBE1F-0964-4B8D-B49C-27131716AC22}"/>
                </a:ext>
              </a:extLst>
            </p:cNvPr>
            <p:cNvSpPr/>
            <p:nvPr/>
          </p:nvSpPr>
          <p:spPr>
            <a:xfrm flipH="1">
              <a:off x="8481504" y="2401667"/>
              <a:ext cx="2288498" cy="1490606"/>
            </a:xfrm>
            <a:prstGeom prst="wedgeRoundRectCallout">
              <a:avLst>
                <a:gd name="adj1" fmla="val -7160"/>
                <a:gd name="adj2" fmla="val 69894"/>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dk1"/>
                </a:solidFill>
                <a:latin typeface="Arial" panose="020B0604020202020204" pitchFamily="34" charset="0"/>
              </a:endParaRPr>
            </a:p>
          </p:txBody>
        </p:sp>
        <p:sp>
          <p:nvSpPr>
            <p:cNvPr id="26" name="TextBox 25" descr="“Afterwards it was really hard to get in touch with someone regarding benefits. I literally had to fly down there and sit in an office.”">
              <a:extLst>
                <a:ext uri="{FF2B5EF4-FFF2-40B4-BE49-F238E27FC236}">
                  <a16:creationId xmlns:a16="http://schemas.microsoft.com/office/drawing/2014/main" id="{ED1648DE-0C24-587A-9BE4-2AE362C9366C}"/>
                </a:ext>
              </a:extLst>
            </p:cNvPr>
            <p:cNvSpPr txBox="1"/>
            <p:nvPr/>
          </p:nvSpPr>
          <p:spPr>
            <a:xfrm>
              <a:off x="8467882" y="2555616"/>
              <a:ext cx="2288498" cy="116955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Arial"/>
                  <a:ea typeface="+mn-ea"/>
                  <a:cs typeface="Arial"/>
                </a:rPr>
                <a:t>"</a:t>
              </a:r>
              <a:r>
                <a:rPr kumimoji="0" lang="en-US" sz="1400" b="1" i="1" u="none" strike="noStrike" kern="1200" cap="none" spc="0" normalizeH="0" baseline="0" noProof="0">
                  <a:ln>
                    <a:noFill/>
                  </a:ln>
                  <a:solidFill>
                    <a:srgbClr val="000000"/>
                  </a:solidFill>
                  <a:effectLst/>
                  <a:uLnTx/>
                  <a:uFillTx/>
                  <a:latin typeface="Arial"/>
                  <a:ea typeface="+mn-ea"/>
                  <a:cs typeface="Arial"/>
                </a:rPr>
                <a:t>It was really hard to get in touch with someone </a:t>
              </a:r>
              <a:r>
                <a:rPr kumimoji="0" lang="en-US" sz="1400" b="0" i="1" u="none" strike="noStrike" kern="1200" cap="none" spc="0" normalizeH="0" baseline="0" noProof="0">
                  <a:ln>
                    <a:noFill/>
                  </a:ln>
                  <a:solidFill>
                    <a:srgbClr val="000000"/>
                  </a:solidFill>
                  <a:effectLst/>
                  <a:uLnTx/>
                  <a:uFillTx/>
                  <a:latin typeface="Arial"/>
                  <a:ea typeface="+mn-ea"/>
                  <a:cs typeface="Arial"/>
                </a:rPr>
                <a:t>- </a:t>
              </a:r>
              <a:endParaRPr kumimoji="0" lang="en-US" sz="1800" b="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Arial"/>
                  <a:ea typeface="+mn-ea"/>
                  <a:cs typeface="Arial"/>
                </a:rPr>
                <a:t>I had to fly down and sit in an office.”</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grpSp>
      <p:pic>
        <p:nvPicPr>
          <p:cNvPr id="27" name="Picture 26" descr="Businessman disappointed">
            <a:extLst>
              <a:ext uri="{FF2B5EF4-FFF2-40B4-BE49-F238E27FC236}">
                <a16:creationId xmlns:a16="http://schemas.microsoft.com/office/drawing/2014/main" id="{A044FCAC-8B88-3C4E-67A4-1369F93A437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06499" y="3476713"/>
            <a:ext cx="822960" cy="2425749"/>
          </a:xfrm>
          <a:prstGeom prst="rect">
            <a:avLst/>
          </a:prstGeom>
        </p:spPr>
      </p:pic>
    </p:spTree>
    <p:extLst>
      <p:ext uri="{BB962C8B-B14F-4D97-AF65-F5344CB8AC3E}">
        <p14:creationId xmlns:p14="http://schemas.microsoft.com/office/powerpoint/2010/main" val="192909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500"/>
                            </p:stCondLst>
                            <p:childTnLst>
                              <p:par>
                                <p:cTn id="15" presetID="10" presetClass="entr" presetSubtype="0" fill="hold"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3000"/>
                            </p:stCondLst>
                            <p:childTnLst>
                              <p:par>
                                <p:cTn id="22" presetID="10" presetClass="entr" presetSubtype="0" fill="hold" nodeType="afterEffect">
                                  <p:stCondLst>
                                    <p:cond delay="10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4500"/>
                            </p:stCondLst>
                            <p:childTnLst>
                              <p:par>
                                <p:cTn id="29" presetID="10" presetClass="entr" presetSubtype="0" fill="hold" nodeType="afterEffect">
                                  <p:stCondLst>
                                    <p:cond delay="10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par>
                          <p:cTn id="35" fill="hold">
                            <p:stCondLst>
                              <p:cond delay="6000"/>
                            </p:stCondLst>
                            <p:childTnLst>
                              <p:par>
                                <p:cTn id="36" presetID="10" presetClass="entr" presetSubtype="0" fill="hold" nodeType="afterEffect">
                                  <p:stCondLst>
                                    <p:cond delay="100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10" presetClass="entr" presetSubtype="0"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6</a:t>
            </a:fld>
            <a:endParaRPr lang="en-US">
              <a:solidFill>
                <a:prstClr val="white"/>
              </a:solidFill>
            </a:endParaRPr>
          </a:p>
        </p:txBody>
      </p:sp>
      <p:sp>
        <p:nvSpPr>
          <p:cNvPr id="3" name="Title 2">
            <a:extLst>
              <a:ext uri="{FF2B5EF4-FFF2-40B4-BE49-F238E27FC236}">
                <a16:creationId xmlns:a16="http://schemas.microsoft.com/office/drawing/2014/main" id="{6237A74D-5CD0-D155-9E28-E4150F3B4B6A}"/>
              </a:ext>
            </a:extLst>
          </p:cNvPr>
          <p:cNvSpPr>
            <a:spLocks noGrp="1"/>
          </p:cNvSpPr>
          <p:nvPr>
            <p:ph type="title"/>
          </p:nvPr>
        </p:nvSpPr>
        <p:spPr/>
        <p:txBody>
          <a:bodyPr>
            <a:normAutofit fontScale="90000"/>
          </a:bodyPr>
          <a:lstStyle/>
          <a:p>
            <a:r>
              <a:rPr lang="en-US" sz="4400" cap="none" dirty="0">
                <a:latin typeface="Arial" panose="020B0604020202020204" pitchFamily="34" charset="0"/>
                <a:cs typeface="Arial" panose="020B0604020202020204" pitchFamily="34" charset="0"/>
              </a:rPr>
              <a:t>Purpose and Vision</a:t>
            </a:r>
            <a:endParaRPr lang="en-US" dirty="0"/>
          </a:p>
        </p:txBody>
      </p:sp>
      <p:pic>
        <p:nvPicPr>
          <p:cNvPr id="4" name="Picture 3">
            <a:extLst>
              <a:ext uri="{FF2B5EF4-FFF2-40B4-BE49-F238E27FC236}">
                <a16:creationId xmlns:a16="http://schemas.microsoft.com/office/drawing/2014/main" id="{AF8E6489-165A-1D71-4776-CF3612CFC1B8}"/>
              </a:ext>
              <a:ext uri="{C183D7F6-B498-43B3-948B-1728B52AA6E4}">
                <adec:decorative xmlns:adec="http://schemas.microsoft.com/office/drawing/2017/decorative" val="1"/>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26302" r="-1" b="1709"/>
          <a:stretch/>
        </p:blipFill>
        <p:spPr>
          <a:xfrm>
            <a:off x="0" y="655320"/>
            <a:ext cx="2679192" cy="5494459"/>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6" name="TextBox 5">
            <a:extLst>
              <a:ext uri="{FF2B5EF4-FFF2-40B4-BE49-F238E27FC236}">
                <a16:creationId xmlns:a16="http://schemas.microsoft.com/office/drawing/2014/main" id="{EDBF2BF2-1FCF-ABBB-8A3F-A06E44AF7DFA}"/>
              </a:ext>
            </a:extLst>
          </p:cNvPr>
          <p:cNvSpPr txBox="1"/>
          <p:nvPr/>
        </p:nvSpPr>
        <p:spPr>
          <a:xfrm>
            <a:off x="3047238" y="1275043"/>
            <a:ext cx="9144762" cy="40395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
                <a:srgbClr val="0194D3"/>
              </a:buClr>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Arial"/>
              </a:rPr>
              <a:t>The Veterans Health Administration (VHA) is establishing the SAMS Program to provide personalized, supportive services to families, caregivers, and survivors at the end of a Veteran's life and after a Veteran dies. SAMS also ensures Veterans without identified family receive a dignified burial to honor their service. </a:t>
            </a:r>
          </a:p>
          <a:p>
            <a:pPr marL="0" marR="0" lvl="0" indent="0" algn="l" defTabSz="914400" rtl="0" eaLnBrk="1" fontAlgn="auto" latinLnBrk="0" hangingPunct="1">
              <a:lnSpc>
                <a:spcPct val="100000"/>
              </a:lnSpc>
              <a:spcBef>
                <a:spcPts val="0"/>
              </a:spcBef>
              <a:spcAft>
                <a:spcPts val="1200"/>
              </a:spcAft>
              <a:buClr>
                <a:srgbClr val="0194D3"/>
              </a:buClr>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Arial"/>
              </a:rPr>
              <a:t>The SAMS Program is committed to:</a:t>
            </a:r>
          </a:p>
          <a:p>
            <a:pPr marL="685800" marR="0" lvl="1" indent="-228600" algn="l" defTabSz="914400" rtl="0" eaLnBrk="1" fontAlgn="auto" latinLnBrk="0" hangingPunct="1">
              <a:lnSpc>
                <a:spcPct val="100000"/>
              </a:lnSpc>
              <a:spcBef>
                <a:spcPts val="500"/>
              </a:spcBef>
              <a:spcAft>
                <a:spcPts val="0"/>
              </a:spcAft>
              <a:buClr>
                <a:schemeClr val="tx1"/>
              </a:buClr>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Arial"/>
                <a:ea typeface="+mn-ea"/>
                <a:cs typeface="Arial"/>
              </a:rPr>
              <a:t>Providing consistent support using standardized tools and best practices.</a:t>
            </a:r>
          </a:p>
          <a:p>
            <a:pPr marL="685800" marR="0" lvl="1" indent="-228600" algn="l" defTabSz="914400" rtl="0" eaLnBrk="1" fontAlgn="auto" latinLnBrk="0" hangingPunct="1">
              <a:lnSpc>
                <a:spcPct val="100000"/>
              </a:lnSpc>
              <a:spcBef>
                <a:spcPts val="500"/>
              </a:spcBef>
              <a:spcAft>
                <a:spcPts val="0"/>
              </a:spcAft>
              <a:buClr>
                <a:schemeClr val="tx1"/>
              </a:buClr>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Arial"/>
                <a:ea typeface="+mn-ea"/>
                <a:cs typeface="Arial"/>
              </a:rPr>
              <a:t>Increasing trust in VA through improved visibility of services.</a:t>
            </a:r>
          </a:p>
          <a:p>
            <a:pPr marL="685800" marR="0" lvl="1" indent="-228600" algn="l" defTabSz="914400" rtl="0" eaLnBrk="1" fontAlgn="auto" latinLnBrk="0" hangingPunct="1">
              <a:lnSpc>
                <a:spcPct val="100000"/>
              </a:lnSpc>
              <a:spcBef>
                <a:spcPts val="500"/>
              </a:spcBef>
              <a:spcAft>
                <a:spcPts val="0"/>
              </a:spcAft>
              <a:buClr>
                <a:schemeClr val="tx1"/>
              </a:buClr>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Arial"/>
                <a:ea typeface="+mn-ea"/>
                <a:cs typeface="Arial"/>
              </a:rPr>
              <a:t>Veterans and survivors receiving high-quality, reliable, consistent, and compassionate care.</a:t>
            </a:r>
          </a:p>
        </p:txBody>
      </p:sp>
    </p:spTree>
    <p:extLst>
      <p:ext uri="{BB962C8B-B14F-4D97-AF65-F5344CB8AC3E}">
        <p14:creationId xmlns:p14="http://schemas.microsoft.com/office/powerpoint/2010/main" val="1991573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7</a:t>
            </a:fld>
            <a:endParaRPr lang="en-US">
              <a:solidFill>
                <a:prstClr val="white"/>
              </a:solidFill>
            </a:endParaRPr>
          </a:p>
        </p:txBody>
      </p:sp>
      <p:sp>
        <p:nvSpPr>
          <p:cNvPr id="3" name="Title 2">
            <a:extLst>
              <a:ext uri="{FF2B5EF4-FFF2-40B4-BE49-F238E27FC236}">
                <a16:creationId xmlns:a16="http://schemas.microsoft.com/office/drawing/2014/main" id="{6237A74D-5CD0-D155-9E28-E4150F3B4B6A}"/>
              </a:ext>
            </a:extLst>
          </p:cNvPr>
          <p:cNvSpPr>
            <a:spLocks noGrp="1"/>
          </p:cNvSpPr>
          <p:nvPr>
            <p:ph type="title"/>
          </p:nvPr>
        </p:nvSpPr>
        <p:spPr/>
        <p:txBody>
          <a:bodyPr>
            <a:normAutofit fontScale="90000"/>
          </a:bodyPr>
          <a:lstStyle/>
          <a:p>
            <a:r>
              <a:rPr lang="en-US" sz="4400" cap="none" dirty="0">
                <a:latin typeface="Arial"/>
                <a:cs typeface="Arial"/>
              </a:rPr>
              <a:t>Supporting Survivors</a:t>
            </a:r>
            <a:endParaRPr lang="en-US" dirty="0"/>
          </a:p>
        </p:txBody>
      </p:sp>
      <p:sp>
        <p:nvSpPr>
          <p:cNvPr id="4" name="Speech Bubble: Rectangle 3">
            <a:extLst>
              <a:ext uri="{FF2B5EF4-FFF2-40B4-BE49-F238E27FC236}">
                <a16:creationId xmlns:a16="http://schemas.microsoft.com/office/drawing/2014/main" id="{90572884-C1B1-5F30-B84B-DB9F9A11C6DC}"/>
              </a:ext>
            </a:extLst>
          </p:cNvPr>
          <p:cNvSpPr/>
          <p:nvPr/>
        </p:nvSpPr>
        <p:spPr>
          <a:xfrm>
            <a:off x="7839286" y="609111"/>
            <a:ext cx="1832616" cy="909987"/>
          </a:xfrm>
          <a:prstGeom prst="wedgeRectCallout">
            <a:avLst>
              <a:gd name="adj1" fmla="val 108"/>
              <a:gd name="adj2" fmla="val 78229"/>
            </a:avLst>
          </a:prstGeom>
          <a:solidFill>
            <a:srgbClr val="E0EBF8"/>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accept my heartfelt condolences.</a:t>
            </a:r>
          </a:p>
        </p:txBody>
      </p:sp>
      <p:sp>
        <p:nvSpPr>
          <p:cNvPr id="5" name="Speech Bubble: Rectangle 4">
            <a:extLst>
              <a:ext uri="{FF2B5EF4-FFF2-40B4-BE49-F238E27FC236}">
                <a16:creationId xmlns:a16="http://schemas.microsoft.com/office/drawing/2014/main" id="{53542678-B241-00C1-A824-0A2FF7A64F23}"/>
              </a:ext>
            </a:extLst>
          </p:cNvPr>
          <p:cNvSpPr/>
          <p:nvPr/>
        </p:nvSpPr>
        <p:spPr>
          <a:xfrm>
            <a:off x="9285845" y="1602819"/>
            <a:ext cx="2399623" cy="1948708"/>
          </a:xfrm>
          <a:prstGeom prst="wedgeRectCallout">
            <a:avLst>
              <a:gd name="adj1" fmla="val -3479"/>
              <a:gd name="adj2" fmla="val 60896"/>
            </a:avLst>
          </a:prstGeom>
          <a:solidFill>
            <a:srgbClr val="BBD4E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It can be overwhelming to navigate all of this. I will help you get connected to resources to support you.</a:t>
            </a:r>
          </a:p>
        </p:txBody>
      </p:sp>
      <p:sp>
        <p:nvSpPr>
          <p:cNvPr id="6" name="Speech Bubble: Rectangle 5">
            <a:extLst>
              <a:ext uri="{FF2B5EF4-FFF2-40B4-BE49-F238E27FC236}">
                <a16:creationId xmlns:a16="http://schemas.microsoft.com/office/drawing/2014/main" id="{6C1830D9-9FD1-97D5-39D8-DD49D819F4B0}"/>
              </a:ext>
            </a:extLst>
          </p:cNvPr>
          <p:cNvSpPr/>
          <p:nvPr/>
        </p:nvSpPr>
        <p:spPr>
          <a:xfrm>
            <a:off x="8133428" y="4065705"/>
            <a:ext cx="1538474" cy="909986"/>
          </a:xfrm>
          <a:prstGeom prst="wedgeRectCallout">
            <a:avLst>
              <a:gd name="adj1" fmla="val 15535"/>
              <a:gd name="adj2" fmla="val 76918"/>
            </a:avLst>
          </a:prstGeom>
          <a:solidFill>
            <a:srgbClr val="BBD4E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 so sorry for your loss.</a:t>
            </a:r>
          </a:p>
        </p:txBody>
      </p:sp>
      <p:sp>
        <p:nvSpPr>
          <p:cNvPr id="7" name="Speech Bubble: Oval 6">
            <a:extLst>
              <a:ext uri="{FF2B5EF4-FFF2-40B4-BE49-F238E27FC236}">
                <a16:creationId xmlns:a16="http://schemas.microsoft.com/office/drawing/2014/main" id="{BE2EEE40-63D0-772C-D5E3-6B0D6FA4761F}"/>
              </a:ext>
            </a:extLst>
          </p:cNvPr>
          <p:cNvSpPr/>
          <p:nvPr/>
        </p:nvSpPr>
        <p:spPr>
          <a:xfrm>
            <a:off x="9671902" y="4175359"/>
            <a:ext cx="2496479" cy="1600665"/>
          </a:xfrm>
          <a:prstGeom prst="wedgeEllipseCallout">
            <a:avLst>
              <a:gd name="adj1" fmla="val 25984"/>
              <a:gd name="adj2" fmla="val 67031"/>
            </a:avLst>
          </a:prstGeom>
          <a:solidFill>
            <a:srgbClr val="E0EBF8"/>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My thoughts are with you and your family during this difficult time.</a:t>
            </a:r>
          </a:p>
        </p:txBody>
      </p:sp>
      <p:sp>
        <p:nvSpPr>
          <p:cNvPr id="8" name="Speech Bubble: Oval 7" descr="Thought bubble - &quot;My deepest sympathy to you and your family.&quot;">
            <a:extLst>
              <a:ext uri="{FF2B5EF4-FFF2-40B4-BE49-F238E27FC236}">
                <a16:creationId xmlns:a16="http://schemas.microsoft.com/office/drawing/2014/main" id="{00B126F8-6959-66D2-C454-F926DF2D2789}"/>
              </a:ext>
            </a:extLst>
          </p:cNvPr>
          <p:cNvSpPr/>
          <p:nvPr/>
        </p:nvSpPr>
        <p:spPr>
          <a:xfrm>
            <a:off x="5516092" y="1018085"/>
            <a:ext cx="2506945" cy="1224904"/>
          </a:xfrm>
          <a:prstGeom prst="wedgeEllipseCallout">
            <a:avLst>
              <a:gd name="adj1" fmla="val 37976"/>
              <a:gd name="adj2" fmla="val 80952"/>
            </a:avLst>
          </a:prstGeom>
          <a:solidFill>
            <a:srgbClr val="BBD4EF"/>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My deepest sympathy to you and your family.</a:t>
            </a:r>
          </a:p>
        </p:txBody>
      </p:sp>
      <p:sp>
        <p:nvSpPr>
          <p:cNvPr id="9" name="Speech Bubble: Oval 8">
            <a:extLst>
              <a:ext uri="{FF2B5EF4-FFF2-40B4-BE49-F238E27FC236}">
                <a16:creationId xmlns:a16="http://schemas.microsoft.com/office/drawing/2014/main" id="{9283460D-99D2-A0D6-7663-B7BDD1EDD97C}"/>
              </a:ext>
            </a:extLst>
          </p:cNvPr>
          <p:cNvSpPr/>
          <p:nvPr/>
        </p:nvSpPr>
        <p:spPr>
          <a:xfrm>
            <a:off x="5650565" y="2742783"/>
            <a:ext cx="3261244" cy="1617487"/>
          </a:xfrm>
          <a:prstGeom prst="wedgeEllipseCallout">
            <a:avLst>
              <a:gd name="adj1" fmla="val -29030"/>
              <a:gd name="adj2" fmla="val 69891"/>
            </a:avLst>
          </a:prstGeom>
          <a:solidFill>
            <a:srgbClr val="E0EBF8"/>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 so sorry to hear about [name of deceased Veteran]. My heart goes out to you and your family.</a:t>
            </a:r>
          </a:p>
        </p:txBody>
      </p:sp>
      <p:sp>
        <p:nvSpPr>
          <p:cNvPr id="11" name="Content Placeholder 2">
            <a:extLst>
              <a:ext uri="{FF2B5EF4-FFF2-40B4-BE49-F238E27FC236}">
                <a16:creationId xmlns:a16="http://schemas.microsoft.com/office/drawing/2014/main" id="{E895FD13-4934-9DF3-83E7-71CAB18F6986}"/>
              </a:ext>
            </a:extLst>
          </p:cNvPr>
          <p:cNvSpPr txBox="1">
            <a:spLocks/>
          </p:cNvSpPr>
          <p:nvPr/>
        </p:nvSpPr>
        <p:spPr>
          <a:xfrm>
            <a:off x="77645" y="723518"/>
            <a:ext cx="6112776" cy="541096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0194D3"/>
              </a:buClr>
              <a:buFont typeface="Arial" panose="020B0604020202020204" pitchFamily="34" charset="0"/>
              <a:buChar char="•"/>
              <a:defRPr sz="2000" kern="1200">
                <a:solidFill>
                  <a:srgbClr val="174782"/>
                </a:solidFill>
                <a:latin typeface="Georgia"/>
                <a:ea typeface="+mn-ea"/>
                <a:cs typeface="+mn-cs"/>
              </a:defRPr>
            </a:lvl1pPr>
            <a:lvl2pPr marL="685800" indent="-228600" algn="l" defTabSz="914400" rtl="0" eaLnBrk="1" latinLnBrk="0" hangingPunct="1">
              <a:lnSpc>
                <a:spcPct val="90000"/>
              </a:lnSpc>
              <a:spcBef>
                <a:spcPts val="500"/>
              </a:spcBef>
              <a:buClr>
                <a:srgbClr val="0194D3"/>
              </a:buClr>
              <a:buFont typeface="Arial" panose="020B0604020202020204" pitchFamily="34" charset="0"/>
              <a:buChar char="•"/>
              <a:defRPr sz="1800" kern="1200">
                <a:solidFill>
                  <a:schemeClr val="tx1">
                    <a:lumMod val="85000"/>
                    <a:lumOff val="15000"/>
                  </a:schemeClr>
                </a:solidFill>
                <a:latin typeface="Georgia"/>
                <a:ea typeface="+mn-ea"/>
                <a:cs typeface="+mn-cs"/>
              </a:defRPr>
            </a:lvl2pPr>
            <a:lvl3pPr marL="1143000" indent="-228600" algn="l" defTabSz="914400" rtl="0" eaLnBrk="1" latinLnBrk="0" hangingPunct="1">
              <a:lnSpc>
                <a:spcPct val="90000"/>
              </a:lnSpc>
              <a:spcBef>
                <a:spcPts val="500"/>
              </a:spcBef>
              <a:buClr>
                <a:srgbClr val="0194D3"/>
              </a:buClr>
              <a:buFont typeface="Arial" panose="020B0604020202020204" pitchFamily="34" charset="0"/>
              <a:buChar char="•"/>
              <a:defRPr sz="1600" kern="1200">
                <a:solidFill>
                  <a:schemeClr val="tx1">
                    <a:lumMod val="85000"/>
                    <a:lumOff val="15000"/>
                  </a:schemeClr>
                </a:solidFill>
                <a:latin typeface="Georgia"/>
                <a:ea typeface="+mn-ea"/>
                <a:cs typeface="+mn-cs"/>
              </a:defRPr>
            </a:lvl3pPr>
            <a:lvl4pPr marL="1600200" indent="-228600" algn="l" defTabSz="914400" rtl="0" eaLnBrk="1" latinLnBrk="0" hangingPunct="1">
              <a:lnSpc>
                <a:spcPct val="90000"/>
              </a:lnSpc>
              <a:spcBef>
                <a:spcPts val="500"/>
              </a:spcBef>
              <a:buClr>
                <a:srgbClr val="0194D3"/>
              </a:buClr>
              <a:buFont typeface="Arial" panose="020B0604020202020204" pitchFamily="34" charset="0"/>
              <a:buChar char="•"/>
              <a:defRPr sz="1400" kern="1200">
                <a:solidFill>
                  <a:schemeClr val="tx1">
                    <a:lumMod val="85000"/>
                    <a:lumOff val="15000"/>
                  </a:schemeClr>
                </a:solidFill>
                <a:latin typeface="Georgia"/>
                <a:ea typeface="+mn-ea"/>
                <a:cs typeface="+mn-cs"/>
              </a:defRPr>
            </a:lvl4pPr>
            <a:lvl5pPr marL="2057400" indent="-228600" algn="l" defTabSz="914400" rtl="0" eaLnBrk="1" latinLnBrk="0" hangingPunct="1">
              <a:lnSpc>
                <a:spcPct val="90000"/>
              </a:lnSpc>
              <a:spcBef>
                <a:spcPts val="500"/>
              </a:spcBef>
              <a:buClr>
                <a:srgbClr val="0194D3"/>
              </a:buClr>
              <a:buFont typeface="Arial" panose="020B0604020202020204" pitchFamily="34" charset="0"/>
              <a:buChar char="•"/>
              <a:defRPr sz="1200" kern="1200">
                <a:solidFill>
                  <a:schemeClr val="tx1">
                    <a:lumMod val="85000"/>
                    <a:lumOff val="15000"/>
                  </a:schemeClr>
                </a:solidFill>
                <a:latin typeface="Georgi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194D3"/>
              </a:buClr>
              <a:buSzTx/>
              <a:buFont typeface="Arial" panose="020B0604020202020204" pitchFamily="34" charset="0"/>
              <a:buNone/>
              <a:tabLst/>
              <a:defRPr/>
            </a:pPr>
            <a:r>
              <a:rPr kumimoji="0" lang="en-US" sz="2000" b="0" i="0" u="none" strike="noStrike" kern="1200" cap="none" spc="0" normalizeH="0" baseline="0" noProof="0" dirty="0">
                <a:ln>
                  <a:noFill/>
                </a:ln>
                <a:solidFill>
                  <a:sysClr val="windowText" lastClr="000000"/>
                </a:solidFill>
                <a:effectLst/>
                <a:uLnTx/>
                <a:uFillTx/>
                <a:latin typeface="Arial"/>
                <a:ea typeface="+mn-ea"/>
                <a:cs typeface="Arial"/>
              </a:rPr>
              <a:t>The loss of a loved one is never easy, and </a:t>
            </a:r>
          </a:p>
          <a:p>
            <a:pPr marL="0" marR="0" lvl="0" indent="0" algn="l" defTabSz="914400" rtl="0" eaLnBrk="1" fontAlgn="auto" latinLnBrk="0" hangingPunct="1">
              <a:lnSpc>
                <a:spcPct val="100000"/>
              </a:lnSpc>
              <a:spcBef>
                <a:spcPts val="0"/>
              </a:spcBef>
              <a:spcAft>
                <a:spcPts val="0"/>
              </a:spcAft>
              <a:buClr>
                <a:srgbClr val="0194D3"/>
              </a:buClr>
              <a:buSzTx/>
              <a:buFont typeface="Arial" panose="020B0604020202020204" pitchFamily="34" charset="0"/>
              <a:buNone/>
              <a:tabLst/>
              <a:defRPr/>
            </a:pPr>
            <a:r>
              <a:rPr kumimoji="0" lang="en-US" sz="2000" b="0" i="0" u="none" strike="noStrike" kern="1200" cap="none" spc="0" normalizeH="0" baseline="0" noProof="0" dirty="0">
                <a:ln>
                  <a:noFill/>
                </a:ln>
                <a:solidFill>
                  <a:sysClr val="windowText" lastClr="000000"/>
                </a:solidFill>
                <a:effectLst/>
                <a:uLnTx/>
                <a:uFillTx/>
                <a:latin typeface="Arial"/>
                <a:ea typeface="+mn-ea"/>
                <a:cs typeface="Arial"/>
              </a:rPr>
              <a:t>no one should have to experience the feelings </a:t>
            </a:r>
          </a:p>
          <a:p>
            <a:pPr marL="0" marR="0" lvl="0" indent="0" algn="l" defTabSz="914400" rtl="0" eaLnBrk="1" fontAlgn="auto" latinLnBrk="0" hangingPunct="1">
              <a:lnSpc>
                <a:spcPct val="100000"/>
              </a:lnSpc>
              <a:spcBef>
                <a:spcPts val="0"/>
              </a:spcBef>
              <a:spcAft>
                <a:spcPts val="0"/>
              </a:spcAft>
              <a:buClr>
                <a:srgbClr val="0194D3"/>
              </a:buClr>
              <a:buSzTx/>
              <a:buFont typeface="Arial" panose="020B0604020202020204" pitchFamily="34" charset="0"/>
              <a:buNone/>
              <a:tabLst/>
              <a:defRPr/>
            </a:pPr>
            <a:r>
              <a:rPr kumimoji="0" lang="en-US" sz="2000" b="0" i="0" u="none" strike="noStrike" kern="1200" cap="none" spc="0" normalizeH="0" baseline="0" noProof="0" dirty="0">
                <a:ln>
                  <a:noFill/>
                </a:ln>
                <a:solidFill>
                  <a:sysClr val="windowText" lastClr="000000"/>
                </a:solidFill>
                <a:effectLst/>
                <a:uLnTx/>
                <a:uFillTx/>
                <a:latin typeface="Arial"/>
                <a:ea typeface="+mn-ea"/>
                <a:cs typeface="Arial"/>
              </a:rPr>
              <a:t>of grief alone. </a:t>
            </a:r>
            <a:r>
              <a:rPr kumimoji="0" lang="en-US" sz="2000" b="1" i="0" u="none" strike="noStrike" kern="1200" cap="none" spc="0" normalizeH="0" baseline="0" noProof="0" dirty="0">
                <a:ln>
                  <a:noFill/>
                </a:ln>
                <a:solidFill>
                  <a:sysClr val="windowText" lastClr="000000"/>
                </a:solidFill>
                <a:effectLst/>
                <a:uLnTx/>
                <a:uFillTx/>
                <a:latin typeface="Arial"/>
                <a:ea typeface="+mn-ea"/>
                <a:cs typeface="Arial"/>
              </a:rPr>
              <a:t>Everyone can help support </a:t>
            </a:r>
          </a:p>
          <a:p>
            <a:pPr marL="0" marR="0" lvl="0" indent="0" algn="l" defTabSz="914400" rtl="0" eaLnBrk="1" fontAlgn="auto" latinLnBrk="0" hangingPunct="1">
              <a:lnSpc>
                <a:spcPct val="100000"/>
              </a:lnSpc>
              <a:spcBef>
                <a:spcPts val="0"/>
              </a:spcBef>
              <a:spcAft>
                <a:spcPts val="0"/>
              </a:spcAft>
              <a:buClr>
                <a:srgbClr val="0194D3"/>
              </a:buClr>
              <a:buSzTx/>
              <a:buFont typeface="Arial" panose="020B0604020202020204" pitchFamily="34" charset="0"/>
              <a:buNone/>
              <a:tabLst/>
              <a:defRPr/>
            </a:pPr>
            <a:r>
              <a:rPr kumimoji="0" lang="en-US" sz="2000" b="1" i="0" u="none" strike="noStrike" kern="1200" cap="none" spc="0" normalizeH="0" baseline="0" noProof="0" dirty="0">
                <a:ln>
                  <a:noFill/>
                </a:ln>
                <a:solidFill>
                  <a:sysClr val="windowText" lastClr="000000"/>
                </a:solidFill>
                <a:effectLst/>
                <a:uLnTx/>
                <a:uFillTx/>
                <a:latin typeface="Arial"/>
                <a:ea typeface="+mn-ea"/>
                <a:cs typeface="Arial"/>
              </a:rPr>
              <a:t>survivors through compassionate care</a:t>
            </a:r>
            <a:r>
              <a:rPr kumimoji="0" lang="en-US" sz="2000" b="0" i="0" u="none" strike="noStrike" kern="1200" cap="none" spc="0" normalizeH="0" baseline="0" noProof="0" dirty="0">
                <a:ln>
                  <a:noFill/>
                </a:ln>
                <a:solidFill>
                  <a:sysClr val="windowText" lastClr="000000"/>
                </a:solidFill>
                <a:effectLst/>
                <a:uLnTx/>
                <a:uFillTx/>
                <a:latin typeface="Arial"/>
                <a:ea typeface="+mn-ea"/>
                <a:cs typeface="Arial"/>
              </a:rPr>
              <a:t>. </a:t>
            </a:r>
          </a:p>
          <a:p>
            <a:pPr lvl="1">
              <a:lnSpc>
                <a:spcPct val="100000"/>
              </a:lnSpc>
              <a:spcBef>
                <a:spcPts val="1200"/>
              </a:spcBef>
              <a:buClrTx/>
              <a:defRPr/>
            </a:pPr>
            <a:r>
              <a:rPr kumimoji="0" lang="en-US" sz="1800" b="0" i="0" u="none" strike="noStrike" kern="1200" cap="none" spc="0" normalizeH="0" baseline="0" noProof="0" dirty="0">
                <a:ln>
                  <a:noFill/>
                </a:ln>
                <a:solidFill>
                  <a:sysClr val="windowText" lastClr="000000"/>
                </a:solidFill>
                <a:effectLst/>
                <a:uLnTx/>
                <a:uFillTx/>
                <a:latin typeface="Arial"/>
                <a:ea typeface="+mn-ea"/>
                <a:cs typeface="Arial"/>
              </a:rPr>
              <a:t>Offer condolences.</a:t>
            </a:r>
          </a:p>
          <a:p>
            <a:pPr lvl="1">
              <a:lnSpc>
                <a:spcPct val="100000"/>
              </a:lnSpc>
              <a:buClrTx/>
              <a:defRPr/>
            </a:pPr>
            <a:r>
              <a:rPr kumimoji="0" lang="en-US" sz="1800" b="0" i="0" u="none" strike="noStrike" kern="1200" cap="none" spc="0" normalizeH="0" baseline="0" noProof="0" dirty="0">
                <a:ln>
                  <a:noFill/>
                </a:ln>
                <a:solidFill>
                  <a:sysClr val="windowText" lastClr="000000"/>
                </a:solidFill>
                <a:effectLst/>
                <a:uLnTx/>
                <a:uFillTx/>
                <a:latin typeface="Arial"/>
                <a:ea typeface="+mn-ea"/>
                <a:cs typeface="Arial"/>
              </a:rPr>
              <a:t>Acknowledge the loss.</a:t>
            </a:r>
          </a:p>
          <a:p>
            <a:pPr lvl="1">
              <a:lnSpc>
                <a:spcPct val="100000"/>
              </a:lnSpc>
              <a:buClrTx/>
              <a:defRPr/>
            </a:pPr>
            <a:r>
              <a:rPr kumimoji="0" lang="en-US" sz="1800" b="0" i="0" u="none" strike="noStrike" kern="1200" cap="none" spc="0" normalizeH="0" baseline="0" noProof="0" dirty="0">
                <a:ln>
                  <a:noFill/>
                </a:ln>
                <a:solidFill>
                  <a:sysClr val="windowText" lastClr="000000"/>
                </a:solidFill>
                <a:effectLst/>
                <a:uLnTx/>
                <a:uFillTx/>
                <a:latin typeface="Arial"/>
                <a:ea typeface="+mn-ea"/>
                <a:cs typeface="Arial"/>
              </a:rPr>
              <a:t>Allow time for the survivor to express emotion.</a:t>
            </a:r>
          </a:p>
          <a:p>
            <a:pPr lvl="2">
              <a:lnSpc>
                <a:spcPct val="100000"/>
              </a:lnSpc>
              <a:buClrTx/>
              <a:defRPr/>
            </a:pPr>
            <a:r>
              <a:rPr kumimoji="0" lang="en-US" sz="1600" b="0" i="0" u="none" strike="noStrike" kern="1200" cap="none" spc="0" normalizeH="0" baseline="0" noProof="0" dirty="0">
                <a:ln>
                  <a:noFill/>
                </a:ln>
                <a:solidFill>
                  <a:sysClr val="windowText" lastClr="000000"/>
                </a:solidFill>
                <a:effectLst/>
                <a:uLnTx/>
                <a:uFillTx/>
                <a:latin typeface="Arial"/>
                <a:ea typeface="+mn-ea"/>
                <a:cs typeface="Arial"/>
              </a:rPr>
              <a:t>Survivors may experience a range of emotions.</a:t>
            </a:r>
          </a:p>
          <a:p>
            <a:pPr lvl="2">
              <a:lnSpc>
                <a:spcPct val="100000"/>
              </a:lnSpc>
              <a:buClrTx/>
              <a:defRPr/>
            </a:pPr>
            <a:r>
              <a:rPr kumimoji="0" lang="en-US" sz="1600" b="0" i="0" u="none" strike="noStrike" kern="1200" cap="none" spc="0" normalizeH="0" baseline="0" noProof="0" dirty="0">
                <a:ln>
                  <a:noFill/>
                </a:ln>
                <a:solidFill>
                  <a:sysClr val="windowText" lastClr="000000"/>
                </a:solidFill>
                <a:effectLst/>
                <a:uLnTx/>
                <a:uFillTx/>
                <a:latin typeface="Arial"/>
                <a:ea typeface="+mn-ea"/>
                <a:cs typeface="Arial"/>
              </a:rPr>
              <a:t>Periods of silence are needed even if you feel uncomfortable.</a:t>
            </a:r>
          </a:p>
          <a:p>
            <a:pPr lvl="2">
              <a:lnSpc>
                <a:spcPct val="100000"/>
              </a:lnSpc>
              <a:buClrTx/>
              <a:defRPr/>
            </a:pPr>
            <a:r>
              <a:rPr kumimoji="0" lang="en-US" sz="1600" b="0" i="0" u="none" strike="noStrike" kern="1200" cap="none" spc="0" normalizeH="0" baseline="0" noProof="0" dirty="0">
                <a:ln>
                  <a:noFill/>
                </a:ln>
                <a:solidFill>
                  <a:sysClr val="windowText" lastClr="000000"/>
                </a:solidFill>
                <a:effectLst/>
                <a:uLnTx/>
                <a:uFillTx/>
                <a:latin typeface="Arial"/>
                <a:ea typeface="+mn-ea"/>
                <a:cs typeface="Arial"/>
              </a:rPr>
              <a:t>Avoid comparing survivor’s experiences to your personal experiences or beliefs.</a:t>
            </a:r>
          </a:p>
          <a:p>
            <a:pPr lvl="3">
              <a:lnSpc>
                <a:spcPct val="100000"/>
              </a:lnSpc>
              <a:buClrTx/>
              <a:defRPr/>
            </a:pPr>
            <a:r>
              <a:rPr kumimoji="0" lang="en-US" sz="1400" b="0" i="0" u="none" strike="noStrike" kern="1200" cap="none" spc="0" normalizeH="0" baseline="0" noProof="0" dirty="0">
                <a:ln>
                  <a:noFill/>
                </a:ln>
                <a:solidFill>
                  <a:sysClr val="windowText" lastClr="000000"/>
                </a:solidFill>
                <a:effectLst/>
                <a:uLnTx/>
                <a:uFillTx/>
                <a:latin typeface="Arial"/>
                <a:ea typeface="+mn-ea"/>
                <a:cs typeface="Arial"/>
              </a:rPr>
              <a:t>Each loss is unique.</a:t>
            </a:r>
          </a:p>
          <a:p>
            <a:pPr lvl="3">
              <a:lnSpc>
                <a:spcPct val="100000"/>
              </a:lnSpc>
              <a:buClrTx/>
              <a:defRPr/>
            </a:pPr>
            <a:r>
              <a:rPr kumimoji="0" lang="en-US" sz="1400" b="0" i="0" u="none" strike="noStrike" kern="1200" cap="none" spc="0" normalizeH="0" baseline="0" noProof="0" dirty="0">
                <a:ln>
                  <a:noFill/>
                </a:ln>
                <a:solidFill>
                  <a:sysClr val="windowText" lastClr="000000"/>
                </a:solidFill>
                <a:effectLst/>
                <a:uLnTx/>
                <a:uFillTx/>
                <a:latin typeface="Arial"/>
                <a:ea typeface="+mn-ea"/>
                <a:cs typeface="Arial"/>
              </a:rPr>
              <a:t>Stay clear of statements such as:</a:t>
            </a:r>
          </a:p>
          <a:p>
            <a:pPr lvl="4">
              <a:lnSpc>
                <a:spcPct val="100000"/>
              </a:lnSpc>
              <a:buClrTx/>
              <a:defRPr/>
            </a:pPr>
            <a:r>
              <a:rPr kumimoji="0" lang="en-US" sz="1200" b="0" i="0" u="none" strike="noStrike" kern="1200" cap="none" spc="0" normalizeH="0" baseline="0" noProof="0" dirty="0">
                <a:ln>
                  <a:noFill/>
                </a:ln>
                <a:solidFill>
                  <a:sysClr val="windowText" lastClr="000000"/>
                </a:solidFill>
                <a:effectLst/>
                <a:uLnTx/>
                <a:uFillTx/>
                <a:latin typeface="Arial"/>
                <a:ea typeface="+mn-ea"/>
                <a:cs typeface="Arial"/>
              </a:rPr>
              <a:t>I know how you feel. My ____ died a few years ago.</a:t>
            </a:r>
          </a:p>
          <a:p>
            <a:pPr lvl="4">
              <a:lnSpc>
                <a:spcPct val="100000"/>
              </a:lnSpc>
              <a:buClrTx/>
              <a:defRPr/>
            </a:pPr>
            <a:r>
              <a:rPr kumimoji="0" lang="en-US" sz="1200" b="0" i="0" u="none" strike="noStrike" kern="1200" cap="none" spc="0" normalizeH="0" baseline="0" noProof="0" dirty="0">
                <a:ln>
                  <a:noFill/>
                </a:ln>
                <a:solidFill>
                  <a:sysClr val="windowText" lastClr="000000"/>
                </a:solidFill>
                <a:effectLst/>
                <a:uLnTx/>
                <a:uFillTx/>
                <a:latin typeface="Arial"/>
                <a:ea typeface="+mn-ea"/>
                <a:cs typeface="Arial"/>
              </a:rPr>
              <a:t>You should do _____, _____, _____. It really helped me.</a:t>
            </a:r>
          </a:p>
          <a:p>
            <a:pPr lvl="1">
              <a:buClrTx/>
              <a:defRPr/>
            </a:pPr>
            <a:r>
              <a:rPr kumimoji="0" lang="en-US" sz="1800" b="0" i="0" u="none" strike="noStrike" kern="1200" cap="none" spc="0" normalizeH="0" baseline="0" noProof="0" dirty="0">
                <a:ln>
                  <a:noFill/>
                </a:ln>
                <a:solidFill>
                  <a:sysClr val="windowText" lastClr="000000">
                    <a:lumMod val="85000"/>
                    <a:lumOff val="15000"/>
                  </a:sysClr>
                </a:solidFill>
                <a:effectLst/>
                <a:uLnTx/>
                <a:uFillTx/>
                <a:latin typeface="Arial"/>
                <a:ea typeface="+mn-ea"/>
                <a:cs typeface="Arial"/>
              </a:rPr>
              <a:t>Offer support and connect to resources like the local SAMS Specialist.</a:t>
            </a:r>
          </a:p>
          <a:p>
            <a:pPr marL="0" marR="0" lvl="0" indent="0" algn="l" defTabSz="914400" rtl="0" eaLnBrk="1" fontAlgn="auto" latinLnBrk="0" hangingPunct="1">
              <a:lnSpc>
                <a:spcPct val="90000"/>
              </a:lnSpc>
              <a:spcBef>
                <a:spcPts val="1000"/>
              </a:spcBef>
              <a:spcAft>
                <a:spcPts val="0"/>
              </a:spcAft>
              <a:buClr>
                <a:srgbClr val="0194D3"/>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174782"/>
              </a:solidFill>
              <a:effectLst/>
              <a:uLnTx/>
              <a:uFillTx/>
              <a:latin typeface="Arial"/>
              <a:ea typeface="+mn-ea"/>
              <a:cs typeface="Arial"/>
            </a:endParaRPr>
          </a:p>
          <a:p>
            <a:pPr marL="457200" marR="0" lvl="0" indent="-457200" algn="l" defTabSz="914400" rtl="0" eaLnBrk="1" fontAlgn="auto" latinLnBrk="0" hangingPunct="1">
              <a:lnSpc>
                <a:spcPct val="90000"/>
              </a:lnSpc>
              <a:spcBef>
                <a:spcPts val="1000"/>
              </a:spcBef>
              <a:spcAft>
                <a:spcPts val="0"/>
              </a:spcAft>
              <a:buClr>
                <a:srgbClr val="0194D3"/>
              </a:buClr>
              <a:buSzTx/>
              <a:buFont typeface="Arial" panose="020B0604020202020204" pitchFamily="34" charset="0"/>
              <a:buAutoNum type="arabicParenR"/>
              <a:tabLst/>
              <a:defRPr/>
            </a:pPr>
            <a:endParaRPr kumimoji="0" lang="en-US" sz="2000" b="0" i="0" u="none" strike="noStrike" kern="1200" cap="none" spc="0" normalizeH="0" baseline="0" noProof="0" dirty="0">
              <a:ln>
                <a:noFill/>
              </a:ln>
              <a:solidFill>
                <a:srgbClr val="174782"/>
              </a:solidFill>
              <a:effectLst/>
              <a:uLnTx/>
              <a:uFillTx/>
              <a:latin typeface="Arial"/>
              <a:ea typeface="+mn-ea"/>
              <a:cs typeface="Arial"/>
            </a:endParaRPr>
          </a:p>
          <a:p>
            <a:pPr marL="0" marR="0" lvl="0" indent="0" algn="l" defTabSz="914400" rtl="0" eaLnBrk="1" fontAlgn="auto" latinLnBrk="0" hangingPunct="1">
              <a:lnSpc>
                <a:spcPct val="90000"/>
              </a:lnSpc>
              <a:spcBef>
                <a:spcPts val="1000"/>
              </a:spcBef>
              <a:spcAft>
                <a:spcPts val="0"/>
              </a:spcAft>
              <a:buClr>
                <a:srgbClr val="0194D3"/>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174782"/>
              </a:solidFill>
              <a:effectLst/>
              <a:uLnTx/>
              <a:uFillTx/>
              <a:latin typeface="Arial"/>
              <a:ea typeface="+mn-ea"/>
              <a:cs typeface="Arial"/>
            </a:endParaRPr>
          </a:p>
          <a:p>
            <a:pPr marL="0" marR="0" lvl="0" indent="0" algn="l" defTabSz="914400" rtl="0" eaLnBrk="1" fontAlgn="auto" latinLnBrk="0" hangingPunct="1">
              <a:lnSpc>
                <a:spcPct val="90000"/>
              </a:lnSpc>
              <a:spcBef>
                <a:spcPts val="1000"/>
              </a:spcBef>
              <a:spcAft>
                <a:spcPts val="0"/>
              </a:spcAft>
              <a:buClr>
                <a:srgbClr val="0194D3"/>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174782"/>
              </a:solidFill>
              <a:effectLst/>
              <a:uLnTx/>
              <a:uFillTx/>
              <a:latin typeface="Arial"/>
              <a:ea typeface="+mn-ea"/>
              <a:cs typeface="Arial"/>
            </a:endParaRPr>
          </a:p>
          <a:p>
            <a:pPr marL="0" marR="0" lvl="0" indent="0" algn="l" defTabSz="914400" rtl="0" eaLnBrk="1" fontAlgn="auto" latinLnBrk="0" hangingPunct="1">
              <a:lnSpc>
                <a:spcPct val="90000"/>
              </a:lnSpc>
              <a:spcBef>
                <a:spcPts val="1000"/>
              </a:spcBef>
              <a:spcAft>
                <a:spcPts val="0"/>
              </a:spcAft>
              <a:buClr>
                <a:srgbClr val="0194D3"/>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174782"/>
              </a:solidFill>
              <a:effectLst/>
              <a:uLnTx/>
              <a:uFillTx/>
              <a:latin typeface="Arial"/>
              <a:ea typeface="+mn-ea"/>
              <a:cs typeface="+mn-cs"/>
            </a:endParaRPr>
          </a:p>
        </p:txBody>
      </p:sp>
    </p:spTree>
    <p:extLst>
      <p:ext uri="{BB962C8B-B14F-4D97-AF65-F5344CB8AC3E}">
        <p14:creationId xmlns:p14="http://schemas.microsoft.com/office/powerpoint/2010/main" val="256322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8</a:t>
            </a:fld>
            <a:endParaRPr lang="en-US">
              <a:solidFill>
                <a:prstClr val="white"/>
              </a:solidFill>
            </a:endParaRPr>
          </a:p>
        </p:txBody>
      </p:sp>
      <p:sp>
        <p:nvSpPr>
          <p:cNvPr id="3" name="Title 2">
            <a:extLst>
              <a:ext uri="{FF2B5EF4-FFF2-40B4-BE49-F238E27FC236}">
                <a16:creationId xmlns:a16="http://schemas.microsoft.com/office/drawing/2014/main" id="{6237A74D-5CD0-D155-9E28-E4150F3B4B6A}"/>
              </a:ext>
            </a:extLst>
          </p:cNvPr>
          <p:cNvSpPr>
            <a:spLocks noGrp="1"/>
          </p:cNvSpPr>
          <p:nvPr>
            <p:ph type="title"/>
          </p:nvPr>
        </p:nvSpPr>
        <p:spPr/>
        <p:txBody>
          <a:bodyPr>
            <a:normAutofit fontScale="90000"/>
          </a:bodyPr>
          <a:lstStyle/>
          <a:p>
            <a:r>
              <a:rPr kumimoji="0" lang="en-US" sz="4400" i="0" u="none" strike="noStrike" kern="1200" cap="none" spc="0" normalizeH="0" baseline="0" noProof="0" dirty="0">
                <a:ln>
                  <a:noFill/>
                </a:ln>
                <a:solidFill>
                  <a:schemeClr val="bg1"/>
                </a:solidFill>
                <a:effectLst/>
                <a:uLnTx/>
                <a:uFillTx/>
                <a:latin typeface="Arial"/>
                <a:ea typeface="+mj-ea"/>
                <a:cs typeface="Arial"/>
              </a:rPr>
              <a:t>Veterans Whose Remains are Unclaimed</a:t>
            </a:r>
            <a:endParaRPr lang="en-US" dirty="0"/>
          </a:p>
        </p:txBody>
      </p:sp>
      <p:sp>
        <p:nvSpPr>
          <p:cNvPr id="4" name="Content Placeholder 26">
            <a:extLst>
              <a:ext uri="{FF2B5EF4-FFF2-40B4-BE49-F238E27FC236}">
                <a16:creationId xmlns:a16="http://schemas.microsoft.com/office/drawing/2014/main" id="{BDE92B6A-E624-7B9B-23B7-42216F02C1FC}"/>
              </a:ext>
            </a:extLst>
          </p:cNvPr>
          <p:cNvSpPr txBox="1">
            <a:spLocks/>
          </p:cNvSpPr>
          <p:nvPr/>
        </p:nvSpPr>
        <p:spPr>
          <a:xfrm>
            <a:off x="706083" y="1017605"/>
            <a:ext cx="5181600" cy="44769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194D3"/>
              </a:buClr>
              <a:buFont typeface="Arial" panose="020B0604020202020204" pitchFamily="34" charset="0"/>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0194D3"/>
              </a:buClr>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0194D3"/>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194D3"/>
              </a:buClr>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0194D3"/>
              </a:buClr>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ClrTx/>
            </a:pPr>
            <a:r>
              <a:rPr lang="en-US" sz="1800" dirty="0">
                <a:latin typeface="Arial" panose="020B0604020202020204" pitchFamily="34" charset="0"/>
                <a:cs typeface="Arial" panose="020B0604020202020204" pitchFamily="34" charset="0"/>
              </a:rPr>
              <a:t>VA makes every effort to locate a Veteran’s next-of-kin (NOK), but in some cases, there are no known survivors, or the survivor(s) is unable to assume responsibility of the Veteran’s remains.</a:t>
            </a:r>
          </a:p>
          <a:p>
            <a:pPr>
              <a:lnSpc>
                <a:spcPct val="100000"/>
              </a:lnSpc>
              <a:spcBef>
                <a:spcPts val="0"/>
              </a:spcBef>
              <a:spcAft>
                <a:spcPts val="1200"/>
              </a:spcAft>
              <a:buClrTx/>
            </a:pPr>
            <a:r>
              <a:rPr lang="en-US" sz="1800" dirty="0">
                <a:latin typeface="Arial" panose="020B0604020202020204" pitchFamily="34" charset="0"/>
                <a:cs typeface="Arial" panose="020B0604020202020204" pitchFamily="34" charset="0"/>
              </a:rPr>
              <a:t>If a Veteran does not have a NOK to claim their remains and arrange for their interment, VA will help coordinate a final resting place that is a lasting tribute to their service.</a:t>
            </a:r>
          </a:p>
          <a:p>
            <a:pPr>
              <a:lnSpc>
                <a:spcPct val="100000"/>
              </a:lnSpc>
              <a:spcBef>
                <a:spcPts val="0"/>
              </a:spcBef>
              <a:spcAft>
                <a:spcPts val="1200"/>
              </a:spcAft>
              <a:buClrTx/>
            </a:pPr>
            <a:r>
              <a:rPr lang="en-US" sz="1800" dirty="0">
                <a:latin typeface="Arial" panose="020B0604020202020204" pitchFamily="34" charset="0"/>
                <a:cs typeface="Arial" panose="020B0604020202020204" pitchFamily="34" charset="0"/>
              </a:rPr>
              <a:t>VA works with Veteran service groups, funeral industry partners, public administrators, and caring volunteers to ensure the dignified interment (including ceremonies of remembrance, markers, and entitled honors) of Veterans whose remains are unclaimed. </a:t>
            </a:r>
          </a:p>
        </p:txBody>
      </p:sp>
      <p:pic>
        <p:nvPicPr>
          <p:cNvPr id="5" name="Content Placeholder 1">
            <a:extLst>
              <a:ext uri="{FF2B5EF4-FFF2-40B4-BE49-F238E27FC236}">
                <a16:creationId xmlns:a16="http://schemas.microsoft.com/office/drawing/2014/main" id="{E15E32CC-6CA7-92F3-86C7-477EE597B4CD}"/>
              </a:ext>
              <a:ext uri="{C183D7F6-B498-43B3-948B-1728B52AA6E4}">
                <adec:decorative xmlns:adec="http://schemas.microsoft.com/office/drawing/2017/decorative" val="1"/>
              </a:ext>
            </a:extLst>
          </p:cNvPr>
          <p:cNvPicPr>
            <a:picLocks noChangeAspect="1"/>
          </p:cNvPicPr>
          <p:nvPr/>
        </p:nvPicPr>
        <p:blipFill>
          <a:blip r:embed="rId3">
            <a:alphaModFix amt="48000"/>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p:blipFill>
        <p:spPr>
          <a:xfrm>
            <a:off x="6536891" y="1176218"/>
            <a:ext cx="4159764" cy="41597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Group 5" descr="&quot;No one is born alone, and in a perfect world, no one should ever die alone. - Sandra Clarke, CCRN&#10;Founder, No one Dies Alone Program">
            <a:extLst>
              <a:ext uri="{FF2B5EF4-FFF2-40B4-BE49-F238E27FC236}">
                <a16:creationId xmlns:a16="http://schemas.microsoft.com/office/drawing/2014/main" id="{92935569-FCF8-942A-E2F0-6520CA284844}"/>
              </a:ext>
            </a:extLst>
          </p:cNvPr>
          <p:cNvGrpSpPr/>
          <p:nvPr/>
        </p:nvGrpSpPr>
        <p:grpSpPr>
          <a:xfrm>
            <a:off x="7819160" y="1269736"/>
            <a:ext cx="3344863" cy="932986"/>
            <a:chOff x="8239720" y="1205868"/>
            <a:chExt cx="3276922" cy="1200329"/>
          </a:xfrm>
        </p:grpSpPr>
        <p:sp>
          <p:nvSpPr>
            <p:cNvPr id="7" name="TextBox 6">
              <a:extLst>
                <a:ext uri="{FF2B5EF4-FFF2-40B4-BE49-F238E27FC236}">
                  <a16:creationId xmlns:a16="http://schemas.microsoft.com/office/drawing/2014/main" id="{F9454F06-7A20-333D-07B4-E7B748D2070B}"/>
                </a:ext>
              </a:extLst>
            </p:cNvPr>
            <p:cNvSpPr txBox="1"/>
            <p:nvPr/>
          </p:nvSpPr>
          <p:spPr>
            <a:xfrm>
              <a:off x="8257452" y="1205868"/>
              <a:ext cx="3259190" cy="1200329"/>
            </a:xfrm>
            <a:prstGeom prst="rect">
              <a:avLst/>
            </a:prstGeom>
            <a:solidFill>
              <a:schemeClr val="bg1"/>
            </a:solidFill>
            <a:ln>
              <a:noFill/>
            </a:ln>
            <a:effectLst>
              <a:softEdge rad="31750"/>
            </a:effectLst>
          </p:spPr>
          <p:txBody>
            <a:bodyPr wrap="square" rtlCol="0" anchor="ctr">
              <a:spAutoFit/>
            </a:bodyPr>
            <a:lstStyle/>
            <a:p>
              <a:pPr algn="ctr"/>
              <a:endParaRPr lang="en-US" sz="1200" b="1" i="1" dirty="0">
                <a:latin typeface="Arial" panose="020B0604020202020204" pitchFamily="34" charset="0"/>
                <a:cs typeface="Arial" panose="020B0604020202020204" pitchFamily="34" charset="0"/>
              </a:endParaRPr>
            </a:p>
            <a:p>
              <a:pPr algn="ctr"/>
              <a:r>
                <a:rPr lang="en-US" sz="1200" b="1" i="1" dirty="0">
                  <a:latin typeface="Arial" panose="020B0604020202020204" pitchFamily="34" charset="0"/>
                  <a:cs typeface="Arial" panose="020B0604020202020204" pitchFamily="34" charset="0"/>
                </a:rPr>
                <a:t>No one is born alone, and in a perfect world, no one should ever die alone.</a:t>
              </a:r>
            </a:p>
            <a:p>
              <a:pPr algn="r"/>
              <a:endParaRPr lang="en-US" sz="1000" dirty="0">
                <a:latin typeface="Arial" panose="020B0604020202020204" pitchFamily="34" charset="0"/>
                <a:cs typeface="Arial" panose="020B0604020202020204" pitchFamily="34" charset="0"/>
              </a:endParaRPr>
            </a:p>
            <a:p>
              <a:pPr algn="r"/>
              <a:r>
                <a:rPr lang="en-US" sz="1000" dirty="0">
                  <a:latin typeface="Arial" panose="020B0604020202020204" pitchFamily="34" charset="0"/>
                  <a:cs typeface="Arial" panose="020B0604020202020204" pitchFamily="34" charset="0"/>
                </a:rPr>
                <a:t>-</a:t>
              </a:r>
              <a:r>
                <a:rPr lang="en-US" sz="1000" b="1" dirty="0">
                  <a:latin typeface="Arial" panose="020B0604020202020204" pitchFamily="34" charset="0"/>
                  <a:cs typeface="Arial" panose="020B0604020202020204" pitchFamily="34" charset="0"/>
                </a:rPr>
                <a:t> </a:t>
              </a:r>
              <a:r>
                <a:rPr lang="en-US" sz="1000" dirty="0">
                  <a:latin typeface="Arial" panose="020B0604020202020204" pitchFamily="34" charset="0"/>
                  <a:cs typeface="Arial" panose="020B0604020202020204" pitchFamily="34" charset="0"/>
                </a:rPr>
                <a:t>Sandra Clarke, CCRN</a:t>
              </a:r>
            </a:p>
            <a:p>
              <a:pPr algn="r"/>
              <a:r>
                <a:rPr lang="en-US" sz="800" dirty="0">
                  <a:latin typeface="Arial" panose="020B0604020202020204" pitchFamily="34" charset="0"/>
                  <a:cs typeface="Arial" panose="020B0604020202020204" pitchFamily="34" charset="0"/>
                </a:rPr>
                <a:t>Founder, No One Dies Alone Program</a:t>
              </a:r>
            </a:p>
            <a:p>
              <a:pPr algn="r"/>
              <a:r>
                <a:rPr lang="en-US" sz="800" dirty="0">
                  <a:latin typeface="Arial" panose="020B0604020202020204" pitchFamily="34" charset="0"/>
                  <a:cs typeface="Arial" panose="020B0604020202020204" pitchFamily="34" charset="0"/>
                </a:rPr>
                <a:t> </a:t>
              </a:r>
              <a:endParaRPr lang="en-US" sz="1000" dirty="0">
                <a:latin typeface="Arial" panose="020B0604020202020204" pitchFamily="34" charset="0"/>
                <a:cs typeface="Arial" panose="020B0604020202020204" pitchFamily="34" charset="0"/>
              </a:endParaRPr>
            </a:p>
          </p:txBody>
        </p:sp>
        <p:pic>
          <p:nvPicPr>
            <p:cNvPr id="8" name="Graphic 7" descr="Open quotation mark with solid fill">
              <a:extLst>
                <a:ext uri="{FF2B5EF4-FFF2-40B4-BE49-F238E27FC236}">
                  <a16:creationId xmlns:a16="http://schemas.microsoft.com/office/drawing/2014/main" id="{0A0008A9-BFB9-C37E-6C9E-39371D1E06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39720" y="1314188"/>
              <a:ext cx="309476" cy="349586"/>
            </a:xfrm>
            <a:prstGeom prst="rect">
              <a:avLst/>
            </a:prstGeom>
          </p:spPr>
        </p:pic>
        <p:pic>
          <p:nvPicPr>
            <p:cNvPr id="9" name="Graphic 8" descr="Open quotation mark with solid fill">
              <a:extLst>
                <a:ext uri="{FF2B5EF4-FFF2-40B4-BE49-F238E27FC236}">
                  <a16:creationId xmlns:a16="http://schemas.microsoft.com/office/drawing/2014/main" id="{B880685F-BB3E-87EF-E33A-DC3E3063578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11194173" y="1631239"/>
              <a:ext cx="309476" cy="349586"/>
            </a:xfrm>
            <a:prstGeom prst="rect">
              <a:avLst/>
            </a:prstGeom>
          </p:spPr>
        </p:pic>
      </p:grpSp>
    </p:spTree>
    <p:extLst>
      <p:ext uri="{BB962C8B-B14F-4D97-AF65-F5344CB8AC3E}">
        <p14:creationId xmlns:p14="http://schemas.microsoft.com/office/powerpoint/2010/main" val="494450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9</a:t>
            </a:fld>
            <a:endParaRPr lang="en-US">
              <a:solidFill>
                <a:prstClr val="white"/>
              </a:solidFill>
            </a:endParaRPr>
          </a:p>
        </p:txBody>
      </p:sp>
      <p:sp>
        <p:nvSpPr>
          <p:cNvPr id="3" name="Title 2">
            <a:extLst>
              <a:ext uri="{FF2B5EF4-FFF2-40B4-BE49-F238E27FC236}">
                <a16:creationId xmlns:a16="http://schemas.microsoft.com/office/drawing/2014/main" id="{6237A74D-5CD0-D155-9E28-E4150F3B4B6A}"/>
              </a:ext>
            </a:extLst>
          </p:cNvPr>
          <p:cNvSpPr>
            <a:spLocks noGrp="1"/>
          </p:cNvSpPr>
          <p:nvPr>
            <p:ph type="title"/>
          </p:nvPr>
        </p:nvSpPr>
        <p:spPr/>
        <p:txBody>
          <a:bodyPr>
            <a:normAutofit fontScale="90000"/>
          </a:bodyPr>
          <a:lstStyle/>
          <a:p>
            <a:r>
              <a:rPr kumimoji="0" lang="en-US" sz="4400" i="0" u="none" strike="noStrike" kern="1200" cap="none" spc="0" normalizeH="0" baseline="0" noProof="0" dirty="0">
                <a:ln>
                  <a:noFill/>
                </a:ln>
                <a:solidFill>
                  <a:schemeClr val="bg1"/>
                </a:solidFill>
                <a:effectLst/>
                <a:uLnTx/>
                <a:uFillTx/>
                <a:latin typeface="Arial"/>
                <a:ea typeface="+mj-ea"/>
                <a:cs typeface="Arial"/>
              </a:rPr>
              <a:t>Our Path Forward</a:t>
            </a:r>
            <a:endParaRPr lang="en-US" dirty="0"/>
          </a:p>
        </p:txBody>
      </p:sp>
      <p:pic>
        <p:nvPicPr>
          <p:cNvPr id="4" name="Picture 3" descr="Logo, icon">
            <a:extLst>
              <a:ext uri="{FF2B5EF4-FFF2-40B4-BE49-F238E27FC236}">
                <a16:creationId xmlns:a16="http://schemas.microsoft.com/office/drawing/2014/main" id="{B9A56A79-92F9-87C6-81D7-242178F40C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655320"/>
            <a:ext cx="5358384" cy="5480907"/>
          </a:xfrm>
          <a:prstGeom prst="rect">
            <a:avLst/>
          </a:prstGeom>
        </p:spPr>
      </p:pic>
      <p:sp>
        <p:nvSpPr>
          <p:cNvPr id="15" name="Rectangle 14">
            <a:extLst>
              <a:ext uri="{FF2B5EF4-FFF2-40B4-BE49-F238E27FC236}">
                <a16:creationId xmlns:a16="http://schemas.microsoft.com/office/drawing/2014/main" id="{6C619CC4-0598-AD62-9D21-B192F8E741AE}"/>
              </a:ext>
              <a:ext uri="{C183D7F6-B498-43B3-948B-1728B52AA6E4}">
                <adec:decorative xmlns:adec="http://schemas.microsoft.com/office/drawing/2017/decorative" val="1"/>
              </a:ext>
            </a:extLst>
          </p:cNvPr>
          <p:cNvSpPr/>
          <p:nvPr/>
        </p:nvSpPr>
        <p:spPr>
          <a:xfrm>
            <a:off x="5849112" y="1247252"/>
            <a:ext cx="5943600" cy="2088450"/>
          </a:xfrm>
          <a:prstGeom prst="rect">
            <a:avLst/>
          </a:prstGeom>
          <a:solidFill>
            <a:sysClr val="window" lastClr="FFFFFF">
              <a:alpha val="90000"/>
              <a:hueOff val="0"/>
              <a:satOff val="0"/>
              <a:lumOff val="0"/>
              <a:alphaOff val="0"/>
            </a:sysClr>
          </a:solidFill>
          <a:ln w="12700" cap="flat" cmpd="sng" algn="ctr">
            <a:solidFill>
              <a:srgbClr val="4472C4"/>
            </a:solidFill>
            <a:prstDash val="solid"/>
            <a:miter lim="800000"/>
          </a:ln>
          <a:effectLst/>
        </p:spPr>
        <p:txBody>
          <a:bodyPr/>
          <a:lstStyle/>
          <a:p>
            <a:endParaRPr lang="en-US"/>
          </a:p>
        </p:txBody>
      </p:sp>
      <p:sp>
        <p:nvSpPr>
          <p:cNvPr id="16" name="TextBox 15" descr="Pre-planning and preparedness resources &#10;Navigating eligible survivor benefits &#10;Information on planning memorial services &#10;Linkage to available grief and bereavement support resources &#10;">
            <a:extLst>
              <a:ext uri="{FF2B5EF4-FFF2-40B4-BE49-F238E27FC236}">
                <a16:creationId xmlns:a16="http://schemas.microsoft.com/office/drawing/2014/main" id="{DB375DD7-B9F7-0D61-AFB0-E5F4AEFD0855}"/>
              </a:ext>
            </a:extLst>
          </p:cNvPr>
          <p:cNvSpPr txBox="1"/>
          <p:nvPr/>
        </p:nvSpPr>
        <p:spPr>
          <a:xfrm>
            <a:off x="5849112" y="1247252"/>
            <a:ext cx="5943600" cy="2088450"/>
          </a:xfrm>
          <a:prstGeom prst="rect">
            <a:avLst/>
          </a:prstGeom>
          <a:noFill/>
          <a:ln>
            <a:noFill/>
          </a:ln>
          <a:effectLst/>
        </p:spPr>
        <p:txBody>
          <a:bodyPr spcFirstLastPara="0" vert="horz" wrap="square" lIns="461289" tIns="541528" rIns="461289" bIns="113792" numCol="1" spcCol="1270" anchor="t" anchorCtr="0">
            <a:noAutofit/>
          </a:bodyPr>
          <a:lstStyle/>
          <a:p>
            <a:pPr marL="171450" marR="0" lvl="1" indent="-171450" algn="l" defTabSz="711200" eaLnBrk="1" fontAlgn="auto" latinLnBrk="0" hangingPunct="1">
              <a:lnSpc>
                <a:spcPct val="100000"/>
              </a:lnSpc>
              <a:spcBef>
                <a:spcPct val="0"/>
              </a:spcBef>
              <a:spcAft>
                <a:spcPts val="600"/>
              </a:spcAft>
              <a:buClrTx/>
              <a:buSzTx/>
              <a:buFontTx/>
              <a:buChar char="•"/>
              <a:tabLst/>
              <a:defRPr/>
            </a:pPr>
            <a:r>
              <a:rPr kumimoji="0" lang="en-US" sz="16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Arial"/>
              </a:rPr>
              <a:t>Pre-planning and preparedness resources </a:t>
            </a:r>
            <a:endParaRPr kumimoji="0" lang="en-US" sz="6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Arial"/>
            </a:endParaRPr>
          </a:p>
          <a:p>
            <a:pPr marL="171450" marR="0" lvl="1" indent="-171450" algn="l" defTabSz="711200" eaLnBrk="1" fontAlgn="auto" latinLnBrk="0" hangingPunct="1">
              <a:lnSpc>
                <a:spcPct val="100000"/>
              </a:lnSpc>
              <a:spcBef>
                <a:spcPct val="0"/>
              </a:spcBef>
              <a:spcAft>
                <a:spcPts val="600"/>
              </a:spcAft>
              <a:buClrTx/>
              <a:buSzTx/>
              <a:buFontTx/>
              <a:buChar char="•"/>
              <a:tabLst/>
              <a:defRPr/>
            </a:pPr>
            <a:r>
              <a:rPr kumimoji="0" lang="en-US" sz="16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Arial"/>
              </a:rPr>
              <a:t>Navigating eligible survivor benefits </a:t>
            </a:r>
          </a:p>
          <a:p>
            <a:pPr marL="171450" marR="0" lvl="1" indent="-171450" algn="l" defTabSz="711200" eaLnBrk="1" fontAlgn="auto" latinLnBrk="0" hangingPunct="1">
              <a:lnSpc>
                <a:spcPct val="100000"/>
              </a:lnSpc>
              <a:spcBef>
                <a:spcPct val="0"/>
              </a:spcBef>
              <a:spcAft>
                <a:spcPts val="600"/>
              </a:spcAft>
              <a:buClrTx/>
              <a:buSzTx/>
              <a:buFontTx/>
              <a:buChar char="•"/>
              <a:tabLst/>
              <a:defRPr/>
            </a:pPr>
            <a:r>
              <a:rPr kumimoji="0" lang="en-US" sz="16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Arial"/>
              </a:rPr>
              <a:t>Information on planning memorial services </a:t>
            </a:r>
          </a:p>
          <a:p>
            <a:pPr marL="171450" marR="0" lvl="1" indent="-171450" algn="l" defTabSz="711200" eaLnBrk="1" fontAlgn="auto" latinLnBrk="0" hangingPunct="1">
              <a:lnSpc>
                <a:spcPct val="100000"/>
              </a:lnSpc>
              <a:spcBef>
                <a:spcPct val="0"/>
              </a:spcBef>
              <a:spcAft>
                <a:spcPts val="600"/>
              </a:spcAft>
              <a:buClrTx/>
              <a:buSzTx/>
              <a:buFontTx/>
              <a:buChar char="•"/>
              <a:tabLst/>
              <a:defRPr/>
            </a:pPr>
            <a:r>
              <a:rPr kumimoji="0" lang="en-US" sz="16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Arial"/>
              </a:rPr>
              <a:t>Linkage to available grief and bereavement support resources </a:t>
            </a:r>
            <a:endParaRPr kumimoji="0" lang="en-US" sz="14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Arial"/>
            </a:endParaRPr>
          </a:p>
        </p:txBody>
      </p:sp>
      <p:sp>
        <p:nvSpPr>
          <p:cNvPr id="13" name="Rectangle: Rounded Corners 12">
            <a:extLst>
              <a:ext uri="{FF2B5EF4-FFF2-40B4-BE49-F238E27FC236}">
                <a16:creationId xmlns:a16="http://schemas.microsoft.com/office/drawing/2014/main" id="{9F8A3840-BB44-4C6D-29C7-F8E510081AC3}"/>
              </a:ext>
              <a:ext uri="{C183D7F6-B498-43B3-948B-1728B52AA6E4}">
                <adec:decorative xmlns:adec="http://schemas.microsoft.com/office/drawing/2017/decorative" val="1"/>
              </a:ext>
            </a:extLst>
          </p:cNvPr>
          <p:cNvSpPr/>
          <p:nvPr/>
        </p:nvSpPr>
        <p:spPr>
          <a:xfrm>
            <a:off x="6316668" y="854030"/>
            <a:ext cx="5029194" cy="767520"/>
          </a:xfrm>
          <a:prstGeom prst="roundRect">
            <a:avLst/>
          </a:prstGeom>
          <a:solidFill>
            <a:srgbClr val="00467F"/>
          </a:solidFill>
          <a:ln w="12700" cap="flat" cmpd="sng" algn="ctr">
            <a:solidFill>
              <a:sysClr val="window" lastClr="FFFFFF">
                <a:hueOff val="0"/>
                <a:satOff val="0"/>
                <a:lumOff val="0"/>
                <a:alphaOff val="0"/>
              </a:sysClr>
            </a:solidFill>
            <a:prstDash val="solid"/>
            <a:miter lim="800000"/>
          </a:ln>
          <a:effectLst/>
        </p:spPr>
        <p:txBody>
          <a:bodyPr/>
          <a:lstStyle/>
          <a:p>
            <a:endParaRPr lang="en-US"/>
          </a:p>
        </p:txBody>
      </p:sp>
      <p:sp>
        <p:nvSpPr>
          <p:cNvPr id="14" name="Rectangle: Rounded Corners 6" descr="The SAMS Program is designed to provide a single point of contact at VA medical centers for assistance with: &#10;">
            <a:extLst>
              <a:ext uri="{FF2B5EF4-FFF2-40B4-BE49-F238E27FC236}">
                <a16:creationId xmlns:a16="http://schemas.microsoft.com/office/drawing/2014/main" id="{14492062-0F26-7822-F9A1-EC64F3ECFA06}"/>
              </a:ext>
            </a:extLst>
          </p:cNvPr>
          <p:cNvSpPr txBox="1"/>
          <p:nvPr/>
        </p:nvSpPr>
        <p:spPr>
          <a:xfrm>
            <a:off x="6354135" y="891497"/>
            <a:ext cx="4954260" cy="692586"/>
          </a:xfrm>
          <a:prstGeom prst="rect">
            <a:avLst/>
          </a:prstGeom>
          <a:noFill/>
          <a:ln>
            <a:noFill/>
          </a:ln>
          <a:effectLst/>
        </p:spPr>
        <p:txBody>
          <a:bodyPr spcFirstLastPara="0" vert="horz" wrap="square" lIns="157258" tIns="0" rIns="157258" bIns="0" numCol="1" spcCol="1270" anchor="ctr" anchorCtr="0">
            <a:noAutofit/>
          </a:bodyPr>
          <a:lstStyle/>
          <a:p>
            <a:pPr marL="0" marR="0" lvl="0" indent="0" algn="l" defTabSz="80010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Arial"/>
                <a:ea typeface="+mn-ea"/>
                <a:cs typeface="Arial"/>
              </a:rPr>
              <a:t>The SAMS Program is designed to provide a single point of contact at VA medical centers for assistance with: </a:t>
            </a:r>
          </a:p>
        </p:txBody>
      </p:sp>
      <p:sp>
        <p:nvSpPr>
          <p:cNvPr id="11" name="Rectangle 10">
            <a:extLst>
              <a:ext uri="{FF2B5EF4-FFF2-40B4-BE49-F238E27FC236}">
                <a16:creationId xmlns:a16="http://schemas.microsoft.com/office/drawing/2014/main" id="{47287DA8-C04C-211D-88EC-B2F6941771F3}"/>
              </a:ext>
              <a:ext uri="{C183D7F6-B498-43B3-948B-1728B52AA6E4}">
                <adec:decorative xmlns:adec="http://schemas.microsoft.com/office/drawing/2017/decorative" val="1"/>
              </a:ext>
            </a:extLst>
          </p:cNvPr>
          <p:cNvSpPr/>
          <p:nvPr/>
        </p:nvSpPr>
        <p:spPr>
          <a:xfrm>
            <a:off x="5849112" y="3859863"/>
            <a:ext cx="5943600" cy="1924650"/>
          </a:xfrm>
          <a:prstGeom prst="rect">
            <a:avLst/>
          </a:prstGeom>
          <a:solidFill>
            <a:sysClr val="window" lastClr="FFFFFF">
              <a:alpha val="90000"/>
              <a:hueOff val="0"/>
              <a:satOff val="0"/>
              <a:lumOff val="0"/>
              <a:alphaOff val="0"/>
            </a:sysClr>
          </a:solidFill>
          <a:ln w="12700" cap="flat" cmpd="sng" algn="ctr">
            <a:solidFill>
              <a:srgbClr val="4472C4">
                <a:hueOff val="0"/>
                <a:satOff val="0"/>
                <a:lumOff val="0"/>
                <a:alphaOff val="0"/>
              </a:srgbClr>
            </a:solidFill>
            <a:prstDash val="solid"/>
            <a:miter lim="800000"/>
          </a:ln>
          <a:effectLst/>
        </p:spPr>
        <p:txBody>
          <a:bodyPr/>
          <a:lstStyle/>
          <a:p>
            <a:endParaRPr lang="en-US"/>
          </a:p>
        </p:txBody>
      </p:sp>
      <p:sp>
        <p:nvSpPr>
          <p:cNvPr id="12" name="TextBox 11" descr="The SAMS Program will be implemented at all VA medical centers in a phased approach.&#10;The first cohort of sites began implementing in late 2024, with remaining sites beginning implementation through the end of 2026.&#10;">
            <a:extLst>
              <a:ext uri="{FF2B5EF4-FFF2-40B4-BE49-F238E27FC236}">
                <a16:creationId xmlns:a16="http://schemas.microsoft.com/office/drawing/2014/main" id="{45F36C55-927D-1B33-66DF-40D500542E47}"/>
              </a:ext>
            </a:extLst>
          </p:cNvPr>
          <p:cNvSpPr txBox="1"/>
          <p:nvPr/>
        </p:nvSpPr>
        <p:spPr>
          <a:xfrm>
            <a:off x="5849112" y="3859863"/>
            <a:ext cx="5943600" cy="1924650"/>
          </a:xfrm>
          <a:prstGeom prst="rect">
            <a:avLst/>
          </a:prstGeom>
          <a:noFill/>
          <a:ln>
            <a:noFill/>
          </a:ln>
          <a:effectLst/>
        </p:spPr>
        <p:txBody>
          <a:bodyPr spcFirstLastPara="0" vert="horz" wrap="square" lIns="461289" tIns="541528" rIns="461289" bIns="113792" numCol="1" spcCol="1270" anchor="t" anchorCtr="0">
            <a:noAutofit/>
          </a:bodyPr>
          <a:lstStyle/>
          <a:p>
            <a:pPr marL="171450" marR="0" lvl="1" indent="-171450" algn="l" defTabSz="711200" eaLnBrk="1" fontAlgn="auto" latinLnBrk="0" hangingPunct="1">
              <a:lnSpc>
                <a:spcPct val="100000"/>
              </a:lnSpc>
              <a:spcBef>
                <a:spcPct val="0"/>
              </a:spcBef>
              <a:spcAft>
                <a:spcPts val="600"/>
              </a:spcAft>
              <a:buClrTx/>
              <a:buSzTx/>
              <a:buFontTx/>
              <a:buChar char="•"/>
              <a:tabLst/>
              <a:defRPr/>
            </a:pPr>
            <a:r>
              <a:rPr kumimoji="0" lang="en-US" sz="16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Arial"/>
              </a:rPr>
              <a:t>The SAMS Program will be implemented at all VA medical centers in a phased approach.</a:t>
            </a:r>
          </a:p>
          <a:p>
            <a:pPr marL="171450" marR="0" lvl="1" indent="-171450" algn="l" defTabSz="711200" eaLnBrk="1" fontAlgn="auto" latinLnBrk="0" hangingPunct="1">
              <a:lnSpc>
                <a:spcPct val="100000"/>
              </a:lnSpc>
              <a:spcBef>
                <a:spcPct val="0"/>
              </a:spcBef>
              <a:spcAft>
                <a:spcPts val="600"/>
              </a:spcAft>
              <a:buClrTx/>
              <a:buSzTx/>
              <a:buFontTx/>
              <a:buChar char="•"/>
              <a:tabLst/>
              <a:defRPr/>
            </a:pPr>
            <a:r>
              <a:rPr kumimoji="0" lang="en-US" sz="1600" b="0" i="0" u="none" strike="noStrike" kern="1200" cap="none" spc="0" normalizeH="0" baseline="0" noProof="0" dirty="0">
                <a:ln>
                  <a:noFill/>
                </a:ln>
                <a:solidFill>
                  <a:sysClr val="windowText" lastClr="000000">
                    <a:hueOff val="0"/>
                    <a:satOff val="0"/>
                    <a:lumOff val="0"/>
                    <a:alphaOff val="0"/>
                  </a:sysClr>
                </a:solidFill>
                <a:effectLst/>
                <a:uLnTx/>
                <a:uFillTx/>
                <a:latin typeface="Arial"/>
                <a:ea typeface="+mn-ea"/>
                <a:cs typeface="Arial"/>
              </a:rPr>
              <a:t>The first cohort of sites began implementing in late 2024, with remaining sites beginning implementation through the end of 2026.</a:t>
            </a:r>
          </a:p>
        </p:txBody>
      </p:sp>
      <p:sp>
        <p:nvSpPr>
          <p:cNvPr id="9" name="Rectangle: Rounded Corners 8">
            <a:extLst>
              <a:ext uri="{FF2B5EF4-FFF2-40B4-BE49-F238E27FC236}">
                <a16:creationId xmlns:a16="http://schemas.microsoft.com/office/drawing/2014/main" id="{12D69FA5-8A25-7582-DDE6-821F7421D2A6}"/>
              </a:ext>
              <a:ext uri="{C183D7F6-B498-43B3-948B-1728B52AA6E4}">
                <adec:decorative xmlns:adec="http://schemas.microsoft.com/office/drawing/2017/decorative" val="1"/>
              </a:ext>
            </a:extLst>
          </p:cNvPr>
          <p:cNvSpPr/>
          <p:nvPr/>
        </p:nvSpPr>
        <p:spPr>
          <a:xfrm>
            <a:off x="6316668" y="3476103"/>
            <a:ext cx="5029194" cy="767520"/>
          </a:xfrm>
          <a:prstGeom prst="roundRect">
            <a:avLst/>
          </a:prstGeom>
          <a:solidFill>
            <a:srgbClr val="00467F"/>
          </a:solidFill>
          <a:ln w="12700" cap="flat" cmpd="sng" algn="ctr">
            <a:solidFill>
              <a:sysClr val="window" lastClr="FFFFFF">
                <a:hueOff val="0"/>
                <a:satOff val="0"/>
                <a:lumOff val="0"/>
                <a:alphaOff val="0"/>
              </a:sysClr>
            </a:solidFill>
            <a:prstDash val="solid"/>
            <a:miter lim="800000"/>
          </a:ln>
          <a:effectLst/>
        </p:spPr>
        <p:txBody>
          <a:bodyPr/>
          <a:lstStyle/>
          <a:p>
            <a:endParaRPr lang="en-US"/>
          </a:p>
        </p:txBody>
      </p:sp>
      <p:sp>
        <p:nvSpPr>
          <p:cNvPr id="10" name="Rectangle: Rounded Corners 10" descr="SAMS will be available to all eligible Veterans and survivors.&#10;">
            <a:extLst>
              <a:ext uri="{FF2B5EF4-FFF2-40B4-BE49-F238E27FC236}">
                <a16:creationId xmlns:a16="http://schemas.microsoft.com/office/drawing/2014/main" id="{75C6B433-A4D5-C75A-415F-330B2CBB7789}"/>
              </a:ext>
            </a:extLst>
          </p:cNvPr>
          <p:cNvSpPr txBox="1"/>
          <p:nvPr/>
        </p:nvSpPr>
        <p:spPr>
          <a:xfrm>
            <a:off x="6354135" y="3513570"/>
            <a:ext cx="4954260" cy="692586"/>
          </a:xfrm>
          <a:prstGeom prst="rect">
            <a:avLst/>
          </a:prstGeom>
          <a:noFill/>
          <a:ln>
            <a:noFill/>
          </a:ln>
          <a:effectLst/>
        </p:spPr>
        <p:txBody>
          <a:bodyPr spcFirstLastPara="0" vert="horz" wrap="square" lIns="157258" tIns="0" rIns="157258" bIns="0" numCol="1" spcCol="1270" anchor="ctr" anchorCtr="0">
            <a:noAutofit/>
          </a:bodyPr>
          <a:lstStyle/>
          <a:p>
            <a:pPr marL="0" marR="0" lvl="0" indent="0" algn="l" defTabSz="88900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sysClr val="window" lastClr="FFFFFF"/>
                </a:solidFill>
                <a:effectLst/>
                <a:uLnTx/>
                <a:uFillTx/>
                <a:latin typeface="Arial"/>
                <a:ea typeface="+mn-ea"/>
                <a:cs typeface="Arial"/>
              </a:rPr>
              <a:t>SAMS will be available to all eligible Veterans and survivors.</a:t>
            </a:r>
          </a:p>
        </p:txBody>
      </p:sp>
    </p:spTree>
    <p:extLst>
      <p:ext uri="{BB962C8B-B14F-4D97-AF65-F5344CB8AC3E}">
        <p14:creationId xmlns:p14="http://schemas.microsoft.com/office/powerpoint/2010/main" val="1513874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A58E9-162F-27A8-C628-9C5B6F701ED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408D15-52CB-1FEA-6C88-2CDDE26AF7F3}"/>
              </a:ext>
            </a:extLst>
          </p:cNvPr>
          <p:cNvSpPr>
            <a:spLocks noGrp="1"/>
          </p:cNvSpPr>
          <p:nvPr>
            <p:ph type="sldNum" sz="quarter" idx="12"/>
          </p:nvPr>
        </p:nvSpPr>
        <p:spPr/>
        <p:txBody>
          <a:bodyPr/>
          <a:lstStyle/>
          <a:p>
            <a:fld id="{D983F1FA-211D-3044-9E35-958DFBC26156}" type="slidenum">
              <a:rPr lang="en-US" smtClean="0">
                <a:solidFill>
                  <a:prstClr val="white"/>
                </a:solidFill>
              </a:rPr>
              <a:pPr/>
              <a:t>10</a:t>
            </a:fld>
            <a:endParaRPr lang="en-US">
              <a:solidFill>
                <a:prstClr val="white"/>
              </a:solidFill>
            </a:endParaRPr>
          </a:p>
        </p:txBody>
      </p:sp>
      <p:sp>
        <p:nvSpPr>
          <p:cNvPr id="4" name="Title 3">
            <a:extLst>
              <a:ext uri="{FF2B5EF4-FFF2-40B4-BE49-F238E27FC236}">
                <a16:creationId xmlns:a16="http://schemas.microsoft.com/office/drawing/2014/main" id="{9B888ABF-501B-110C-2375-191F796917CA}"/>
              </a:ext>
            </a:extLst>
          </p:cNvPr>
          <p:cNvSpPr>
            <a:spLocks noGrp="1"/>
          </p:cNvSpPr>
          <p:nvPr>
            <p:ph type="title"/>
          </p:nvPr>
        </p:nvSpPr>
        <p:spPr/>
        <p:txBody>
          <a:bodyPr>
            <a:normAutofit fontScale="90000"/>
          </a:bodyPr>
          <a:lstStyle/>
          <a:p>
            <a:r>
              <a:rPr lang="en-US" dirty="0"/>
              <a:t>SAMS Implementation</a:t>
            </a:r>
          </a:p>
        </p:txBody>
      </p:sp>
      <p:graphicFrame>
        <p:nvGraphicFramePr>
          <p:cNvPr id="5" name="Content Placeholder 5">
            <a:extLst>
              <a:ext uri="{FF2B5EF4-FFF2-40B4-BE49-F238E27FC236}">
                <a16:creationId xmlns:a16="http://schemas.microsoft.com/office/drawing/2014/main" id="{D22125C7-4C38-F7E3-079B-6742379D12BF}"/>
              </a:ext>
              <a:ext uri="{C183D7F6-B498-43B3-948B-1728B52AA6E4}">
                <adec:decorative xmlns:adec="http://schemas.microsoft.com/office/drawing/2017/decorative" val="1"/>
              </a:ext>
            </a:extLst>
          </p:cNvPr>
          <p:cNvGraphicFramePr>
            <a:graphicFrameLocks noGrp="1"/>
          </p:cNvGraphicFramePr>
          <p:nvPr/>
        </p:nvGraphicFramePr>
        <p:xfrm>
          <a:off x="466035" y="1106487"/>
          <a:ext cx="10972800" cy="4645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18">
            <a:extLst>
              <a:ext uri="{FF2B5EF4-FFF2-40B4-BE49-F238E27FC236}">
                <a16:creationId xmlns:a16="http://schemas.microsoft.com/office/drawing/2014/main" id="{6058EA69-1ABD-C144-44C4-7137830D38A9}"/>
              </a:ext>
            </a:extLst>
          </p:cNvPr>
          <p:cNvSpPr txBox="1"/>
          <p:nvPr/>
        </p:nvSpPr>
        <p:spPr>
          <a:xfrm>
            <a:off x="1246323" y="1548883"/>
            <a:ext cx="2285999"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kern="0">
                <a:solidFill>
                  <a:prstClr val="black"/>
                </a:solidFill>
                <a:latin typeface="Arial" panose="020B0604020202020204" pitchFamily="34" charset="0"/>
                <a:cs typeface="Arial" panose="020B0604020202020204" pitchFamily="34" charset="0"/>
              </a:rPr>
              <a:t>FY 2025</a:t>
            </a:r>
            <a:endParaRPr kumimoji="0" lang="en-US" sz="1800" b="1"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 name="TextBox 19">
            <a:extLst>
              <a:ext uri="{FF2B5EF4-FFF2-40B4-BE49-F238E27FC236}">
                <a16:creationId xmlns:a16="http://schemas.microsoft.com/office/drawing/2014/main" id="{55DFFFA4-6B84-5B76-2F41-2D00306FC5BE}"/>
              </a:ext>
            </a:extLst>
          </p:cNvPr>
          <p:cNvSpPr txBox="1"/>
          <p:nvPr/>
        </p:nvSpPr>
        <p:spPr>
          <a:xfrm>
            <a:off x="4603643" y="1533407"/>
            <a:ext cx="3013130"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latin typeface="Arial" panose="020B0604020202020204" pitchFamily="34" charset="0"/>
                <a:ea typeface="Calibri"/>
                <a:cs typeface="Arial" panose="020B0604020202020204" pitchFamily="34" charset="0"/>
              </a:rPr>
              <a:t>FY 2026</a:t>
            </a:r>
          </a:p>
        </p:txBody>
      </p:sp>
      <p:sp>
        <p:nvSpPr>
          <p:cNvPr id="8" name="TextBox 24">
            <a:extLst>
              <a:ext uri="{FF2B5EF4-FFF2-40B4-BE49-F238E27FC236}">
                <a16:creationId xmlns:a16="http://schemas.microsoft.com/office/drawing/2014/main" id="{50D95DD4-B493-6DF4-273D-B879DD16AC2C}"/>
              </a:ext>
            </a:extLst>
          </p:cNvPr>
          <p:cNvSpPr txBox="1"/>
          <p:nvPr/>
        </p:nvSpPr>
        <p:spPr>
          <a:xfrm>
            <a:off x="8659678" y="1561821"/>
            <a:ext cx="2285999"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FY 2027</a:t>
            </a:r>
          </a:p>
        </p:txBody>
      </p:sp>
    </p:spTree>
    <p:extLst>
      <p:ext uri="{BB962C8B-B14F-4D97-AF65-F5344CB8AC3E}">
        <p14:creationId xmlns:p14="http://schemas.microsoft.com/office/powerpoint/2010/main" val="732834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476D1-4C57-B3FB-ADF8-4F56873D9B8B}"/>
              </a:ext>
            </a:extLst>
          </p:cNvPr>
          <p:cNvSpPr>
            <a:spLocks noGrp="1"/>
          </p:cNvSpPr>
          <p:nvPr>
            <p:ph type="ctrTitle"/>
          </p:nvPr>
        </p:nvSpPr>
        <p:spPr/>
        <p:txBody>
          <a:bodyPr/>
          <a:lstStyle/>
          <a:p>
            <a:r>
              <a:rPr lang="en-US" dirty="0"/>
              <a:t>Veterans Signals (VSignals)</a:t>
            </a:r>
          </a:p>
        </p:txBody>
      </p:sp>
    </p:spTree>
    <p:extLst>
      <p:ext uri="{BB962C8B-B14F-4D97-AF65-F5344CB8AC3E}">
        <p14:creationId xmlns:p14="http://schemas.microsoft.com/office/powerpoint/2010/main" val="1875449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12</a:t>
            </a:fld>
            <a:endParaRPr lang="en-US">
              <a:solidFill>
                <a:prstClr val="white"/>
              </a:solidFill>
            </a:endParaRPr>
          </a:p>
        </p:txBody>
      </p:sp>
      <p:sp>
        <p:nvSpPr>
          <p:cNvPr id="3" name="Title 2">
            <a:extLst>
              <a:ext uri="{FF2B5EF4-FFF2-40B4-BE49-F238E27FC236}">
                <a16:creationId xmlns:a16="http://schemas.microsoft.com/office/drawing/2014/main" id="{6237A74D-5CD0-D155-9E28-E4150F3B4B6A}"/>
              </a:ext>
            </a:extLst>
          </p:cNvPr>
          <p:cNvSpPr>
            <a:spLocks noGrp="1"/>
          </p:cNvSpPr>
          <p:nvPr>
            <p:ph type="title"/>
          </p:nvPr>
        </p:nvSpPr>
        <p:spPr/>
        <p:txBody>
          <a:bodyPr>
            <a:normAutofit fontScale="90000"/>
          </a:bodyPr>
          <a:lstStyle/>
          <a:p>
            <a:r>
              <a:rPr lang="en-US" dirty="0"/>
              <a:t>SAMS </a:t>
            </a:r>
            <a:r>
              <a:rPr lang="en-US" dirty="0" err="1"/>
              <a:t>VSignals</a:t>
            </a:r>
            <a:r>
              <a:rPr lang="en-US" dirty="0"/>
              <a:t> Goal</a:t>
            </a:r>
          </a:p>
        </p:txBody>
      </p:sp>
      <p:pic>
        <p:nvPicPr>
          <p:cNvPr id="8" name="Picture 7" descr="Clasping hands">
            <a:extLst>
              <a:ext uri="{FF2B5EF4-FFF2-40B4-BE49-F238E27FC236}">
                <a16:creationId xmlns:a16="http://schemas.microsoft.com/office/drawing/2014/main" id="{38BFFAEC-02CA-99B7-6B24-2DB0643E8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5574" y="2925666"/>
            <a:ext cx="5520851" cy="3039769"/>
          </a:xfrm>
          <a:prstGeom prst="rect">
            <a:avLst/>
          </a:prstGeom>
          <a:ln>
            <a:noFill/>
          </a:ln>
          <a:effectLst>
            <a:softEdge rad="112500"/>
          </a:effectLst>
        </p:spPr>
      </p:pic>
      <p:sp>
        <p:nvSpPr>
          <p:cNvPr id="5" name="Rectangle 2">
            <a:extLst>
              <a:ext uri="{FF2B5EF4-FFF2-40B4-BE49-F238E27FC236}">
                <a16:creationId xmlns:a16="http://schemas.microsoft.com/office/drawing/2014/main" id="{FEFA7FBC-6027-07F6-562A-37D3A77B305F}"/>
              </a:ext>
            </a:extLst>
          </p:cNvPr>
          <p:cNvSpPr>
            <a:spLocks noChangeArrowheads="1"/>
          </p:cNvSpPr>
          <p:nvPr/>
        </p:nvSpPr>
        <p:spPr bwMode="auto">
          <a:xfrm>
            <a:off x="457200" y="812899"/>
            <a:ext cx="10933595"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eaLnBrk="0" fontAlgn="base" hangingPunct="0">
              <a:spcBef>
                <a:spcPct val="0"/>
              </a:spcBef>
              <a:spcAft>
                <a:spcPct val="0"/>
              </a:spcAft>
              <a:buFont typeface="Arial" panose="020B0604020202020204" pitchFamily="34" charset="0"/>
              <a:buChar char="•"/>
            </a:pPr>
            <a:r>
              <a:rPr lang="en-US" sz="1600" dirty="0">
                <a:latin typeface="Arial" panose="020B0604020202020204" pitchFamily="34" charset="0"/>
                <a:cs typeface="Arial" panose="020B0604020202020204" pitchFamily="34" charset="0"/>
              </a:rPr>
              <a:t>“To fulfill President Lincoln’s promise to care for those who have served in our nation’s military and their families, caregivers, and survivors.” This mission drives our goal to improve trust with our Veterans, their families, caregivers, and survivors.</a:t>
            </a:r>
            <a:endParaRPr lang="en-US" altLang="en-US" sz="1600" dirty="0">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T</a:t>
            </a: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o capture </a:t>
            </a:r>
            <a:r>
              <a:rPr lang="en-US" alt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survivor</a:t>
            </a:r>
            <a:r>
              <a:rPr kumimoji="0" lang="en-US" alt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16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feedback, assess the quality of support provided, and identify areas for improvement. </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600" dirty="0">
              <a:latin typeface="Arial" panose="020B0604020202020204" pitchFamily="34" charset="0"/>
              <a:ea typeface="Times New Roman" panose="02020603050405020304" pitchFamily="18"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600" dirty="0">
                <a:latin typeface="Arial" panose="020B0604020202020204" pitchFamily="34" charset="0"/>
                <a:ea typeface="Times New Roman" panose="02020603050405020304" pitchFamily="18" charset="0"/>
                <a:cs typeface="Arial" panose="020B0604020202020204" pitchFamily="34" charset="0"/>
              </a:rPr>
              <a:t>To assess if SAMS is </a:t>
            </a:r>
            <a:r>
              <a:rPr kumimoji="0" lang="en-US" altLang="en-US" sz="16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providing personalized, supportive services to families, caregivers, and survivors at the end of a Veteran's life and after a Veteran dies.</a:t>
            </a:r>
            <a:r>
              <a:rPr kumimoji="0" lang="en-US" altLang="en-US" sz="160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kumimoji="0" lang="en-US" altLang="en-US" sz="16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sz="160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00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2049" name="Picture 2" descr="Shape">
            <a:extLst>
              <a:ext uri="{FF2B5EF4-FFF2-40B4-BE49-F238E27FC236}">
                <a16:creationId xmlns:a16="http://schemas.microsoft.com/office/drawing/2014/main" id="{38B1F1D9-915A-DF61-DF73-BD3B69388A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76573"/>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174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067836-50BD-2E77-1517-745434D1C0D5}"/>
              </a:ext>
            </a:extLst>
          </p:cNvPr>
          <p:cNvSpPr>
            <a:spLocks noGrp="1"/>
          </p:cNvSpPr>
          <p:nvPr>
            <p:ph type="sldNum" sz="quarter" idx="12"/>
          </p:nvPr>
        </p:nvSpPr>
        <p:spPr/>
        <p:txBody>
          <a:bodyPr/>
          <a:lstStyle/>
          <a:p>
            <a:pPr defTabSz="457200"/>
            <a:fld id="{D983F1FA-211D-3044-9E35-958DFBC26156}" type="slidenum">
              <a:rPr lang="en-US" smtClean="0">
                <a:solidFill>
                  <a:prstClr val="white"/>
                </a:solidFill>
              </a:rPr>
              <a:pPr defTabSz="457200"/>
              <a:t>13</a:t>
            </a:fld>
            <a:endParaRPr lang="en-US">
              <a:solidFill>
                <a:prstClr val="white"/>
              </a:solidFill>
            </a:endParaRPr>
          </a:p>
        </p:txBody>
      </p:sp>
      <p:sp>
        <p:nvSpPr>
          <p:cNvPr id="5" name="Title 4">
            <a:extLst>
              <a:ext uri="{FF2B5EF4-FFF2-40B4-BE49-F238E27FC236}">
                <a16:creationId xmlns:a16="http://schemas.microsoft.com/office/drawing/2014/main" id="{6B52DEED-3759-259A-243C-E18F4834489F}"/>
              </a:ext>
            </a:extLst>
          </p:cNvPr>
          <p:cNvSpPr>
            <a:spLocks noGrp="1"/>
          </p:cNvSpPr>
          <p:nvPr>
            <p:ph type="title"/>
          </p:nvPr>
        </p:nvSpPr>
        <p:spPr/>
        <p:txBody>
          <a:bodyPr>
            <a:normAutofit fontScale="90000"/>
          </a:bodyPr>
          <a:lstStyle/>
          <a:p>
            <a:r>
              <a:rPr lang="en-US"/>
              <a:t>SAMS VSignals Survey</a:t>
            </a:r>
          </a:p>
        </p:txBody>
      </p:sp>
      <p:pic>
        <p:nvPicPr>
          <p:cNvPr id="4" name="Picture 3" descr="Qr code&#10;&#10;AI-generated content may be incorrect.">
            <a:extLst>
              <a:ext uri="{FF2B5EF4-FFF2-40B4-BE49-F238E27FC236}">
                <a16:creationId xmlns:a16="http://schemas.microsoft.com/office/drawing/2014/main" id="{E85C18F1-0E3B-2762-8D2C-0F20833EE0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88" y="898585"/>
            <a:ext cx="6431617" cy="4969886"/>
          </a:xfrm>
          <a:prstGeom prst="rect">
            <a:avLst/>
          </a:prstGeom>
          <a:ln w="12700">
            <a:solidFill>
              <a:schemeClr val="tx1"/>
            </a:solidFill>
          </a:ln>
          <a:effectLst>
            <a:outerShdw blurRad="292100" dist="139700" dir="2700000" algn="tl" rotWithShape="0">
              <a:srgbClr val="333333">
                <a:alpha val="65000"/>
              </a:srgbClr>
            </a:outerShdw>
          </a:effectLst>
        </p:spPr>
      </p:pic>
      <p:pic>
        <p:nvPicPr>
          <p:cNvPr id="10" name="Picture 9" descr="Qr code&#10;&#10;AI-generated content may be incorrect.">
            <a:extLst>
              <a:ext uri="{FF2B5EF4-FFF2-40B4-BE49-F238E27FC236}">
                <a16:creationId xmlns:a16="http://schemas.microsoft.com/office/drawing/2014/main" id="{D7B31637-8141-112D-8E59-8A04844CB8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5246" y="898585"/>
            <a:ext cx="3840366" cy="4969886"/>
          </a:xfrm>
          <a:prstGeom prst="rect">
            <a:avLst/>
          </a:prstGeom>
          <a:ln w="12700">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5905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58E5B-226E-8FFB-7FB5-5AE26CA87572}"/>
              </a:ext>
            </a:extLst>
          </p:cNvPr>
          <p:cNvSpPr>
            <a:spLocks noGrp="1"/>
          </p:cNvSpPr>
          <p:nvPr>
            <p:ph type="ctrTitle"/>
          </p:nvPr>
        </p:nvSpPr>
        <p:spPr/>
        <p:txBody>
          <a:bodyPr/>
          <a:lstStyle/>
          <a:p>
            <a:r>
              <a:rPr lang="en-US" dirty="0"/>
              <a:t>Pathfinder Challenge</a:t>
            </a:r>
          </a:p>
        </p:txBody>
      </p:sp>
    </p:spTree>
    <p:extLst>
      <p:ext uri="{BB962C8B-B14F-4D97-AF65-F5344CB8AC3E}">
        <p14:creationId xmlns:p14="http://schemas.microsoft.com/office/powerpoint/2010/main" val="3498566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DFA9FE-4254-6A1D-D286-DB067FE9C282}"/>
              </a:ext>
            </a:extLst>
          </p:cNvPr>
          <p:cNvSpPr>
            <a:spLocks noGrp="1"/>
          </p:cNvSpPr>
          <p:nvPr>
            <p:ph type="sldNum" sz="quarter" idx="12"/>
          </p:nvPr>
        </p:nvSpPr>
        <p:spPr/>
        <p:txBody>
          <a:bodyPr/>
          <a:lstStyle/>
          <a:p>
            <a:fld id="{D983F1FA-211D-3044-9E35-958DFBC26156}" type="slidenum">
              <a:rPr lang="en-US" smtClean="0">
                <a:solidFill>
                  <a:prstClr val="white"/>
                </a:solidFill>
              </a:rPr>
              <a:pPr/>
              <a:t>15</a:t>
            </a:fld>
            <a:endParaRPr lang="en-US">
              <a:solidFill>
                <a:prstClr val="white"/>
              </a:solidFill>
            </a:endParaRPr>
          </a:p>
        </p:txBody>
      </p:sp>
      <p:sp>
        <p:nvSpPr>
          <p:cNvPr id="3" name="Title 2">
            <a:extLst>
              <a:ext uri="{FF2B5EF4-FFF2-40B4-BE49-F238E27FC236}">
                <a16:creationId xmlns:a16="http://schemas.microsoft.com/office/drawing/2014/main" id="{A4F18BDB-B6FC-BF13-2970-B534CAA6B8B6}"/>
              </a:ext>
            </a:extLst>
          </p:cNvPr>
          <p:cNvSpPr>
            <a:spLocks noGrp="1"/>
          </p:cNvSpPr>
          <p:nvPr>
            <p:ph type="title"/>
          </p:nvPr>
        </p:nvSpPr>
        <p:spPr/>
        <p:txBody>
          <a:bodyPr>
            <a:normAutofit fontScale="90000"/>
          </a:bodyPr>
          <a:lstStyle/>
          <a:p>
            <a:r>
              <a:rPr lang="en-US" dirty="0"/>
              <a:t>Pathfinder Challenge</a:t>
            </a:r>
          </a:p>
        </p:txBody>
      </p:sp>
      <p:sp>
        <p:nvSpPr>
          <p:cNvPr id="4" name="TextBox 3">
            <a:extLst>
              <a:ext uri="{FF2B5EF4-FFF2-40B4-BE49-F238E27FC236}">
                <a16:creationId xmlns:a16="http://schemas.microsoft.com/office/drawing/2014/main" id="{79CA432C-9B36-5EED-CD1C-FCC524AC7DC3}"/>
              </a:ext>
            </a:extLst>
          </p:cNvPr>
          <p:cNvSpPr txBox="1"/>
          <p:nvPr/>
        </p:nvSpPr>
        <p:spPr>
          <a:xfrm>
            <a:off x="4931708" y="5567082"/>
            <a:ext cx="2328583" cy="369332"/>
          </a:xfrm>
          <a:prstGeom prst="rect">
            <a:avLst/>
          </a:prstGeom>
          <a:noFill/>
        </p:spPr>
        <p:txBody>
          <a:bodyPr wrap="square" rtlCol="0">
            <a:spAutoFit/>
          </a:bodyPr>
          <a:lstStyle/>
          <a:p>
            <a:r>
              <a:rPr lang="en-US" dirty="0">
                <a:solidFill>
                  <a:srgbClr val="0000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Pathfinder Challenge</a:t>
            </a:r>
            <a:endParaRPr lang="en-US" dirty="0">
              <a:solidFill>
                <a:srgbClr val="0000FF"/>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539D346B-4FBA-3FF5-7220-995068F32459}"/>
              </a:ext>
            </a:extLst>
          </p:cNvPr>
          <p:cNvPicPr>
            <a:picLocks noChangeAspect="1"/>
          </p:cNvPicPr>
          <p:nvPr/>
        </p:nvPicPr>
        <p:blipFill>
          <a:blip r:embed="rId4"/>
          <a:stretch>
            <a:fillRect/>
          </a:stretch>
        </p:blipFill>
        <p:spPr>
          <a:xfrm>
            <a:off x="2285999" y="921586"/>
            <a:ext cx="7836977" cy="4516541"/>
          </a:xfrm>
          <a:prstGeom prst="rect">
            <a:avLst/>
          </a:prstGeom>
          <a:ln w="12700">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75854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946A16-2C22-3838-B6CF-8477EC79A724}"/>
              </a:ext>
            </a:extLst>
          </p:cNvPr>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16</a:t>
            </a:fld>
            <a:endParaRPr lang="en-US">
              <a:solidFill>
                <a:prstClr val="white"/>
              </a:solidFill>
            </a:endParaRPr>
          </a:p>
        </p:txBody>
      </p:sp>
      <p:sp>
        <p:nvSpPr>
          <p:cNvPr id="3" name="Title 2">
            <a:extLst>
              <a:ext uri="{FF2B5EF4-FFF2-40B4-BE49-F238E27FC236}">
                <a16:creationId xmlns:a16="http://schemas.microsoft.com/office/drawing/2014/main" id="{8201111A-7D1B-D1BA-F771-A0112ECD71A2}"/>
              </a:ext>
            </a:extLst>
          </p:cNvPr>
          <p:cNvSpPr>
            <a:spLocks noGrp="1"/>
          </p:cNvSpPr>
          <p:nvPr>
            <p:ph type="title"/>
          </p:nvPr>
        </p:nvSpPr>
        <p:spPr/>
        <p:txBody>
          <a:bodyPr>
            <a:normAutofit fontScale="90000"/>
          </a:bodyPr>
          <a:lstStyle/>
          <a:p>
            <a:r>
              <a:rPr lang="en-US" dirty="0"/>
              <a:t>Pathfinder Challenge Criteria </a:t>
            </a:r>
          </a:p>
        </p:txBody>
      </p:sp>
      <p:sp>
        <p:nvSpPr>
          <p:cNvPr id="5" name="TextBox 4">
            <a:extLst>
              <a:ext uri="{FF2B5EF4-FFF2-40B4-BE49-F238E27FC236}">
                <a16:creationId xmlns:a16="http://schemas.microsoft.com/office/drawing/2014/main" id="{2C84A801-AF6C-F072-C15D-F0079735428A}"/>
              </a:ext>
            </a:extLst>
          </p:cNvPr>
          <p:cNvSpPr txBox="1"/>
          <p:nvPr/>
        </p:nvSpPr>
        <p:spPr>
          <a:xfrm>
            <a:off x="275177" y="1189892"/>
            <a:ext cx="11563643" cy="4001095"/>
          </a:xfrm>
          <a:prstGeom prst="rect">
            <a:avLst/>
          </a:prstGeom>
          <a:noFill/>
        </p:spPr>
        <p:txBody>
          <a:bodyPr wrap="square">
            <a:spAutoFit/>
          </a:bodyPr>
          <a:lstStyle/>
          <a:p>
            <a:pPr algn="l"/>
            <a:endParaRPr lang="en-US" sz="1400" b="0" i="0" u="none" strike="noStrike" baseline="0" dirty="0">
              <a:solidFill>
                <a:srgbClr val="000000"/>
              </a:solidFill>
              <a:latin typeface="Calibri" panose="020F0502020204030204" pitchFamily="34" charset="0"/>
            </a:endParaRPr>
          </a:p>
          <a:p>
            <a:endParaRPr lang="en-US" sz="1400" b="0" i="0" u="none" strike="noStrike" baseline="0" dirty="0">
              <a:latin typeface="Calibri" panose="020F0502020204030204" pitchFamily="34" charset="0"/>
            </a:endParaRPr>
          </a:p>
          <a:p>
            <a:pPr marR="0" algn="l"/>
            <a:r>
              <a:rPr lang="en-US" sz="1600" b="1" i="0" u="none" strike="noStrike" baseline="0" dirty="0">
                <a:latin typeface="Arial" panose="020B0604020202020204" pitchFamily="34" charset="0"/>
                <a:cs typeface="Arial" panose="020B0604020202020204" pitchFamily="34" charset="0"/>
              </a:rPr>
              <a:t>Desired Outcomes</a:t>
            </a:r>
          </a:p>
          <a:p>
            <a:pPr marL="285750" marR="0" indent="-285750" algn="l">
              <a:buFont typeface="Arial" panose="020B0604020202020204" pitchFamily="34" charset="0"/>
              <a:buChar char="•"/>
            </a:pPr>
            <a:r>
              <a:rPr lang="en-US" sz="1600" b="0" i="0" u="none" strike="noStrike" baseline="0" dirty="0">
                <a:latin typeface="Arial" panose="020B0604020202020204" pitchFamily="34" charset="0"/>
                <a:cs typeface="Arial" panose="020B0604020202020204" pitchFamily="34" charset="0"/>
              </a:rPr>
              <a:t>Veterans’ survivors will experience increased support from VA in navigating grief after the loss of a Veteran</a:t>
            </a:r>
          </a:p>
          <a:p>
            <a:pPr marL="285750" marR="0" indent="-285750" algn="l">
              <a:buFont typeface="Arial" panose="020B0604020202020204" pitchFamily="34" charset="0"/>
              <a:buChar char="•"/>
            </a:pPr>
            <a:r>
              <a:rPr lang="en-US" sz="1600" b="0" i="0" u="none" strike="noStrike" baseline="0" dirty="0">
                <a:latin typeface="Arial" panose="020B0604020202020204" pitchFamily="34" charset="0"/>
                <a:cs typeface="Arial" panose="020B0604020202020204" pitchFamily="34" charset="0"/>
              </a:rPr>
              <a:t>Staff will be better equipped with appropriate tools to provide support to Veterans’ survivors in their transition</a:t>
            </a:r>
          </a:p>
          <a:p>
            <a:pPr marL="285750" marR="0" indent="-285750" algn="l">
              <a:buFont typeface="Arial" panose="020B0604020202020204" pitchFamily="34" charset="0"/>
              <a:buChar char="•"/>
            </a:pPr>
            <a:r>
              <a:rPr lang="en-US" sz="1600" b="0" i="0" u="none" strike="noStrike" baseline="0" dirty="0">
                <a:latin typeface="Arial" panose="020B0604020202020204" pitchFamily="34" charset="0"/>
                <a:cs typeface="Arial" panose="020B0604020202020204" pitchFamily="34" charset="0"/>
              </a:rPr>
              <a:t>The system will close a key service gap and increase access to care for Veterans’ survivors</a:t>
            </a:r>
          </a:p>
          <a:p>
            <a:pPr marR="0" algn="l"/>
            <a:endParaRPr lang="en-US" sz="1600" b="0" i="0" u="none" strike="noStrike" baseline="0" dirty="0">
              <a:latin typeface="Arial" panose="020B0604020202020204" pitchFamily="34" charset="0"/>
              <a:cs typeface="Arial" panose="020B0604020202020204" pitchFamily="34" charset="0"/>
            </a:endParaRPr>
          </a:p>
          <a:p>
            <a:pPr marR="0" algn="l"/>
            <a:r>
              <a:rPr lang="en-US" sz="1600" b="1" i="0" u="none" strike="noStrike" baseline="0" dirty="0">
                <a:latin typeface="Arial" panose="020B0604020202020204" pitchFamily="34" charset="0"/>
                <a:cs typeface="Arial" panose="020B0604020202020204" pitchFamily="34" charset="0"/>
              </a:rPr>
              <a:t>Requirements</a:t>
            </a:r>
          </a:p>
          <a:p>
            <a:pPr marL="285750" marR="0" indent="-285750" algn="l">
              <a:buFont typeface="Arial" panose="020B0604020202020204" pitchFamily="34" charset="0"/>
              <a:buChar char="•"/>
            </a:pPr>
            <a:r>
              <a:rPr lang="en-US" sz="1600" b="0" i="0" u="none" strike="noStrike" baseline="0" dirty="0">
                <a:latin typeface="Arial" panose="020B0604020202020204" pitchFamily="34" charset="0"/>
                <a:cs typeface="Arial" panose="020B0604020202020204" pitchFamily="34" charset="0"/>
              </a:rPr>
              <a:t>Must be usable by all survivors of Veterans, 18 years of age and older, at all levels of technological ability</a:t>
            </a:r>
          </a:p>
          <a:p>
            <a:pPr marL="285750" marR="0" indent="-285750" algn="l">
              <a:buFont typeface="Arial" panose="020B0604020202020204" pitchFamily="34" charset="0"/>
              <a:buChar char="•"/>
            </a:pPr>
            <a:r>
              <a:rPr lang="en-US" sz="1600" b="0" i="0" u="none" strike="noStrike" baseline="0" dirty="0">
                <a:latin typeface="Arial" panose="020B0604020202020204" pitchFamily="34" charset="0"/>
                <a:cs typeface="Arial" panose="020B0604020202020204" pitchFamily="34" charset="0"/>
              </a:rPr>
              <a:t>If the support includes bereavement counseling, it must be via licensed, credentialed, or certified grief providers</a:t>
            </a:r>
          </a:p>
          <a:p>
            <a:pPr marL="285750" marR="0" indent="-285750" algn="l">
              <a:buFont typeface="Arial" panose="020B0604020202020204" pitchFamily="34" charset="0"/>
              <a:buChar char="•"/>
            </a:pPr>
            <a:r>
              <a:rPr lang="en-US" sz="1600" b="0" i="0" u="none" strike="noStrike" baseline="0" dirty="0">
                <a:latin typeface="Arial" panose="020B0604020202020204" pitchFamily="34" charset="0"/>
                <a:cs typeface="Arial" panose="020B0604020202020204" pitchFamily="34" charset="0"/>
              </a:rPr>
              <a:t>Must provide information or a direct connection to 988 and crisis services</a:t>
            </a:r>
          </a:p>
          <a:p>
            <a:pPr marL="285750" marR="0" indent="-285750" algn="l">
              <a:buFont typeface="Arial" panose="020B0604020202020204" pitchFamily="34" charset="0"/>
              <a:buChar char="•"/>
            </a:pPr>
            <a:r>
              <a:rPr lang="en-US" sz="1600" b="0" i="0" u="none" strike="noStrike" baseline="0" dirty="0">
                <a:latin typeface="Arial" panose="020B0604020202020204" pitchFamily="34" charset="0"/>
                <a:cs typeface="Arial" panose="020B0604020202020204" pitchFamily="34" charset="0"/>
              </a:rPr>
              <a:t>Must comply with VHA Policy and Directives</a:t>
            </a:r>
          </a:p>
          <a:p>
            <a:pPr marL="285750" marR="0" indent="-285750" algn="l">
              <a:buFont typeface="Arial" panose="020B0604020202020204" pitchFamily="34" charset="0"/>
              <a:buChar char="•"/>
            </a:pPr>
            <a:r>
              <a:rPr lang="en-US" sz="1600" b="0" i="0" u="none" strike="noStrike" baseline="0" dirty="0">
                <a:latin typeface="Arial" panose="020B0604020202020204" pitchFamily="34" charset="0"/>
                <a:cs typeface="Arial" panose="020B0604020202020204" pitchFamily="34" charset="0"/>
              </a:rPr>
              <a:t>Must not require the integration of a separate technological platform into VA systems</a:t>
            </a:r>
          </a:p>
          <a:p>
            <a:pPr marR="0" algn="l"/>
            <a:r>
              <a:rPr lang="en-US" sz="1600" b="0" i="0" u="none" strike="noStrike" baseline="0" dirty="0">
                <a:latin typeface="Arial" panose="020B0604020202020204" pitchFamily="34" charset="0"/>
                <a:cs typeface="Arial" panose="020B0604020202020204" pitchFamily="34" charset="0"/>
              </a:rPr>
              <a:t>Must be at the “test” phase of maturity –model developed, ideating, prototyping, and redesigning a minimum viable product to determine feasibility and functionality </a:t>
            </a:r>
          </a:p>
          <a:p>
            <a:pPr marR="0" algn="l"/>
            <a:endParaRPr lang="en-US" sz="1800" b="0" i="0" u="none" strike="noStrike" baseline="0" dirty="0">
              <a:latin typeface="Calibri" panose="020F0502020204030204" pitchFamily="34" charset="0"/>
            </a:endParaRPr>
          </a:p>
        </p:txBody>
      </p:sp>
    </p:spTree>
    <p:extLst>
      <p:ext uri="{BB962C8B-B14F-4D97-AF65-F5344CB8AC3E}">
        <p14:creationId xmlns:p14="http://schemas.microsoft.com/office/powerpoint/2010/main" val="1240786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D7F35-6684-9841-678A-253E1F62389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AE1059-CD75-0F0F-A965-0C71C8BEE1A1}"/>
              </a:ext>
            </a:extLst>
          </p:cNvPr>
          <p:cNvSpPr>
            <a:spLocks noGrp="1"/>
          </p:cNvSpPr>
          <p:nvPr>
            <p:ph type="sldNum" sz="quarter" idx="12"/>
          </p:nvPr>
        </p:nvSpPr>
        <p:spPr/>
        <p:txBody>
          <a:bodyPr/>
          <a:lstStyle/>
          <a:p>
            <a:fld id="{D983F1FA-211D-3044-9E35-958DFBC26156}" type="slidenum">
              <a:rPr lang="en-US" smtClean="0">
                <a:solidFill>
                  <a:prstClr val="white"/>
                </a:solidFill>
              </a:rPr>
              <a:pPr/>
              <a:t>17</a:t>
            </a:fld>
            <a:endParaRPr lang="en-US">
              <a:solidFill>
                <a:prstClr val="white"/>
              </a:solidFill>
            </a:endParaRPr>
          </a:p>
        </p:txBody>
      </p:sp>
      <p:sp>
        <p:nvSpPr>
          <p:cNvPr id="4" name="Title 3">
            <a:extLst>
              <a:ext uri="{FF2B5EF4-FFF2-40B4-BE49-F238E27FC236}">
                <a16:creationId xmlns:a16="http://schemas.microsoft.com/office/drawing/2014/main" id="{8B6BA99E-A21E-0641-619F-5227A2DA3EE9}"/>
              </a:ext>
            </a:extLst>
          </p:cNvPr>
          <p:cNvSpPr>
            <a:spLocks noGrp="1"/>
          </p:cNvSpPr>
          <p:nvPr>
            <p:ph type="title"/>
          </p:nvPr>
        </p:nvSpPr>
        <p:spPr/>
        <p:txBody>
          <a:bodyPr>
            <a:normAutofit fontScale="90000"/>
          </a:bodyPr>
          <a:lstStyle/>
          <a:p>
            <a:r>
              <a:rPr lang="en-US" dirty="0"/>
              <a:t>Feedback</a:t>
            </a:r>
          </a:p>
        </p:txBody>
      </p:sp>
      <p:pic>
        <p:nvPicPr>
          <p:cNvPr id="12" name="Picture 11" descr="People talking illustration">
            <a:extLst>
              <a:ext uri="{FF2B5EF4-FFF2-40B4-BE49-F238E27FC236}">
                <a16:creationId xmlns:a16="http://schemas.microsoft.com/office/drawing/2014/main" id="{FBC80ECA-3E0F-DF81-35FA-A77D3621D3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1421" y="1005840"/>
            <a:ext cx="6460979" cy="4846320"/>
          </a:xfrm>
          <a:prstGeom prst="rect">
            <a:avLst/>
          </a:prstGeom>
          <a:ln w="12700">
            <a:solidFill>
              <a:schemeClr val="tx1"/>
            </a:solid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41313F82-80E5-50C5-A2D6-E9C45EBCE6CC}"/>
              </a:ext>
            </a:extLst>
          </p:cNvPr>
          <p:cNvSpPr txBox="1"/>
          <p:nvPr/>
        </p:nvSpPr>
        <p:spPr>
          <a:xfrm>
            <a:off x="664122" y="2199665"/>
            <a:ext cx="3643532" cy="1754326"/>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We greatly value your input and would love to hear from you. Please share any feedback you may have with us.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FBAC1AFD-AD94-9FC2-4924-4688CF10C4A3}"/>
              </a:ext>
            </a:extLst>
          </p:cNvPr>
          <p:cNvSpPr txBox="1"/>
          <p:nvPr/>
        </p:nvSpPr>
        <p:spPr>
          <a:xfrm>
            <a:off x="-149645" y="3953991"/>
            <a:ext cx="5271066" cy="92333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buClrTx/>
              <a:buSzTx/>
              <a:buFontTx/>
              <a:buNone/>
              <a:tabLst/>
              <a:defRPr/>
            </a:pPr>
            <a:r>
              <a:rPr kumimoji="0" lang="en-US" b="0" i="0" u="none" strike="noStrike" kern="1200" cap="none" spc="0" normalizeH="0" baseline="0" noProof="0" dirty="0">
                <a:ln>
                  <a:noFill/>
                </a:ln>
                <a:solidFill>
                  <a:srgbClr val="003F72">
                    <a:lumMod val="50000"/>
                  </a:srgbClr>
                </a:solidFill>
                <a:effectLst/>
                <a:uLnTx/>
                <a:uFillTx/>
                <a:latin typeface="Arial" panose="020B0604020202020204" pitchFamily="34" charset="0"/>
                <a:ea typeface="+mn-ea"/>
                <a:cs typeface="Arial" panose="020B0604020202020204" pitchFamily="34" charset="0"/>
              </a:rPr>
              <a:t>Connect with the </a:t>
            </a:r>
          </a:p>
          <a:p>
            <a:pPr marL="0" marR="0" lvl="0" indent="0" algn="ctr" defTabSz="914400" rtl="0" eaLnBrk="1" fontAlgn="auto" latinLnBrk="0" hangingPunct="1">
              <a:lnSpc>
                <a:spcPct val="100000"/>
              </a:lnSpc>
              <a:spcBef>
                <a:spcPts val="0"/>
              </a:spcBef>
              <a:buClrTx/>
              <a:buSzTx/>
              <a:buFontTx/>
              <a:buNone/>
              <a:tabLst/>
              <a:defRPr/>
            </a:pPr>
            <a:r>
              <a:rPr kumimoji="0" lang="en-US" b="0" i="0" u="none" strike="noStrike" kern="1200" cap="none" spc="0" normalizeH="0" baseline="0" noProof="0" dirty="0">
                <a:ln>
                  <a:noFill/>
                </a:ln>
                <a:solidFill>
                  <a:srgbClr val="003F72">
                    <a:lumMod val="50000"/>
                  </a:srgbClr>
                </a:solidFill>
                <a:effectLst/>
                <a:uLnTx/>
                <a:uFillTx/>
                <a:latin typeface="Arial" panose="020B0604020202020204" pitchFamily="34" charset="0"/>
                <a:ea typeface="+mn-ea"/>
                <a:cs typeface="Arial" panose="020B0604020202020204" pitchFamily="34" charset="0"/>
              </a:rPr>
              <a:t>National SAMS Program:</a:t>
            </a:r>
            <a:endParaRPr lang="pt-BR" dirty="0">
              <a:solidFill>
                <a:srgbClr val="0000FF"/>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buClrTx/>
              <a:buSzTx/>
              <a:buFontTx/>
              <a:buNone/>
              <a:tabLst/>
              <a:defRPr/>
            </a:pPr>
            <a:r>
              <a:rPr lang="pt-BR" dirty="0">
                <a:latin typeface="Arial" panose="020B0604020202020204" pitchFamily="34" charset="0"/>
                <a:cs typeface="Arial" panose="020B0604020202020204" pitchFamily="34" charset="0"/>
              </a:rPr>
              <a:t>VHASAMS@va.gov</a:t>
            </a:r>
            <a:endParaRPr kumimoji="0" lang="en-US"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65700780"/>
      </p:ext>
    </p:extLst>
  </p:cSld>
  <p:clrMapOvr>
    <a:masterClrMapping/>
  </p:clrMapOvr>
</p:sld>
</file>

<file path=ppt/theme/theme1.xml><?xml version="1.0" encoding="utf-8"?>
<a:theme xmlns:a="http://schemas.openxmlformats.org/drawingml/2006/main" name="10_Office Theme">
  <a:themeElements>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5B20728F9E0247A1D5900CAECACC31" ma:contentTypeVersion="16" ma:contentTypeDescription="Create a new document." ma:contentTypeScope="" ma:versionID="bef72792da770c5ba2562ed2a83d298d">
  <xsd:schema xmlns:xsd="http://www.w3.org/2001/XMLSchema" xmlns:xs="http://www.w3.org/2001/XMLSchema" xmlns:p="http://schemas.microsoft.com/office/2006/metadata/properties" xmlns:ns1="http://schemas.microsoft.com/sharepoint/v3" xmlns:ns2="0d4bfa97-d290-4590-8b09-0f942c4b15ff" xmlns:ns3="3d4f93af-7197-4bdc-8388-8424909d86f1" targetNamespace="http://schemas.microsoft.com/office/2006/metadata/properties" ma:root="true" ma:fieldsID="3d2355b50162d5cd2d03925a9e4a8258" ns1:_="" ns2:_="" ns3:_="">
    <xsd:import namespace="http://schemas.microsoft.com/sharepoint/v3"/>
    <xsd:import namespace="0d4bfa97-d290-4590-8b09-0f942c4b15ff"/>
    <xsd:import namespace="3d4f93af-7197-4bdc-8388-8424909d86f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element ref="ns2:Topic" minOccurs="0"/>
                <xsd:element ref="ns2:GuestSpeak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4bfa97-d290-4590-8b09-0f942c4b15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0ac6538-d41a-4f9a-bd67-5f7ae81a6d7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Topic" ma:index="22" nillable="true" ma:displayName="Topic" ma:default="SAMS 101" ma:description="Category Description for SAMS Office Hours - used to identify the subject or focus of each meeting, training or office hour activity." ma:internalName="Topic">
      <xsd:complexType>
        <xsd:complexContent>
          <xsd:extension base="dms:MultiChoice">
            <xsd:sequence>
              <xsd:element name="Value" maxOccurs="unbounded" minOccurs="0" nillable="true">
                <xsd:simpleType>
                  <xsd:restriction base="dms:Choice">
                    <xsd:enumeration value="SAMS 101"/>
                    <xsd:enumeration value="SAMS Policies and Procedures"/>
                    <xsd:enumeration value="SAMS Roles and Responsibilities"/>
                    <xsd:enumeration value="Performance Measurements &amp; Quality Improvement"/>
                    <xsd:enumeration value="Benefits"/>
                    <xsd:enumeration value="Collaboration with Local Funeral Homes"/>
                    <xsd:enumeration value="Internal VA Partner Office Collaboration"/>
                    <xsd:enumeration value="Internal VA Partner Office Collaboration"/>
                    <xsd:enumeration value="Unused Medication of Deceased"/>
                    <xsd:enumeration value="Survivors Receiving Bills"/>
                    <xsd:enumeration value="Innovative Practices"/>
                    <xsd:enumeration value="Autopsies"/>
                    <xsd:enumeration value="Open Q&amp;A"/>
                    <xsd:enumeration value="Death Certificates"/>
                    <xsd:enumeration value="Program Implementation"/>
                    <xsd:enumeration value="Burial"/>
                    <xsd:enumeration value="Final Salutes"/>
                    <xsd:enumeration value="Data"/>
                    <xsd:enumeration value="SAMS Training"/>
                    <xsd:enumeration value="National Directors Update"/>
                    <xsd:enumeration value="Other"/>
                  </xsd:restriction>
                </xsd:simpleType>
              </xsd:element>
            </xsd:sequence>
          </xsd:extension>
        </xsd:complexContent>
      </xsd:complexType>
    </xsd:element>
    <xsd:element name="GuestSpeaker" ma:index="23" nillable="true" ma:displayName="Guest Speaker " ma:description="Name of the guest(s) speaker who presented or contributed during the Office Hours session. " ma:format="Dropdown" ma:internalName="GuestSpeaker">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d4f93af-7197-4bdc-8388-8424909d86f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153c6c3-2d87-4e8b-a481-ae8f3fc8e586}" ma:internalName="TaxCatchAll" ma:showField="CatchAllData" ma:web="3d4f93af-7197-4bdc-8388-8424909d86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d4bfa97-d290-4590-8b09-0f942c4b15ff">
      <Terms xmlns="http://schemas.microsoft.com/office/infopath/2007/PartnerControls"/>
    </lcf76f155ced4ddcb4097134ff3c332f>
    <TaxCatchAll xmlns="3d4f93af-7197-4bdc-8388-8424909d86f1" xsi:nil="true"/>
    <_ip_UnifiedCompliancePolicyUIAction xmlns="http://schemas.microsoft.com/sharepoint/v3" xsi:nil="true"/>
    <_ip_UnifiedCompliancePolicyProperties xmlns="http://schemas.microsoft.com/sharepoint/v3" xsi:nil="true"/>
    <GuestSpeaker xmlns="0d4bfa97-d290-4590-8b09-0f942c4b15ff" xsi:nil="true"/>
    <Topic xmlns="0d4bfa97-d290-4590-8b09-0f942c4b15ff">
      <Value>SAMS 101</Value>
    </Topic>
  </documentManagement>
</p:properties>
</file>

<file path=customXml/itemProps1.xml><?xml version="1.0" encoding="utf-8"?>
<ds:datastoreItem xmlns:ds="http://schemas.openxmlformats.org/officeDocument/2006/customXml" ds:itemID="{BF5BDE2B-2730-4EA4-9B05-14ABD622ADD6}">
  <ds:schemaRefs>
    <ds:schemaRef ds:uri="http://schemas.microsoft.com/sharepoint/v3/contenttype/forms"/>
  </ds:schemaRefs>
</ds:datastoreItem>
</file>

<file path=customXml/itemProps2.xml><?xml version="1.0" encoding="utf-8"?>
<ds:datastoreItem xmlns:ds="http://schemas.openxmlformats.org/officeDocument/2006/customXml" ds:itemID="{18DDA0B9-BE5B-4371-8A9C-921A9328D0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4bfa97-d290-4590-8b09-0f942c4b15ff"/>
    <ds:schemaRef ds:uri="3d4f93af-7197-4bdc-8388-8424909d86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9C2DC5-4B12-4F56-ABDD-ABAE1F58ECD6}">
  <ds:schemaRefs>
    <ds:schemaRef ds:uri="3d4f93af-7197-4bdc-8388-8424909d86f1"/>
    <ds:schemaRef ds:uri="http://schemas.microsoft.com/sharepoint/v3"/>
    <ds:schemaRef ds:uri="http://schemas.microsoft.com/office/2006/documentManagement/types"/>
    <ds:schemaRef ds:uri="http://purl.org/dc/terms/"/>
    <ds:schemaRef ds:uri="http://purl.org/dc/dcmitype/"/>
    <ds:schemaRef ds:uri="0d4bfa97-d290-4590-8b09-0f942c4b15ff"/>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e95f1b23-abaf-45ee-821d-b7ab251ab3bf}" enabled="0" method="" siteId="{e95f1b23-abaf-45ee-821d-b7ab251ab3bf}" removed="1"/>
</clbl:labelList>
</file>

<file path=docProps/app.xml><?xml version="1.0" encoding="utf-8"?>
<Properties xmlns="http://schemas.openxmlformats.org/officeDocument/2006/extended-properties" xmlns:vt="http://schemas.openxmlformats.org/officeDocument/2006/docPropsVTypes">
  <TotalTime>7008</TotalTime>
  <Words>4885</Words>
  <Application>Microsoft Office PowerPoint</Application>
  <PresentationFormat>Widescreen</PresentationFormat>
  <Paragraphs>276</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  </vt:lpstr>
      <vt:lpstr>Arial,Sans-Serif</vt:lpstr>
      <vt:lpstr>Calibri</vt:lpstr>
      <vt:lpstr>10_Office Theme</vt:lpstr>
      <vt:lpstr>VETERAN HEALTH ADMINISTRATION  Survivors Assistance and Memorial Support (SAMS) program</vt:lpstr>
      <vt:lpstr>Agenda</vt:lpstr>
      <vt:lpstr>Our Mission</vt:lpstr>
      <vt:lpstr>How We Got Here</vt:lpstr>
      <vt:lpstr>Voice of the Survivor</vt:lpstr>
      <vt:lpstr>Purpose and Vision</vt:lpstr>
      <vt:lpstr>Supporting Survivors</vt:lpstr>
      <vt:lpstr>Veterans Whose Remains are Unclaimed</vt:lpstr>
      <vt:lpstr>Our Path Forward</vt:lpstr>
      <vt:lpstr>SAMS Implementation</vt:lpstr>
      <vt:lpstr>Veterans Signals (VSignals)</vt:lpstr>
      <vt:lpstr>SAMS VSignals Goal</vt:lpstr>
      <vt:lpstr>SAMS VSignals Survey</vt:lpstr>
      <vt:lpstr>Pathfinder Challenge</vt:lpstr>
      <vt:lpstr>Pathfinder Challenge</vt:lpstr>
      <vt:lpstr>Pathfinder Challenge Criteria </vt:lpstr>
      <vt:lpstr>Feedback</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Modernization Drumbeat</dc:title>
  <dc:creator>Department of Veterans Affairs</dc:creator>
  <cp:lastModifiedBy>Cox, Karen M.</cp:lastModifiedBy>
  <cp:revision>1122</cp:revision>
  <cp:lastPrinted>2018-05-01T10:13:01Z</cp:lastPrinted>
  <dcterms:created xsi:type="dcterms:W3CDTF">2017-12-21T16:13:31Z</dcterms:created>
  <dcterms:modified xsi:type="dcterms:W3CDTF">2026-06-29T13:08:07Z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0x010100815B20728F9E0247A1D5900CAECACC31</vt:lpwstr>
  </property>
  <property fmtid="{D5CDD505-2E9C-101B-9397-08002B2CF9AE}" pid="3" name="MediaServiceImageTags">
    <vt:lpwstr/>
  </property>
</Properties>
</file>