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7" r:id="rId4"/>
  </p:sldMasterIdLst>
  <p:notesMasterIdLst>
    <p:notesMasterId r:id="rId45"/>
  </p:notesMasterIdLst>
  <p:handoutMasterIdLst>
    <p:handoutMasterId r:id="rId46"/>
  </p:handoutMasterIdLst>
  <p:sldIdLst>
    <p:sldId id="491" r:id="rId5"/>
    <p:sldId id="492" r:id="rId6"/>
    <p:sldId id="591" r:id="rId7"/>
    <p:sldId id="645" r:id="rId8"/>
    <p:sldId id="594" r:id="rId9"/>
    <p:sldId id="646" r:id="rId10"/>
    <p:sldId id="619" r:id="rId11"/>
    <p:sldId id="620" r:id="rId12"/>
    <p:sldId id="624" r:id="rId13"/>
    <p:sldId id="274" r:id="rId14"/>
    <p:sldId id="610" r:id="rId15"/>
    <p:sldId id="648" r:id="rId16"/>
    <p:sldId id="626" r:id="rId17"/>
    <p:sldId id="631" r:id="rId18"/>
    <p:sldId id="627" r:id="rId19"/>
    <p:sldId id="632" r:id="rId20"/>
    <p:sldId id="633" r:id="rId21"/>
    <p:sldId id="634" r:id="rId22"/>
    <p:sldId id="635" r:id="rId23"/>
    <p:sldId id="630" r:id="rId24"/>
    <p:sldId id="649" r:id="rId25"/>
    <p:sldId id="577" r:id="rId26"/>
    <p:sldId id="604" r:id="rId27"/>
    <p:sldId id="650" r:id="rId28"/>
    <p:sldId id="598" r:id="rId29"/>
    <p:sldId id="570" r:id="rId30"/>
    <p:sldId id="651" r:id="rId31"/>
    <p:sldId id="640" r:id="rId32"/>
    <p:sldId id="639" r:id="rId33"/>
    <p:sldId id="641" r:id="rId34"/>
    <p:sldId id="642" r:id="rId35"/>
    <p:sldId id="652" r:id="rId36"/>
    <p:sldId id="643" r:id="rId37"/>
    <p:sldId id="644" r:id="rId38"/>
    <p:sldId id="653" r:id="rId39"/>
    <p:sldId id="579" r:id="rId40"/>
    <p:sldId id="603" r:id="rId41"/>
    <p:sldId id="618" r:id="rId42"/>
    <p:sldId id="580" r:id="rId43"/>
    <p:sldId id="581"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38A"/>
    <a:srgbClr val="6EC450"/>
    <a:srgbClr val="5DC13A"/>
    <a:srgbClr val="0C64BB"/>
    <a:srgbClr val="6BAA1B"/>
    <a:srgbClr val="1E99FF"/>
    <a:srgbClr val="55B4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81848" autoAdjust="0"/>
  </p:normalViewPr>
  <p:slideViewPr>
    <p:cSldViewPr snapToGrid="0" snapToObjects="1">
      <p:cViewPr varScale="1">
        <p:scale>
          <a:sx n="182" d="100"/>
          <a:sy n="182" d="100"/>
        </p:scale>
        <p:origin x="-2968" y="-112"/>
      </p:cViewPr>
      <p:guideLst>
        <p:guide orient="horz" pos="2158"/>
        <p:guide pos="2880"/>
      </p:guideLst>
    </p:cSldViewPr>
  </p:slideViewPr>
  <p:outlineViewPr>
    <p:cViewPr>
      <p:scale>
        <a:sx n="33" d="100"/>
        <a:sy n="33" d="100"/>
      </p:scale>
      <p:origin x="0" y="27296"/>
    </p:cViewPr>
  </p:outlineViewPr>
  <p:notesTextViewPr>
    <p:cViewPr>
      <p:scale>
        <a:sx n="100" d="100"/>
        <a:sy n="100" d="100"/>
      </p:scale>
      <p:origin x="0" y="0"/>
    </p:cViewPr>
  </p:notesTextViewPr>
  <p:sorterViewPr>
    <p:cViewPr>
      <p:scale>
        <a:sx n="219" d="100"/>
        <a:sy n="219" d="100"/>
      </p:scale>
      <p:origin x="0" y="808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12C104D-CAC3-48EE-8D92-035E525A8F4A}" type="datetimeFigureOut">
              <a:rPr lang="en-US"/>
              <a:pPr>
                <a:defRPr/>
              </a:pPr>
              <a:t>8/3/18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582D19C-BA43-4FFA-8B01-B05348BD6689}" type="slidenum">
              <a:rPr lang="en-US"/>
              <a:pPr>
                <a:defRPr/>
              </a:pPr>
              <a:t>‹#›</a:t>
            </a:fld>
            <a:endParaRPr lang="en-US"/>
          </a:p>
        </p:txBody>
      </p:sp>
    </p:spTree>
    <p:extLst>
      <p:ext uri="{BB962C8B-B14F-4D97-AF65-F5344CB8AC3E}">
        <p14:creationId xmlns:p14="http://schemas.microsoft.com/office/powerpoint/2010/main" val="1734751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C1DCC9E-A960-4602-B1E7-EB8E6C3D2A57}" type="datetimeFigureOut">
              <a:rPr lang="en-US"/>
              <a:pPr>
                <a:defRPr/>
              </a:pPr>
              <a:t>8/3/18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4844692-DC52-406F-9DA8-9AD0650E4A6E}" type="slidenum">
              <a:rPr lang="en-US"/>
              <a:pPr>
                <a:defRPr/>
              </a:pPr>
              <a:t>‹#›</a:t>
            </a:fld>
            <a:endParaRPr lang="en-US"/>
          </a:p>
        </p:txBody>
      </p:sp>
    </p:spTree>
    <p:extLst>
      <p:ext uri="{BB962C8B-B14F-4D97-AF65-F5344CB8AC3E}">
        <p14:creationId xmlns:p14="http://schemas.microsoft.com/office/powerpoint/2010/main" val="21480096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www.va.gov/vhapublications/ViewPublication.asp?pub_ID=2990"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base" latinLnBrk="0" hangingPunct="1">
              <a:lnSpc>
                <a:spcPct val="100000"/>
              </a:lnSpc>
              <a:spcBef>
                <a:spcPct val="30000"/>
              </a:spcBef>
              <a:spcAft>
                <a:spcPct val="0"/>
              </a:spcAft>
              <a:buClrTx/>
              <a:buSzTx/>
              <a:buFont typeface="Arial"/>
              <a:buChar char="•"/>
              <a:tabLst/>
              <a:defRPr/>
            </a:pPr>
            <a:r>
              <a:rPr lang="en-US" dirty="0" err="1" smtClean="0"/>
              <a:t>Instructorsl</a:t>
            </a:r>
            <a:r>
              <a:rPr lang="en-US" dirty="0" smtClean="0"/>
              <a:t> in for each different course you teach</a:t>
            </a:r>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0</a:t>
            </a:fld>
            <a:endParaRPr lang="en-US"/>
          </a:p>
        </p:txBody>
      </p:sp>
    </p:spTree>
    <p:extLst>
      <p:ext uri="{BB962C8B-B14F-4D97-AF65-F5344CB8AC3E}">
        <p14:creationId xmlns:p14="http://schemas.microsoft.com/office/powerpoint/2010/main" val="373272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 activity plan.</a:t>
            </a:r>
          </a:p>
          <a:p>
            <a:r>
              <a:rPr lang="en-US" dirty="0" smtClean="0"/>
              <a:t>Flexibility</a:t>
            </a:r>
          </a:p>
          <a:p>
            <a:endParaRPr lang="en-US" dirty="0"/>
          </a:p>
        </p:txBody>
      </p:sp>
      <p:sp>
        <p:nvSpPr>
          <p:cNvPr id="4" name="Slide Number Placeholder 3"/>
          <p:cNvSpPr>
            <a:spLocks noGrp="1"/>
          </p:cNvSpPr>
          <p:nvPr>
            <p:ph type="sldNum" sz="quarter" idx="10"/>
          </p:nvPr>
        </p:nvSpPr>
        <p:spPr/>
        <p:txBody>
          <a:bodyPr/>
          <a:lstStyle/>
          <a:p>
            <a:fld id="{A0A4C506-BD3F-924A-89E7-7757C9A5729F}" type="slidenum">
              <a:rPr lang="en-US" smtClean="0"/>
              <a:t>10</a:t>
            </a:fld>
            <a:endParaRPr lang="en-US"/>
          </a:p>
        </p:txBody>
      </p:sp>
    </p:spTree>
    <p:extLst>
      <p:ext uri="{BB962C8B-B14F-4D97-AF65-F5344CB8AC3E}">
        <p14:creationId xmlns:p14="http://schemas.microsoft.com/office/powerpoint/2010/main" val="415075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Guide to Writing an Activity Prescription, p. 68 of Passport</a:t>
            </a:r>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12</a:t>
            </a:fld>
            <a:endParaRPr lang="en-US"/>
          </a:p>
        </p:txBody>
      </p:sp>
    </p:spTree>
    <p:extLst>
      <p:ext uri="{BB962C8B-B14F-4D97-AF65-F5344CB8AC3E}">
        <p14:creationId xmlns:p14="http://schemas.microsoft.com/office/powerpoint/2010/main" val="174484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Guide to Writing an Activity Prescription, p. 68 of Passport</a:t>
            </a:r>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13</a:t>
            </a:fld>
            <a:endParaRPr lang="en-US"/>
          </a:p>
        </p:txBody>
      </p:sp>
    </p:spTree>
    <p:extLst>
      <p:ext uri="{BB962C8B-B14F-4D97-AF65-F5344CB8AC3E}">
        <p14:creationId xmlns:p14="http://schemas.microsoft.com/office/powerpoint/2010/main" val="174484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17</a:t>
            </a:fld>
            <a:endParaRPr lang="en-US"/>
          </a:p>
        </p:txBody>
      </p:sp>
      <p:sp>
        <p:nvSpPr>
          <p:cNvPr id="5" name="Date Placeholder 4"/>
          <p:cNvSpPr>
            <a:spLocks noGrp="1"/>
          </p:cNvSpPr>
          <p:nvPr>
            <p:ph type="dt" idx="11"/>
          </p:nvPr>
        </p:nvSpPr>
        <p:spPr/>
        <p:txBody>
          <a:bodyPr/>
          <a:lstStyle/>
          <a:p>
            <a:pPr>
              <a:defRPr/>
            </a:pPr>
            <a:fld id="{3BFE9997-778B-4F12-BD22-E14BC34889CD}" type="datetime1">
              <a:rPr lang="en-US" smtClean="0"/>
              <a:t>8/3/18</a:t>
            </a:fld>
            <a:endParaRPr lang="en-US"/>
          </a:p>
        </p:txBody>
      </p:sp>
      <p:sp>
        <p:nvSpPr>
          <p:cNvPr id="6" name="Header Placeholder 5"/>
          <p:cNvSpPr>
            <a:spLocks noGrp="1"/>
          </p:cNvSpPr>
          <p:nvPr>
            <p:ph type="hdr" sz="quarter" idx="12"/>
          </p:nvPr>
        </p:nvSpPr>
        <p:spPr/>
        <p:txBody>
          <a:bodyPr/>
          <a:lstStyle/>
          <a:p>
            <a:pPr>
              <a:defRPr/>
            </a:pPr>
            <a:r>
              <a:rPr lang="en-US" smtClean="0"/>
              <a:t>Nutrition Slides, Day 1 AM edits</a:t>
            </a:r>
            <a:endParaRPr lang="en-US"/>
          </a:p>
        </p:txBody>
      </p:sp>
    </p:spTree>
    <p:extLst>
      <p:ext uri="{BB962C8B-B14F-4D97-AF65-F5344CB8AC3E}">
        <p14:creationId xmlns:p14="http://schemas.microsoft.com/office/powerpoint/2010/main" val="98909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a:t>
            </a:r>
            <a:r>
              <a:rPr lang="en-US" baseline="0" dirty="0" smtClean="0"/>
              <a:t> people can say they eat a variety of colors and eat like this</a:t>
            </a:r>
            <a:endParaRPr lang="en-US" dirty="0"/>
          </a:p>
        </p:txBody>
      </p:sp>
      <p:sp>
        <p:nvSpPr>
          <p:cNvPr id="4" name="Header Placeholder 3"/>
          <p:cNvSpPr>
            <a:spLocks noGrp="1"/>
          </p:cNvSpPr>
          <p:nvPr>
            <p:ph type="hdr" sz="quarter" idx="10"/>
          </p:nvPr>
        </p:nvSpPr>
        <p:spPr/>
        <p:txBody>
          <a:bodyPr/>
          <a:lstStyle/>
          <a:p>
            <a:pPr>
              <a:defRPr/>
            </a:pPr>
            <a:r>
              <a:rPr lang="en-US" smtClean="0"/>
              <a:t>Nutrition Slides, Day 1 AM edits</a:t>
            </a:r>
            <a:endParaRPr lang="en-US"/>
          </a:p>
        </p:txBody>
      </p:sp>
      <p:sp>
        <p:nvSpPr>
          <p:cNvPr id="5" name="Date Placeholder 4"/>
          <p:cNvSpPr>
            <a:spLocks noGrp="1"/>
          </p:cNvSpPr>
          <p:nvPr>
            <p:ph type="dt" idx="11"/>
          </p:nvPr>
        </p:nvSpPr>
        <p:spPr/>
        <p:txBody>
          <a:bodyPr/>
          <a:lstStyle/>
          <a:p>
            <a:pPr>
              <a:defRPr/>
            </a:pPr>
            <a:fld id="{8CD6EFC5-6EB7-4654-B1F6-B78DC78A8885}" type="datetime1">
              <a:rPr lang="en-US" smtClean="0"/>
              <a:t>8/3/18</a:t>
            </a:fld>
            <a:endParaRPr lang="en-US"/>
          </a:p>
        </p:txBody>
      </p:sp>
      <p:sp>
        <p:nvSpPr>
          <p:cNvPr id="6" name="Slide Number Placeholder 5"/>
          <p:cNvSpPr>
            <a:spLocks noGrp="1"/>
          </p:cNvSpPr>
          <p:nvPr>
            <p:ph type="sldNum" sz="quarter" idx="12"/>
          </p:nvPr>
        </p:nvSpPr>
        <p:spPr/>
        <p:txBody>
          <a:bodyPr/>
          <a:lstStyle/>
          <a:p>
            <a:pPr>
              <a:defRPr/>
            </a:pPr>
            <a:fld id="{A4844692-DC52-406F-9DA8-9AD0650E4A6E}" type="slidenum">
              <a:rPr lang="en-US" smtClean="0"/>
              <a:pPr>
                <a:defRPr/>
              </a:pPr>
              <a:t>18</a:t>
            </a:fld>
            <a:endParaRPr lang="en-US"/>
          </a:p>
        </p:txBody>
      </p:sp>
    </p:spTree>
    <p:extLst>
      <p:ext uri="{BB962C8B-B14F-4D97-AF65-F5344CB8AC3E}">
        <p14:creationId xmlns:p14="http://schemas.microsoft.com/office/powerpoint/2010/main" val="274059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add in local resources here. </a:t>
            </a:r>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21</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a:t>
            </a:r>
            <a:r>
              <a:rPr lang="en-US" baseline="0" dirty="0" smtClean="0"/>
              <a:t> scan meditation </a:t>
            </a:r>
            <a:r>
              <a:rPr lang="mr-IN" baseline="0" dirty="0" smtClean="0"/>
              <a:t>–</a:t>
            </a:r>
            <a:r>
              <a:rPr lang="en-US" baseline="0" dirty="0" smtClean="0"/>
              <a:t> get a script</a:t>
            </a:r>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24</a:t>
            </a:fld>
            <a:endParaRPr lang="en-US"/>
          </a:p>
        </p:txBody>
      </p:sp>
    </p:spTree>
    <p:extLst>
      <p:ext uri="{BB962C8B-B14F-4D97-AF65-F5344CB8AC3E}">
        <p14:creationId xmlns:p14="http://schemas.microsoft.com/office/powerpoint/2010/main" val="103096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25</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27</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28</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a:t>
            </a:fld>
            <a:endParaRPr lang="en-US"/>
          </a:p>
        </p:txBody>
      </p:sp>
    </p:spTree>
    <p:extLst>
      <p:ext uri="{BB962C8B-B14F-4D97-AF65-F5344CB8AC3E}">
        <p14:creationId xmlns:p14="http://schemas.microsoft.com/office/powerpoint/2010/main" val="144363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30</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80000"/>
              </a:lnSpc>
              <a:defRPr/>
            </a:pPr>
            <a:r>
              <a:rPr lang="en-US" altLang="en-US" sz="2800" b="1" dirty="0">
                <a:solidFill>
                  <a:schemeClr val="bg2">
                    <a:lumMod val="50000"/>
                  </a:schemeClr>
                </a:solidFill>
                <a:cs typeface="Georgia" pitchFamily="18" charset="0"/>
              </a:rPr>
              <a:t>NFS:</a:t>
            </a:r>
          </a:p>
          <a:p>
            <a:pPr>
              <a:lnSpc>
                <a:spcPct val="80000"/>
              </a:lnSpc>
              <a:defRPr/>
            </a:pPr>
            <a:r>
              <a:rPr lang="en-US" altLang="en-US" sz="2800" b="1" dirty="0">
                <a:solidFill>
                  <a:schemeClr val="bg2">
                    <a:lumMod val="50000"/>
                  </a:schemeClr>
                </a:solidFill>
                <a:cs typeface="Georgia" pitchFamily="18" charset="0"/>
              </a:rPr>
              <a:t>1800 Registered Dietitian Nutritionists (RDN) </a:t>
            </a:r>
          </a:p>
          <a:p>
            <a:pPr>
              <a:lnSpc>
                <a:spcPct val="80000"/>
              </a:lnSpc>
              <a:defRPr/>
            </a:pPr>
            <a:r>
              <a:rPr lang="en-US" altLang="en-US" sz="2800" b="1" dirty="0">
                <a:solidFill>
                  <a:schemeClr val="bg2">
                    <a:lumMod val="50000"/>
                  </a:schemeClr>
                </a:solidFill>
                <a:cs typeface="Georgia" pitchFamily="18" charset="0"/>
              </a:rPr>
              <a:t>200 Dietetic Technicians</a:t>
            </a:r>
          </a:p>
          <a:p>
            <a:pPr>
              <a:lnSpc>
                <a:spcPct val="80000"/>
              </a:lnSpc>
              <a:defRPr/>
            </a:pPr>
            <a:r>
              <a:rPr lang="en-US" altLang="en-US" sz="2800" b="1" dirty="0">
                <a:solidFill>
                  <a:schemeClr val="bg2">
                    <a:lumMod val="50000"/>
                  </a:schemeClr>
                </a:solidFill>
                <a:cs typeface="Georgia" pitchFamily="18" charset="0"/>
              </a:rPr>
              <a:t>6000 food service supervisors and staff </a:t>
            </a:r>
          </a:p>
          <a:p>
            <a:pPr>
              <a:lnSpc>
                <a:spcPct val="80000"/>
              </a:lnSpc>
              <a:defRPr/>
            </a:pPr>
            <a:r>
              <a:rPr lang="en-US" altLang="en-US" sz="2800" b="1" dirty="0">
                <a:solidFill>
                  <a:schemeClr val="bg2">
                    <a:lumMod val="50000"/>
                  </a:schemeClr>
                </a:solidFill>
                <a:cs typeface="Georgia" pitchFamily="18" charset="0"/>
              </a:rPr>
              <a:t>&gt;8000 total staff</a:t>
            </a:r>
          </a:p>
          <a:p>
            <a:pPr>
              <a:lnSpc>
                <a:spcPct val="80000"/>
              </a:lnSpc>
              <a:defRPr/>
            </a:pPr>
            <a:endParaRPr lang="en-US" altLang="en-US" sz="2800" b="1" dirty="0">
              <a:solidFill>
                <a:schemeClr val="bg2">
                  <a:lumMod val="50000"/>
                </a:schemeClr>
              </a:solidFill>
              <a:cs typeface="Georgia" pitchFamily="18" charset="0"/>
            </a:endParaRPr>
          </a:p>
          <a:p>
            <a:pPr>
              <a:lnSpc>
                <a:spcPct val="80000"/>
              </a:lnSpc>
              <a:defRPr/>
            </a:pPr>
            <a:r>
              <a:rPr lang="en-US" altLang="en-US" sz="2800" b="1" dirty="0">
                <a:solidFill>
                  <a:schemeClr val="bg2">
                    <a:lumMod val="50000"/>
                  </a:schemeClr>
                </a:solidFill>
                <a:cs typeface="Georgia" pitchFamily="18" charset="0"/>
              </a:rPr>
              <a:t>&gt;100 Dietetic Interns placed in 12 VA internships annually.</a:t>
            </a:r>
          </a:p>
          <a:p>
            <a:pPr>
              <a:lnSpc>
                <a:spcPct val="80000"/>
              </a:lnSpc>
              <a:defRPr/>
            </a:pPr>
            <a:endParaRPr lang="en-US" altLang="en-US" sz="2800" b="1" dirty="0">
              <a:solidFill>
                <a:schemeClr val="bg2">
                  <a:lumMod val="50000"/>
                </a:schemeClr>
              </a:solidFill>
              <a:cs typeface="Georgia" pitchFamily="18" charset="0"/>
            </a:endParaRPr>
          </a:p>
          <a:p>
            <a:pPr>
              <a:lnSpc>
                <a:spcPct val="80000"/>
              </a:lnSpc>
              <a:defRPr/>
            </a:pPr>
            <a:r>
              <a:rPr lang="en-US" altLang="en-US" sz="2800" b="1" dirty="0">
                <a:solidFill>
                  <a:schemeClr val="bg2">
                    <a:lumMod val="50000"/>
                  </a:schemeClr>
                </a:solidFill>
                <a:cs typeface="Georgia" pitchFamily="18" charset="0"/>
              </a:rPr>
              <a:t>&gt;37 Million Meals served to hospitalized Veterans each year. </a:t>
            </a:r>
          </a:p>
          <a:p>
            <a:pPr>
              <a:lnSpc>
                <a:spcPct val="80000"/>
              </a:lnSpc>
              <a:defRPr/>
            </a:pPr>
            <a:endParaRPr lang="en-US" altLang="en-US" sz="2800" b="1" dirty="0">
              <a:solidFill>
                <a:schemeClr val="bg2">
                  <a:lumMod val="50000"/>
                </a:schemeClr>
              </a:solidFill>
              <a:cs typeface="Georgia" pitchFamily="18" charset="0"/>
            </a:endParaRPr>
          </a:p>
          <a:p>
            <a:pPr>
              <a:lnSpc>
                <a:spcPct val="80000"/>
              </a:lnSpc>
              <a:defRPr/>
            </a:pPr>
            <a:r>
              <a:rPr lang="en-US" altLang="en-US" sz="2800" b="1" dirty="0">
                <a:solidFill>
                  <a:schemeClr val="bg2">
                    <a:lumMod val="50000"/>
                  </a:schemeClr>
                </a:solidFill>
                <a:cs typeface="Georgia" pitchFamily="18" charset="0"/>
              </a:rPr>
              <a:t>RDNs comprise &gt;70% of MOVE Program staff.</a:t>
            </a:r>
          </a:p>
          <a:p>
            <a:pPr>
              <a:lnSpc>
                <a:spcPct val="80000"/>
              </a:lnSpc>
              <a:defRPr/>
            </a:pPr>
            <a:endParaRPr lang="en-US" altLang="en-US" sz="2800" b="1" dirty="0">
              <a:solidFill>
                <a:schemeClr val="bg2">
                  <a:lumMod val="50000"/>
                </a:schemeClr>
              </a:solidFill>
              <a:cs typeface="Georgia" pitchFamily="18" charset="0"/>
            </a:endParaRPr>
          </a:p>
          <a:p>
            <a:pPr>
              <a:lnSpc>
                <a:spcPct val="80000"/>
              </a:lnSpc>
              <a:defRPr/>
            </a:pPr>
            <a:r>
              <a:rPr lang="en-US" altLang="en-US" sz="2800" b="1" dirty="0">
                <a:solidFill>
                  <a:schemeClr val="bg2">
                    <a:lumMod val="50000"/>
                  </a:schemeClr>
                </a:solidFill>
                <a:cs typeface="Georgia" pitchFamily="18" charset="0"/>
              </a:rPr>
              <a:t>RDNs are the healthcare professionals that provide evidence based medical nutrition therapy to patients.   They are uniquely qualified to manage the medical nutrition needs of patients with multiple or complex disease states, and counsel patients in nutrition therapy toward positive behavior change. </a:t>
            </a:r>
          </a:p>
          <a:p>
            <a:pPr>
              <a:lnSpc>
                <a:spcPct val="80000"/>
              </a:lnSpc>
              <a:defRPr/>
            </a:pPr>
            <a:endParaRPr lang="en-US" altLang="en-US" sz="2800" b="1" dirty="0">
              <a:solidFill>
                <a:schemeClr val="bg2">
                  <a:lumMod val="50000"/>
                </a:schemeClr>
              </a:solidFill>
              <a:cs typeface="Georgia" pitchFamily="18"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244E3FA4-29BD-4303-9F41-7C07F5A0B4D4}" type="slidenum">
              <a:rPr lang="en-US" smtClean="0"/>
              <a:pPr>
                <a:defRPr/>
              </a:pPr>
              <a:t>32</a:t>
            </a:fld>
            <a:endParaRPr lang="en-US"/>
          </a:p>
        </p:txBody>
      </p:sp>
      <p:sp>
        <p:nvSpPr>
          <p:cNvPr id="2" name="Date Placeholder 1"/>
          <p:cNvSpPr>
            <a:spLocks noGrp="1"/>
          </p:cNvSpPr>
          <p:nvPr>
            <p:ph type="dt" idx="10"/>
          </p:nvPr>
        </p:nvSpPr>
        <p:spPr/>
        <p:txBody>
          <a:bodyPr/>
          <a:lstStyle/>
          <a:p>
            <a:pPr>
              <a:defRPr/>
            </a:pPr>
            <a:fld id="{BEA1FCB0-0931-4C94-B4F5-670860A9F24D}" type="datetime1">
              <a:rPr lang="en-US" smtClean="0"/>
              <a:t>8/3/18</a:t>
            </a:fld>
            <a:endParaRPr lang="en-US"/>
          </a:p>
        </p:txBody>
      </p:sp>
      <p:sp>
        <p:nvSpPr>
          <p:cNvPr id="5" name="Header Placeholder 4"/>
          <p:cNvSpPr>
            <a:spLocks noGrp="1"/>
          </p:cNvSpPr>
          <p:nvPr>
            <p:ph type="hdr" sz="quarter" idx="11"/>
          </p:nvPr>
        </p:nvSpPr>
        <p:spPr/>
        <p:txBody>
          <a:bodyPr/>
          <a:lstStyle/>
          <a:p>
            <a:pPr>
              <a:defRPr/>
            </a:pPr>
            <a:r>
              <a:rPr lang="en-US" smtClean="0"/>
              <a:t>Nutrition Slides, Day 1 AM edits</a:t>
            </a:r>
            <a:endParaRPr lang="en-US"/>
          </a:p>
        </p:txBody>
      </p:sp>
    </p:spTree>
    <p:extLst>
      <p:ext uri="{BB962C8B-B14F-4D97-AF65-F5344CB8AC3E}">
        <p14:creationId xmlns:p14="http://schemas.microsoft.com/office/powerpoint/2010/main" val="152034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Registered</a:t>
            </a:r>
            <a:r>
              <a:rPr lang="en-US" baseline="0" dirty="0" smtClean="0"/>
              <a:t> Dietitian Nutritionists use the professional practice NCP to provide evidence based MNT, counseling and education.  While other healthcare professionals may offer general nutrition information, the RDN is your partner to fully develop and implement a nutrition care plan for the Veteran.  </a:t>
            </a:r>
          </a:p>
          <a:p>
            <a:endParaRPr lang="en-US" baseline="0" dirty="0" smtClean="0"/>
          </a:p>
          <a:p>
            <a:r>
              <a:rPr lang="en-US" dirty="0" smtClean="0">
                <a:effectLst/>
                <a:hlinkClick r:id="rId3" tooltip="VHA Handbook 1109.08 &lt;b&gt;Nutrition&lt;/b&gt; Care Process Handbook"/>
              </a:rPr>
              <a:t>VHA Handbook 1109.08 </a:t>
            </a:r>
            <a:r>
              <a:rPr lang="en-US" b="1" dirty="0" smtClean="0">
                <a:effectLst/>
                <a:hlinkClick r:id="rId3" tooltip="VHA Handbook 1109.08 &lt;b&gt;Nutrition&lt;/b&gt; Care Process Handbook"/>
              </a:rPr>
              <a:t>Nutrition</a:t>
            </a:r>
            <a:r>
              <a:rPr lang="en-US" dirty="0" smtClean="0">
                <a:effectLst/>
                <a:hlinkClick r:id="rId3" tooltip="VHA Handbook 1109.08 &lt;b&gt;Nutrition&lt;/b&gt; Care Process Handbook"/>
              </a:rPr>
              <a:t> Care Process Handbook</a:t>
            </a:r>
            <a:r>
              <a:rPr lang="en-US" dirty="0" smtClean="0">
                <a:effectLst/>
              </a:rPr>
              <a:t/>
            </a:r>
            <a:br>
              <a:rPr lang="en-US" dirty="0" smtClean="0">
                <a:effectLst/>
              </a:rPr>
            </a:br>
            <a:r>
              <a:rPr lang="en-US" dirty="0"/>
              <a:t>https://www.va.gov/vhapublications/ViewPublication.asp?pub_ID=2990 </a:t>
            </a:r>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33</a:t>
            </a:fld>
            <a:endParaRPr lang="en-US"/>
          </a:p>
        </p:txBody>
      </p:sp>
      <p:sp>
        <p:nvSpPr>
          <p:cNvPr id="5" name="Date Placeholder 4"/>
          <p:cNvSpPr>
            <a:spLocks noGrp="1"/>
          </p:cNvSpPr>
          <p:nvPr>
            <p:ph type="dt" idx="11"/>
          </p:nvPr>
        </p:nvSpPr>
        <p:spPr/>
        <p:txBody>
          <a:bodyPr/>
          <a:lstStyle/>
          <a:p>
            <a:pPr>
              <a:defRPr/>
            </a:pPr>
            <a:fld id="{76B23D03-4519-4B8A-8E2D-1A768932478D}" type="datetime1">
              <a:rPr lang="en-US" smtClean="0"/>
              <a:t>8/3/18</a:t>
            </a:fld>
            <a:endParaRPr lang="en-US"/>
          </a:p>
        </p:txBody>
      </p:sp>
      <p:sp>
        <p:nvSpPr>
          <p:cNvPr id="6" name="Header Placeholder 5"/>
          <p:cNvSpPr>
            <a:spLocks noGrp="1"/>
          </p:cNvSpPr>
          <p:nvPr>
            <p:ph type="hdr" sz="quarter" idx="12"/>
          </p:nvPr>
        </p:nvSpPr>
        <p:spPr/>
        <p:txBody>
          <a:bodyPr/>
          <a:lstStyle/>
          <a:p>
            <a:pPr>
              <a:defRPr/>
            </a:pPr>
            <a:r>
              <a:rPr lang="en-US" smtClean="0"/>
              <a:t>Nutrition Slides, Day 1 AM edits</a:t>
            </a:r>
            <a:endParaRPr lang="en-US"/>
          </a:p>
        </p:txBody>
      </p:sp>
    </p:spTree>
    <p:extLst>
      <p:ext uri="{BB962C8B-B14F-4D97-AF65-F5344CB8AC3E}">
        <p14:creationId xmlns:p14="http://schemas.microsoft.com/office/powerpoint/2010/main" val="410499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35</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38</a:t>
            </a:fld>
            <a:endParaRPr lang="en-US"/>
          </a:p>
        </p:txBody>
      </p:sp>
    </p:spTree>
    <p:extLst>
      <p:ext uri="{BB962C8B-B14F-4D97-AF65-F5344CB8AC3E}">
        <p14:creationId xmlns:p14="http://schemas.microsoft.com/office/powerpoint/2010/main" val="238776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shares story</a:t>
            </a:r>
          </a:p>
          <a:p>
            <a:endParaRPr lang="en-US" baseline="0" dirty="0" smtClean="0"/>
          </a:p>
          <a:p>
            <a:r>
              <a:rPr lang="en-US" baseline="0" dirty="0" smtClean="0"/>
              <a:t>Emphasize the word activity over exercise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a:t>
            </a:fld>
            <a:endParaRPr lang="en-US"/>
          </a:p>
        </p:txBody>
      </p:sp>
    </p:spTree>
    <p:extLst>
      <p:ext uri="{BB962C8B-B14F-4D97-AF65-F5344CB8AC3E}">
        <p14:creationId xmlns:p14="http://schemas.microsoft.com/office/powerpoint/2010/main" val="248836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shares story</a:t>
            </a:r>
          </a:p>
          <a:p>
            <a:endParaRPr lang="en-US" baseline="0" dirty="0" smtClean="0"/>
          </a:p>
          <a:p>
            <a:r>
              <a:rPr lang="en-US" baseline="0" dirty="0" smtClean="0"/>
              <a:t>Emphasize the word activity over exercise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4</a:t>
            </a:fld>
            <a:endParaRPr lang="en-US"/>
          </a:p>
        </p:txBody>
      </p:sp>
    </p:spTree>
    <p:extLst>
      <p:ext uri="{BB962C8B-B14F-4D97-AF65-F5344CB8AC3E}">
        <p14:creationId xmlns:p14="http://schemas.microsoft.com/office/powerpoint/2010/main" val="248836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shares story</a:t>
            </a:r>
          </a:p>
          <a:p>
            <a:endParaRPr lang="en-US" baseline="0" dirty="0" smtClean="0"/>
          </a:p>
          <a:p>
            <a:r>
              <a:rPr lang="en-US" baseline="0" dirty="0" smtClean="0"/>
              <a:t>Emphasize the word activity over exercise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5</a:t>
            </a:fld>
            <a:endParaRPr lang="en-US"/>
          </a:p>
        </p:txBody>
      </p:sp>
    </p:spTree>
    <p:extLst>
      <p:ext uri="{BB962C8B-B14F-4D97-AF65-F5344CB8AC3E}">
        <p14:creationId xmlns:p14="http://schemas.microsoft.com/office/powerpoint/2010/main" val="248836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shares story</a:t>
            </a:r>
          </a:p>
          <a:p>
            <a:endParaRPr lang="en-US" baseline="0" dirty="0" smtClean="0"/>
          </a:p>
          <a:p>
            <a:r>
              <a:rPr lang="en-US" baseline="0" dirty="0" smtClean="0"/>
              <a:t>Emphasize the word activity over exercise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6</a:t>
            </a:fld>
            <a:endParaRPr lang="en-US"/>
          </a:p>
        </p:txBody>
      </p:sp>
    </p:spTree>
    <p:extLst>
      <p:ext uri="{BB962C8B-B14F-4D97-AF65-F5344CB8AC3E}">
        <p14:creationId xmlns:p14="http://schemas.microsoft.com/office/powerpoint/2010/main" val="248836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into groups of four</a:t>
            </a:r>
          </a:p>
          <a:p>
            <a:endParaRPr lang="en-US" dirty="0" smtClean="0"/>
          </a:p>
          <a:p>
            <a:r>
              <a:rPr lang="en-US" dirty="0" smtClean="0"/>
              <a:t>To put this in perspective, it can help to try the following exercise for each table.  </a:t>
            </a:r>
          </a:p>
          <a:p>
            <a:r>
              <a:rPr lang="en-US" dirty="0" smtClean="0"/>
              <a:t>Usually</a:t>
            </a:r>
            <a:r>
              <a:rPr lang="en-US" baseline="0" dirty="0" smtClean="0"/>
              <a:t> comment on the value of the wisdom of the group, and how many sites comment this is the first time they have met some of the people in their sites, at least face to face.  </a:t>
            </a:r>
          </a:p>
          <a:p>
            <a:endParaRPr lang="en-US" baseline="0" dirty="0" smtClean="0"/>
          </a:p>
          <a:p>
            <a:r>
              <a:rPr lang="en-US" baseline="0" dirty="0" smtClean="0"/>
              <a:t>Take some time to explore more about the “why” of how they chose the meal.  Usually, other aspects of the circle of health come up, especially related to relationships and surroundings.</a:t>
            </a:r>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7</a:t>
            </a:fld>
            <a:endParaRPr lang="en-US"/>
          </a:p>
        </p:txBody>
      </p:sp>
      <p:sp>
        <p:nvSpPr>
          <p:cNvPr id="5" name="Date Placeholder 4"/>
          <p:cNvSpPr>
            <a:spLocks noGrp="1"/>
          </p:cNvSpPr>
          <p:nvPr>
            <p:ph type="dt" idx="11"/>
          </p:nvPr>
        </p:nvSpPr>
        <p:spPr/>
        <p:txBody>
          <a:bodyPr/>
          <a:lstStyle/>
          <a:p>
            <a:pPr>
              <a:defRPr/>
            </a:pPr>
            <a:fld id="{663792E5-A8FD-4B2E-A12D-D28DC20D94AA}" type="datetime1">
              <a:rPr lang="en-US" smtClean="0"/>
              <a:t>8/3/18</a:t>
            </a:fld>
            <a:endParaRPr lang="en-US"/>
          </a:p>
        </p:txBody>
      </p:sp>
      <p:sp>
        <p:nvSpPr>
          <p:cNvPr id="6" name="Header Placeholder 5"/>
          <p:cNvSpPr>
            <a:spLocks noGrp="1"/>
          </p:cNvSpPr>
          <p:nvPr>
            <p:ph type="hdr" sz="quarter" idx="12"/>
          </p:nvPr>
        </p:nvSpPr>
        <p:spPr/>
        <p:txBody>
          <a:bodyPr/>
          <a:lstStyle/>
          <a:p>
            <a:pPr>
              <a:defRPr/>
            </a:pPr>
            <a:r>
              <a:rPr lang="en-US" smtClean="0"/>
              <a:t>Nutrition Slides, Day 1 AM edits</a:t>
            </a:r>
            <a:endParaRPr lang="en-US"/>
          </a:p>
        </p:txBody>
      </p:sp>
    </p:spTree>
    <p:extLst>
      <p:ext uri="{BB962C8B-B14F-4D97-AF65-F5344CB8AC3E}">
        <p14:creationId xmlns:p14="http://schemas.microsoft.com/office/powerpoint/2010/main" val="109911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evidenced</a:t>
            </a:r>
            <a:r>
              <a:rPr lang="en-US" baseline="0" dirty="0" smtClean="0"/>
              <a:t> by what came up during the small group exercise</a:t>
            </a:r>
            <a:endParaRPr lang="en-US" dirty="0"/>
          </a:p>
        </p:txBody>
      </p:sp>
      <p:sp>
        <p:nvSpPr>
          <p:cNvPr id="4" name="Header Placeholder 3"/>
          <p:cNvSpPr>
            <a:spLocks noGrp="1"/>
          </p:cNvSpPr>
          <p:nvPr>
            <p:ph type="hdr" sz="quarter" idx="10"/>
          </p:nvPr>
        </p:nvSpPr>
        <p:spPr/>
        <p:txBody>
          <a:bodyPr/>
          <a:lstStyle/>
          <a:p>
            <a:pPr>
              <a:defRPr/>
            </a:pPr>
            <a:r>
              <a:rPr lang="en-US" smtClean="0"/>
              <a:t>Nutrition Slides, Day 1 AM edits</a:t>
            </a:r>
            <a:endParaRPr lang="en-US"/>
          </a:p>
        </p:txBody>
      </p:sp>
      <p:sp>
        <p:nvSpPr>
          <p:cNvPr id="5" name="Date Placeholder 4"/>
          <p:cNvSpPr>
            <a:spLocks noGrp="1"/>
          </p:cNvSpPr>
          <p:nvPr>
            <p:ph type="dt" idx="11"/>
          </p:nvPr>
        </p:nvSpPr>
        <p:spPr/>
        <p:txBody>
          <a:bodyPr/>
          <a:lstStyle/>
          <a:p>
            <a:pPr>
              <a:defRPr/>
            </a:pPr>
            <a:fld id="{8CD6EFC5-6EB7-4654-B1F6-B78DC78A8885}" type="datetime1">
              <a:rPr lang="en-US" smtClean="0"/>
              <a:t>8/3/18</a:t>
            </a:fld>
            <a:endParaRPr lang="en-US"/>
          </a:p>
        </p:txBody>
      </p:sp>
      <p:sp>
        <p:nvSpPr>
          <p:cNvPr id="6" name="Slide Number Placeholder 5"/>
          <p:cNvSpPr>
            <a:spLocks noGrp="1"/>
          </p:cNvSpPr>
          <p:nvPr>
            <p:ph type="sldNum" sz="quarter" idx="12"/>
          </p:nvPr>
        </p:nvSpPr>
        <p:spPr/>
        <p:txBody>
          <a:bodyPr/>
          <a:lstStyle/>
          <a:p>
            <a:pPr>
              <a:defRPr/>
            </a:pPr>
            <a:fld id="{A4844692-DC52-406F-9DA8-9AD0650E4A6E}" type="slidenum">
              <a:rPr lang="en-US" smtClean="0"/>
              <a:pPr>
                <a:defRPr/>
              </a:pPr>
              <a:t>8</a:t>
            </a:fld>
            <a:endParaRPr lang="en-US"/>
          </a:p>
        </p:txBody>
      </p:sp>
    </p:spTree>
    <p:extLst>
      <p:ext uri="{BB962C8B-B14F-4D97-AF65-F5344CB8AC3E}">
        <p14:creationId xmlns:p14="http://schemas.microsoft.com/office/powerpoint/2010/main" val="310439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9</a:t>
            </a:fld>
            <a:endParaRPr lang="en-US"/>
          </a:p>
        </p:txBody>
      </p:sp>
    </p:spTree>
    <p:extLst>
      <p:ext uri="{BB962C8B-B14F-4D97-AF65-F5344CB8AC3E}">
        <p14:creationId xmlns:p14="http://schemas.microsoft.com/office/powerpoint/2010/main" val="761076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9"/>
            <a:ext cx="6858000" cy="147002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00199" y="3886200"/>
            <a:ext cx="6858001" cy="1752600"/>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a:stretch>
            <a:fillRect/>
          </a:stretch>
        </p:blipFill>
        <p:spPr>
          <a:xfrm>
            <a:off x="392907" y="105675"/>
            <a:ext cx="3799322" cy="1026396"/>
          </a:xfrm>
          <a:prstGeom prst="rect">
            <a:avLst/>
          </a:prstGeom>
        </p:spPr>
      </p:pic>
      <p:pic>
        <p:nvPicPr>
          <p:cNvPr id="7" name="Picture 6"/>
          <p:cNvPicPr>
            <a:picLocks noChangeAspect="1"/>
          </p:cNvPicPr>
          <p:nvPr userDrawn="1"/>
        </p:nvPicPr>
        <p:blipFill>
          <a:blip r:embed="rId4"/>
          <a:stretch>
            <a:fillRect/>
          </a:stretch>
        </p:blipFill>
        <p:spPr>
          <a:xfrm>
            <a:off x="-3688" y="343268"/>
            <a:ext cx="3069958" cy="876458"/>
          </a:xfrm>
          <a:prstGeom prst="rect">
            <a:avLst/>
          </a:prstGeom>
        </p:spPr>
      </p:pic>
      <p:pic>
        <p:nvPicPr>
          <p:cNvPr id="9" name="Picture 8"/>
          <p:cNvPicPr>
            <a:picLocks noChangeAspect="1"/>
          </p:cNvPicPr>
          <p:nvPr userDrawn="1"/>
        </p:nvPicPr>
        <p:blipFill>
          <a:blip r:embed="rId5"/>
          <a:stretch>
            <a:fillRect/>
          </a:stretch>
        </p:blipFill>
        <p:spPr>
          <a:xfrm>
            <a:off x="8234091" y="92533"/>
            <a:ext cx="909910" cy="760888"/>
          </a:xfrm>
          <a:prstGeom prst="rect">
            <a:avLst/>
          </a:prstGeom>
        </p:spPr>
      </p:pic>
    </p:spTree>
    <p:extLst>
      <p:ext uri="{BB962C8B-B14F-4D97-AF65-F5344CB8AC3E}">
        <p14:creationId xmlns:p14="http://schemas.microsoft.com/office/powerpoint/2010/main" val="386947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8"/>
            <a:ext cx="8229600" cy="1290637"/>
          </a:xfrm>
          <a:prstGeom prst="rect">
            <a:avLst/>
          </a:prstGeo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583613" y="6492875"/>
            <a:ext cx="490537" cy="365125"/>
          </a:xfrm>
          <a:prstGeom prst="rect">
            <a:avLst/>
          </a:prstGeom>
        </p:spPr>
        <p:txBody>
          <a:bodyPr/>
          <a:lstStyle>
            <a:lvl1pPr>
              <a:defRPr>
                <a:solidFill>
                  <a:srgbClr val="FFFFFF"/>
                </a:solidFill>
              </a:defRPr>
            </a:lvl1pPr>
          </a:lstStyle>
          <a:p>
            <a:pPr>
              <a:defRPr/>
            </a:pPr>
            <a:fld id="{E82920FF-40B2-4A8A-B79F-C74086EE78C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583613" y="6467258"/>
            <a:ext cx="490537" cy="365125"/>
          </a:xfrm>
          <a:prstGeom prst="rect">
            <a:avLst/>
          </a:prstGeom>
        </p:spPr>
        <p:txBody>
          <a:bodyPr/>
          <a:lstStyle>
            <a:lvl1pPr>
              <a:defRPr>
                <a:solidFill>
                  <a:srgbClr val="FFFFFF"/>
                </a:solidFill>
              </a:defRPr>
            </a:lvl1pPr>
          </a:lstStyle>
          <a:p>
            <a:pPr>
              <a:defRPr/>
            </a:pPr>
            <a:fld id="{7B305C9E-AB87-4A3D-B7B1-6DC7A10BA05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2400"/>
            </a:lvl1pPr>
            <a:lvl2pPr>
              <a:defRPr sz="2400"/>
            </a:lvl2pPr>
            <a:lvl3pPr>
              <a:defRPr sz="24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a:xfrm>
            <a:off x="457200" y="145594"/>
            <a:ext cx="8229600" cy="1290637"/>
          </a:xfrm>
          <a:prstGeom prst="rect">
            <a:avLst/>
          </a:prstGeom>
        </p:spPr>
        <p:txBody>
          <a:bodyPr/>
          <a:lstStyle>
            <a:lvl1pPr>
              <a:defRPr>
                <a:solidFill>
                  <a:srgbClr val="FFFFFF"/>
                </a:solidFill>
              </a:defRPr>
            </a:lvl1pPr>
          </a:lstStyle>
          <a:p>
            <a:r>
              <a:rPr lang="en-US" dirty="0"/>
              <a:t>Click to edit Master title style</a:t>
            </a:r>
          </a:p>
        </p:txBody>
      </p:sp>
      <p:sp>
        <p:nvSpPr>
          <p:cNvPr id="5" name="Slide Number Placeholder 5"/>
          <p:cNvSpPr>
            <a:spLocks noGrp="1"/>
          </p:cNvSpPr>
          <p:nvPr>
            <p:ph type="sldNum" sz="quarter" idx="10"/>
          </p:nvPr>
        </p:nvSpPr>
        <p:spPr>
          <a:xfrm>
            <a:off x="8583613" y="6492875"/>
            <a:ext cx="490537" cy="365125"/>
          </a:xfrm>
          <a:prstGeom prst="rect">
            <a:avLst/>
          </a:prstGeom>
        </p:spPr>
        <p:txBody>
          <a:bodyPr/>
          <a:lstStyle>
            <a:lvl1pPr>
              <a:defRPr>
                <a:solidFill>
                  <a:srgbClr val="FFFFFF"/>
                </a:solidFill>
              </a:defRPr>
            </a:lvl1pPr>
          </a:lstStyle>
          <a:p>
            <a:pPr>
              <a:defRPr/>
            </a:pPr>
            <a:fld id="{7DA49D98-EFC7-417B-BAD7-8BBB264713D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990600" y="1143000"/>
            <a:ext cx="7696200" cy="5181600"/>
          </a:xfrm>
          <a:prstGeom prst="rect">
            <a:avLst/>
          </a:prstGeom>
        </p:spPr>
        <p:txBody>
          <a:bodyPr/>
          <a:lstStyle>
            <a:lvl1pPr>
              <a:defRPr sz="3600">
                <a:solidFill>
                  <a:srgbClr val="174782"/>
                </a:solidFill>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8" name="Picture 7"/>
          <p:cNvPicPr>
            <a:picLocks noChangeAspect="1"/>
          </p:cNvPicPr>
          <p:nvPr userDrawn="1"/>
        </p:nvPicPr>
        <p:blipFill>
          <a:blip r:embed="rId2"/>
          <a:stretch>
            <a:fillRect/>
          </a:stretch>
        </p:blipFill>
        <p:spPr>
          <a:xfrm>
            <a:off x="8234091" y="48289"/>
            <a:ext cx="909910" cy="760888"/>
          </a:xfrm>
          <a:prstGeom prst="rect">
            <a:avLst/>
          </a:prstGeom>
        </p:spPr>
      </p:pic>
      <p:sp>
        <p:nvSpPr>
          <p:cNvPr id="5" name="Slide Number Placeholder 10"/>
          <p:cNvSpPr>
            <a:spLocks noGrp="1"/>
          </p:cNvSpPr>
          <p:nvPr>
            <p:ph type="sldNum" sz="quarter" idx="12"/>
          </p:nvPr>
        </p:nvSpPr>
        <p:spPr>
          <a:xfrm>
            <a:off x="65532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a:t>
            </a:fld>
            <a:endParaRPr lang="en-US" altLang="en-US" dirty="0"/>
          </a:p>
        </p:txBody>
      </p:sp>
    </p:spTree>
    <p:extLst>
      <p:ext uri="{BB962C8B-B14F-4D97-AF65-F5344CB8AC3E}">
        <p14:creationId xmlns:p14="http://schemas.microsoft.com/office/powerpoint/2010/main" val="399258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2729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8" name="Slide Number Placeholder 10"/>
          <p:cNvSpPr>
            <a:spLocks noGrp="1"/>
          </p:cNvSpPr>
          <p:nvPr>
            <p:ph type="sldNum" sz="quarter" idx="12"/>
          </p:nvPr>
        </p:nvSpPr>
        <p:spPr>
          <a:xfrm>
            <a:off x="6553200" y="6553200"/>
            <a:ext cx="2133600" cy="304800"/>
          </a:xfrm>
          <a:prstGeom prst="rect">
            <a:avLst/>
          </a:prstGeom>
        </p:spPr>
        <p:txBody>
          <a:bodyPr/>
          <a:lstStyle>
            <a:lvl1pPr algn="r">
              <a:defRPr>
                <a:solidFill>
                  <a:schemeClr val="bg1"/>
                </a:solidFill>
              </a:defRPr>
            </a:lvl1pPr>
          </a:lstStyle>
          <a:p>
            <a:fld id="{A829F25A-84D3-4F9E-BD6A-3ADD05BBF9F6}" type="slidenum">
              <a:rPr lang="en-US" altLang="en-US" smtClean="0"/>
              <a:pPr/>
              <a:t>‹#›</a:t>
            </a:fld>
            <a:endParaRPr lang="en-US" altLang="en-US" dirty="0"/>
          </a:p>
        </p:txBody>
      </p:sp>
      <p:sp>
        <p:nvSpPr>
          <p:cNvPr id="3" name="Content Placeholder 2"/>
          <p:cNvSpPr>
            <a:spLocks noGrp="1"/>
          </p:cNvSpPr>
          <p:nvPr>
            <p:ph sz="quarter" idx="13"/>
          </p:nvPr>
        </p:nvSpPr>
        <p:spPr>
          <a:xfrm>
            <a:off x="400702" y="1143000"/>
            <a:ext cx="3844029" cy="5029200"/>
          </a:xfrm>
          <a:prstGeom prst="rect">
            <a:avLst/>
          </a:prstGeom>
        </p:spPr>
        <p:txBody>
          <a:bodyPr/>
          <a:lstStyle>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quarter" idx="14"/>
          </p:nvPr>
        </p:nvSpPr>
        <p:spPr>
          <a:xfrm>
            <a:off x="4720141" y="1143000"/>
            <a:ext cx="4080959" cy="5029200"/>
          </a:xfrm>
          <a:prstGeom prst="rect">
            <a:avLst/>
          </a:prstGeom>
        </p:spPr>
        <p:txBody>
          <a:bodyPr/>
          <a:lstStyle>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2" name="Picture 11"/>
          <p:cNvPicPr>
            <a:picLocks noChangeAspect="1"/>
          </p:cNvPicPr>
          <p:nvPr userDrawn="1"/>
        </p:nvPicPr>
        <p:blipFill>
          <a:blip r:embed="rId2"/>
          <a:stretch>
            <a:fillRect/>
          </a:stretch>
        </p:blipFill>
        <p:spPr>
          <a:xfrm>
            <a:off x="8234091" y="33541"/>
            <a:ext cx="909910" cy="760888"/>
          </a:xfrm>
          <a:prstGeom prst="rect">
            <a:avLst/>
          </a:prstGeom>
        </p:spPr>
      </p:pic>
    </p:spTree>
    <p:extLst>
      <p:ext uri="{BB962C8B-B14F-4D97-AF65-F5344CB8AC3E}">
        <p14:creationId xmlns:p14="http://schemas.microsoft.com/office/powerpoint/2010/main" val="162851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0" name="Content Placeholder 4"/>
          <p:cNvSpPr>
            <a:spLocks noGrp="1"/>
          </p:cNvSpPr>
          <p:nvPr>
            <p:ph sz="quarter" idx="13"/>
          </p:nvPr>
        </p:nvSpPr>
        <p:spPr>
          <a:xfrm>
            <a:off x="379359" y="1143000"/>
            <a:ext cx="3811040" cy="5105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4724400" y="5759430"/>
            <a:ext cx="3868738" cy="48897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616430"/>
          </a:xfrm>
          <a:prstGeom prst="rect">
            <a:avLst/>
          </a:prstGeom>
        </p:spPr>
        <p:txBody>
          <a:bodyPr/>
          <a:lstStyle/>
          <a:p>
            <a:r>
              <a:rPr lang="en-US" dirty="0"/>
              <a:t>Click icon to add picture</a:t>
            </a:r>
          </a:p>
        </p:txBody>
      </p:sp>
      <p:sp>
        <p:nvSpPr>
          <p:cNvPr id="10" name="TextBox 9"/>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1" name="Picture 10"/>
          <p:cNvPicPr>
            <a:picLocks noChangeAspect="1"/>
          </p:cNvPicPr>
          <p:nvPr userDrawn="1"/>
        </p:nvPicPr>
        <p:blipFill>
          <a:blip r:embed="rId2"/>
          <a:stretch>
            <a:fillRect/>
          </a:stretch>
        </p:blipFill>
        <p:spPr>
          <a:xfrm>
            <a:off x="8234091" y="33541"/>
            <a:ext cx="909910" cy="760888"/>
          </a:xfrm>
          <a:prstGeom prst="rect">
            <a:avLst/>
          </a:prstGeom>
        </p:spPr>
      </p:pic>
      <p:sp>
        <p:nvSpPr>
          <p:cNvPr id="13" name="Slide Number Placeholder 10"/>
          <p:cNvSpPr>
            <a:spLocks noGrp="1"/>
          </p:cNvSpPr>
          <p:nvPr>
            <p:ph type="sldNum" sz="quarter" idx="12"/>
          </p:nvPr>
        </p:nvSpPr>
        <p:spPr>
          <a:xfrm>
            <a:off x="65532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a:t>
            </a:fld>
            <a:endParaRPr lang="en-US" altLang="en-US" dirty="0"/>
          </a:p>
        </p:txBody>
      </p:sp>
    </p:spTree>
    <p:extLst>
      <p:ext uri="{BB962C8B-B14F-4D97-AF65-F5344CB8AC3E}">
        <p14:creationId xmlns:p14="http://schemas.microsoft.com/office/powerpoint/2010/main" val="37908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7" name="Slide Number Placeholder 10"/>
          <p:cNvSpPr>
            <a:spLocks noGrp="1"/>
          </p:cNvSpPr>
          <p:nvPr>
            <p:ph type="sldNum" sz="quarter" idx="12"/>
          </p:nvPr>
        </p:nvSpPr>
        <p:spPr>
          <a:xfrm>
            <a:off x="65532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a:t>
            </a:fld>
            <a:endParaRPr lang="en-US" altLang="en-US" dirty="0"/>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dirty="0"/>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dirty="0"/>
              <a:t>Click icon to add picture</a:t>
            </a:r>
          </a:p>
        </p:txBody>
      </p:sp>
      <p:sp>
        <p:nvSpPr>
          <p:cNvPr id="13" name="TextBox 12"/>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4" name="Picture 13"/>
          <p:cNvPicPr>
            <a:picLocks noChangeAspect="1"/>
          </p:cNvPicPr>
          <p:nvPr userDrawn="1"/>
        </p:nvPicPr>
        <p:blipFill>
          <a:blip r:embed="rId2"/>
          <a:stretch>
            <a:fillRect/>
          </a:stretch>
        </p:blipFill>
        <p:spPr>
          <a:xfrm>
            <a:off x="8234091" y="33541"/>
            <a:ext cx="909910" cy="760888"/>
          </a:xfrm>
          <a:prstGeom prst="rect">
            <a:avLst/>
          </a:prstGeom>
        </p:spPr>
      </p:pic>
    </p:spTree>
    <p:extLst>
      <p:ext uri="{BB962C8B-B14F-4D97-AF65-F5344CB8AC3E}">
        <p14:creationId xmlns:p14="http://schemas.microsoft.com/office/powerpoint/2010/main" val="352130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3962400"/>
            <a:ext cx="7772400" cy="2362200"/>
          </a:xfrm>
          <a:prstGeom prst="rect">
            <a:avLst/>
          </a:prstGeom>
        </p:spPr>
        <p:txBody>
          <a:bodyPr/>
          <a:lstStyle>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6"/>
          </p:nvPr>
        </p:nvSpPr>
        <p:spPr>
          <a:xfrm>
            <a:off x="6553200" y="6553200"/>
            <a:ext cx="2133600" cy="304800"/>
          </a:xfrm>
          <a:prstGeom prst="rect">
            <a:avLst/>
          </a:prstGeom>
        </p:spPr>
        <p:txBody>
          <a:bodyPr/>
          <a:lstStyle>
            <a:lvl1pPr algn="r">
              <a:defRPr>
                <a:solidFill>
                  <a:srgbClr val="FFFFFF"/>
                </a:solidFill>
              </a:defRPr>
            </a:lvl1p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dirty="0"/>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dirty="0"/>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dirty="0"/>
              <a:t>Click icon to add picture</a:t>
            </a:r>
          </a:p>
        </p:txBody>
      </p:sp>
      <p:sp>
        <p:nvSpPr>
          <p:cNvPr id="12" name="TextBox 11"/>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3" name="Picture 12"/>
          <p:cNvPicPr>
            <a:picLocks noChangeAspect="1"/>
          </p:cNvPicPr>
          <p:nvPr userDrawn="1"/>
        </p:nvPicPr>
        <p:blipFill>
          <a:blip r:embed="rId2"/>
          <a:stretch>
            <a:fillRect/>
          </a:stretch>
        </p:blipFill>
        <p:spPr>
          <a:xfrm>
            <a:off x="8234091" y="48289"/>
            <a:ext cx="909910" cy="760888"/>
          </a:xfrm>
          <a:prstGeom prst="rect">
            <a:avLst/>
          </a:prstGeom>
        </p:spPr>
      </p:pic>
    </p:spTree>
    <p:extLst>
      <p:ext uri="{BB962C8B-B14F-4D97-AF65-F5344CB8AC3E}">
        <p14:creationId xmlns:p14="http://schemas.microsoft.com/office/powerpoint/2010/main" val="95889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dirty="0"/>
              <a:t>Click icon to add picture</a:t>
            </a:r>
          </a:p>
        </p:txBody>
      </p:sp>
      <p:pic>
        <p:nvPicPr>
          <p:cNvPr id="2" name="Picture 1"/>
          <p:cNvPicPr>
            <a:picLocks noChangeAspect="1"/>
          </p:cNvPicPr>
          <p:nvPr userDrawn="1"/>
        </p:nvPicPr>
        <p:blipFill>
          <a:blip r:embed="rId3"/>
          <a:stretch>
            <a:fillRect/>
          </a:stretch>
        </p:blipFill>
        <p:spPr>
          <a:xfrm>
            <a:off x="392907" y="272538"/>
            <a:ext cx="2976445" cy="1099062"/>
          </a:xfrm>
          <a:prstGeom prst="rect">
            <a:avLst/>
          </a:prstGeom>
        </p:spPr>
      </p:pic>
      <p:pic>
        <p:nvPicPr>
          <p:cNvPr id="5" name="Picture 4"/>
          <p:cNvPicPr>
            <a:picLocks noChangeAspect="1"/>
          </p:cNvPicPr>
          <p:nvPr userDrawn="1"/>
        </p:nvPicPr>
        <p:blipFill>
          <a:blip r:embed="rId4"/>
          <a:stretch>
            <a:fillRect/>
          </a:stretch>
        </p:blipFill>
        <p:spPr>
          <a:xfrm>
            <a:off x="-3688" y="343268"/>
            <a:ext cx="3069958" cy="876458"/>
          </a:xfrm>
          <a:prstGeom prst="rect">
            <a:avLst/>
          </a:prstGeom>
        </p:spPr>
      </p:pic>
      <p:pic>
        <p:nvPicPr>
          <p:cNvPr id="6" name="Picture 5"/>
          <p:cNvPicPr>
            <a:picLocks noChangeAspect="1"/>
          </p:cNvPicPr>
          <p:nvPr userDrawn="1"/>
        </p:nvPicPr>
        <p:blipFill>
          <a:blip r:embed="rId5"/>
          <a:stretch>
            <a:fillRect/>
          </a:stretch>
        </p:blipFill>
        <p:spPr>
          <a:xfrm>
            <a:off x="8234091" y="122029"/>
            <a:ext cx="909910" cy="760888"/>
          </a:xfrm>
          <a:prstGeom prst="rect">
            <a:avLst/>
          </a:prstGeom>
        </p:spPr>
      </p:pic>
    </p:spTree>
    <p:extLst>
      <p:ext uri="{BB962C8B-B14F-4D97-AF65-F5344CB8AC3E}">
        <p14:creationId xmlns:p14="http://schemas.microsoft.com/office/powerpoint/2010/main" val="14396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1"/>
            <a:ext cx="8229600" cy="1290637"/>
          </a:xfrm>
          <a:prstGeom prst="rect">
            <a:avLst/>
          </a:prstGeo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583613" y="6487633"/>
            <a:ext cx="490537" cy="365125"/>
          </a:xfrm>
          <a:prstGeom prst="rect">
            <a:avLst/>
          </a:prstGeom>
        </p:spPr>
        <p:txBody>
          <a:bodyPr/>
          <a:lstStyle>
            <a:lvl1pPr>
              <a:defRPr>
                <a:solidFill>
                  <a:srgbClr val="FFFFFF"/>
                </a:solidFill>
              </a:defRPr>
            </a:lvl1pPr>
          </a:lstStyle>
          <a:p>
            <a:pPr>
              <a:defRPr/>
            </a:pPr>
            <a:fld id="{D11DDEAB-D160-49BB-B571-276B9D7F0C6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114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10" r:id="rId11"/>
    <p:sldLayoutId id="2147483666" r:id="rId12"/>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2.jpg"/><Relationship Id="rId1" Type="http://schemas.openxmlformats.org/officeDocument/2006/relationships/tags" Target="../tags/tag2.xml"/><Relationship Id="rId2"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3.jpg"/><Relationship Id="rId1" Type="http://schemas.openxmlformats.org/officeDocument/2006/relationships/tags" Target="../tags/tag3.xml"/><Relationship Id="rId2"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9.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9.xml"/><Relationship Id="rId2"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www.who.int/dietphysicalactivity/publications/trs916/summary/en/" TargetMode="Externa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www.who.int/dietphysicalactivity/publications/trs916/summary/en/" TargetMode="External"/><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65" y="1462565"/>
            <a:ext cx="8667749" cy="990600"/>
          </a:xfrm>
        </p:spPr>
        <p:txBody>
          <a:bodyPr>
            <a:normAutofit fontScale="90000"/>
          </a:bodyPr>
          <a:lstStyle/>
          <a:p>
            <a:r>
              <a:rPr lang="en-US" sz="4000" dirty="0" smtClean="0"/>
              <a:t>Whole Health Skill-Building:</a:t>
            </a:r>
            <a:r>
              <a:rPr lang="en-US" sz="4400" b="1" dirty="0" smtClean="0"/>
              <a:t> </a:t>
            </a:r>
            <a:r>
              <a:rPr lang="en-US" sz="4400" dirty="0" smtClean="0"/>
              <a:t/>
            </a:r>
            <a:br>
              <a:rPr lang="en-US" sz="4400" dirty="0" smtClean="0"/>
            </a:br>
            <a:r>
              <a:rPr lang="en-US" sz="4900" b="1" dirty="0" smtClean="0"/>
              <a:t>Food &amp; Drink</a:t>
            </a:r>
            <a:endParaRPr lang="en-US" sz="4400" b="1" dirty="0"/>
          </a:p>
        </p:txBody>
      </p:sp>
      <p:sp>
        <p:nvSpPr>
          <p:cNvPr id="8" name="Title 1"/>
          <p:cNvSpPr txBox="1">
            <a:spLocks/>
          </p:cNvSpPr>
          <p:nvPr/>
        </p:nvSpPr>
        <p:spPr>
          <a:xfrm>
            <a:off x="609600" y="3124200"/>
            <a:ext cx="7851648" cy="990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rgbClr val="FFFFFF"/>
                </a:solidFill>
                <a:effectLst>
                  <a:outerShdw blurRad="38100" dist="25400" dir="5400000" algn="tl" rotWithShape="0">
                    <a:srgbClr val="000000">
                      <a:alpha val="43000"/>
                    </a:srgbClr>
                  </a:outerShdw>
                </a:effectLst>
                <a:latin typeface="+mj-lt"/>
                <a:ea typeface="+mj-ea"/>
                <a:cs typeface="+mj-cs"/>
              </a:defRPr>
            </a:lvl1pPr>
          </a:lstStyle>
          <a:p>
            <a:pPr algn="ctr"/>
            <a:endParaRPr lang="en-US" sz="6000" dirty="0"/>
          </a:p>
        </p:txBody>
      </p:sp>
      <p:sp>
        <p:nvSpPr>
          <p:cNvPr id="3" name="TextBox 2"/>
          <p:cNvSpPr txBox="1"/>
          <p:nvPr/>
        </p:nvSpPr>
        <p:spPr>
          <a:xfrm>
            <a:off x="4666673" y="3490956"/>
            <a:ext cx="4054650" cy="1938992"/>
          </a:xfrm>
          <a:prstGeom prst="rect">
            <a:avLst/>
          </a:prstGeom>
          <a:noFill/>
        </p:spPr>
        <p:txBody>
          <a:bodyPr wrap="square" rtlCol="0">
            <a:spAutoFit/>
          </a:bodyPr>
          <a:lstStyle/>
          <a:p>
            <a:pPr algn="ctr"/>
            <a:r>
              <a:rPr lang="en-US" sz="3200" dirty="0" smtClean="0">
                <a:solidFill>
                  <a:schemeClr val="bg1"/>
                </a:solidFill>
              </a:rPr>
              <a:t>Name of Instructor(s)</a:t>
            </a:r>
          </a:p>
          <a:p>
            <a:pPr algn="ctr"/>
            <a:endParaRPr lang="en-US" sz="3200" dirty="0" smtClean="0">
              <a:solidFill>
                <a:schemeClr val="bg1"/>
              </a:solidFill>
            </a:endParaRPr>
          </a:p>
          <a:p>
            <a:pPr algn="ctr"/>
            <a:r>
              <a:rPr lang="en-US" sz="2800" dirty="0" smtClean="0">
                <a:solidFill>
                  <a:schemeClr val="bg1"/>
                </a:solidFill>
              </a:rPr>
              <a:t>Date</a:t>
            </a:r>
          </a:p>
          <a:p>
            <a:pPr algn="ctr"/>
            <a:r>
              <a:rPr lang="en-US" sz="2800" dirty="0" smtClean="0">
                <a:solidFill>
                  <a:schemeClr val="bg1"/>
                </a:solidFill>
              </a:rPr>
              <a:t>Location</a:t>
            </a:r>
            <a:endParaRPr lang="en-US" sz="2800" dirty="0">
              <a:solidFill>
                <a:schemeClr val="bg1"/>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8" y="3667112"/>
            <a:ext cx="3976391" cy="2650927"/>
          </a:xfrm>
          <a:prstGeom prst="rect">
            <a:avLst/>
          </a:prstGeom>
        </p:spPr>
      </p:pic>
      <p:sp>
        <p:nvSpPr>
          <p:cNvPr id="9" name="TextBox 8"/>
          <p:cNvSpPr txBox="1"/>
          <p:nvPr/>
        </p:nvSpPr>
        <p:spPr>
          <a:xfrm>
            <a:off x="2369607" y="6333659"/>
            <a:ext cx="1936722" cy="261610"/>
          </a:xfrm>
          <a:prstGeom prst="rect">
            <a:avLst/>
          </a:prstGeom>
          <a:noFill/>
        </p:spPr>
        <p:txBody>
          <a:bodyPr wrap="square" rtlCol="0">
            <a:spAutoFit/>
          </a:bodyPr>
          <a:lstStyle/>
          <a:p>
            <a:pPr algn="r"/>
            <a:r>
              <a:rPr lang="en-US" sz="1100" dirty="0" smtClean="0"/>
              <a:t>Photo: </a:t>
            </a:r>
            <a:r>
              <a:rPr lang="en-US" sz="1100" dirty="0" err="1" smtClean="0"/>
              <a:t>modernfarmer.com</a:t>
            </a:r>
            <a:endParaRPr lang="en-US" sz="1100" dirty="0"/>
          </a:p>
        </p:txBody>
      </p:sp>
    </p:spTree>
    <p:extLst>
      <p:ext uri="{BB962C8B-B14F-4D97-AF65-F5344CB8AC3E}">
        <p14:creationId xmlns:p14="http://schemas.microsoft.com/office/powerpoint/2010/main" val="2917130551"/>
      </p:ext>
    </p:extLst>
  </p:cSld>
  <p:clrMapOvr>
    <a:masterClrMapping/>
  </p:clrMapOvr>
  <mc:AlternateContent xmlns:mc="http://schemas.openxmlformats.org/markup-compatibility/2006" xmlns:p14="http://schemas.microsoft.com/office/powerpoint/2010/main">
    <mc:Choice Requires="p14">
      <p:transition p14:dur="0" advClick="0" advTm="58744"/>
    </mc:Choice>
    <mc:Fallback xmlns="">
      <p:transition xmlns:p14="http://schemas.microsoft.com/office/powerpoint/2010/main" advClick="0" advTm="5874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Food &amp; Drink:</a:t>
            </a:r>
            <a:br>
              <a:rPr lang="en-US" sz="4000" dirty="0" smtClean="0"/>
            </a:br>
            <a:r>
              <a:rPr lang="en-US" sz="4000" dirty="0" smtClean="0">
                <a:solidFill>
                  <a:srgbClr val="000000"/>
                </a:solidFill>
              </a:rPr>
              <a:t>Important Reminders</a:t>
            </a:r>
            <a:r>
              <a:rPr lang="en-US" sz="3600" dirty="0" smtClean="0">
                <a:solidFill>
                  <a:srgbClr val="000000"/>
                </a:solidFill>
              </a:rPr>
              <a:t>			</a:t>
            </a:r>
            <a:endParaRPr lang="en-US" dirty="0">
              <a:solidFill>
                <a:srgbClr val="000000"/>
              </a:solidFill>
            </a:endParaRPr>
          </a:p>
        </p:txBody>
      </p:sp>
      <p:sp>
        <p:nvSpPr>
          <p:cNvPr id="3" name="Content Placeholder 2"/>
          <p:cNvSpPr>
            <a:spLocks noGrp="1"/>
          </p:cNvSpPr>
          <p:nvPr>
            <p:ph idx="1"/>
          </p:nvPr>
        </p:nvSpPr>
        <p:spPr>
          <a:xfrm>
            <a:off x="457200" y="1687520"/>
            <a:ext cx="8229600" cy="4343581"/>
          </a:xfrm>
          <a:noFill/>
        </p:spPr>
        <p:txBody>
          <a:bodyPr>
            <a:noAutofit/>
          </a:bodyPr>
          <a:lstStyle/>
          <a:p>
            <a:r>
              <a:rPr lang="en-US" dirty="0" smtClean="0"/>
              <a:t>This can be complex </a:t>
            </a:r>
            <a:r>
              <a:rPr lang="mr-IN" dirty="0" smtClean="0"/>
              <a:t>–</a:t>
            </a:r>
            <a:r>
              <a:rPr lang="en-US" dirty="0" smtClean="0"/>
              <a:t> good to get support (dietitians)</a:t>
            </a:r>
            <a:endParaRPr lang="en-US" sz="3600" dirty="0" smtClean="0"/>
          </a:p>
          <a:p>
            <a:r>
              <a:rPr lang="en-US" dirty="0" smtClean="0"/>
              <a:t>Pay attention to habits </a:t>
            </a:r>
            <a:r>
              <a:rPr lang="mr-IN" dirty="0" smtClean="0"/>
              <a:t>–</a:t>
            </a:r>
            <a:r>
              <a:rPr lang="en-US" dirty="0" smtClean="0"/>
              <a:t> alcohol, binge eating, eating disorders</a:t>
            </a:r>
            <a:endParaRPr lang="en-US" dirty="0"/>
          </a:p>
          <a:p>
            <a:r>
              <a:rPr lang="en-US" dirty="0" smtClean="0"/>
              <a:t>Get your nutrients</a:t>
            </a:r>
          </a:p>
          <a:p>
            <a:r>
              <a:rPr lang="en-US" dirty="0" smtClean="0"/>
              <a:t>Be cautious if you have health issues, especially things like diabetes, liver or kidney problems, stomach problems</a:t>
            </a:r>
          </a:p>
          <a:p>
            <a:endParaRPr lang="en-US" dirty="0"/>
          </a:p>
        </p:txBody>
      </p:sp>
      <p:sp>
        <p:nvSpPr>
          <p:cNvPr id="4" name="Slide Number Placeholder 10"/>
          <p:cNvSpPr>
            <a:spLocks noGrp="1"/>
          </p:cNvSpPr>
          <p:nvPr>
            <p:ph type="sldNum" sz="quarter" idx="4294967295"/>
          </p:nvPr>
        </p:nvSpPr>
        <p:spPr>
          <a:xfrm>
            <a:off x="6905812" y="6532282"/>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9</a:t>
            </a:fld>
            <a:endParaRPr lang="en-US" altLang="en-US" dirty="0"/>
          </a:p>
        </p:txBody>
      </p:sp>
    </p:spTree>
    <p:extLst>
      <p:ext uri="{BB962C8B-B14F-4D97-AF65-F5344CB8AC3E}">
        <p14:creationId xmlns:p14="http://schemas.microsoft.com/office/powerpoint/2010/main" val="626493589"/>
      </p:ext>
    </p:extLst>
  </p:cSld>
  <p:clrMapOvr>
    <a:masterClrMapping/>
  </p:clrMapOvr>
  <mc:AlternateContent xmlns:mc="http://schemas.openxmlformats.org/markup-compatibility/2006" xmlns:p14="http://schemas.microsoft.com/office/powerpoint/2010/main">
    <mc:Choice Requires="p14">
      <p:transition p14:dur="0" advClick="0" advTm="184518"/>
    </mc:Choice>
    <mc:Fallback xmlns="">
      <p:transition xmlns:p14="http://schemas.microsoft.com/office/powerpoint/2010/main" advClick="0" advTm="184518"/>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52191"/>
            <a:ext cx="9144000" cy="4058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022249" y="222959"/>
            <a:ext cx="5762341" cy="646331"/>
          </a:xfrm>
          <a:prstGeom prst="rect">
            <a:avLst/>
          </a:prstGeom>
          <a:noFill/>
        </p:spPr>
        <p:txBody>
          <a:bodyPr wrap="square" rtlCol="0">
            <a:spAutoFit/>
          </a:bodyPr>
          <a:lstStyle/>
          <a:p>
            <a:pPr algn="ctr"/>
            <a:r>
              <a:rPr lang="en-US" sz="3600" dirty="0" smtClean="0">
                <a:solidFill>
                  <a:schemeClr val="bg1"/>
                </a:solidFill>
                <a:latin typeface="Avenir Next Demi Bold"/>
                <a:cs typeface="Avenir Next Demi Bold"/>
              </a:rPr>
              <a:t>Zeroing in on Options</a:t>
            </a:r>
            <a:endParaRPr lang="en-US" sz="3600" dirty="0">
              <a:solidFill>
                <a:schemeClr val="bg1"/>
              </a:solidFill>
              <a:latin typeface="Avenir Next Demi Bold"/>
              <a:cs typeface="Avenir Next Demi Bold"/>
            </a:endParaRPr>
          </a:p>
        </p:txBody>
      </p:sp>
      <p:grpSp>
        <p:nvGrpSpPr>
          <p:cNvPr id="19" name="Group 18"/>
          <p:cNvGrpSpPr/>
          <p:nvPr/>
        </p:nvGrpSpPr>
        <p:grpSpPr>
          <a:xfrm>
            <a:off x="-100180" y="-51419"/>
            <a:ext cx="8362960" cy="6686467"/>
            <a:chOff x="-100180" y="-51419"/>
            <a:chExt cx="8519088" cy="6909419"/>
          </a:xfrm>
        </p:grpSpPr>
        <p:pic>
          <p:nvPicPr>
            <p:cNvPr id="20"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l="-3023" r="-3023"/>
            <a:stretch>
              <a:fillRect/>
            </a:stretch>
          </p:blipFill>
          <p:spPr bwMode="auto">
            <a:xfrm>
              <a:off x="-100180" y="-3133"/>
              <a:ext cx="2973013" cy="2727136"/>
            </a:xfrm>
            <a:prstGeom prst="rect">
              <a:avLst/>
            </a:prstGeom>
            <a:noFill/>
            <a:extLst/>
          </p:spPr>
        </p:pic>
        <p:sp>
          <p:nvSpPr>
            <p:cNvPr id="21" name="Isosceles Triangle 20"/>
            <p:cNvSpPr/>
            <p:nvPr/>
          </p:nvSpPr>
          <p:spPr>
            <a:xfrm rot="18461583">
              <a:off x="977939" y="851021"/>
              <a:ext cx="4422522" cy="2617641"/>
            </a:xfrm>
            <a:prstGeom prst="triangle">
              <a:avLst>
                <a:gd name="adj" fmla="val 38347"/>
              </a:avLst>
            </a:prstGeom>
            <a:gradFill flip="none" rotWithShape="1">
              <a:gsLst>
                <a:gs pos="0">
                  <a:srgbClr val="008000"/>
                </a:gs>
                <a:gs pos="76000">
                  <a:schemeClr val="accent3">
                    <a:lumMod val="40000"/>
                    <a:lumOff val="60000"/>
                  </a:schemeClr>
                </a:gs>
              </a:gsLst>
              <a:path path="circle">
                <a:fillToRect r="100000" b="100000"/>
              </a:path>
              <a:tileRect l="-100000" t="-100000"/>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2775713" y="1202145"/>
              <a:ext cx="5643195" cy="5655855"/>
              <a:chOff x="2775713" y="1202145"/>
              <a:chExt cx="5643195" cy="5655855"/>
            </a:xfrm>
          </p:grpSpPr>
          <p:sp>
            <p:nvSpPr>
              <p:cNvPr id="24" name="Oval 23"/>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8" name="TextBox 27"/>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9" name="Oval 28"/>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32" name="TextBox 31"/>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33" name="Oval 32"/>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34" name="Oval 33"/>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35" name="Oval 34"/>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36" name="Oval 35"/>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37" name="Oval 36"/>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38" name="Straight Arrow Connector 37"/>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grpSp>
    </p:spTree>
    <p:extLst>
      <p:ext uri="{BB962C8B-B14F-4D97-AF65-F5344CB8AC3E}">
        <p14:creationId xmlns:p14="http://schemas.microsoft.com/office/powerpoint/2010/main" val="1301296521"/>
      </p:ext>
    </p:extLst>
  </p:cSld>
  <p:clrMapOvr>
    <a:masterClrMapping/>
  </p:clrMapOvr>
  <mc:AlternateContent xmlns:mc="http://schemas.openxmlformats.org/markup-compatibility/2006" xmlns:p14="http://schemas.microsoft.com/office/powerpoint/2010/main">
    <mc:Choice Requires="p14">
      <p:transition spd="slow" p14:dur="2000" advTm="25833"/>
    </mc:Choice>
    <mc:Fallback xmlns="">
      <p:transition xmlns:p14="http://schemas.microsoft.com/office/powerpoint/2010/main" spd="slow" advTm="25833"/>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4513895" y="893644"/>
            <a:ext cx="1844835" cy="1781412"/>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58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Personal Food &amp; Drink Plans: </a:t>
            </a:r>
            <a:br>
              <a:rPr lang="en-US" sz="4000" dirty="0" smtClean="0"/>
            </a:br>
            <a:r>
              <a:rPr lang="en-US" sz="4000" dirty="0" smtClean="0">
                <a:solidFill>
                  <a:srgbClr val="000000"/>
                </a:solidFill>
              </a:rPr>
              <a:t>Some “Food for Thought”</a:t>
            </a:r>
            <a:endParaRPr lang="en-US" sz="4000" dirty="0">
              <a:solidFill>
                <a:srgbClr val="000000"/>
              </a:solidFill>
            </a:endParaRPr>
          </a:p>
        </p:txBody>
      </p:sp>
      <p:sp>
        <p:nvSpPr>
          <p:cNvPr id="3" name="Content Placeholder 2"/>
          <p:cNvSpPr>
            <a:spLocks noGrp="1"/>
          </p:cNvSpPr>
          <p:nvPr>
            <p:ph sz="half" idx="1"/>
          </p:nvPr>
        </p:nvSpPr>
        <p:spPr>
          <a:xfrm>
            <a:off x="457200" y="1780695"/>
            <a:ext cx="4038600" cy="4766529"/>
          </a:xfrm>
          <a:noFill/>
        </p:spPr>
        <p:txBody>
          <a:bodyPr>
            <a:normAutofit fontScale="70000" lnSpcReduction="20000"/>
          </a:bodyPr>
          <a:lstStyle/>
          <a:p>
            <a:pPr marL="742950" indent="-742950">
              <a:buFont typeface="+mj-lt"/>
              <a:buAutoNum type="arabicPeriod"/>
            </a:pPr>
            <a:r>
              <a:rPr lang="en-US" sz="4000" dirty="0" smtClean="0"/>
              <a:t>Don’t just think in terms of “diet”</a:t>
            </a:r>
          </a:p>
          <a:p>
            <a:pPr marL="742950" indent="-742950">
              <a:buFont typeface="+mj-lt"/>
              <a:buAutoNum type="arabicPeriod"/>
            </a:pPr>
            <a:r>
              <a:rPr lang="en-US" sz="4000" dirty="0" smtClean="0"/>
              <a:t>People don</a:t>
            </a:r>
            <a:r>
              <a:rPr lang="mr-IN" sz="4000" dirty="0" smtClean="0"/>
              <a:t>’</a:t>
            </a:r>
            <a:r>
              <a:rPr lang="en-US" sz="4000" dirty="0" smtClean="0"/>
              <a:t>t follow through if it feels like a punishment</a:t>
            </a:r>
          </a:p>
          <a:p>
            <a:pPr marL="742950" indent="-742950">
              <a:buFont typeface="+mj-lt"/>
              <a:buAutoNum type="arabicPeriod"/>
            </a:pPr>
            <a:r>
              <a:rPr lang="en-US" sz="4000" dirty="0" smtClean="0"/>
              <a:t>Not all calories are created equal</a:t>
            </a:r>
          </a:p>
          <a:p>
            <a:pPr marL="742950" indent="-742950">
              <a:buFont typeface="+mj-lt"/>
              <a:buAutoNum type="arabicPeriod"/>
            </a:pPr>
            <a:r>
              <a:rPr lang="en-US" sz="4000" dirty="0" smtClean="0"/>
              <a:t>Careful about  ‘good and bad’ labels</a:t>
            </a:r>
          </a:p>
          <a:p>
            <a:pPr marL="742950" indent="-742950">
              <a:buFont typeface="+mj-lt"/>
              <a:buAutoNum type="arabicPeriod"/>
            </a:pPr>
            <a:r>
              <a:rPr lang="en-US" sz="4000" dirty="0" smtClean="0"/>
              <a:t>Consider your budget and what you have access to</a:t>
            </a:r>
          </a:p>
          <a:p>
            <a:endParaRPr lang="en-US" sz="4000" dirty="0" smtClean="0"/>
          </a:p>
        </p:txBody>
      </p:sp>
      <p:sp>
        <p:nvSpPr>
          <p:cNvPr id="6" name="Slide Number Placeholder 10"/>
          <p:cNvSpPr>
            <a:spLocks noGrp="1"/>
          </p:cNvSpPr>
          <p:nvPr>
            <p:ph type="sldNum" sz="quarter" idx="4294967295"/>
          </p:nvPr>
        </p:nvSpPr>
        <p:spPr>
          <a:xfrm>
            <a:off x="6896847" y="6547224"/>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12</a:t>
            </a:fld>
            <a:endParaRPr lang="en-US" alt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84061"/>
            <a:ext cx="4038600" cy="3281362"/>
          </a:xfrm>
        </p:spPr>
      </p:pic>
      <p:sp>
        <p:nvSpPr>
          <p:cNvPr id="7" name="TextBox 6"/>
          <p:cNvSpPr txBox="1"/>
          <p:nvPr/>
        </p:nvSpPr>
        <p:spPr>
          <a:xfrm>
            <a:off x="6750078" y="5665423"/>
            <a:ext cx="1936722" cy="261610"/>
          </a:xfrm>
          <a:prstGeom prst="rect">
            <a:avLst/>
          </a:prstGeom>
          <a:noFill/>
        </p:spPr>
        <p:txBody>
          <a:bodyPr wrap="square" rtlCol="0">
            <a:spAutoFit/>
          </a:bodyPr>
          <a:lstStyle/>
          <a:p>
            <a:pPr algn="r"/>
            <a:r>
              <a:rPr lang="en-US" sz="1100" dirty="0" smtClean="0"/>
              <a:t>Photo: </a:t>
            </a:r>
            <a:r>
              <a:rPr lang="en-US" sz="1100" dirty="0" err="1" smtClean="0"/>
              <a:t>newkidcenter.com</a:t>
            </a:r>
            <a:endParaRPr lang="en-US" sz="1100" dirty="0"/>
          </a:p>
        </p:txBody>
      </p:sp>
    </p:spTree>
    <p:custDataLst>
      <p:tags r:id="rId1"/>
    </p:custDataLst>
    <p:extLst>
      <p:ext uri="{BB962C8B-B14F-4D97-AF65-F5344CB8AC3E}">
        <p14:creationId xmlns:p14="http://schemas.microsoft.com/office/powerpoint/2010/main" val="1730513628"/>
      </p:ext>
    </p:extLst>
  </p:cSld>
  <p:clrMapOvr>
    <a:masterClrMapping/>
  </p:clrMapOvr>
  <mc:AlternateContent xmlns:mc="http://schemas.openxmlformats.org/markup-compatibility/2006" xmlns:p14="http://schemas.microsoft.com/office/powerpoint/2010/main">
    <mc:Choice Requires="p14">
      <p:transition p14:dur="0" advClick="0" advTm="65886"/>
    </mc:Choice>
    <mc:Fallback xmlns="">
      <p:transition xmlns:p14="http://schemas.microsoft.com/office/powerpoint/2010/main" advClick="0" advTm="658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Personal Food &amp; Drink Plans: </a:t>
            </a:r>
            <a:br>
              <a:rPr lang="en-US" sz="4000" dirty="0" smtClean="0"/>
            </a:br>
            <a:r>
              <a:rPr lang="en-US" sz="4000" dirty="0" smtClean="0">
                <a:solidFill>
                  <a:srgbClr val="000000"/>
                </a:solidFill>
              </a:rPr>
              <a:t>More Food for Thought</a:t>
            </a:r>
            <a:endParaRPr lang="en-US" sz="4000" dirty="0">
              <a:solidFill>
                <a:srgbClr val="000000"/>
              </a:solidFill>
            </a:endParaRPr>
          </a:p>
        </p:txBody>
      </p:sp>
      <p:sp>
        <p:nvSpPr>
          <p:cNvPr id="3" name="Content Placeholder 2"/>
          <p:cNvSpPr>
            <a:spLocks noGrp="1"/>
          </p:cNvSpPr>
          <p:nvPr>
            <p:ph sz="half" idx="1"/>
          </p:nvPr>
        </p:nvSpPr>
        <p:spPr>
          <a:xfrm>
            <a:off x="457200" y="1780695"/>
            <a:ext cx="3820409" cy="3913661"/>
          </a:xfrm>
          <a:noFill/>
        </p:spPr>
        <p:txBody>
          <a:bodyPr>
            <a:normAutofit fontScale="92500"/>
          </a:bodyPr>
          <a:lstStyle/>
          <a:p>
            <a:pPr marL="0" indent="0">
              <a:buNone/>
            </a:pPr>
            <a:r>
              <a:rPr lang="en-US" sz="4000" dirty="0" smtClean="0"/>
              <a:t>Different Options</a:t>
            </a:r>
          </a:p>
          <a:p>
            <a:pPr marL="1143000" lvl="1" indent="-742950">
              <a:buFont typeface="+mj-lt"/>
              <a:buAutoNum type="arabicPeriod"/>
            </a:pPr>
            <a:r>
              <a:rPr lang="en-US" sz="3500" dirty="0" smtClean="0"/>
              <a:t>Add (increase) something</a:t>
            </a:r>
          </a:p>
          <a:p>
            <a:pPr marL="1143000" lvl="1" indent="-742950">
              <a:buFont typeface="+mj-lt"/>
              <a:buAutoNum type="arabicPeriod"/>
            </a:pPr>
            <a:r>
              <a:rPr lang="en-US" sz="3500" dirty="0" smtClean="0"/>
              <a:t>Remove (decrease) something</a:t>
            </a:r>
          </a:p>
          <a:p>
            <a:pPr marL="1143000" lvl="1" indent="-742950">
              <a:buFont typeface="+mj-lt"/>
              <a:buAutoNum type="arabicPeriod"/>
            </a:pPr>
            <a:r>
              <a:rPr lang="en-US" sz="3500" dirty="0" smtClean="0"/>
              <a:t>Change a habit</a:t>
            </a:r>
          </a:p>
          <a:p>
            <a:pPr marL="1143000" lvl="1" indent="-742950">
              <a:buFont typeface="+mj-lt"/>
              <a:buAutoNum type="arabicPeriod"/>
            </a:pPr>
            <a:endParaRPr lang="en-US" sz="4000" dirty="0" smtClean="0"/>
          </a:p>
          <a:p>
            <a:pPr marL="1143000" lvl="1" indent="-742950">
              <a:buFont typeface="+mj-lt"/>
              <a:buAutoNum type="arabicPeriod"/>
            </a:pPr>
            <a:endParaRPr lang="en-US" sz="4000" dirty="0" smtClean="0"/>
          </a:p>
          <a:p>
            <a:pPr marL="1143000" lvl="1" indent="-742950">
              <a:buFont typeface="+mj-lt"/>
              <a:buAutoNum type="arabicPeriod"/>
            </a:pPr>
            <a:endParaRPr lang="en-US" sz="4000" dirty="0" smtClean="0"/>
          </a:p>
          <a:p>
            <a:endParaRPr lang="en-US" sz="4000" dirty="0" smtClean="0"/>
          </a:p>
        </p:txBody>
      </p:sp>
      <p:sp>
        <p:nvSpPr>
          <p:cNvPr id="6" name="Slide Number Placeholder 10"/>
          <p:cNvSpPr>
            <a:spLocks noGrp="1"/>
          </p:cNvSpPr>
          <p:nvPr>
            <p:ph type="sldNum" sz="quarter" idx="4294967295"/>
          </p:nvPr>
        </p:nvSpPr>
        <p:spPr>
          <a:xfrm>
            <a:off x="6896847" y="6547224"/>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13</a:t>
            </a:fld>
            <a:endParaRPr lang="en-US" alt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55796"/>
            <a:ext cx="4209030" cy="2256911"/>
          </a:xfrm>
        </p:spPr>
      </p:pic>
      <p:sp>
        <p:nvSpPr>
          <p:cNvPr id="7" name="TextBox 6"/>
          <p:cNvSpPr txBox="1"/>
          <p:nvPr/>
        </p:nvSpPr>
        <p:spPr>
          <a:xfrm>
            <a:off x="6920508" y="4610000"/>
            <a:ext cx="1936722" cy="261610"/>
          </a:xfrm>
          <a:prstGeom prst="rect">
            <a:avLst/>
          </a:prstGeom>
          <a:noFill/>
        </p:spPr>
        <p:txBody>
          <a:bodyPr wrap="square" rtlCol="0">
            <a:spAutoFit/>
          </a:bodyPr>
          <a:lstStyle/>
          <a:p>
            <a:pPr algn="r"/>
            <a:r>
              <a:rPr lang="en-US" sz="1100" dirty="0" smtClean="0"/>
              <a:t>Photo: </a:t>
            </a:r>
            <a:r>
              <a:rPr lang="en-US" sz="1100" dirty="0" err="1" smtClean="0"/>
              <a:t>myprotein.com</a:t>
            </a:r>
            <a:endParaRPr lang="en-US" sz="1100" dirty="0"/>
          </a:p>
        </p:txBody>
      </p:sp>
    </p:spTree>
    <p:custDataLst>
      <p:tags r:id="rId1"/>
    </p:custDataLst>
    <p:extLst>
      <p:ext uri="{BB962C8B-B14F-4D97-AF65-F5344CB8AC3E}">
        <p14:creationId xmlns:p14="http://schemas.microsoft.com/office/powerpoint/2010/main" val="3872053067"/>
      </p:ext>
    </p:extLst>
  </p:cSld>
  <p:clrMapOvr>
    <a:masterClrMapping/>
  </p:clrMapOvr>
  <mc:AlternateContent xmlns:mc="http://schemas.openxmlformats.org/markup-compatibility/2006" xmlns:p14="http://schemas.microsoft.com/office/powerpoint/2010/main">
    <mc:Choice Requires="p14">
      <p:transition p14:dur="0" advClick="0" advTm="65886"/>
    </mc:Choice>
    <mc:Fallback xmlns="">
      <p:transition xmlns:p14="http://schemas.microsoft.com/office/powerpoint/2010/main" advClick="0" advTm="658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Food &amp; Drink Plan: Adding</a:t>
            </a:r>
            <a:endParaRPr lang="en-US" dirty="0"/>
          </a:p>
        </p:txBody>
      </p:sp>
      <p:sp>
        <p:nvSpPr>
          <p:cNvPr id="3" name="Content Placeholder 2"/>
          <p:cNvSpPr>
            <a:spLocks noGrp="1"/>
          </p:cNvSpPr>
          <p:nvPr>
            <p:ph idx="1"/>
          </p:nvPr>
        </p:nvSpPr>
        <p:spPr>
          <a:xfrm>
            <a:off x="457200" y="1573626"/>
            <a:ext cx="8229600" cy="4190513"/>
          </a:xfrm>
        </p:spPr>
        <p:txBody>
          <a:bodyPr/>
          <a:lstStyle/>
          <a:p>
            <a:r>
              <a:rPr lang="en-US" dirty="0" smtClean="0"/>
              <a:t>When you add something, you don’t have to add too many extra calories (unless you need them)</a:t>
            </a:r>
          </a:p>
          <a:p>
            <a:r>
              <a:rPr lang="en-US" dirty="0" smtClean="0"/>
              <a:t>Examples</a:t>
            </a:r>
          </a:p>
          <a:p>
            <a:pPr lvl="1"/>
            <a:r>
              <a:rPr lang="en-US" dirty="0" smtClean="0"/>
              <a:t>More veggies and fruits</a:t>
            </a:r>
          </a:p>
          <a:p>
            <a:pPr lvl="1"/>
            <a:r>
              <a:rPr lang="en-US" dirty="0" smtClean="0"/>
              <a:t>More fiber</a:t>
            </a:r>
          </a:p>
          <a:p>
            <a:pPr lvl="1"/>
            <a:r>
              <a:rPr lang="en-US" dirty="0" smtClean="0"/>
              <a:t>More water</a:t>
            </a:r>
          </a:p>
          <a:p>
            <a:pPr lvl="1"/>
            <a:r>
              <a:rPr lang="en-US" dirty="0" smtClean="0"/>
              <a:t>More nuts</a:t>
            </a:r>
            <a:endParaRPr lang="en-US" dirty="0"/>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14</a:t>
            </a:fld>
            <a:endParaRPr lang="en-US" dirty="0"/>
          </a:p>
        </p:txBody>
      </p:sp>
      <p:sp>
        <p:nvSpPr>
          <p:cNvPr id="6" name="Plus 5"/>
          <p:cNvSpPr/>
          <p:nvPr/>
        </p:nvSpPr>
        <p:spPr>
          <a:xfrm>
            <a:off x="6678096" y="3859043"/>
            <a:ext cx="2008704" cy="1905096"/>
          </a:xfrm>
          <a:prstGeom prst="mathPlus">
            <a:avLst/>
          </a:prstGeom>
          <a:gradFill>
            <a:gsLst>
              <a:gs pos="0">
                <a:schemeClr val="accent1">
                  <a:tint val="100000"/>
                  <a:shade val="100000"/>
                  <a:satMod val="130000"/>
                </a:schemeClr>
              </a:gs>
              <a:gs pos="100000">
                <a:schemeClr val="bg1"/>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537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Food &amp; Drink Plan: Removing</a:t>
            </a:r>
            <a:endParaRPr lang="en-US" dirty="0"/>
          </a:p>
        </p:txBody>
      </p:sp>
      <p:sp>
        <p:nvSpPr>
          <p:cNvPr id="3" name="Content Placeholder 2"/>
          <p:cNvSpPr>
            <a:spLocks noGrp="1"/>
          </p:cNvSpPr>
          <p:nvPr>
            <p:ph idx="1"/>
          </p:nvPr>
        </p:nvSpPr>
        <p:spPr>
          <a:xfrm>
            <a:off x="457200" y="1412271"/>
            <a:ext cx="8229600" cy="4190513"/>
          </a:xfrm>
        </p:spPr>
        <p:txBody>
          <a:bodyPr/>
          <a:lstStyle/>
          <a:p>
            <a:r>
              <a:rPr lang="en-US" dirty="0" smtClean="0"/>
              <a:t>Shouldn’t feel like a big sacrifice</a:t>
            </a:r>
          </a:p>
          <a:p>
            <a:r>
              <a:rPr lang="en-US" dirty="0" smtClean="0"/>
              <a:t>Examples</a:t>
            </a:r>
          </a:p>
          <a:p>
            <a:pPr lvl="1"/>
            <a:r>
              <a:rPr lang="en-US" dirty="0"/>
              <a:t>Smaller servings</a:t>
            </a:r>
          </a:p>
          <a:p>
            <a:pPr lvl="1"/>
            <a:r>
              <a:rPr lang="en-US" dirty="0" smtClean="0"/>
              <a:t>Cut back desserts each week</a:t>
            </a:r>
          </a:p>
          <a:p>
            <a:pPr lvl="1"/>
            <a:r>
              <a:rPr lang="en-US" dirty="0" smtClean="0"/>
              <a:t>Drink fewer sweetened drinks</a:t>
            </a:r>
          </a:p>
          <a:p>
            <a:pPr lvl="1"/>
            <a:r>
              <a:rPr lang="en-US" dirty="0" smtClean="0"/>
              <a:t>Eat less processed food</a:t>
            </a:r>
          </a:p>
          <a:p>
            <a:pPr lvl="1"/>
            <a:r>
              <a:rPr lang="en-US" dirty="0" smtClean="0"/>
              <a:t>Cut back on sugar</a:t>
            </a:r>
          </a:p>
          <a:p>
            <a:pPr lvl="1"/>
            <a:r>
              <a:rPr lang="en-US" dirty="0" smtClean="0"/>
              <a:t>Eat less animal fat</a:t>
            </a:r>
          </a:p>
          <a:p>
            <a:pPr lvl="1"/>
            <a:endParaRPr lang="en-US" dirty="0"/>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15</a:t>
            </a:fld>
            <a:endParaRPr lang="en-US" dirty="0"/>
          </a:p>
        </p:txBody>
      </p:sp>
      <p:sp>
        <p:nvSpPr>
          <p:cNvPr id="6" name="&quot;No&quot; Symbol 5"/>
          <p:cNvSpPr/>
          <p:nvPr/>
        </p:nvSpPr>
        <p:spPr>
          <a:xfrm>
            <a:off x="7131674" y="4203839"/>
            <a:ext cx="1555125" cy="1553321"/>
          </a:xfrm>
          <a:prstGeom prst="noSmoking">
            <a:avLst/>
          </a:prstGeom>
          <a:gradFill flip="none" rotWithShape="1">
            <a:gsLst>
              <a:gs pos="0">
                <a:srgbClr val="FF0000"/>
              </a:gs>
              <a:gs pos="100000">
                <a:srgbClr val="FFFFFF"/>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04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Food &amp; Drink Plan: Changes</a:t>
            </a:r>
            <a:endParaRPr lang="en-US" dirty="0"/>
          </a:p>
        </p:txBody>
      </p:sp>
      <p:sp>
        <p:nvSpPr>
          <p:cNvPr id="3" name="Content Placeholder 2"/>
          <p:cNvSpPr>
            <a:spLocks noGrp="1"/>
          </p:cNvSpPr>
          <p:nvPr>
            <p:ph idx="1"/>
          </p:nvPr>
        </p:nvSpPr>
        <p:spPr>
          <a:xfrm>
            <a:off x="354013" y="1156038"/>
            <a:ext cx="8229600" cy="4190513"/>
          </a:xfrm>
        </p:spPr>
        <p:txBody>
          <a:bodyPr/>
          <a:lstStyle/>
          <a:p>
            <a:r>
              <a:rPr lang="en-US" sz="3200" dirty="0" smtClean="0"/>
              <a:t>Simple changes can make a big impact</a:t>
            </a:r>
          </a:p>
          <a:p>
            <a:r>
              <a:rPr lang="en-US" sz="3200" dirty="0" smtClean="0"/>
              <a:t>Examples</a:t>
            </a:r>
          </a:p>
          <a:p>
            <a:pPr lvl="1"/>
            <a:r>
              <a:rPr lang="en-US" sz="2800" dirty="0" smtClean="0"/>
              <a:t>Eat out less often, if you tend to eat less healthily when you do</a:t>
            </a:r>
          </a:p>
          <a:p>
            <a:pPr lvl="1"/>
            <a:r>
              <a:rPr lang="en-US" sz="2800" dirty="0" smtClean="0"/>
              <a:t>When you eat, really focus on eating (focus on the food and not the TV, sit down, leave your work </a:t>
            </a:r>
            <a:r>
              <a:rPr lang="en-US" sz="2800" dirty="0"/>
              <a:t>space). </a:t>
            </a:r>
            <a:r>
              <a:rPr lang="en-US" sz="2800" dirty="0" smtClean="0"/>
              <a:t>Talking with others is okay</a:t>
            </a:r>
          </a:p>
          <a:p>
            <a:pPr lvl="1"/>
            <a:r>
              <a:rPr lang="en-US" sz="2800" dirty="0" smtClean="0"/>
              <a:t>Think about </a:t>
            </a:r>
            <a:r>
              <a:rPr lang="en-US" sz="2800" dirty="0" smtClean="0"/>
              <a:t>when you </a:t>
            </a:r>
            <a:r>
              <a:rPr lang="en-US" sz="2800" dirty="0" smtClean="0"/>
              <a:t>eat during the day, and how many meals and snacks you have</a:t>
            </a:r>
          </a:p>
          <a:p>
            <a:pPr lvl="1"/>
            <a:r>
              <a:rPr lang="en-US" sz="2800" dirty="0" smtClean="0"/>
              <a:t>Eat the rainbow</a:t>
            </a:r>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16</a:t>
            </a:fld>
            <a:endParaRPr lang="en-US" dirty="0"/>
          </a:p>
        </p:txBody>
      </p:sp>
      <p:pic>
        <p:nvPicPr>
          <p:cNvPr id="5" name="Picture 4" descr="Old way, New 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194" y="5108172"/>
            <a:ext cx="2164956" cy="1349286"/>
          </a:xfrm>
          <a:prstGeom prst="rect">
            <a:avLst/>
          </a:prstGeom>
        </p:spPr>
      </p:pic>
    </p:spTree>
    <p:extLst>
      <p:ext uri="{BB962C8B-B14F-4D97-AF65-F5344CB8AC3E}">
        <p14:creationId xmlns:p14="http://schemas.microsoft.com/office/powerpoint/2010/main" val="2054319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B305C9E-AB87-4A3D-B7B1-6DC7A10BA058}" type="slidenum">
              <a:rPr lang="en-US" smtClean="0"/>
              <a:pPr>
                <a:defRPr/>
              </a:pPr>
              <a:t>17</a:t>
            </a:fld>
            <a:endParaRPr lang="en-US"/>
          </a:p>
        </p:txBody>
      </p:sp>
      <p:pic>
        <p:nvPicPr>
          <p:cNvPr id="3" name="Picture 2" descr="fruitrainb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26462" y="1995421"/>
            <a:ext cx="7337373" cy="3046988"/>
          </a:xfrm>
          <a:prstGeom prst="rect">
            <a:avLst/>
          </a:prstGeom>
          <a:noFill/>
        </p:spPr>
        <p:txBody>
          <a:bodyPr wrap="square" rtlCol="0">
            <a:spAutoFit/>
          </a:bodyPr>
          <a:lstStyle/>
          <a:p>
            <a:pPr algn="ctr"/>
            <a:r>
              <a:rPr lang="en-US" sz="9600" b="1" dirty="0" smtClean="0">
                <a:ln w="38100">
                  <a:solidFill>
                    <a:schemeClr val="tx1"/>
                  </a:solidFill>
                </a:ln>
                <a:gradFill flip="none" rotWithShape="1">
                  <a:gsLst>
                    <a:gs pos="37000">
                      <a:schemeClr val="bg2">
                        <a:lumMod val="50000"/>
                      </a:schemeClr>
                    </a:gs>
                    <a:gs pos="100000">
                      <a:srgbClr val="660066"/>
                    </a:gs>
                    <a:gs pos="21000">
                      <a:schemeClr val="accent4"/>
                    </a:gs>
                    <a:gs pos="0">
                      <a:schemeClr val="accent3"/>
                    </a:gs>
                    <a:gs pos="57000">
                      <a:srgbClr val="008000"/>
                    </a:gs>
                    <a:gs pos="78000">
                      <a:srgbClr val="3366FF"/>
                    </a:gs>
                  </a:gsLst>
                  <a:lin ang="0" scaled="1"/>
                  <a:tileRect/>
                </a:gradFill>
                <a:effectLst>
                  <a:glow rad="228600">
                    <a:schemeClr val="accent5">
                      <a:satMod val="175000"/>
                      <a:alpha val="40000"/>
                    </a:schemeClr>
                  </a:glow>
                  <a:innerShdw blurRad="63500" dist="50800" dir="13500000">
                    <a:prstClr val="black">
                      <a:alpha val="50000"/>
                    </a:prstClr>
                  </a:innerShdw>
                </a:effectLst>
                <a:latin typeface="Helvetica"/>
                <a:cs typeface="Helvetica"/>
              </a:rPr>
              <a:t>The Power of Color</a:t>
            </a:r>
            <a:endParaRPr lang="en-US" sz="9600" b="1" dirty="0">
              <a:ln w="38100">
                <a:solidFill>
                  <a:schemeClr val="tx1"/>
                </a:solidFill>
              </a:ln>
              <a:gradFill flip="none" rotWithShape="1">
                <a:gsLst>
                  <a:gs pos="37000">
                    <a:schemeClr val="bg2">
                      <a:lumMod val="50000"/>
                    </a:schemeClr>
                  </a:gs>
                  <a:gs pos="100000">
                    <a:srgbClr val="660066"/>
                  </a:gs>
                  <a:gs pos="21000">
                    <a:schemeClr val="accent4"/>
                  </a:gs>
                  <a:gs pos="0">
                    <a:schemeClr val="accent3"/>
                  </a:gs>
                  <a:gs pos="57000">
                    <a:srgbClr val="008000"/>
                  </a:gs>
                  <a:gs pos="78000">
                    <a:srgbClr val="3366FF"/>
                  </a:gs>
                </a:gsLst>
                <a:lin ang="0" scaled="1"/>
                <a:tileRect/>
              </a:gradFill>
              <a:effectLst>
                <a:glow rad="228600">
                  <a:schemeClr val="accent5">
                    <a:satMod val="175000"/>
                    <a:alpha val="40000"/>
                  </a:schemeClr>
                </a:glow>
                <a:innerShdw blurRad="63500" dist="50800" dir="13500000">
                  <a:prstClr val="black">
                    <a:alpha val="50000"/>
                  </a:prstClr>
                </a:innerShdw>
              </a:effectLst>
              <a:latin typeface="Helvetica"/>
              <a:cs typeface="Helvetica"/>
            </a:endParaRPr>
          </a:p>
        </p:txBody>
      </p:sp>
    </p:spTree>
    <p:extLst>
      <p:ext uri="{BB962C8B-B14F-4D97-AF65-F5344CB8AC3E}">
        <p14:creationId xmlns:p14="http://schemas.microsoft.com/office/powerpoint/2010/main" val="2946858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B305C9E-AB87-4A3D-B7B1-6DC7A10BA058}" type="slidenum">
              <a:rPr lang="en-US" smtClean="0"/>
              <a:pPr>
                <a:defRPr/>
              </a:pPr>
              <a:t>18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26462" y="1995421"/>
            <a:ext cx="7337373" cy="3046988"/>
          </a:xfrm>
          <a:prstGeom prst="rect">
            <a:avLst/>
          </a:prstGeom>
          <a:noFill/>
        </p:spPr>
        <p:txBody>
          <a:bodyPr wrap="square" rtlCol="0">
            <a:spAutoFit/>
          </a:bodyPr>
          <a:lstStyle/>
          <a:p>
            <a:pPr algn="ctr"/>
            <a:r>
              <a:rPr lang="en-US" sz="9600" b="1" dirty="0" smtClean="0">
                <a:ln w="41275">
                  <a:solidFill>
                    <a:schemeClr val="tx1"/>
                  </a:solidFill>
                </a:ln>
                <a:gradFill flip="none" rotWithShape="1">
                  <a:gsLst>
                    <a:gs pos="37000">
                      <a:schemeClr val="bg2">
                        <a:lumMod val="50000"/>
                      </a:schemeClr>
                    </a:gs>
                    <a:gs pos="100000">
                      <a:srgbClr val="660066"/>
                    </a:gs>
                    <a:gs pos="21000">
                      <a:schemeClr val="accent4"/>
                    </a:gs>
                    <a:gs pos="0">
                      <a:schemeClr val="accent3"/>
                    </a:gs>
                    <a:gs pos="57000">
                      <a:srgbClr val="008000"/>
                    </a:gs>
                    <a:gs pos="78000">
                      <a:srgbClr val="3366FF"/>
                    </a:gs>
                  </a:gsLst>
                  <a:lin ang="0" scaled="1"/>
                  <a:tileRect/>
                </a:gradFill>
                <a:effectLst>
                  <a:glow rad="228600">
                    <a:schemeClr val="accent6">
                      <a:satMod val="175000"/>
                      <a:alpha val="40000"/>
                    </a:schemeClr>
                  </a:glow>
                  <a:innerShdw blurRad="63500" dist="50800" dir="13500000">
                    <a:prstClr val="black">
                      <a:alpha val="50000"/>
                    </a:prstClr>
                  </a:innerShdw>
                </a:effectLst>
                <a:latin typeface="Helvetica"/>
                <a:cs typeface="Helvetica"/>
              </a:rPr>
              <a:t>But NOT like this!</a:t>
            </a:r>
            <a:endParaRPr lang="en-US" sz="9600" b="1" dirty="0">
              <a:ln w="41275">
                <a:solidFill>
                  <a:schemeClr val="tx1"/>
                </a:solidFill>
              </a:ln>
              <a:gradFill flip="none" rotWithShape="1">
                <a:gsLst>
                  <a:gs pos="37000">
                    <a:schemeClr val="bg2">
                      <a:lumMod val="50000"/>
                    </a:schemeClr>
                  </a:gs>
                  <a:gs pos="100000">
                    <a:srgbClr val="660066"/>
                  </a:gs>
                  <a:gs pos="21000">
                    <a:schemeClr val="accent4"/>
                  </a:gs>
                  <a:gs pos="0">
                    <a:schemeClr val="accent3"/>
                  </a:gs>
                  <a:gs pos="57000">
                    <a:srgbClr val="008000"/>
                  </a:gs>
                  <a:gs pos="78000">
                    <a:srgbClr val="3366FF"/>
                  </a:gs>
                </a:gsLst>
                <a:lin ang="0" scaled="1"/>
                <a:tileRect/>
              </a:gradFill>
              <a:effectLst>
                <a:glow rad="228600">
                  <a:schemeClr val="accent6">
                    <a:satMod val="175000"/>
                    <a:alpha val="40000"/>
                  </a:schemeClr>
                </a:glow>
                <a:innerShdw blurRad="63500" dist="50800" dir="13500000">
                  <a:prstClr val="black">
                    <a:alpha val="50000"/>
                  </a:prstClr>
                </a:innerShdw>
              </a:effectLst>
              <a:latin typeface="Helvetica"/>
              <a:cs typeface="Helvetica"/>
            </a:endParaRPr>
          </a:p>
        </p:txBody>
      </p:sp>
    </p:spTree>
    <p:extLst>
      <p:ext uri="{BB962C8B-B14F-4D97-AF65-F5344CB8AC3E}">
        <p14:creationId xmlns:p14="http://schemas.microsoft.com/office/powerpoint/2010/main" val="3362536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this course, we will focus on</a:t>
            </a:r>
            <a:endParaRPr lang="en-US" dirty="0"/>
          </a:p>
        </p:txBody>
      </p:sp>
      <p:sp>
        <p:nvSpPr>
          <p:cNvPr id="6" name="Content Placeholder 5"/>
          <p:cNvSpPr>
            <a:spLocks noGrp="1"/>
          </p:cNvSpPr>
          <p:nvPr>
            <p:ph idx="1"/>
          </p:nvPr>
        </p:nvSpPr>
        <p:spPr>
          <a:xfrm>
            <a:off x="504741" y="1019775"/>
            <a:ext cx="8229600" cy="4922348"/>
          </a:xfrm>
          <a:noFill/>
        </p:spPr>
        <p:txBody>
          <a:bodyPr/>
          <a:lstStyle/>
          <a:p>
            <a:pPr>
              <a:buFont typeface="Arial"/>
              <a:buChar char="•"/>
            </a:pPr>
            <a:r>
              <a:rPr lang="en-US" sz="2800" dirty="0" smtClean="0"/>
              <a:t>The power of “Food and Drink” to influence your health</a:t>
            </a:r>
          </a:p>
          <a:p>
            <a:pPr>
              <a:buFont typeface="Arial"/>
              <a:buChar char="•"/>
            </a:pPr>
            <a:r>
              <a:rPr lang="en-US" sz="2800" dirty="0" smtClean="0"/>
              <a:t>How you can make Food &amp; Drink part of your Personal Health Plan</a:t>
            </a:r>
          </a:p>
          <a:p>
            <a:pPr>
              <a:buFont typeface="Arial"/>
              <a:buChar char="•"/>
            </a:pPr>
            <a:r>
              <a:rPr lang="en-US" sz="2800" dirty="0" smtClean="0"/>
              <a:t>Tips for buying and preparing food</a:t>
            </a:r>
          </a:p>
          <a:p>
            <a:pPr>
              <a:buFont typeface="Arial"/>
              <a:buChar char="•"/>
            </a:pPr>
            <a:r>
              <a:rPr lang="en-US" sz="2800" dirty="0" smtClean="0"/>
              <a:t>Mindful eating</a:t>
            </a:r>
          </a:p>
          <a:p>
            <a:pPr>
              <a:buFont typeface="Arial"/>
              <a:buChar char="•"/>
            </a:pPr>
            <a:r>
              <a:rPr lang="en-US" sz="2800" dirty="0" smtClean="0"/>
              <a:t>The role of dietitians</a:t>
            </a:r>
          </a:p>
          <a:p>
            <a:pPr>
              <a:buFont typeface="Arial"/>
              <a:buChar char="•"/>
            </a:pPr>
            <a:r>
              <a:rPr lang="en-US" sz="2800" dirty="0" smtClean="0"/>
              <a:t>Where you can go (online, reading materials, experts) to learn even more</a:t>
            </a:r>
          </a:p>
          <a:p>
            <a:pPr>
              <a:buFont typeface="Arial"/>
              <a:buChar char="•"/>
            </a:pPr>
            <a:r>
              <a:rPr lang="en-US" sz="2800" dirty="0"/>
              <a:t>How to set a Food &amp; Drink goal</a:t>
            </a:r>
          </a:p>
          <a:p>
            <a:pPr marL="0" indent="0">
              <a:buNone/>
            </a:pPr>
            <a:endParaRPr lang="en-US" sz="2800" dirty="0" smtClean="0"/>
          </a:p>
          <a:p>
            <a:pPr marL="0" indent="0">
              <a:lnSpc>
                <a:spcPct val="70000"/>
              </a:lnSpc>
              <a:buNone/>
            </a:pPr>
            <a:endParaRPr lang="en-US" sz="3200" dirty="0"/>
          </a:p>
        </p:txBody>
      </p:sp>
      <p:sp>
        <p:nvSpPr>
          <p:cNvPr id="4" name="Slide Number Placeholder 10"/>
          <p:cNvSpPr>
            <a:spLocks noGrp="1"/>
          </p:cNvSpPr>
          <p:nvPr>
            <p:ph type="sldNum" sz="quarter" idx="4294967295"/>
          </p:nvPr>
        </p:nvSpPr>
        <p:spPr>
          <a:xfrm>
            <a:off x="6890871"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1</a:t>
            </a:fld>
            <a:endParaRPr lang="en-US" altLang="en-US" dirty="0"/>
          </a:p>
        </p:txBody>
      </p:sp>
    </p:spTree>
    <p:custDataLst>
      <p:tags r:id="rId1"/>
    </p:custDataLst>
    <p:extLst>
      <p:ext uri="{BB962C8B-B14F-4D97-AF65-F5344CB8AC3E}">
        <p14:creationId xmlns:p14="http://schemas.microsoft.com/office/powerpoint/2010/main" val="2334651153"/>
      </p:ext>
    </p:extLst>
  </p:cSld>
  <p:clrMapOvr>
    <a:masterClrMapping/>
  </p:clrMapOvr>
  <mc:AlternateContent xmlns:mc="http://schemas.openxmlformats.org/markup-compatibility/2006" xmlns:p14="http://schemas.microsoft.com/office/powerpoint/2010/main">
    <mc:Choice Requires="p14">
      <p:transition p14:dur="0" advClick="0" advTm="35455"/>
    </mc:Choice>
    <mc:Fallback xmlns="">
      <p:transition xmlns:p14="http://schemas.microsoft.com/office/powerpoint/2010/main" advClick="0" advTm="354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5" name="Content Placeholder 4"/>
          <p:cNvSpPr>
            <a:spLocks noGrp="1"/>
          </p:cNvSpPr>
          <p:nvPr>
            <p:ph sz="half" idx="1"/>
          </p:nvPr>
        </p:nvSpPr>
        <p:spPr>
          <a:xfrm>
            <a:off x="402867" y="1449815"/>
            <a:ext cx="4038600" cy="4802811"/>
          </a:xfrm>
        </p:spPr>
        <p:txBody>
          <a:bodyPr>
            <a:normAutofit fontScale="70000" lnSpcReduction="20000"/>
          </a:bodyPr>
          <a:lstStyle/>
          <a:p>
            <a:r>
              <a:rPr lang="en-US" sz="3900" dirty="0" smtClean="0"/>
              <a:t>Always go back and ask why healthy eating and drinking matter</a:t>
            </a:r>
          </a:p>
          <a:p>
            <a:r>
              <a:rPr lang="en-US" sz="3900" dirty="0" smtClean="0"/>
              <a:t>Remember, every </a:t>
            </a:r>
            <a:r>
              <a:rPr lang="en-US" sz="3900" dirty="0"/>
              <a:t>little bit counts</a:t>
            </a:r>
          </a:p>
          <a:p>
            <a:r>
              <a:rPr lang="en-US" sz="3900" dirty="0" smtClean="0"/>
              <a:t>Start gently and slowly build up</a:t>
            </a:r>
          </a:p>
          <a:p>
            <a:r>
              <a:rPr lang="en-US" sz="3900" dirty="0" smtClean="0"/>
              <a:t>Do a combination of changes, if you like</a:t>
            </a:r>
          </a:p>
          <a:p>
            <a:r>
              <a:rPr lang="en-US" sz="3900" dirty="0" smtClean="0"/>
              <a:t>Work with other people who can support you </a:t>
            </a:r>
            <a:r>
              <a:rPr lang="mr-IN" sz="3900" dirty="0" smtClean="0"/>
              <a:t>–</a:t>
            </a:r>
            <a:r>
              <a:rPr lang="en-US" sz="3900" dirty="0" smtClean="0"/>
              <a:t> ask for help!</a:t>
            </a:r>
            <a:endParaRPr lang="en-US" sz="3900" dirty="0"/>
          </a:p>
          <a:p>
            <a:endParaRPr lang="en-US" sz="2800" dirty="0" smtClean="0"/>
          </a:p>
          <a:p>
            <a:endParaRPr lang="en-US" sz="2400" dirty="0"/>
          </a:p>
        </p:txBody>
      </p:sp>
      <p:sp>
        <p:nvSpPr>
          <p:cNvPr id="6" name="Content Placeholder 5"/>
          <p:cNvSpPr>
            <a:spLocks noGrp="1"/>
          </p:cNvSpPr>
          <p:nvPr>
            <p:ph sz="half" idx="2"/>
          </p:nvPr>
        </p:nvSpPr>
        <p:spPr>
          <a:xfrm>
            <a:off x="5061171" y="1332437"/>
            <a:ext cx="3876535" cy="4657913"/>
          </a:xfrm>
        </p:spPr>
        <p:txBody>
          <a:bodyPr>
            <a:normAutofit fontScale="70000" lnSpcReduction="20000"/>
          </a:bodyPr>
          <a:lstStyle/>
          <a:p>
            <a:pPr marL="0" indent="0" algn="ctr">
              <a:buNone/>
            </a:pPr>
            <a:r>
              <a:rPr lang="en-US" sz="2400" u="sng" dirty="0" smtClean="0">
                <a:latin typeface="American Typewriter"/>
                <a:cs typeface="American Typewriter"/>
              </a:rPr>
              <a:t>Examples:</a:t>
            </a:r>
          </a:p>
          <a:p>
            <a:pPr marL="0" indent="0" algn="ctr">
              <a:buNone/>
            </a:pPr>
            <a:endParaRPr lang="en-US" sz="2400" dirty="0" smtClean="0">
              <a:latin typeface="American Typewriter"/>
              <a:cs typeface="American Typewriter"/>
            </a:endParaRPr>
          </a:p>
          <a:p>
            <a:pPr marL="0" indent="0">
              <a:buNone/>
            </a:pPr>
            <a:r>
              <a:rPr lang="en-US" sz="2600" dirty="0" smtClean="0">
                <a:solidFill>
                  <a:srgbClr val="000090"/>
                </a:solidFill>
                <a:latin typeface="American Typewriter"/>
                <a:cs typeface="American Typewriter"/>
              </a:rPr>
              <a:t>“Starting next Monday, I am going to cut back to 1 soda a day and drink water in place of the other sodas.”</a:t>
            </a:r>
          </a:p>
          <a:p>
            <a:pPr marL="0" indent="0">
              <a:buNone/>
            </a:pPr>
            <a:endParaRPr lang="en-US" sz="2600" dirty="0">
              <a:solidFill>
                <a:srgbClr val="0000FF"/>
              </a:solidFill>
              <a:latin typeface="American Typewriter"/>
              <a:cs typeface="American Typewriter"/>
            </a:endParaRPr>
          </a:p>
          <a:p>
            <a:pPr marL="0" indent="0">
              <a:buNone/>
            </a:pPr>
            <a:r>
              <a:rPr lang="en-US" sz="2600" dirty="0" smtClean="0">
                <a:solidFill>
                  <a:srgbClr val="008000"/>
                </a:solidFill>
                <a:latin typeface="American Typewriter"/>
                <a:cs typeface="American Typewriter"/>
              </a:rPr>
              <a:t>“I will go out for fast food only twice a week, instead of four times.”</a:t>
            </a:r>
          </a:p>
          <a:p>
            <a:pPr marL="0" indent="0">
              <a:buNone/>
            </a:pPr>
            <a:endParaRPr lang="en-US" sz="2600" dirty="0">
              <a:solidFill>
                <a:srgbClr val="008000"/>
              </a:solidFill>
              <a:latin typeface="American Typewriter"/>
              <a:cs typeface="American Typewriter"/>
            </a:endParaRPr>
          </a:p>
          <a:p>
            <a:pPr marL="0" indent="0">
              <a:buNone/>
            </a:pPr>
            <a:r>
              <a:rPr lang="en-US" sz="2600" dirty="0" smtClean="0">
                <a:solidFill>
                  <a:schemeClr val="accent6">
                    <a:lumMod val="75000"/>
                  </a:schemeClr>
                </a:solidFill>
                <a:latin typeface="American Typewriter"/>
                <a:cs typeface="American Typewriter"/>
              </a:rPr>
              <a:t>“I will cut back on my salt intake to under 2,000 mg a day, like my dietitian asked me to do.”</a:t>
            </a:r>
          </a:p>
          <a:p>
            <a:pPr marL="0" indent="0">
              <a:buNone/>
            </a:pPr>
            <a:endParaRPr lang="en-US" sz="2600" dirty="0">
              <a:solidFill>
                <a:srgbClr val="008000"/>
              </a:solidFill>
              <a:latin typeface="American Typewriter"/>
              <a:cs typeface="American Typewriter"/>
            </a:endParaRPr>
          </a:p>
          <a:p>
            <a:pPr marL="0" indent="0">
              <a:buNone/>
            </a:pPr>
            <a:r>
              <a:rPr lang="en-US" sz="2600" dirty="0" smtClean="0">
                <a:solidFill>
                  <a:srgbClr val="55B4FF"/>
                </a:solidFill>
                <a:latin typeface="American Typewriter"/>
                <a:cs typeface="American Typewriter"/>
              </a:rPr>
              <a:t>“I will only eat half a bowl of ice cream at night, instead of a full bowl.”</a:t>
            </a:r>
            <a:endParaRPr lang="en-US" sz="2600" dirty="0">
              <a:solidFill>
                <a:srgbClr val="55B4FF"/>
              </a:solidFill>
              <a:latin typeface="American Typewriter"/>
              <a:cs typeface="American Typewriter"/>
            </a:endParaRPr>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19</a:t>
            </a:fld>
            <a:endParaRPr lang="en-US" dirty="0"/>
          </a:p>
        </p:txBody>
      </p:sp>
    </p:spTree>
    <p:extLst>
      <p:ext uri="{BB962C8B-B14F-4D97-AF65-F5344CB8AC3E}">
        <p14:creationId xmlns:p14="http://schemas.microsoft.com/office/powerpoint/2010/main" val="1426603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5537219" y="2428339"/>
            <a:ext cx="1844835" cy="183576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8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Classes</a:t>
            </a:r>
            <a:endParaRPr lang="en-US" sz="4000" dirty="0"/>
          </a:p>
        </p:txBody>
      </p:sp>
      <p:sp>
        <p:nvSpPr>
          <p:cNvPr id="6" name="Content Placeholder 5"/>
          <p:cNvSpPr>
            <a:spLocks noGrp="1"/>
          </p:cNvSpPr>
          <p:nvPr>
            <p:ph idx="1"/>
          </p:nvPr>
        </p:nvSpPr>
        <p:spPr>
          <a:xfrm>
            <a:off x="457200" y="1290215"/>
            <a:ext cx="8229600" cy="4811429"/>
          </a:xfrm>
          <a:noFill/>
        </p:spPr>
        <p:txBody>
          <a:bodyPr/>
          <a:lstStyle/>
          <a:p>
            <a:r>
              <a:rPr lang="en-US" sz="3600" dirty="0" smtClean="0"/>
              <a:t>Know what is available at your site</a:t>
            </a:r>
            <a:endParaRPr lang="en-US" sz="3600" dirty="0"/>
          </a:p>
          <a:p>
            <a:r>
              <a:rPr lang="en-US" sz="3600" dirty="0" smtClean="0"/>
              <a:t>Many sites have Healthy Teaching Kitchens where you can learn cooking skills</a:t>
            </a:r>
          </a:p>
          <a:p>
            <a:r>
              <a:rPr lang="en-US" sz="3600" dirty="0" smtClean="0"/>
              <a:t>Some dietitians teach classes on how to shop for healthy food, including on a budget</a:t>
            </a:r>
          </a:p>
          <a:p>
            <a:r>
              <a:rPr lang="en-US" sz="3600" dirty="0" smtClean="0"/>
              <a:t>Online classes can also be an option</a:t>
            </a:r>
            <a:endParaRPr lang="en-US" sz="3600" dirty="0"/>
          </a:p>
        </p:txBody>
      </p:sp>
      <p:sp>
        <p:nvSpPr>
          <p:cNvPr id="4" name="Slide Number Placeholder 10"/>
          <p:cNvSpPr>
            <a:spLocks noGrp="1"/>
          </p:cNvSpPr>
          <p:nvPr>
            <p:ph type="sldNum" sz="quarter" idx="4294967295"/>
          </p:nvPr>
        </p:nvSpPr>
        <p:spPr>
          <a:xfrm>
            <a:off x="7010400" y="6547224"/>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21</a:t>
            </a:fld>
            <a:endParaRPr lang="en-US" altLang="en-US" dirty="0"/>
          </a:p>
        </p:txBody>
      </p:sp>
    </p:spTree>
    <p:extLst>
      <p:ext uri="{BB962C8B-B14F-4D97-AF65-F5344CB8AC3E}">
        <p14:creationId xmlns:p14="http://schemas.microsoft.com/office/powerpoint/2010/main" val="1023230056"/>
      </p:ext>
    </p:extLst>
  </p:cSld>
  <p:clrMapOvr>
    <a:masterClrMapping/>
  </p:clrMapOvr>
  <mc:AlternateContent xmlns:mc="http://schemas.openxmlformats.org/markup-compatibility/2006" xmlns:p14="http://schemas.microsoft.com/office/powerpoint/2010/main">
    <mc:Choice Requires="p14">
      <p:transition p14:dur="0" advClick="0" advTm="31978"/>
    </mc:Choice>
    <mc:Fallback xmlns="">
      <p:transition xmlns:p14="http://schemas.microsoft.com/office/powerpoint/2010/main" advClick="0" advTm="31978"/>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1"/>
            <a:ext cx="8229600" cy="750921"/>
          </a:xfrm>
        </p:spPr>
        <p:txBody>
          <a:bodyPr/>
          <a:lstStyle/>
          <a:p>
            <a:r>
              <a:rPr lang="en-US" dirty="0"/>
              <a:t>T</a:t>
            </a:r>
            <a:r>
              <a:rPr lang="en-US" dirty="0" smtClean="0"/>
              <a:t>ry it out!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6000" dirty="0" smtClean="0">
                <a:latin typeface="Arial Hebrew Scholar"/>
                <a:cs typeface="Arial Hebrew Scholar"/>
              </a:rPr>
              <a:t>Demonstration</a:t>
            </a:r>
            <a:endParaRPr lang="en-US" sz="6000" dirty="0">
              <a:latin typeface="Arial Hebrew Scholar"/>
              <a:cs typeface="Arial Hebrew Scholar"/>
            </a:endParaRPr>
          </a:p>
        </p:txBody>
      </p:sp>
      <p:sp>
        <p:nvSpPr>
          <p:cNvPr id="4" name="Slide Number Placeholder 3"/>
          <p:cNvSpPr>
            <a:spLocks noGrp="1"/>
          </p:cNvSpPr>
          <p:nvPr>
            <p:ph type="sldNum" sz="quarter" idx="10"/>
          </p:nvPr>
        </p:nvSpPr>
        <p:spPr>
          <a:xfrm>
            <a:off x="8644498" y="6466155"/>
            <a:ext cx="490537" cy="365125"/>
          </a:xfrm>
        </p:spPr>
        <p:txBody>
          <a:bodyPr/>
          <a:lstStyle/>
          <a:p>
            <a:pPr>
              <a:defRPr/>
            </a:pPr>
            <a:fld id="{D11DDEAB-D160-49BB-B571-276B9D7F0C6B}" type="slidenum">
              <a:rPr lang="en-US" smtClean="0"/>
              <a:pPr>
                <a:defRPr/>
              </a:pPr>
              <a:t>22</a:t>
            </a:fld>
            <a:endParaRPr lang="en-US" dirty="0"/>
          </a:p>
        </p:txBody>
      </p:sp>
    </p:spTree>
    <p:extLst>
      <p:ext uri="{BB962C8B-B14F-4D97-AF65-F5344CB8AC3E}">
        <p14:creationId xmlns:p14="http://schemas.microsoft.com/office/powerpoint/2010/main" val="1509467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4507247" y="4081066"/>
            <a:ext cx="1844835" cy="1821073"/>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8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3" y="182519"/>
            <a:ext cx="8229600" cy="1290637"/>
          </a:xfrm>
        </p:spPr>
        <p:txBody>
          <a:bodyPr/>
          <a:lstStyle/>
          <a:p>
            <a:r>
              <a:rPr lang="en-US" dirty="0" smtClean="0"/>
              <a:t>Mindful Awareness-</a:t>
            </a:r>
            <a:br>
              <a:rPr lang="en-US" dirty="0" smtClean="0"/>
            </a:br>
            <a:r>
              <a:rPr lang="en-US" dirty="0" smtClean="0">
                <a:solidFill>
                  <a:schemeClr val="tx1"/>
                </a:solidFill>
              </a:rPr>
              <a:t>An Eating Meditation...</a:t>
            </a:r>
            <a:endParaRPr lang="en-US" dirty="0">
              <a:solidFill>
                <a:schemeClr val="tx1"/>
              </a:solidFill>
            </a:endParaRPr>
          </a:p>
        </p:txBody>
      </p:sp>
      <p:sp>
        <p:nvSpPr>
          <p:cNvPr id="3" name="Content Placeholder 2"/>
          <p:cNvSpPr>
            <a:spLocks noGrp="1"/>
          </p:cNvSpPr>
          <p:nvPr>
            <p:ph idx="1"/>
          </p:nvPr>
        </p:nvSpPr>
        <p:spPr>
          <a:xfrm>
            <a:off x="328160" y="1970803"/>
            <a:ext cx="8229600" cy="4190513"/>
          </a:xfrm>
        </p:spPr>
        <p:txBody>
          <a:bodyPr/>
          <a:lstStyle/>
          <a:p>
            <a:r>
              <a:rPr lang="en-US" sz="3200" dirty="0" smtClean="0"/>
              <a:t>Eating slowly and intentionally is not usually part of life in the military!</a:t>
            </a:r>
            <a:endParaRPr lang="en-US" sz="3200" dirty="0" smtClean="0"/>
          </a:p>
          <a:p>
            <a:r>
              <a:rPr lang="en-US" sz="3200" dirty="0" smtClean="0"/>
              <a:t>This next activity might </a:t>
            </a:r>
            <a:r>
              <a:rPr lang="en-US" sz="3200" dirty="0"/>
              <a:t>seem strange, but you might be surprised what you can learn</a:t>
            </a:r>
          </a:p>
          <a:p>
            <a:r>
              <a:rPr lang="en-US" sz="3200" dirty="0" smtClean="0"/>
              <a:t>You might notice more about what goes on in your mind (or does not) as you eat</a:t>
            </a:r>
          </a:p>
          <a:p>
            <a:r>
              <a:rPr lang="en-US" sz="3200" dirty="0" smtClean="0"/>
              <a:t>You will tune into your senses and, if you wish, your emotions related to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601" y="-12467"/>
            <a:ext cx="2289383" cy="1889650"/>
          </a:xfrm>
          <a:prstGeom prst="rect">
            <a:avLst/>
          </a:prstGeom>
        </p:spPr>
      </p:pic>
      <p:sp>
        <p:nvSpPr>
          <p:cNvPr id="7" name="TextBox 6"/>
          <p:cNvSpPr txBox="1"/>
          <p:nvPr/>
        </p:nvSpPr>
        <p:spPr>
          <a:xfrm>
            <a:off x="7519589" y="1839998"/>
            <a:ext cx="1606018" cy="246221"/>
          </a:xfrm>
          <a:prstGeom prst="rect">
            <a:avLst/>
          </a:prstGeom>
          <a:noFill/>
        </p:spPr>
        <p:txBody>
          <a:bodyPr wrap="square" rtlCol="0">
            <a:spAutoFit/>
          </a:bodyPr>
          <a:lstStyle/>
          <a:p>
            <a:pPr algn="r"/>
            <a:r>
              <a:rPr lang="en-US" sz="1000" dirty="0" smtClean="0">
                <a:solidFill>
                  <a:schemeClr val="bg1">
                    <a:lumMod val="50000"/>
                  </a:schemeClr>
                </a:solidFill>
              </a:rPr>
              <a:t>Photo: total-</a:t>
            </a:r>
            <a:r>
              <a:rPr lang="en-US" sz="1000" dirty="0" err="1" smtClean="0">
                <a:solidFill>
                  <a:schemeClr val="bg1">
                    <a:lumMod val="50000"/>
                  </a:schemeClr>
                </a:solidFill>
              </a:rPr>
              <a:t>yoga.org</a:t>
            </a:r>
            <a:endParaRPr lang="en-US" sz="1000" dirty="0">
              <a:solidFill>
                <a:schemeClr val="bg1">
                  <a:lumMod val="50000"/>
                </a:schemeClr>
              </a:solidFill>
            </a:endParaRPr>
          </a:p>
        </p:txBody>
      </p:sp>
      <p:sp>
        <p:nvSpPr>
          <p:cNvPr id="8" name="Slide Number Placeholder 10"/>
          <p:cNvSpPr>
            <a:spLocks noGrp="1"/>
          </p:cNvSpPr>
          <p:nvPr>
            <p:ph type="sldNum" sz="quarter" idx="4294967295"/>
          </p:nvPr>
        </p:nvSpPr>
        <p:spPr>
          <a:xfrm>
            <a:off x="6894384"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24</a:t>
            </a:fld>
            <a:endParaRPr lang="en-US" altLang="en-US" dirty="0"/>
          </a:p>
        </p:txBody>
      </p:sp>
    </p:spTree>
    <p:extLst>
      <p:ext uri="{BB962C8B-B14F-4D97-AF65-F5344CB8AC3E}">
        <p14:creationId xmlns:p14="http://schemas.microsoft.com/office/powerpoint/2010/main" val="338709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Let’s Discuss: Eating Meditation</a:t>
            </a:r>
            <a:endParaRPr lang="en-US" sz="4000" dirty="0">
              <a:solidFill>
                <a:srgbClr val="000000"/>
              </a:solidFill>
            </a:endParaRPr>
          </a:p>
        </p:txBody>
      </p:sp>
      <p:sp>
        <p:nvSpPr>
          <p:cNvPr id="6" name="Content Placeholder 5"/>
          <p:cNvSpPr>
            <a:spLocks noGrp="1"/>
          </p:cNvSpPr>
          <p:nvPr>
            <p:ph idx="1"/>
          </p:nvPr>
        </p:nvSpPr>
        <p:spPr>
          <a:xfrm>
            <a:off x="389284" y="1334756"/>
            <a:ext cx="8229600" cy="4054699"/>
          </a:xfrm>
          <a:noFill/>
        </p:spPr>
        <p:txBody>
          <a:bodyPr/>
          <a:lstStyle/>
          <a:p>
            <a:r>
              <a:rPr lang="en-US" sz="3200" dirty="0" smtClean="0"/>
              <a:t>How was that?</a:t>
            </a:r>
          </a:p>
          <a:p>
            <a:r>
              <a:rPr lang="en-US" sz="3200" dirty="0" smtClean="0"/>
              <a:t>What did you notice?</a:t>
            </a:r>
          </a:p>
          <a:p>
            <a:pPr lvl="1"/>
            <a:r>
              <a:rPr lang="en-US" sz="2800" dirty="0" smtClean="0"/>
              <a:t>Thoughts</a:t>
            </a:r>
          </a:p>
          <a:p>
            <a:pPr lvl="1"/>
            <a:r>
              <a:rPr lang="en-US" sz="2800" dirty="0" smtClean="0"/>
              <a:t>Emotions</a:t>
            </a:r>
          </a:p>
          <a:p>
            <a:pPr lvl="1"/>
            <a:r>
              <a:rPr lang="en-US" sz="2800" dirty="0" smtClean="0"/>
              <a:t>Sensations</a:t>
            </a:r>
          </a:p>
          <a:p>
            <a:r>
              <a:rPr lang="en-US" sz="3200" dirty="0" smtClean="0"/>
              <a:t>How does this compare to how you usually eat?</a:t>
            </a:r>
          </a:p>
          <a:p>
            <a:r>
              <a:rPr lang="en-US" sz="3200" dirty="0" smtClean="0"/>
              <a:t>Could this exercise tie in to other day-to-day activities besides eating?</a:t>
            </a:r>
          </a:p>
          <a:p>
            <a:endParaRPr lang="en-US" sz="3200" dirty="0"/>
          </a:p>
        </p:txBody>
      </p:sp>
      <p:sp>
        <p:nvSpPr>
          <p:cNvPr id="4" name="Slide Number Placeholder 10"/>
          <p:cNvSpPr>
            <a:spLocks noGrp="1"/>
          </p:cNvSpPr>
          <p:nvPr>
            <p:ph type="sldNum" sz="quarter" idx="4294967295"/>
          </p:nvPr>
        </p:nvSpPr>
        <p:spPr>
          <a:xfrm>
            <a:off x="70104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25</a:t>
            </a:fld>
            <a:endParaRPr lang="en-US" altLang="en-US" dirty="0"/>
          </a:p>
        </p:txBody>
      </p:sp>
    </p:spTree>
    <p:extLst>
      <p:ext uri="{BB962C8B-B14F-4D97-AF65-F5344CB8AC3E}">
        <p14:creationId xmlns:p14="http://schemas.microsoft.com/office/powerpoint/2010/main" val="889255333"/>
      </p:ext>
    </p:extLst>
  </p:cSld>
  <p:clrMapOvr>
    <a:masterClrMapping/>
  </p:clrMapOvr>
  <mc:AlternateContent xmlns:mc="http://schemas.openxmlformats.org/markup-compatibility/2006" xmlns:p14="http://schemas.microsoft.com/office/powerpoint/2010/main">
    <mc:Choice Requires="p14">
      <p:transition p14:dur="0" advClick="0" advTm="68928"/>
    </mc:Choice>
    <mc:Fallback xmlns="">
      <p:transition xmlns:p14="http://schemas.microsoft.com/office/powerpoint/2010/main" advClick="0" advTm="68928"/>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2669060" y="4096296"/>
            <a:ext cx="1844835" cy="1819824"/>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8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741" y="172761"/>
            <a:ext cx="8229600" cy="797233"/>
          </a:xfrm>
        </p:spPr>
        <p:txBody>
          <a:bodyPr/>
          <a:lstStyle/>
          <a:p>
            <a:r>
              <a:rPr lang="en-US" sz="4000" dirty="0" smtClean="0"/>
              <a:t>There are many different ways to eat</a:t>
            </a:r>
            <a:br>
              <a:rPr lang="en-US" sz="4000" dirty="0" smtClean="0"/>
            </a:br>
            <a:endParaRPr lang="en-US" sz="2800" i="1" dirty="0">
              <a:solidFill>
                <a:srgbClr val="000000"/>
              </a:solidFill>
            </a:endParaRPr>
          </a:p>
        </p:txBody>
      </p:sp>
      <p:sp>
        <p:nvSpPr>
          <p:cNvPr id="6" name="Content Placeholder 5"/>
          <p:cNvSpPr>
            <a:spLocks noGrp="1"/>
          </p:cNvSpPr>
          <p:nvPr>
            <p:ph idx="1"/>
          </p:nvPr>
        </p:nvSpPr>
        <p:spPr>
          <a:xfrm>
            <a:off x="389284" y="1341734"/>
            <a:ext cx="8229600" cy="4054699"/>
          </a:xfrm>
          <a:noFill/>
        </p:spPr>
        <p:txBody>
          <a:bodyPr/>
          <a:lstStyle/>
          <a:p>
            <a:r>
              <a:rPr lang="en-US" dirty="0" smtClean="0"/>
              <a:t>Based on general patterns</a:t>
            </a:r>
          </a:p>
          <a:p>
            <a:pPr lvl="1"/>
            <a:r>
              <a:rPr lang="en-US" dirty="0" smtClean="0"/>
              <a:t>High fat, low carb</a:t>
            </a:r>
          </a:p>
          <a:p>
            <a:pPr lvl="1"/>
            <a:r>
              <a:rPr lang="en-US" dirty="0" smtClean="0"/>
              <a:t>High carb, low fat</a:t>
            </a:r>
          </a:p>
          <a:p>
            <a:pPr lvl="1"/>
            <a:r>
              <a:rPr lang="en-US" dirty="0" smtClean="0"/>
              <a:t>Intermittent fasting</a:t>
            </a:r>
          </a:p>
          <a:p>
            <a:pPr lvl="1"/>
            <a:r>
              <a:rPr lang="en-US" dirty="0" smtClean="0"/>
              <a:t>Calorie control</a:t>
            </a:r>
          </a:p>
          <a:p>
            <a:pPr lvl="1"/>
            <a:r>
              <a:rPr lang="en-US" dirty="0" smtClean="0"/>
              <a:t>Vegetarian or Vegan</a:t>
            </a:r>
          </a:p>
          <a:p>
            <a:pPr lvl="1"/>
            <a:endParaRPr lang="en-US" dirty="0" smtClean="0"/>
          </a:p>
          <a:p>
            <a:endParaRPr lang="en-US" sz="3200" dirty="0"/>
          </a:p>
        </p:txBody>
      </p:sp>
      <p:sp>
        <p:nvSpPr>
          <p:cNvPr id="4" name="Slide Number Placeholder 10"/>
          <p:cNvSpPr>
            <a:spLocks noGrp="1"/>
          </p:cNvSpPr>
          <p:nvPr>
            <p:ph type="sldNum" sz="quarter" idx="4294967295"/>
          </p:nvPr>
        </p:nvSpPr>
        <p:spPr>
          <a:xfrm>
            <a:off x="70104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27</a:t>
            </a:fld>
            <a:endParaRPr lang="en-US" altLang="en-US" dirty="0"/>
          </a:p>
        </p:txBody>
      </p:sp>
      <p:sp>
        <p:nvSpPr>
          <p:cNvPr id="2" name="TextBox 1"/>
          <p:cNvSpPr txBox="1"/>
          <p:nvPr/>
        </p:nvSpPr>
        <p:spPr>
          <a:xfrm>
            <a:off x="1542172" y="4919757"/>
            <a:ext cx="5994235" cy="1569660"/>
          </a:xfrm>
          <a:prstGeom prst="rect">
            <a:avLst/>
          </a:prstGeom>
          <a:solidFill>
            <a:schemeClr val="accent4">
              <a:lumMod val="20000"/>
              <a:lumOff val="80000"/>
            </a:schemeClr>
          </a:solidFill>
        </p:spPr>
        <p:txBody>
          <a:bodyPr wrap="square" rtlCol="0">
            <a:spAutoFit/>
          </a:bodyPr>
          <a:lstStyle/>
          <a:p>
            <a:pPr algn="ctr"/>
            <a:r>
              <a:rPr lang="en-US" sz="3200" i="1" dirty="0" smtClean="0">
                <a:solidFill>
                  <a:srgbClr val="000000"/>
                </a:solidFill>
              </a:rPr>
              <a:t>Note that this isn’t to say you </a:t>
            </a:r>
            <a:r>
              <a:rPr lang="en-US" sz="3200" i="1" dirty="0">
                <a:solidFill>
                  <a:srgbClr val="000000"/>
                </a:solidFill>
              </a:rPr>
              <a:t>must </a:t>
            </a:r>
            <a:r>
              <a:rPr lang="en-US" sz="3200" i="1" dirty="0" smtClean="0">
                <a:solidFill>
                  <a:srgbClr val="000000"/>
                </a:solidFill>
              </a:rPr>
              <a:t>follow one specific eating plan or approach!</a:t>
            </a:r>
            <a:endParaRPr lang="en-US" sz="3200" dirty="0"/>
          </a:p>
        </p:txBody>
      </p:sp>
    </p:spTree>
    <p:extLst>
      <p:ext uri="{BB962C8B-B14F-4D97-AF65-F5344CB8AC3E}">
        <p14:creationId xmlns:p14="http://schemas.microsoft.com/office/powerpoint/2010/main" val="467714324"/>
      </p:ext>
    </p:extLst>
  </p:cSld>
  <p:clrMapOvr>
    <a:masterClrMapping/>
  </p:clrMapOvr>
  <mc:AlternateContent xmlns:mc="http://schemas.openxmlformats.org/markup-compatibility/2006" xmlns:p14="http://schemas.microsoft.com/office/powerpoint/2010/main">
    <mc:Choice Requires="p14">
      <p:transition p14:dur="0" advClick="0" advTm="68928"/>
    </mc:Choice>
    <mc:Fallback xmlns="">
      <p:transition xmlns:p14="http://schemas.microsoft.com/office/powerpoint/2010/main" advClick="0" advTm="68928"/>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There are many different ways to eat</a:t>
            </a:r>
            <a:br>
              <a:rPr lang="en-US" sz="4000" dirty="0" smtClean="0"/>
            </a:br>
            <a:endParaRPr lang="en-US" sz="3200" dirty="0">
              <a:solidFill>
                <a:srgbClr val="000000"/>
              </a:solidFill>
            </a:endParaRPr>
          </a:p>
        </p:txBody>
      </p:sp>
      <p:sp>
        <p:nvSpPr>
          <p:cNvPr id="6" name="Content Placeholder 5"/>
          <p:cNvSpPr>
            <a:spLocks noGrp="1"/>
          </p:cNvSpPr>
          <p:nvPr>
            <p:ph sz="half" idx="1"/>
          </p:nvPr>
        </p:nvSpPr>
        <p:spPr>
          <a:xfrm>
            <a:off x="359505" y="1253398"/>
            <a:ext cx="4038600" cy="4202841"/>
          </a:xfrm>
          <a:noFill/>
        </p:spPr>
        <p:txBody>
          <a:bodyPr>
            <a:normAutofit fontScale="77500" lnSpcReduction="20000"/>
          </a:bodyPr>
          <a:lstStyle/>
          <a:p>
            <a:pPr marL="0" indent="0">
              <a:buNone/>
            </a:pPr>
            <a:r>
              <a:rPr lang="en-US" sz="3600" dirty="0" smtClean="0"/>
              <a:t>Popular diets:  </a:t>
            </a:r>
          </a:p>
          <a:p>
            <a:r>
              <a:rPr lang="en-US" sz="3600" dirty="0" smtClean="0"/>
              <a:t>Weight Watchers</a:t>
            </a:r>
          </a:p>
          <a:p>
            <a:r>
              <a:rPr lang="en-US" sz="3600" dirty="0" smtClean="0"/>
              <a:t>Zone</a:t>
            </a:r>
          </a:p>
          <a:p>
            <a:r>
              <a:rPr lang="en-US" sz="3600" dirty="0" smtClean="0"/>
              <a:t>Jenny Craig</a:t>
            </a:r>
          </a:p>
          <a:p>
            <a:r>
              <a:rPr lang="en-US" sz="3600" dirty="0" err="1" smtClean="0"/>
              <a:t>Paleo</a:t>
            </a:r>
            <a:endParaRPr lang="en-US" sz="3600" dirty="0" smtClean="0"/>
          </a:p>
          <a:p>
            <a:r>
              <a:rPr lang="en-US" sz="3600" dirty="0" smtClean="0"/>
              <a:t>Atkins</a:t>
            </a:r>
          </a:p>
          <a:p>
            <a:r>
              <a:rPr lang="en-US" sz="3600" dirty="0" smtClean="0"/>
              <a:t>South Beach</a:t>
            </a:r>
          </a:p>
          <a:p>
            <a:r>
              <a:rPr lang="en-US" sz="3600" dirty="0" smtClean="0"/>
              <a:t>Mediterranean</a:t>
            </a:r>
          </a:p>
          <a:p>
            <a:pPr marL="0" indent="0">
              <a:buNone/>
            </a:pPr>
            <a:endParaRPr lang="en-US" sz="3600" dirty="0" smtClean="0"/>
          </a:p>
          <a:p>
            <a:endParaRPr lang="en-US" sz="3200" dirty="0"/>
          </a:p>
        </p:txBody>
      </p:sp>
      <p:sp>
        <p:nvSpPr>
          <p:cNvPr id="3" name="Content Placeholder 2"/>
          <p:cNvSpPr>
            <a:spLocks noGrp="1"/>
          </p:cNvSpPr>
          <p:nvPr>
            <p:ph sz="half" idx="2"/>
          </p:nvPr>
        </p:nvSpPr>
        <p:spPr>
          <a:xfrm>
            <a:off x="4648200" y="1278601"/>
            <a:ext cx="4038600" cy="4911219"/>
          </a:xfrm>
        </p:spPr>
        <p:txBody>
          <a:bodyPr>
            <a:normAutofit fontScale="77500" lnSpcReduction="20000"/>
          </a:bodyPr>
          <a:lstStyle/>
          <a:p>
            <a:pPr marL="0" indent="0">
              <a:buNone/>
            </a:pPr>
            <a:r>
              <a:rPr lang="en-US" sz="3600" dirty="0" smtClean="0"/>
              <a:t>Eating recommendations created by medical groups or individuals</a:t>
            </a:r>
          </a:p>
          <a:p>
            <a:r>
              <a:rPr lang="en-US" sz="3600" dirty="0" smtClean="0"/>
              <a:t>American Diabetes Association diets</a:t>
            </a:r>
          </a:p>
          <a:p>
            <a:r>
              <a:rPr lang="en-US" sz="3600" dirty="0" smtClean="0"/>
              <a:t>DASH (hypertension) diet</a:t>
            </a:r>
          </a:p>
          <a:p>
            <a:r>
              <a:rPr lang="en-US" sz="3600" dirty="0" smtClean="0"/>
              <a:t>Glycemic Load</a:t>
            </a:r>
          </a:p>
          <a:p>
            <a:r>
              <a:rPr lang="en-US" sz="3600" dirty="0" err="1" smtClean="0"/>
              <a:t>Ornish</a:t>
            </a:r>
            <a:endParaRPr lang="en-US" sz="3600" dirty="0" smtClean="0"/>
          </a:p>
          <a:p>
            <a:r>
              <a:rPr lang="en-US" sz="3600" dirty="0" smtClean="0"/>
              <a:t>Dietary Guidelines for Americans</a:t>
            </a:r>
          </a:p>
          <a:p>
            <a:pPr lvl="1"/>
            <a:endParaRPr lang="en-US" dirty="0" smtClean="0"/>
          </a:p>
          <a:p>
            <a:pPr lvl="1"/>
            <a:endParaRPr lang="en-US" dirty="0"/>
          </a:p>
        </p:txBody>
      </p:sp>
      <p:sp>
        <p:nvSpPr>
          <p:cNvPr id="4" name="Slide Number Placeholder 10"/>
          <p:cNvSpPr>
            <a:spLocks noGrp="1"/>
          </p:cNvSpPr>
          <p:nvPr>
            <p:ph type="sldNum" sz="quarter" idx="10"/>
          </p:nvPr>
        </p:nvSpPr>
        <p:spPr>
          <a:prstGeom prst="rect">
            <a:avLst/>
          </a:prstGeom>
        </p:spPr>
        <p:txBody>
          <a:bodyPr/>
          <a:lstStyle>
            <a:lvl1pPr algn="r">
              <a:defRPr>
                <a:solidFill>
                  <a:srgbClr val="FFFFFF"/>
                </a:solidFill>
              </a:defRPr>
            </a:lvl1pPr>
          </a:lstStyle>
          <a:p>
            <a:fld id="{A829F25A-84D3-4F9E-BD6A-3ADD05BBF9F6}" type="slidenum">
              <a:rPr lang="en-US" altLang="en-US" smtClean="0"/>
              <a:pPr/>
              <a:t>28</a:t>
            </a:fld>
            <a:endParaRPr lang="en-US" altLang="en-US" dirty="0"/>
          </a:p>
        </p:txBody>
      </p:sp>
    </p:spTree>
    <p:extLst>
      <p:ext uri="{BB962C8B-B14F-4D97-AF65-F5344CB8AC3E}">
        <p14:creationId xmlns:p14="http://schemas.microsoft.com/office/powerpoint/2010/main" val="1752871890"/>
      </p:ext>
    </p:extLst>
  </p:cSld>
  <p:clrMapOvr>
    <a:masterClrMapping/>
  </p:clrMapOvr>
  <mc:AlternateContent xmlns:mc="http://schemas.openxmlformats.org/markup-compatibility/2006" xmlns:p14="http://schemas.microsoft.com/office/powerpoint/2010/main">
    <mc:Choice Requires="p14">
      <p:transition p14:dur="0" advClick="0" advTm="68928"/>
    </mc:Choice>
    <mc:Fallback xmlns="">
      <p:transition xmlns:p14="http://schemas.microsoft.com/office/powerpoint/2010/main" advClick="0" advTm="68928"/>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57" y="172761"/>
            <a:ext cx="8513960" cy="1290637"/>
          </a:xfrm>
        </p:spPr>
        <p:txBody>
          <a:bodyPr/>
          <a:lstStyle/>
          <a:p>
            <a:r>
              <a:rPr lang="en-US" dirty="0" smtClean="0"/>
              <a:t> Let’s Discuss: </a:t>
            </a:r>
            <a:br>
              <a:rPr lang="en-US" dirty="0" smtClean="0"/>
            </a:br>
            <a:r>
              <a:rPr lang="en-US" sz="3600" dirty="0" smtClean="0">
                <a:solidFill>
                  <a:srgbClr val="000000"/>
                </a:solidFill>
              </a:rPr>
              <a:t>How Do Food &amp; Drink Affect Your Health?</a:t>
            </a:r>
            <a:endParaRPr lang="en-US" sz="3600" dirty="0"/>
          </a:p>
        </p:txBody>
      </p:sp>
      <p:sp>
        <p:nvSpPr>
          <p:cNvPr id="8" name="Content Placeholder 7"/>
          <p:cNvSpPr>
            <a:spLocks noGrp="1"/>
          </p:cNvSpPr>
          <p:nvPr>
            <p:ph idx="1"/>
          </p:nvPr>
        </p:nvSpPr>
        <p:spPr>
          <a:xfrm>
            <a:off x="714856" y="2962957"/>
            <a:ext cx="2620701" cy="1928885"/>
          </a:xfrm>
          <a:solidFill>
            <a:schemeClr val="bg2"/>
          </a:solidFill>
          <a:effectLst>
            <a:outerShdw blurRad="50800" dist="38100" dir="2700000" algn="tl" rotWithShape="0">
              <a:srgbClr val="000000">
                <a:alpha val="43000"/>
              </a:srgbClr>
            </a:outerShdw>
          </a:effectLst>
        </p:spPr>
        <p:txBody>
          <a:bodyPr/>
          <a:lstStyle/>
          <a:p>
            <a:pPr marL="0" indent="0" algn="ctr">
              <a:buNone/>
            </a:pPr>
            <a:r>
              <a:rPr lang="en-US" sz="2400" i="1" dirty="0" smtClean="0">
                <a:solidFill>
                  <a:srgbClr val="008000"/>
                </a:solidFill>
                <a:latin typeface="Arial Rounded MT Bold"/>
                <a:cs typeface="Arial Rounded MT Bold"/>
              </a:rPr>
              <a:t>Let food be thy medicine and medicine be thy food.</a:t>
            </a:r>
            <a:endParaRPr lang="en-US" sz="2000" dirty="0">
              <a:solidFill>
                <a:srgbClr val="008000"/>
              </a:solidFill>
              <a:latin typeface="Arial Rounded MT Bold"/>
              <a:cs typeface="Arial Rounded MT Bold"/>
            </a:endParaRPr>
          </a:p>
          <a:p>
            <a:pPr marL="0" indent="0" algn="r">
              <a:buNone/>
            </a:pPr>
            <a:r>
              <a:rPr lang="en-US" sz="2000" dirty="0" smtClean="0">
                <a:solidFill>
                  <a:srgbClr val="008000"/>
                </a:solidFill>
                <a:latin typeface="Arial Rounded MT Bold"/>
                <a:cs typeface="Arial Rounded MT Bold"/>
              </a:rPr>
              <a:t>			</a:t>
            </a:r>
            <a:r>
              <a:rPr lang="en-US" sz="1800" dirty="0" smtClean="0">
                <a:solidFill>
                  <a:srgbClr val="008000"/>
                </a:solidFill>
                <a:latin typeface="Arial Rounded MT Bold"/>
                <a:cs typeface="Arial Rounded MT Bold"/>
              </a:rPr>
              <a:t>-Hippocrates</a:t>
            </a:r>
            <a:endParaRPr lang="en-US" sz="1800" dirty="0">
              <a:solidFill>
                <a:srgbClr val="008000"/>
              </a:solidFill>
              <a:latin typeface="Arial Rounded MT Bold"/>
              <a:cs typeface="Arial Rounded MT Bold"/>
            </a:endParaRPr>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2</a:t>
            </a:fld>
            <a:endParaRPr lang="en-US" dirty="0"/>
          </a:p>
        </p:txBody>
      </p:sp>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l="-3023" r="-3023"/>
          <a:stretch>
            <a:fillRect/>
          </a:stretch>
        </p:blipFill>
        <p:spPr bwMode="auto">
          <a:xfrm>
            <a:off x="4074781" y="1728885"/>
            <a:ext cx="4999370" cy="4585906"/>
          </a:xfrm>
          <a:prstGeom prst="rect">
            <a:avLst/>
          </a:prstGeom>
          <a:noFill/>
          <a:extLst/>
        </p:spPr>
      </p:pic>
      <p:sp>
        <p:nvSpPr>
          <p:cNvPr id="6" name="Oval 5"/>
          <p:cNvSpPr/>
          <p:nvPr/>
        </p:nvSpPr>
        <p:spPr>
          <a:xfrm>
            <a:off x="6750628" y="4102602"/>
            <a:ext cx="1149818" cy="1126668"/>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8803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606" y="958541"/>
            <a:ext cx="2374166" cy="1288495"/>
          </a:xfrm>
          <a:prstGeom prst="rect">
            <a:avLst/>
          </a:prstGeom>
        </p:spPr>
      </p:pic>
      <p:sp>
        <p:nvSpPr>
          <p:cNvPr id="2" name="Title 1"/>
          <p:cNvSpPr>
            <a:spLocks noGrp="1"/>
          </p:cNvSpPr>
          <p:nvPr>
            <p:ph type="title"/>
          </p:nvPr>
        </p:nvSpPr>
        <p:spPr/>
        <p:txBody>
          <a:bodyPr/>
          <a:lstStyle/>
          <a:p>
            <a:r>
              <a:rPr lang="en-US" dirty="0" smtClean="0"/>
              <a:t>So, How Do You Decide?</a:t>
            </a:r>
            <a:endParaRPr lang="en-US" dirty="0"/>
          </a:p>
        </p:txBody>
      </p:sp>
      <p:pic>
        <p:nvPicPr>
          <p:cNvPr id="9" name="Content Placeholder 8" descr="Veggies?.jpg"/>
          <p:cNvPicPr>
            <a:picLocks noGrp="1" noChangeAspect="1"/>
          </p:cNvPicPr>
          <p:nvPr>
            <p:ph idx="1"/>
          </p:nvPr>
        </p:nvPicPr>
        <p:blipFill>
          <a:blip r:embed="rId3">
            <a:extLst>
              <a:ext uri="{28A0092B-C50C-407E-A947-70E740481C1C}">
                <a14:useLocalDpi xmlns:a14="http://schemas.microsoft.com/office/drawing/2010/main" val="0"/>
              </a:ext>
            </a:extLst>
          </a:blip>
          <a:srcRect l="-101153" r="-101153"/>
          <a:stretch>
            <a:fillRect/>
          </a:stretch>
        </p:blipFill>
        <p:spPr>
          <a:xfrm>
            <a:off x="1629531" y="958541"/>
            <a:ext cx="2530135" cy="1288495"/>
          </a:xfrm>
        </p:spPr>
      </p:pic>
      <p:sp>
        <p:nvSpPr>
          <p:cNvPr id="5" name="Slide Number Placeholder 4"/>
          <p:cNvSpPr>
            <a:spLocks noGrp="1"/>
          </p:cNvSpPr>
          <p:nvPr>
            <p:ph type="sldNum" sz="quarter" idx="10"/>
          </p:nvPr>
        </p:nvSpPr>
        <p:spPr/>
        <p:txBody>
          <a:bodyPr/>
          <a:lstStyle/>
          <a:p>
            <a:pPr>
              <a:defRPr/>
            </a:pPr>
            <a:fld id="{E82920FF-40B2-4A8A-B79F-C74086EE78C8}" type="slidenum">
              <a:rPr lang="en-US" smtClean="0"/>
              <a:pPr>
                <a:defRPr/>
              </a:pPr>
              <a:t>29</a:t>
            </a:fld>
            <a:endParaRPr lang="en-US" dirty="0"/>
          </a:p>
        </p:txBody>
      </p:sp>
      <p:pic>
        <p:nvPicPr>
          <p:cNvPr id="11" name="Picture 10" descr="me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018" y="958541"/>
            <a:ext cx="955365" cy="1231361"/>
          </a:xfrm>
          <a:prstGeom prst="rect">
            <a:avLst/>
          </a:prstGeom>
        </p:spPr>
      </p:pic>
      <p:sp>
        <p:nvSpPr>
          <p:cNvPr id="3" name="TextBox 2"/>
          <p:cNvSpPr txBox="1"/>
          <p:nvPr/>
        </p:nvSpPr>
        <p:spPr>
          <a:xfrm>
            <a:off x="457200" y="2609913"/>
            <a:ext cx="8279450" cy="4524315"/>
          </a:xfrm>
          <a:prstGeom prst="rect">
            <a:avLst/>
          </a:prstGeom>
          <a:noFill/>
        </p:spPr>
        <p:txBody>
          <a:bodyPr wrap="square" rtlCol="0">
            <a:spAutoFit/>
          </a:bodyPr>
          <a:lstStyle/>
          <a:p>
            <a:pPr marL="285750" indent="-285750">
              <a:buFont typeface="Arial"/>
              <a:buChar char="•"/>
            </a:pPr>
            <a:r>
              <a:rPr lang="en-US" sz="2800" dirty="0" smtClean="0"/>
              <a:t>You have to ask what is sustainable for you</a:t>
            </a:r>
          </a:p>
          <a:p>
            <a:pPr marL="285750" indent="-285750">
              <a:buFont typeface="Arial"/>
              <a:buChar char="•"/>
            </a:pPr>
            <a:r>
              <a:rPr lang="en-US" sz="2800" dirty="0" smtClean="0"/>
              <a:t>Different approaches to eating work better for different people</a:t>
            </a:r>
          </a:p>
          <a:p>
            <a:pPr marL="914400" lvl="1" indent="-457200">
              <a:buFont typeface="Lucida Grande"/>
              <a:buChar char="-"/>
            </a:pPr>
            <a:r>
              <a:rPr lang="en-US" sz="2800" dirty="0" smtClean="0"/>
              <a:t>Ask your health care team (dietitian) for help</a:t>
            </a:r>
          </a:p>
          <a:p>
            <a:pPr marL="914400" lvl="1" indent="-457200">
              <a:buFont typeface="Lucida Grande"/>
              <a:buChar char="-"/>
            </a:pPr>
            <a:r>
              <a:rPr lang="en-US" sz="2800" dirty="0" smtClean="0"/>
              <a:t>Consider how your health issues tie in</a:t>
            </a:r>
          </a:p>
          <a:p>
            <a:pPr marL="285750" indent="-285750">
              <a:buFont typeface="Arial"/>
              <a:buChar char="•"/>
            </a:pPr>
            <a:r>
              <a:rPr lang="en-US" sz="2800" dirty="0" smtClean="0"/>
              <a:t>Start small </a:t>
            </a:r>
            <a:r>
              <a:rPr lang="mr-IN" sz="2800" dirty="0" smtClean="0"/>
              <a:t>–</a:t>
            </a:r>
            <a:r>
              <a:rPr lang="en-US" sz="2800" dirty="0" smtClean="0"/>
              <a:t> set goals you know you can reach</a:t>
            </a:r>
          </a:p>
          <a:p>
            <a:pPr marL="285750" indent="-285750">
              <a:buFont typeface="Arial"/>
              <a:buChar char="•"/>
            </a:pPr>
            <a:r>
              <a:rPr lang="en-US" sz="2800" dirty="0" smtClean="0"/>
              <a:t>The eating plans people succeed with are the ones they keep following!</a:t>
            </a:r>
          </a:p>
          <a:p>
            <a:pPr marL="285750" indent="-285750">
              <a:buFont typeface="Arial"/>
              <a:buChar char="•"/>
            </a:pPr>
            <a:endParaRPr lang="en-US" sz="3200" dirty="0" smtClean="0"/>
          </a:p>
          <a:p>
            <a:pPr marL="285750" indent="-285750">
              <a:buFont typeface="Arial"/>
              <a:buChar char="•"/>
            </a:pPr>
            <a:endParaRPr lang="en-US" sz="3200" dirty="0" smtClean="0"/>
          </a:p>
        </p:txBody>
      </p:sp>
    </p:spTree>
    <p:extLst>
      <p:ext uri="{BB962C8B-B14F-4D97-AF65-F5344CB8AC3E}">
        <p14:creationId xmlns:p14="http://schemas.microsoft.com/office/powerpoint/2010/main" val="1503137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741" y="172761"/>
            <a:ext cx="8229600" cy="797233"/>
          </a:xfrm>
        </p:spPr>
        <p:txBody>
          <a:bodyPr/>
          <a:lstStyle/>
          <a:p>
            <a:r>
              <a:rPr lang="en-US" dirty="0" smtClean="0"/>
              <a:t>Some Examples</a:t>
            </a:r>
            <a:endParaRPr lang="en-US" sz="3200" i="1" dirty="0">
              <a:solidFill>
                <a:srgbClr val="000000"/>
              </a:solidFill>
            </a:endParaRPr>
          </a:p>
        </p:txBody>
      </p:sp>
      <p:sp>
        <p:nvSpPr>
          <p:cNvPr id="6" name="Content Placeholder 5"/>
          <p:cNvSpPr>
            <a:spLocks noGrp="1"/>
          </p:cNvSpPr>
          <p:nvPr>
            <p:ph idx="1"/>
          </p:nvPr>
        </p:nvSpPr>
        <p:spPr>
          <a:xfrm>
            <a:off x="389284" y="1251015"/>
            <a:ext cx="8229600" cy="4054699"/>
          </a:xfrm>
          <a:noFill/>
        </p:spPr>
        <p:txBody>
          <a:bodyPr/>
          <a:lstStyle/>
          <a:p>
            <a:r>
              <a:rPr lang="en-US" sz="2800" dirty="0" smtClean="0"/>
              <a:t>Certain foods may trigger headaches in some people</a:t>
            </a:r>
          </a:p>
          <a:p>
            <a:r>
              <a:rPr lang="en-US" sz="2800" dirty="0" smtClean="0"/>
              <a:t>Certain approaches to eating can help with </a:t>
            </a:r>
            <a:r>
              <a:rPr lang="en-US" sz="2800" dirty="0" err="1" smtClean="0"/>
              <a:t>Crohn’s</a:t>
            </a:r>
            <a:r>
              <a:rPr lang="en-US" sz="2800" dirty="0" smtClean="0"/>
              <a:t> and colitis</a:t>
            </a:r>
          </a:p>
          <a:p>
            <a:r>
              <a:rPr lang="en-US" sz="2800" dirty="0" smtClean="0"/>
              <a:t>Type 2 diabetes can improve a lot based on how you eat </a:t>
            </a:r>
          </a:p>
          <a:p>
            <a:r>
              <a:rPr lang="en-US" sz="2800" dirty="0" smtClean="0"/>
              <a:t>How you eat affects cholesterol and weight</a:t>
            </a:r>
          </a:p>
          <a:p>
            <a:r>
              <a:rPr lang="en-US" sz="2800" dirty="0" smtClean="0"/>
              <a:t>Healthy eating can help prevent heart disease, stroke some cancers, and other problems</a:t>
            </a:r>
          </a:p>
          <a:p>
            <a:r>
              <a:rPr lang="en-US" sz="2800" dirty="0" smtClean="0"/>
              <a:t>Certain ways to eat are better for kidney and liver disease</a:t>
            </a:r>
          </a:p>
          <a:p>
            <a:r>
              <a:rPr lang="en-US" sz="2800" dirty="0" smtClean="0"/>
              <a:t>Ask for a dietitian to help you out!</a:t>
            </a:r>
          </a:p>
          <a:p>
            <a:endParaRPr lang="en-US" sz="2800" dirty="0" smtClean="0"/>
          </a:p>
          <a:p>
            <a:endParaRPr lang="en-US" sz="3200" dirty="0"/>
          </a:p>
        </p:txBody>
      </p:sp>
      <p:sp>
        <p:nvSpPr>
          <p:cNvPr id="4" name="Slide Number Placeholder 10"/>
          <p:cNvSpPr>
            <a:spLocks noGrp="1"/>
          </p:cNvSpPr>
          <p:nvPr>
            <p:ph type="sldNum" sz="quarter" idx="4294967295"/>
          </p:nvPr>
        </p:nvSpPr>
        <p:spPr>
          <a:xfrm>
            <a:off x="70104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30</a:t>
            </a:fld>
            <a:endParaRPr lang="en-US" altLang="en-US" dirty="0"/>
          </a:p>
        </p:txBody>
      </p:sp>
    </p:spTree>
    <p:extLst>
      <p:ext uri="{BB962C8B-B14F-4D97-AF65-F5344CB8AC3E}">
        <p14:creationId xmlns:p14="http://schemas.microsoft.com/office/powerpoint/2010/main" val="2510634729"/>
      </p:ext>
    </p:extLst>
  </p:cSld>
  <p:clrMapOvr>
    <a:masterClrMapping/>
  </p:clrMapOvr>
  <mc:AlternateContent xmlns:mc="http://schemas.openxmlformats.org/markup-compatibility/2006" xmlns:p14="http://schemas.microsoft.com/office/powerpoint/2010/main">
    <mc:Choice Requires="p14">
      <p:transition p14:dur="0" advClick="0" advTm="68928"/>
    </mc:Choice>
    <mc:Fallback xmlns="">
      <p:transition xmlns:p14="http://schemas.microsoft.com/office/powerpoint/2010/main" advClick="0" advTm="689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1787909" y="2428339"/>
            <a:ext cx="1844835" cy="1842746"/>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8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6535" y="274638"/>
            <a:ext cx="8328991" cy="1290637"/>
          </a:xfrm>
        </p:spPr>
        <p:txBody>
          <a:bodyPr/>
          <a:lstStyle/>
          <a:p>
            <a:r>
              <a:rPr lang="en-US" altLang="en-US" sz="3800" dirty="0" smtClean="0">
                <a:latin typeface="Georgia" pitchFamily="18" charset="0"/>
                <a:cs typeface="Georgia" pitchFamily="18" charset="0"/>
              </a:rPr>
              <a:t>Nutrition &amp; Food Services (NFS)</a:t>
            </a:r>
          </a:p>
        </p:txBody>
      </p:sp>
      <p:sp>
        <p:nvSpPr>
          <p:cNvPr id="6147" name="Content Placeholder 2"/>
          <p:cNvSpPr>
            <a:spLocks noGrp="1"/>
          </p:cNvSpPr>
          <p:nvPr>
            <p:ph idx="1"/>
          </p:nvPr>
        </p:nvSpPr>
        <p:spPr>
          <a:xfrm>
            <a:off x="355886" y="1332870"/>
            <a:ext cx="8478458" cy="4793293"/>
          </a:xfrm>
          <a:solidFill>
            <a:srgbClr val="002060"/>
          </a:solidFill>
        </p:spPr>
        <p:txBody>
          <a:bodyPr/>
          <a:lstStyle/>
          <a:p>
            <a:endParaRPr lang="en-US" altLang="en-US" b="1" dirty="0" smtClean="0">
              <a:cs typeface="Georgia" pitchFamily="18" charset="0"/>
            </a:endParaRPr>
          </a:p>
          <a:p>
            <a:endParaRPr lang="en-US" altLang="en-US" b="1" dirty="0" smtClean="0">
              <a:cs typeface="Georgia" pitchFamily="18" charset="0"/>
            </a:endParaRPr>
          </a:p>
        </p:txBody>
      </p:sp>
      <p:pic>
        <p:nvPicPr>
          <p:cNvPr id="6148" name="Picture 2" descr="C:\Users\vhahouutecha\AppData\Local\Microsoft\Windows\Temporary Internet Files\Content.IE5\YFKI24MD\MP9004013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71" y="2201202"/>
            <a:ext cx="2749350" cy="18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Right Arrow 5"/>
          <p:cNvSpPr/>
          <p:nvPr/>
        </p:nvSpPr>
        <p:spPr>
          <a:xfrm>
            <a:off x="4084638" y="2969023"/>
            <a:ext cx="712787" cy="366713"/>
          </a:xfrm>
          <a:prstGeom prst="leftRightArrow">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C000"/>
              </a:solidFill>
            </a:endParaRPr>
          </a:p>
        </p:txBody>
      </p:sp>
      <p:sp>
        <p:nvSpPr>
          <p:cNvPr id="2" name="TextBox 1"/>
          <p:cNvSpPr txBox="1"/>
          <p:nvPr/>
        </p:nvSpPr>
        <p:spPr>
          <a:xfrm>
            <a:off x="1025788" y="4927600"/>
            <a:ext cx="7250304" cy="1231106"/>
          </a:xfrm>
          <a:prstGeom prst="rect">
            <a:avLst/>
          </a:prstGeom>
          <a:noFill/>
        </p:spPr>
        <p:txBody>
          <a:bodyPr wrap="square">
            <a:spAutoFit/>
          </a:bodyPr>
          <a:lstStyle/>
          <a:p>
            <a:pPr>
              <a:defRPr/>
            </a:pPr>
            <a:r>
              <a:rPr lang="en-US" sz="2800" dirty="0">
                <a:solidFill>
                  <a:srgbClr val="FFFF00"/>
                </a:solidFill>
                <a:latin typeface="+mn-lt"/>
              </a:rPr>
              <a:t>Registered Dietitian Nutritionists (RDN) make the </a:t>
            </a:r>
            <a:r>
              <a:rPr lang="en-US" sz="2800" dirty="0" smtClean="0">
                <a:solidFill>
                  <a:srgbClr val="FFFF00"/>
                </a:solidFill>
                <a:latin typeface="+mn-lt"/>
              </a:rPr>
              <a:t>connection between science &amp; food choices.</a:t>
            </a:r>
          </a:p>
          <a:p>
            <a:pPr>
              <a:defRPr/>
            </a:pPr>
            <a:endParaRPr lang="en-US" dirty="0" smtClean="0">
              <a:solidFill>
                <a:schemeClr val="bg2">
                  <a:lumMod val="50000"/>
                </a:schemeClr>
              </a:solidFill>
              <a:latin typeface="+mn-lt"/>
            </a:endParaRPr>
          </a:p>
        </p:txBody>
      </p:sp>
      <p:pic>
        <p:nvPicPr>
          <p:cNvPr id="1026" name="Picture 2" descr="C:\Users\VHAHOUUtechA\AppData\Local\Microsoft\Windows\Temporary Internet Files\Content.IE5\1ZEIP02Q\Dietitian-Smiling--1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208" y="2201201"/>
            <a:ext cx="2605998" cy="257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32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NFS Nutrition Professionals… </a:t>
            </a:r>
            <a:br>
              <a:rPr lang="en-US" sz="4000" dirty="0" smtClean="0"/>
            </a:br>
            <a:r>
              <a:rPr lang="en-US" sz="4000" dirty="0" smtClean="0"/>
              <a:t>Experts in Action!</a:t>
            </a:r>
            <a:endParaRPr lang="en-US" sz="4000" dirty="0"/>
          </a:p>
        </p:txBody>
      </p:sp>
      <p:sp>
        <p:nvSpPr>
          <p:cNvPr id="3" name="Content Placeholder 2"/>
          <p:cNvSpPr>
            <a:spLocks noGrp="1"/>
          </p:cNvSpPr>
          <p:nvPr>
            <p:ph sz="half" idx="1"/>
          </p:nvPr>
        </p:nvSpPr>
        <p:spPr>
          <a:xfrm>
            <a:off x="338570" y="1419191"/>
            <a:ext cx="4267011" cy="4959046"/>
          </a:xfrm>
        </p:spPr>
        <p:txBody>
          <a:bodyPr>
            <a:normAutofit fontScale="92500"/>
          </a:bodyPr>
          <a:lstStyle/>
          <a:p>
            <a:r>
              <a:rPr lang="en-US" sz="2800" dirty="0" smtClean="0"/>
              <a:t>Pay close attention to the research</a:t>
            </a:r>
          </a:p>
          <a:p>
            <a:r>
              <a:rPr lang="en-US" sz="2800" dirty="0" smtClean="0"/>
              <a:t>Are an important part of the team</a:t>
            </a:r>
          </a:p>
          <a:p>
            <a:r>
              <a:rPr lang="en-US" sz="2800" dirty="0" smtClean="0"/>
              <a:t>Follow a specific care process</a:t>
            </a:r>
          </a:p>
          <a:p>
            <a:pPr lvl="1"/>
            <a:r>
              <a:rPr lang="en-US" sz="2400" dirty="0" smtClean="0"/>
              <a:t>Gather info</a:t>
            </a:r>
          </a:p>
          <a:p>
            <a:pPr lvl="1"/>
            <a:r>
              <a:rPr lang="en-US" sz="2400" dirty="0" smtClean="0"/>
              <a:t>Help figure out what is going on</a:t>
            </a:r>
          </a:p>
          <a:p>
            <a:pPr lvl="1"/>
            <a:r>
              <a:rPr lang="en-US" sz="2400" dirty="0" smtClean="0"/>
              <a:t>Come up with nutrition plans</a:t>
            </a:r>
          </a:p>
          <a:p>
            <a:pPr lvl="2"/>
            <a:r>
              <a:rPr lang="en-US" sz="1800" dirty="0" smtClean="0"/>
              <a:t>Teaching</a:t>
            </a:r>
          </a:p>
          <a:p>
            <a:pPr lvl="2"/>
            <a:r>
              <a:rPr lang="en-US" sz="1800" dirty="0" smtClean="0"/>
              <a:t>Counseling and support</a:t>
            </a:r>
          </a:p>
          <a:p>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80" y="2311394"/>
            <a:ext cx="4275098" cy="276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13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38859" y="588581"/>
            <a:ext cx="5643195" cy="5655855"/>
            <a:chOff x="2775713" y="1202145"/>
            <a:chExt cx="5643195" cy="5655855"/>
          </a:xfrm>
        </p:grpSpPr>
        <p:sp>
          <p:nvSpPr>
            <p:cNvPr id="19" name="Oval 18"/>
            <p:cNvSpPr/>
            <p:nvPr/>
          </p:nvSpPr>
          <p:spPr>
            <a:xfrm>
              <a:off x="2775713" y="1202145"/>
              <a:ext cx="5643195" cy="5655855"/>
            </a:xfrm>
            <a:prstGeom prst="ellipse">
              <a:avLst/>
            </a:prstGeom>
            <a:solidFill>
              <a:schemeClr val="accent3">
                <a:lumMod val="60000"/>
                <a:lumOff val="40000"/>
              </a:schemeClr>
            </a:solid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D7A24"/>
                </a:solidFill>
              </a:endParaRPr>
            </a:p>
          </p:txBody>
        </p:sp>
        <p:sp>
          <p:nvSpPr>
            <p:cNvPr id="20" name="TextBox 19"/>
            <p:cNvSpPr txBox="1"/>
            <p:nvPr/>
          </p:nvSpPr>
          <p:spPr>
            <a:xfrm>
              <a:off x="3958324" y="5147978"/>
              <a:ext cx="2732704" cy="276621"/>
            </a:xfrm>
            <a:prstGeom prst="rect">
              <a:avLst/>
            </a:prstGeom>
            <a:noFill/>
          </p:spPr>
          <p:txBody>
            <a:bodyPr wrap="square" rtlCol="0">
              <a:spAutoFit/>
            </a:bodyPr>
            <a:lstStyle/>
            <a:p>
              <a:pPr algn="ctr"/>
              <a:endParaRPr lang="en-US" sz="1600" dirty="0">
                <a:cs typeface="Century Gothic"/>
              </a:endParaRPr>
            </a:p>
          </p:txBody>
        </p:sp>
        <p:sp>
          <p:nvSpPr>
            <p:cNvPr id="21" name="Oval 20"/>
            <p:cNvSpPr/>
            <p:nvPr/>
          </p:nvSpPr>
          <p:spPr>
            <a:xfrm>
              <a:off x="4696180" y="3155885"/>
              <a:ext cx="1874108" cy="1742309"/>
            </a:xfrm>
            <a:prstGeom prst="ellipse">
              <a:avLst/>
            </a:prstGeom>
            <a:solidFill>
              <a:schemeClr val="accent3">
                <a:lumMod val="20000"/>
                <a:lumOff val="80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04410" y="3570445"/>
              <a:ext cx="2949312" cy="461665"/>
            </a:xfrm>
            <a:prstGeom prst="rect">
              <a:avLst/>
            </a:prstGeom>
            <a:noFill/>
          </p:spPr>
          <p:txBody>
            <a:bodyPr wrap="square" rtlCol="0">
              <a:spAutoFit/>
            </a:bodyPr>
            <a:lstStyle/>
            <a:p>
              <a:pPr algn="ctr"/>
              <a:r>
                <a:rPr lang="en-US" sz="2400" b="1" dirty="0" smtClean="0">
                  <a:solidFill>
                    <a:srgbClr val="008000"/>
                  </a:solidFill>
                  <a:latin typeface="Arial Narrow"/>
                  <a:cs typeface="Arial Narrow"/>
                </a:rPr>
                <a:t>Food &amp; Drink</a:t>
              </a:r>
              <a:endParaRPr lang="en-US" sz="2400" b="1" dirty="0">
                <a:solidFill>
                  <a:srgbClr val="008000"/>
                </a:solidFill>
                <a:latin typeface="Arial Narrow"/>
                <a:cs typeface="Arial Narrow"/>
              </a:endParaRPr>
            </a:p>
          </p:txBody>
        </p:sp>
        <p:sp>
          <p:nvSpPr>
            <p:cNvPr id="23" name="TextBox 22"/>
            <p:cNvSpPr txBox="1"/>
            <p:nvPr/>
          </p:nvSpPr>
          <p:spPr>
            <a:xfrm>
              <a:off x="4609129" y="4057953"/>
              <a:ext cx="2081900" cy="338554"/>
            </a:xfrm>
            <a:prstGeom prst="rect">
              <a:avLst/>
            </a:prstGeom>
            <a:noFill/>
          </p:spPr>
          <p:txBody>
            <a:bodyPr wrap="square" rtlCol="0">
              <a:spAutoFit/>
            </a:bodyPr>
            <a:lstStyle/>
            <a:p>
              <a:pPr algn="ctr"/>
              <a:r>
                <a:rPr lang="en-US" sz="1600" b="1" dirty="0" smtClean="0">
                  <a:solidFill>
                    <a:schemeClr val="accent3">
                      <a:lumMod val="75000"/>
                    </a:schemeClr>
                  </a:solidFill>
                  <a:latin typeface="Arial Narrow"/>
                  <a:cs typeface="Arial Narrow"/>
                </a:rPr>
                <a:t>Nourishing &amp; Fueling</a:t>
              </a:r>
              <a:endParaRPr lang="en-US" sz="1600" b="1" dirty="0">
                <a:solidFill>
                  <a:schemeClr val="accent3">
                    <a:lumMod val="75000"/>
                  </a:schemeClr>
                </a:solidFill>
                <a:latin typeface="Arial Narrow"/>
                <a:cs typeface="Arial Narrow"/>
              </a:endParaRPr>
            </a:p>
          </p:txBody>
        </p:sp>
        <p:sp>
          <p:nvSpPr>
            <p:cNvPr id="24" name="Oval 23"/>
            <p:cNvSpPr/>
            <p:nvPr/>
          </p:nvSpPr>
          <p:spPr>
            <a:xfrm>
              <a:off x="2830473" y="3041903"/>
              <a:ext cx="1833415" cy="1856292"/>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Work with a Dietitian</a:t>
              </a:r>
            </a:p>
          </p:txBody>
        </p:sp>
        <p:sp>
          <p:nvSpPr>
            <p:cNvPr id="25" name="Oval 24"/>
            <p:cNvSpPr/>
            <p:nvPr/>
          </p:nvSpPr>
          <p:spPr>
            <a:xfrm>
              <a:off x="3761469" y="1507208"/>
              <a:ext cx="1804838" cy="1795883"/>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Make One Small Change</a:t>
              </a:r>
              <a:endParaRPr lang="en-US" sz="1600" b="1" dirty="0">
                <a:solidFill>
                  <a:srgbClr val="000000"/>
                </a:solidFill>
                <a:cs typeface="Century Gothic"/>
              </a:endParaRPr>
            </a:p>
          </p:txBody>
        </p:sp>
        <p:sp>
          <p:nvSpPr>
            <p:cNvPr id="26" name="Oval 25"/>
            <p:cNvSpPr/>
            <p:nvPr/>
          </p:nvSpPr>
          <p:spPr>
            <a:xfrm>
              <a:off x="5592014" y="1507208"/>
              <a:ext cx="1805587" cy="1781412"/>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cs typeface="Century Gothic"/>
                </a:rPr>
                <a:t>Create Your Own Food &amp; Drink Plan</a:t>
              </a:r>
              <a:endParaRPr lang="en-US" sz="1200" i="1" dirty="0">
                <a:solidFill>
                  <a:srgbClr val="000000"/>
                </a:solidFill>
                <a:cs typeface="Century Gothic"/>
              </a:endParaRPr>
            </a:p>
            <a:p>
              <a:endParaRPr lang="en-US" sz="1400" dirty="0">
                <a:solidFill>
                  <a:srgbClr val="000000"/>
                </a:solidFill>
                <a:cs typeface="Century Gothic"/>
              </a:endParaRPr>
            </a:p>
          </p:txBody>
        </p:sp>
        <p:sp>
          <p:nvSpPr>
            <p:cNvPr id="27" name="Oval 26"/>
            <p:cNvSpPr/>
            <p:nvPr/>
          </p:nvSpPr>
          <p:spPr>
            <a:xfrm>
              <a:off x="6570288" y="3041903"/>
              <a:ext cx="1848620" cy="1856291"/>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cs typeface="Century Gothic"/>
                </a:rPr>
                <a:t>Learn More About Preparing Meals</a:t>
              </a:r>
            </a:p>
          </p:txBody>
        </p:sp>
        <p:sp>
          <p:nvSpPr>
            <p:cNvPr id="28" name="Oval 27"/>
            <p:cNvSpPr/>
            <p:nvPr/>
          </p:nvSpPr>
          <p:spPr>
            <a:xfrm>
              <a:off x="5592014" y="4687241"/>
              <a:ext cx="1805588" cy="1835053"/>
            </a:xfrm>
            <a:prstGeom prst="ellipse">
              <a:avLst/>
            </a:prstGeom>
            <a:solidFill>
              <a:srgbClr val="FFFF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Eat Mindfully</a:t>
              </a:r>
              <a:endParaRPr lang="en-US" sz="1600" b="1" dirty="0">
                <a:solidFill>
                  <a:srgbClr val="000000"/>
                </a:solidFill>
                <a:latin typeface="+mj-lt"/>
                <a:cs typeface="Century Gothic"/>
              </a:endParaRPr>
            </a:p>
          </p:txBody>
        </p:sp>
        <p:cxnSp>
          <p:nvCxnSpPr>
            <p:cNvPr id="29" name="Straight Arrow Connector 28"/>
            <p:cNvCxnSpPr/>
            <p:nvPr/>
          </p:nvCxnSpPr>
          <p:spPr>
            <a:xfrm>
              <a:off x="4880606" y="4038152"/>
              <a:ext cx="1592561" cy="0"/>
            </a:xfrm>
            <a:prstGeom prst="straightConnector1">
              <a:avLst/>
            </a:prstGeom>
            <a:ln w="19050" cap="rnd">
              <a:gradFill flip="none" rotWithShape="1">
                <a:gsLst>
                  <a:gs pos="1000">
                    <a:schemeClr val="tx1">
                      <a:lumMod val="50000"/>
                      <a:lumOff val="50000"/>
                    </a:schemeClr>
                  </a:gs>
                  <a:gs pos="100000">
                    <a:schemeClr val="tx1">
                      <a:lumMod val="50000"/>
                      <a:lumOff val="50000"/>
                    </a:schemeClr>
                  </a:gs>
                  <a:gs pos="46000">
                    <a:srgbClr val="008000"/>
                  </a:gs>
                </a:gsLst>
                <a:path path="circle">
                  <a:fillToRect l="100000" t="100000"/>
                </a:path>
                <a:tileRect r="-100000" b="-100000"/>
              </a:gradFill>
              <a:round/>
              <a:headEnd type="none"/>
              <a:tailEnd type="none" w="sm" len="sm"/>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747181" y="4709860"/>
              <a:ext cx="1805586" cy="1805844"/>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mj-lt"/>
                  <a:cs typeface="Century Gothic"/>
                </a:rPr>
                <a:t>Tailor Your Eating to Your Health Needs</a:t>
              </a:r>
              <a:endParaRPr lang="en-US" sz="1600" b="1" dirty="0">
                <a:solidFill>
                  <a:srgbClr val="000000"/>
                </a:solidFill>
                <a:latin typeface="+mj-lt"/>
                <a:cs typeface="Century Gothic"/>
              </a:endParaRPr>
            </a:p>
          </p:txBody>
        </p:sp>
      </p:grpSp>
      <p:sp>
        <p:nvSpPr>
          <p:cNvPr id="15" name="Oval 14"/>
          <p:cNvSpPr/>
          <p:nvPr/>
        </p:nvSpPr>
        <p:spPr>
          <a:xfrm>
            <a:off x="2710327" y="908424"/>
            <a:ext cx="1844835" cy="1781412"/>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8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4638" y="150875"/>
            <a:ext cx="5827549" cy="1290637"/>
          </a:xfrm>
        </p:spPr>
        <p:txBody>
          <a:bodyPr/>
          <a:lstStyle/>
          <a:p>
            <a:r>
              <a:rPr lang="en-US" dirty="0" smtClean="0"/>
              <a:t>Set a Goal!</a:t>
            </a:r>
            <a:r>
              <a:rPr lang="en-US" sz="4000" dirty="0" smtClean="0"/>
              <a:t/>
            </a:r>
            <a:br>
              <a:rPr lang="en-US" sz="4000" dirty="0" smtClean="0"/>
            </a:br>
            <a:r>
              <a:rPr lang="en-US" sz="4000" dirty="0" smtClean="0">
                <a:solidFill>
                  <a:srgbClr val="000000"/>
                </a:solidFill>
              </a:rPr>
              <a:t>Make One Small Change</a:t>
            </a:r>
            <a:endParaRPr lang="en-US" sz="4000" dirty="0">
              <a:solidFill>
                <a:srgbClr val="000000"/>
              </a:solidFill>
            </a:endParaRPr>
          </a:p>
        </p:txBody>
      </p:sp>
      <p:sp>
        <p:nvSpPr>
          <p:cNvPr id="6" name="Content Placeholder 5"/>
          <p:cNvSpPr>
            <a:spLocks noGrp="1"/>
          </p:cNvSpPr>
          <p:nvPr>
            <p:ph sz="half" idx="1"/>
          </p:nvPr>
        </p:nvSpPr>
        <p:spPr>
          <a:xfrm>
            <a:off x="457200" y="2055911"/>
            <a:ext cx="3597367" cy="4202841"/>
          </a:xfrm>
          <a:noFill/>
        </p:spPr>
        <p:txBody>
          <a:bodyPr>
            <a:normAutofit fontScale="92500" lnSpcReduction="10000"/>
          </a:bodyPr>
          <a:lstStyle/>
          <a:p>
            <a:pPr marL="0" indent="0">
              <a:buNone/>
            </a:pPr>
            <a:r>
              <a:rPr lang="en-US" sz="3400" dirty="0" smtClean="0">
                <a:solidFill>
                  <a:srgbClr val="000000"/>
                </a:solidFill>
              </a:rPr>
              <a:t>All the topics so far can guide you</a:t>
            </a:r>
          </a:p>
          <a:p>
            <a:r>
              <a:rPr lang="en-US" sz="2600" dirty="0" smtClean="0">
                <a:solidFill>
                  <a:srgbClr val="000000"/>
                </a:solidFill>
              </a:rPr>
              <a:t>Personal Food and Drink Plans</a:t>
            </a:r>
          </a:p>
          <a:p>
            <a:r>
              <a:rPr lang="en-US" sz="2600" dirty="0" smtClean="0">
                <a:solidFill>
                  <a:srgbClr val="000000"/>
                </a:solidFill>
              </a:rPr>
              <a:t>Meal prep, classes, teaching kitchens</a:t>
            </a:r>
          </a:p>
          <a:p>
            <a:r>
              <a:rPr lang="en-US" sz="2600" dirty="0" smtClean="0">
                <a:solidFill>
                  <a:srgbClr val="000000"/>
                </a:solidFill>
              </a:rPr>
              <a:t>Mindful eating</a:t>
            </a:r>
          </a:p>
          <a:p>
            <a:r>
              <a:rPr lang="en-US" sz="2600" dirty="0" smtClean="0">
                <a:solidFill>
                  <a:srgbClr val="000000"/>
                </a:solidFill>
              </a:rPr>
              <a:t>Tailoring your eating to your health needs</a:t>
            </a:r>
          </a:p>
          <a:p>
            <a:r>
              <a:rPr lang="en-US" sz="2600" dirty="0" smtClean="0">
                <a:solidFill>
                  <a:srgbClr val="000000"/>
                </a:solidFill>
              </a:rPr>
              <a:t>Seeing a dietitian</a:t>
            </a:r>
          </a:p>
        </p:txBody>
      </p:sp>
      <p:sp>
        <p:nvSpPr>
          <p:cNvPr id="2" name="Content Placeholder 1"/>
          <p:cNvSpPr>
            <a:spLocks noGrp="1"/>
          </p:cNvSpPr>
          <p:nvPr>
            <p:ph sz="half" idx="2"/>
          </p:nvPr>
        </p:nvSpPr>
        <p:spPr>
          <a:xfrm>
            <a:off x="4648200" y="1989804"/>
            <a:ext cx="4038600" cy="4202841"/>
          </a:xfrm>
        </p:spPr>
        <p:txBody>
          <a:bodyPr>
            <a:normAutofit fontScale="92500" lnSpcReduction="10000"/>
          </a:bodyPr>
          <a:lstStyle/>
          <a:p>
            <a:pPr marL="0" indent="0">
              <a:buNone/>
            </a:pPr>
            <a:r>
              <a:rPr lang="en-US" sz="3400" dirty="0" smtClean="0">
                <a:solidFill>
                  <a:srgbClr val="000000"/>
                </a:solidFill>
              </a:rPr>
              <a:t>All kinds of goals are possible</a:t>
            </a:r>
            <a:endParaRPr lang="en-US" sz="3400" dirty="0">
              <a:solidFill>
                <a:srgbClr val="000000"/>
              </a:solidFill>
            </a:endParaRPr>
          </a:p>
          <a:p>
            <a:r>
              <a:rPr lang="en-US" sz="2600" dirty="0" smtClean="0">
                <a:solidFill>
                  <a:srgbClr val="000000"/>
                </a:solidFill>
              </a:rPr>
              <a:t>Add or subtract a food</a:t>
            </a:r>
          </a:p>
          <a:p>
            <a:r>
              <a:rPr lang="en-US" sz="2600" dirty="0">
                <a:solidFill>
                  <a:srgbClr val="000000"/>
                </a:solidFill>
              </a:rPr>
              <a:t>C</a:t>
            </a:r>
            <a:r>
              <a:rPr lang="en-US" sz="2600" dirty="0" smtClean="0">
                <a:solidFill>
                  <a:srgbClr val="000000"/>
                </a:solidFill>
              </a:rPr>
              <a:t>hange a pattern</a:t>
            </a:r>
          </a:p>
          <a:p>
            <a:r>
              <a:rPr lang="en-US" sz="2600" dirty="0" smtClean="0">
                <a:solidFill>
                  <a:srgbClr val="000000"/>
                </a:solidFill>
              </a:rPr>
              <a:t>Time meals in new ways</a:t>
            </a:r>
          </a:p>
          <a:p>
            <a:r>
              <a:rPr lang="en-US" sz="2600" dirty="0" smtClean="0">
                <a:solidFill>
                  <a:srgbClr val="000000"/>
                </a:solidFill>
              </a:rPr>
              <a:t>Only eat when hungry</a:t>
            </a:r>
          </a:p>
          <a:p>
            <a:r>
              <a:rPr lang="en-US" sz="2600" dirty="0" smtClean="0">
                <a:solidFill>
                  <a:srgbClr val="000000"/>
                </a:solidFill>
              </a:rPr>
              <a:t>Cook with loved ones</a:t>
            </a:r>
          </a:p>
          <a:p>
            <a:r>
              <a:rPr lang="en-US" sz="2600" dirty="0" smtClean="0">
                <a:solidFill>
                  <a:srgbClr val="000000"/>
                </a:solidFill>
              </a:rPr>
              <a:t>Try a new food</a:t>
            </a:r>
          </a:p>
          <a:p>
            <a:r>
              <a:rPr lang="en-US" sz="2600" dirty="0" smtClean="0">
                <a:solidFill>
                  <a:srgbClr val="000000"/>
                </a:solidFill>
              </a:rPr>
              <a:t>Go to a farmers’ market</a:t>
            </a:r>
          </a:p>
          <a:p>
            <a:r>
              <a:rPr lang="en-US" sz="2600" dirty="0" smtClean="0">
                <a:solidFill>
                  <a:srgbClr val="000000"/>
                </a:solidFill>
              </a:rPr>
              <a:t>Other ideas?</a:t>
            </a:r>
          </a:p>
          <a:p>
            <a:endParaRPr lang="en-US" sz="2600" dirty="0" smtClean="0">
              <a:solidFill>
                <a:srgbClr val="000000"/>
              </a:solidFill>
            </a:endParaRPr>
          </a:p>
          <a:p>
            <a:endParaRPr lang="en-US" sz="2600" dirty="0">
              <a:solidFill>
                <a:srgbClr val="000000"/>
              </a:solidFill>
            </a:endParaRPr>
          </a:p>
          <a:p>
            <a:endParaRPr lang="en-US" sz="2600" dirty="0">
              <a:solidFill>
                <a:srgbClr val="000000"/>
              </a:solidFil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4" y="76762"/>
            <a:ext cx="3247352" cy="1838990"/>
          </a:xfrm>
          <a:prstGeom prst="rect">
            <a:avLst/>
          </a:prstGeom>
        </p:spPr>
      </p:pic>
      <p:sp>
        <p:nvSpPr>
          <p:cNvPr id="7" name="TextBox 6"/>
          <p:cNvSpPr txBox="1"/>
          <p:nvPr/>
        </p:nvSpPr>
        <p:spPr>
          <a:xfrm>
            <a:off x="81254" y="1732928"/>
            <a:ext cx="2051583" cy="246221"/>
          </a:xfrm>
          <a:prstGeom prst="rect">
            <a:avLst/>
          </a:prstGeom>
          <a:noFill/>
        </p:spPr>
        <p:txBody>
          <a:bodyPr wrap="square" rtlCol="0">
            <a:spAutoFit/>
          </a:bodyPr>
          <a:lstStyle/>
          <a:p>
            <a:r>
              <a:rPr lang="en-US" sz="1000" dirty="0" smtClean="0"/>
              <a:t>Photo: </a:t>
            </a:r>
            <a:r>
              <a:rPr lang="en-US" sz="1000" dirty="0" err="1" smtClean="0"/>
              <a:t>chron.com</a:t>
            </a:r>
            <a:endParaRPr lang="en-US" sz="1000" dirty="0"/>
          </a:p>
        </p:txBody>
      </p:sp>
      <p:sp>
        <p:nvSpPr>
          <p:cNvPr id="8" name="Slide Number Placeholder 10"/>
          <p:cNvSpPr>
            <a:spLocks noGrp="1"/>
          </p:cNvSpPr>
          <p:nvPr>
            <p:ph type="sldNum" sz="quarter" idx="4294967295"/>
          </p:nvPr>
        </p:nvSpPr>
        <p:spPr>
          <a:xfrm>
            <a:off x="7010400" y="6547224"/>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35</a:t>
            </a:fld>
            <a:endParaRPr lang="en-US" altLang="en-US" dirty="0"/>
          </a:p>
        </p:txBody>
      </p:sp>
    </p:spTree>
    <p:extLst>
      <p:ext uri="{BB962C8B-B14F-4D97-AF65-F5344CB8AC3E}">
        <p14:creationId xmlns:p14="http://schemas.microsoft.com/office/powerpoint/2010/main" val="790918065"/>
      </p:ext>
    </p:extLst>
  </p:cSld>
  <p:clrMapOvr>
    <a:masterClrMapping/>
  </p:clrMapOvr>
  <mc:AlternateContent xmlns:mc="http://schemas.openxmlformats.org/markup-compatibility/2006" xmlns:p14="http://schemas.microsoft.com/office/powerpoint/2010/main">
    <mc:Choice Requires="p14">
      <p:transition p14:dur="0" advClick="0" advTm="52666"/>
    </mc:Choice>
    <mc:Fallback xmlns="">
      <p:transition xmlns:p14="http://schemas.microsoft.com/office/powerpoint/2010/main" advClick="0" advTm="52666"/>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9"/>
            <a:ext cx="8229600" cy="703378"/>
          </a:xfrm>
        </p:spPr>
        <p:txBody>
          <a:bodyPr/>
          <a:lstStyle/>
          <a:p>
            <a:r>
              <a:rPr lang="en-US" dirty="0" smtClean="0"/>
              <a:t>Your Turn</a:t>
            </a:r>
            <a:endParaRPr lang="en-US" dirty="0"/>
          </a:p>
        </p:txBody>
      </p:sp>
      <p:sp>
        <p:nvSpPr>
          <p:cNvPr id="3" name="Content Placeholder 2"/>
          <p:cNvSpPr>
            <a:spLocks noGrp="1"/>
          </p:cNvSpPr>
          <p:nvPr>
            <p:ph sz="half" idx="1"/>
          </p:nvPr>
        </p:nvSpPr>
        <p:spPr>
          <a:xfrm>
            <a:off x="457200" y="1430568"/>
            <a:ext cx="4038600" cy="4947670"/>
          </a:xfrm>
        </p:spPr>
        <p:txBody>
          <a:bodyPr>
            <a:normAutofit/>
          </a:bodyPr>
          <a:lstStyle/>
          <a:p>
            <a:r>
              <a:rPr lang="en-US" sz="2800" dirty="0" smtClean="0"/>
              <a:t>Work with a partner</a:t>
            </a:r>
          </a:p>
          <a:p>
            <a:r>
              <a:rPr lang="en-US" sz="2800" dirty="0" smtClean="0"/>
              <a:t>Take turns</a:t>
            </a:r>
          </a:p>
          <a:p>
            <a:r>
              <a:rPr lang="en-US" sz="2800" dirty="0" smtClean="0"/>
              <a:t>Each person will come up with one thing they will do as part of their Personal Food &amp; Drink Plan</a:t>
            </a:r>
          </a:p>
          <a:p>
            <a:r>
              <a:rPr lang="en-US" sz="2800" dirty="0" smtClean="0"/>
              <a:t>You will be invited to share your goal with the group</a:t>
            </a:r>
            <a:endParaRPr lang="en-US" sz="28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2892" y="1746476"/>
            <a:ext cx="3939152" cy="4379688"/>
          </a:xfrm>
        </p:spPr>
      </p:pic>
      <p:sp>
        <p:nvSpPr>
          <p:cNvPr id="5" name="Slide Number Placeholder 4"/>
          <p:cNvSpPr>
            <a:spLocks noGrp="1"/>
          </p:cNvSpPr>
          <p:nvPr>
            <p:ph type="sldNum" sz="quarter" idx="10"/>
          </p:nvPr>
        </p:nvSpPr>
        <p:spPr/>
        <p:txBody>
          <a:bodyPr/>
          <a:lstStyle/>
          <a:p>
            <a:pPr>
              <a:defRPr/>
            </a:pPr>
            <a:fld id="{E82920FF-40B2-4A8A-B79F-C74086EE78C8}" type="slidenum">
              <a:rPr lang="en-US" smtClean="0"/>
              <a:pPr>
                <a:defRPr/>
              </a:pPr>
              <a:t>36</a:t>
            </a:fld>
            <a:endParaRPr lang="en-US" dirty="0"/>
          </a:p>
        </p:txBody>
      </p:sp>
      <p:sp>
        <p:nvSpPr>
          <p:cNvPr id="7" name="TextBox 6"/>
          <p:cNvSpPr txBox="1"/>
          <p:nvPr/>
        </p:nvSpPr>
        <p:spPr>
          <a:xfrm>
            <a:off x="6426881" y="6135775"/>
            <a:ext cx="2295164" cy="307777"/>
          </a:xfrm>
          <a:prstGeom prst="rect">
            <a:avLst/>
          </a:prstGeom>
          <a:noFill/>
        </p:spPr>
        <p:txBody>
          <a:bodyPr wrap="square" rtlCol="0">
            <a:spAutoFit/>
          </a:bodyPr>
          <a:lstStyle/>
          <a:p>
            <a:pPr algn="r"/>
            <a:r>
              <a:rPr lang="en-US" sz="1400" dirty="0" smtClean="0">
                <a:solidFill>
                  <a:srgbClr val="000000"/>
                </a:solidFill>
              </a:rPr>
              <a:t>Photo: </a:t>
            </a:r>
            <a:r>
              <a:rPr lang="en-US" sz="1400" dirty="0" err="1" smtClean="0">
                <a:solidFill>
                  <a:srgbClr val="000000"/>
                </a:solidFill>
              </a:rPr>
              <a:t>ckddietrecipes.com</a:t>
            </a:r>
            <a:endParaRPr lang="en-US" sz="1400" dirty="0">
              <a:solidFill>
                <a:srgbClr val="000000"/>
              </a:solidFill>
            </a:endParaRPr>
          </a:p>
        </p:txBody>
      </p:sp>
    </p:spTree>
    <p:extLst>
      <p:ext uri="{BB962C8B-B14F-4D97-AF65-F5344CB8AC3E}">
        <p14:creationId xmlns:p14="http://schemas.microsoft.com/office/powerpoint/2010/main" val="3393106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826000" y="1126067"/>
            <a:ext cx="0" cy="5122333"/>
          </a:xfrm>
          <a:prstGeom prst="line">
            <a:avLst/>
          </a:prstGeom>
          <a:ln w="38100" cmpd="dbl">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a:xfrm rot="18662826">
            <a:off x="4113751" y="4037307"/>
            <a:ext cx="1451222" cy="3849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Setting Goals</a:t>
            </a:r>
            <a:endParaRPr lang="en-US" dirty="0"/>
          </a:p>
        </p:txBody>
      </p:sp>
      <p:sp>
        <p:nvSpPr>
          <p:cNvPr id="3" name="Content Placeholder 2"/>
          <p:cNvSpPr>
            <a:spLocks noGrp="1"/>
          </p:cNvSpPr>
          <p:nvPr>
            <p:ph sz="half" idx="1"/>
          </p:nvPr>
        </p:nvSpPr>
        <p:spPr>
          <a:xfrm>
            <a:off x="279400" y="1381455"/>
            <a:ext cx="4267200" cy="4866945"/>
          </a:xfrm>
        </p:spPr>
        <p:txBody>
          <a:bodyPr>
            <a:normAutofit lnSpcReduction="10000"/>
          </a:bodyPr>
          <a:lstStyle/>
          <a:p>
            <a:pPr marL="0" indent="0">
              <a:buNone/>
            </a:pPr>
            <a:r>
              <a:rPr lang="en-US" sz="2800" b="1" u="sng" dirty="0" smtClean="0"/>
              <a:t>Seven steps in goal setting</a:t>
            </a:r>
          </a:p>
          <a:p>
            <a:pPr marL="457200" indent="-457200">
              <a:buFont typeface="+mj-lt"/>
              <a:buAutoNum type="arabicPeriod"/>
            </a:pPr>
            <a:r>
              <a:rPr lang="en-US" sz="2800" dirty="0" smtClean="0"/>
              <a:t>Identify the goal</a:t>
            </a:r>
          </a:p>
          <a:p>
            <a:pPr marL="457200" indent="-457200">
              <a:buFont typeface="+mj-lt"/>
              <a:buAutoNum type="arabicPeriod"/>
            </a:pPr>
            <a:r>
              <a:rPr lang="en-US" sz="2800" dirty="0" smtClean="0"/>
              <a:t>Know the benefits</a:t>
            </a:r>
          </a:p>
          <a:p>
            <a:pPr marL="457200" indent="-457200">
              <a:buFont typeface="+mj-lt"/>
              <a:buAutoNum type="arabicPeriod"/>
            </a:pPr>
            <a:r>
              <a:rPr lang="en-US" sz="2800" dirty="0" smtClean="0"/>
              <a:t>Know obstacles</a:t>
            </a:r>
          </a:p>
          <a:p>
            <a:pPr marL="457200" indent="-457200">
              <a:buFont typeface="+mj-lt"/>
              <a:buAutoNum type="arabicPeriod"/>
            </a:pPr>
            <a:r>
              <a:rPr lang="en-US" sz="2800" dirty="0" smtClean="0"/>
              <a:t>List skills and knowledge needed</a:t>
            </a:r>
          </a:p>
          <a:p>
            <a:pPr marL="457200" indent="-457200">
              <a:buFont typeface="+mj-lt"/>
              <a:buAutoNum type="arabicPeriod"/>
            </a:pPr>
            <a:r>
              <a:rPr lang="en-US" sz="2800" dirty="0" smtClean="0"/>
              <a:t>Identify who can help</a:t>
            </a:r>
          </a:p>
          <a:p>
            <a:pPr marL="457200" indent="-457200">
              <a:buFont typeface="+mj-lt"/>
              <a:buAutoNum type="arabicPeriod"/>
            </a:pPr>
            <a:r>
              <a:rPr lang="en-US" sz="2800" dirty="0" smtClean="0"/>
              <a:t>Develop a plan (SMART)</a:t>
            </a:r>
          </a:p>
          <a:p>
            <a:pPr marL="457200" indent="-457200">
              <a:buFont typeface="+mj-lt"/>
              <a:buAutoNum type="arabicPeriod"/>
            </a:pPr>
            <a:r>
              <a:rPr lang="en-US" sz="2800" dirty="0" smtClean="0"/>
              <a:t>Set a timeline and next steps</a:t>
            </a:r>
          </a:p>
          <a:p>
            <a:pPr marL="457200" indent="-457200">
              <a:buFont typeface="+mj-lt"/>
              <a:buAutoNum type="arabicPeriod"/>
            </a:pPr>
            <a:endParaRPr lang="en-US" sz="2400" dirty="0" smtClean="0"/>
          </a:p>
          <a:p>
            <a:endParaRPr lang="en-US" sz="2400" dirty="0"/>
          </a:p>
        </p:txBody>
      </p:sp>
      <p:sp>
        <p:nvSpPr>
          <p:cNvPr id="4" name="Content Placeholder 3"/>
          <p:cNvSpPr>
            <a:spLocks noGrp="1"/>
          </p:cNvSpPr>
          <p:nvPr>
            <p:ph sz="half" idx="2"/>
          </p:nvPr>
        </p:nvSpPr>
        <p:spPr>
          <a:xfrm>
            <a:off x="5461000" y="1569110"/>
            <a:ext cx="2844800" cy="3620958"/>
          </a:xfrm>
          <a:solidFill>
            <a:srgbClr val="FBFFA8"/>
          </a:solidFill>
          <a:effectLst>
            <a:outerShdw blurRad="50800" dist="38100" dir="2700000" algn="tl" rotWithShape="0">
              <a:srgbClr val="000000">
                <a:alpha val="43000"/>
              </a:srgbClr>
            </a:outerShdw>
          </a:effectLst>
        </p:spPr>
        <p:txBody>
          <a:bodyPr>
            <a:normAutofit lnSpcReduction="10000"/>
          </a:bodyPr>
          <a:lstStyle/>
          <a:p>
            <a:pPr marL="0" indent="0">
              <a:buNone/>
            </a:pPr>
            <a:r>
              <a:rPr lang="en-US" sz="3200" b="1" u="sng" dirty="0" smtClean="0"/>
              <a:t>SMART Goals</a:t>
            </a:r>
          </a:p>
          <a:p>
            <a:r>
              <a:rPr lang="en-US" sz="3200" dirty="0" smtClean="0"/>
              <a:t>Specific</a:t>
            </a:r>
          </a:p>
          <a:p>
            <a:r>
              <a:rPr lang="en-US" sz="3200" dirty="0" smtClean="0"/>
              <a:t>Measurable</a:t>
            </a:r>
          </a:p>
          <a:p>
            <a:r>
              <a:rPr lang="en-US" sz="3200" dirty="0" smtClean="0"/>
              <a:t>Action-based</a:t>
            </a:r>
          </a:p>
          <a:p>
            <a:r>
              <a:rPr lang="en-US" sz="3200" dirty="0" smtClean="0"/>
              <a:t>Realistic</a:t>
            </a:r>
          </a:p>
          <a:p>
            <a:r>
              <a:rPr lang="en-US" sz="3200" dirty="0" smtClean="0"/>
              <a:t>Time-bound</a:t>
            </a:r>
            <a:endParaRPr lang="en-US" sz="3200" dirty="0"/>
          </a:p>
        </p:txBody>
      </p:sp>
      <p:sp>
        <p:nvSpPr>
          <p:cNvPr id="5" name="Slide Number Placeholder 4"/>
          <p:cNvSpPr>
            <a:spLocks noGrp="1"/>
          </p:cNvSpPr>
          <p:nvPr>
            <p:ph type="sldNum" sz="quarter" idx="10"/>
          </p:nvPr>
        </p:nvSpPr>
        <p:spPr/>
        <p:txBody>
          <a:bodyPr/>
          <a:lstStyle/>
          <a:p>
            <a:pPr>
              <a:defRPr/>
            </a:pPr>
            <a:fld id="{E82920FF-40B2-4A8A-B79F-C74086EE78C8}" type="slidenum">
              <a:rPr lang="en-US" smtClean="0"/>
              <a:pPr>
                <a:defRPr/>
              </a:pPr>
              <a:t>37</a:t>
            </a:fld>
            <a:endParaRPr lang="en-US" dirty="0"/>
          </a:p>
        </p:txBody>
      </p:sp>
    </p:spTree>
    <p:extLst>
      <p:ext uri="{BB962C8B-B14F-4D97-AF65-F5344CB8AC3E}">
        <p14:creationId xmlns:p14="http://schemas.microsoft.com/office/powerpoint/2010/main" val="89155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 Food &amp; Drink </a:t>
            </a:r>
            <a:r>
              <a:rPr lang="mr-IN" sz="4000" dirty="0" smtClean="0"/>
              <a:t>–</a:t>
            </a:r>
            <a:r>
              <a:rPr lang="en-US" sz="4000" dirty="0" smtClean="0"/>
              <a:t> Summing Up</a:t>
            </a:r>
            <a:endParaRPr lang="en-US" sz="4000" dirty="0"/>
          </a:p>
        </p:txBody>
      </p:sp>
      <p:sp>
        <p:nvSpPr>
          <p:cNvPr id="6" name="Content Placeholder 5"/>
          <p:cNvSpPr>
            <a:spLocks noGrp="1"/>
          </p:cNvSpPr>
          <p:nvPr>
            <p:ph idx="1"/>
          </p:nvPr>
        </p:nvSpPr>
        <p:spPr>
          <a:xfrm>
            <a:off x="457200" y="1266109"/>
            <a:ext cx="8229600" cy="4811429"/>
          </a:xfrm>
          <a:noFill/>
        </p:spPr>
        <p:txBody>
          <a:bodyPr/>
          <a:lstStyle/>
          <a:p>
            <a:pPr marL="514350" indent="-514350">
              <a:buFont typeface="+mj-lt"/>
              <a:buAutoNum type="arabicPeriod"/>
            </a:pPr>
            <a:r>
              <a:rPr lang="en-US" sz="2800" dirty="0" smtClean="0"/>
              <a:t>Start with what matters</a:t>
            </a:r>
          </a:p>
          <a:p>
            <a:pPr marL="514350" indent="-514350">
              <a:buFont typeface="+mj-lt"/>
              <a:buAutoNum type="arabicPeriod"/>
            </a:pPr>
            <a:r>
              <a:rPr lang="en-US" sz="2800" dirty="0"/>
              <a:t>Tailor the plan to YOU!</a:t>
            </a:r>
          </a:p>
          <a:p>
            <a:pPr marL="514350" indent="-514350">
              <a:buFont typeface="+mj-lt"/>
              <a:buAutoNum type="arabicPeriod"/>
            </a:pPr>
            <a:r>
              <a:rPr lang="en-US" sz="2800" dirty="0" smtClean="0"/>
              <a:t>Food &amp; Drink can mean many things </a:t>
            </a:r>
            <a:r>
              <a:rPr lang="mr-IN" sz="2800" dirty="0" smtClean="0"/>
              <a:t>–</a:t>
            </a:r>
            <a:r>
              <a:rPr lang="en-US" sz="2800" dirty="0" smtClean="0"/>
              <a:t> start simple</a:t>
            </a:r>
          </a:p>
          <a:p>
            <a:pPr marL="514350" indent="-514350">
              <a:buFont typeface="+mj-lt"/>
              <a:buAutoNum type="arabicPeriod"/>
            </a:pPr>
            <a:r>
              <a:rPr lang="en-US" sz="2800" dirty="0" smtClean="0"/>
              <a:t>Learn about  resources, community programs, classes and other options</a:t>
            </a:r>
          </a:p>
          <a:p>
            <a:pPr marL="514350" indent="-514350">
              <a:buFont typeface="+mj-lt"/>
              <a:buAutoNum type="arabicPeriod"/>
            </a:pPr>
            <a:r>
              <a:rPr lang="en-US" sz="2800" dirty="0" smtClean="0"/>
              <a:t>Be safe, be realistic</a:t>
            </a:r>
          </a:p>
          <a:p>
            <a:pPr marL="514350" indent="-514350">
              <a:buFont typeface="+mj-lt"/>
              <a:buAutoNum type="arabicPeriod"/>
            </a:pPr>
            <a:r>
              <a:rPr lang="en-US" sz="2800" dirty="0" smtClean="0"/>
              <a:t>Ask for help and support (dietitians, other team members, loved ones)</a:t>
            </a:r>
          </a:p>
          <a:p>
            <a:pPr marL="514350" indent="-514350">
              <a:buFont typeface="+mj-lt"/>
              <a:buAutoNum type="arabicPeriod"/>
            </a:pPr>
            <a:r>
              <a:rPr lang="en-US" sz="2800" dirty="0" smtClean="0"/>
              <a:t>Keep eating enjoyable!</a:t>
            </a:r>
          </a:p>
        </p:txBody>
      </p:sp>
      <p:sp>
        <p:nvSpPr>
          <p:cNvPr id="4" name="Slide Number Placeholder 10"/>
          <p:cNvSpPr>
            <a:spLocks noGrp="1"/>
          </p:cNvSpPr>
          <p:nvPr>
            <p:ph type="sldNum" sz="quarter" idx="4294967295"/>
          </p:nvPr>
        </p:nvSpPr>
        <p:spPr>
          <a:xfrm>
            <a:off x="7010400" y="6553200"/>
            <a:ext cx="2133600" cy="304800"/>
          </a:xfrm>
          <a:prstGeom prst="rect">
            <a:avLst/>
          </a:prstGeom>
        </p:spPr>
        <p:txBody>
          <a:bodyPr/>
          <a:lstStyle>
            <a:lvl1pPr algn="r">
              <a:defRPr>
                <a:solidFill>
                  <a:srgbClr val="FFFFFF"/>
                </a:solidFill>
              </a:defRPr>
            </a:lvl1pPr>
          </a:lstStyle>
          <a:p>
            <a:fld id="{A829F25A-84D3-4F9E-BD6A-3ADD05BBF9F6}" type="slidenum">
              <a:rPr lang="en-US" altLang="en-US" smtClean="0"/>
              <a:pPr/>
              <a:t>38</a:t>
            </a:fld>
            <a:endParaRPr lang="en-US" altLang="en-US" dirty="0"/>
          </a:p>
        </p:txBody>
      </p:sp>
    </p:spTree>
    <p:extLst>
      <p:ext uri="{BB962C8B-B14F-4D97-AF65-F5344CB8AC3E}">
        <p14:creationId xmlns:p14="http://schemas.microsoft.com/office/powerpoint/2010/main" val="1849181812"/>
      </p:ext>
    </p:extLst>
  </p:cSld>
  <p:clrMapOvr>
    <a:masterClrMapping/>
  </p:clrMapOvr>
  <mc:AlternateContent xmlns:mc="http://schemas.openxmlformats.org/markup-compatibility/2006" xmlns:p14="http://schemas.microsoft.com/office/powerpoint/2010/main">
    <mc:Choice Requires="p14">
      <p:transition p14:dur="0" advClick="0" advTm="96687"/>
    </mc:Choice>
    <mc:Fallback xmlns="">
      <p:transition xmlns:p14="http://schemas.microsoft.com/office/powerpoint/2010/main" advClick="0" advTm="96687"/>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Kia kia.c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12" y="1665070"/>
            <a:ext cx="3479500" cy="1957219"/>
          </a:xfrm>
          <a:prstGeom prst="rect">
            <a:avLst/>
          </a:prstGeom>
        </p:spPr>
      </p:pic>
      <p:sp>
        <p:nvSpPr>
          <p:cNvPr id="2" name="Title 1"/>
          <p:cNvSpPr>
            <a:spLocks noGrp="1"/>
          </p:cNvSpPr>
          <p:nvPr>
            <p:ph type="title"/>
          </p:nvPr>
        </p:nvSpPr>
        <p:spPr>
          <a:xfrm>
            <a:off x="457200" y="96373"/>
            <a:ext cx="8229600" cy="1290637"/>
          </a:xfrm>
        </p:spPr>
        <p:txBody>
          <a:bodyPr/>
          <a:lstStyle/>
          <a:p>
            <a:r>
              <a:rPr lang="en-US" dirty="0" smtClean="0"/>
              <a:t>Our Body Mechanics: </a:t>
            </a:r>
            <a:br>
              <a:rPr lang="en-US" dirty="0" smtClean="0"/>
            </a:br>
            <a:r>
              <a:rPr lang="en-US" dirty="0" smtClean="0">
                <a:solidFill>
                  <a:schemeClr val="tx1"/>
                </a:solidFill>
              </a:rPr>
              <a:t>From Parts to the Whole</a:t>
            </a:r>
            <a:endParaRPr lang="en-US" dirty="0">
              <a:solidFill>
                <a:schemeClr val="tx1"/>
              </a:solidFill>
            </a:endParaRPr>
          </a:p>
        </p:txBody>
      </p:sp>
      <p:pic>
        <p:nvPicPr>
          <p:cNvPr id="7" name="Content Placeholder 6" descr="automotive-parts, car-ID.com.jpg"/>
          <p:cNvPicPr>
            <a:picLocks noGrp="1" noChangeAspect="1"/>
          </p:cNvPicPr>
          <p:nvPr>
            <p:ph sz="half" idx="1"/>
          </p:nvPr>
        </p:nvPicPr>
        <p:blipFill>
          <a:blip r:embed="rId3">
            <a:extLst>
              <a:ext uri="{28A0092B-C50C-407E-A947-70E740481C1C}">
                <a14:useLocalDpi xmlns:a14="http://schemas.microsoft.com/office/drawing/2010/main" val="0"/>
              </a:ext>
            </a:extLst>
          </a:blip>
          <a:srcRect l="683" r="683"/>
          <a:stretch>
            <a:fillRect/>
          </a:stretch>
        </p:blipFill>
        <p:spPr>
          <a:xfrm>
            <a:off x="2365594" y="1495434"/>
            <a:ext cx="3770071" cy="2230329"/>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390324" y="3872999"/>
            <a:ext cx="3794188" cy="2274951"/>
          </a:xfrm>
          <a:ln>
            <a:solidFill>
              <a:schemeClr val="accent6">
                <a:lumMod val="75000"/>
              </a:schemeClr>
            </a:solidFill>
          </a:ln>
        </p:spPr>
      </p:pic>
      <p:sp>
        <p:nvSpPr>
          <p:cNvPr id="4" name="Slide Number Placeholder 3"/>
          <p:cNvSpPr>
            <a:spLocks noGrp="1"/>
          </p:cNvSpPr>
          <p:nvPr>
            <p:ph type="sldNum" sz="quarter" idx="10"/>
          </p:nvPr>
        </p:nvSpPr>
        <p:spPr>
          <a:xfrm>
            <a:off x="8653463" y="6492875"/>
            <a:ext cx="490537" cy="365125"/>
          </a:xfrm>
        </p:spPr>
        <p:txBody>
          <a:bodyPr/>
          <a:lstStyle/>
          <a:p>
            <a:pPr>
              <a:defRPr/>
            </a:pPr>
            <a:fld id="{D11DDEAB-D160-49BB-B571-276B9D7F0C6B}" type="slidenum">
              <a:rPr lang="en-US" smtClean="0"/>
              <a:pPr>
                <a:defRPr/>
              </a:pPr>
              <a:t>3</a:t>
            </a:fld>
            <a:endParaRPr lang="en-US" dirty="0"/>
          </a:p>
        </p:txBody>
      </p:sp>
      <p:sp>
        <p:nvSpPr>
          <p:cNvPr id="8" name="TextBox 7"/>
          <p:cNvSpPr txBox="1"/>
          <p:nvPr/>
        </p:nvSpPr>
        <p:spPr>
          <a:xfrm>
            <a:off x="4898663" y="3499178"/>
            <a:ext cx="1285849" cy="246221"/>
          </a:xfrm>
          <a:prstGeom prst="rect">
            <a:avLst/>
          </a:prstGeom>
          <a:noFill/>
        </p:spPr>
        <p:txBody>
          <a:bodyPr wrap="square" rtlCol="0">
            <a:spAutoFit/>
          </a:bodyPr>
          <a:lstStyle/>
          <a:p>
            <a:r>
              <a:rPr lang="en-US" sz="1000" dirty="0" smtClean="0"/>
              <a:t>Photo: </a:t>
            </a:r>
            <a:r>
              <a:rPr lang="en-US" sz="1000" dirty="0" err="1" smtClean="0"/>
              <a:t>CariD.com</a:t>
            </a:r>
            <a:endParaRPr lang="en-US" sz="1000" dirty="0"/>
          </a:p>
        </p:txBody>
      </p:sp>
      <p:sp>
        <p:nvSpPr>
          <p:cNvPr id="10" name="TextBox 9"/>
          <p:cNvSpPr txBox="1"/>
          <p:nvPr/>
        </p:nvSpPr>
        <p:spPr>
          <a:xfrm>
            <a:off x="4621405" y="5910139"/>
            <a:ext cx="1563107" cy="230832"/>
          </a:xfrm>
          <a:prstGeom prst="rect">
            <a:avLst/>
          </a:prstGeom>
          <a:noFill/>
        </p:spPr>
        <p:txBody>
          <a:bodyPr wrap="square" rtlCol="0">
            <a:spAutoFit/>
          </a:bodyPr>
          <a:lstStyle/>
          <a:p>
            <a:pPr algn="r"/>
            <a:r>
              <a:rPr lang="en-US" sz="900" dirty="0" smtClean="0"/>
              <a:t>Photo: </a:t>
            </a:r>
            <a:r>
              <a:rPr lang="en-US" sz="900" dirty="0" err="1" smtClean="0"/>
              <a:t>Pathwayz.org</a:t>
            </a:r>
            <a:endParaRPr lang="en-US" sz="900" dirty="0"/>
          </a:p>
        </p:txBody>
      </p:sp>
      <p:pic>
        <p:nvPicPr>
          <p:cNvPr id="11" name="Picture 10" descr="Ge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303" y="1974036"/>
            <a:ext cx="1080690" cy="1299667"/>
          </a:xfrm>
          <a:prstGeom prst="rect">
            <a:avLst/>
          </a:prstGeom>
        </p:spPr>
      </p:pic>
      <p:pic>
        <p:nvPicPr>
          <p:cNvPr id="13" name="Picture 12" descr="taco-transparent-background-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72" y="4854671"/>
            <a:ext cx="1548031" cy="1000882"/>
          </a:xfrm>
          <a:prstGeom prst="rect">
            <a:avLst/>
          </a:prstGeom>
        </p:spPr>
      </p:pic>
      <p:sp>
        <p:nvSpPr>
          <p:cNvPr id="14" name="Right Arrow 13"/>
          <p:cNvSpPr/>
          <p:nvPr/>
        </p:nvSpPr>
        <p:spPr>
          <a:xfrm>
            <a:off x="1493325" y="2491280"/>
            <a:ext cx="544296" cy="265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652703" y="5121004"/>
            <a:ext cx="439624" cy="265179"/>
          </a:xfrm>
          <a:prstGeom prst="rightArrow">
            <a:avLst>
              <a:gd name="adj1" fmla="val 50000"/>
              <a:gd name="adj2" fmla="val 552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307132" y="2491280"/>
            <a:ext cx="517504" cy="265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6412924" y="5121004"/>
            <a:ext cx="732707" cy="265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ilhouette-3073924_960_72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4861" y="4214939"/>
            <a:ext cx="997191" cy="1994382"/>
          </a:xfrm>
          <a:prstGeom prst="rect">
            <a:avLst/>
          </a:prstGeom>
        </p:spPr>
      </p:pic>
      <p:sp>
        <p:nvSpPr>
          <p:cNvPr id="20" name="TextBox 19"/>
          <p:cNvSpPr txBox="1"/>
          <p:nvPr/>
        </p:nvSpPr>
        <p:spPr>
          <a:xfrm>
            <a:off x="7240189" y="2978153"/>
            <a:ext cx="1285849" cy="184666"/>
          </a:xfrm>
          <a:prstGeom prst="rect">
            <a:avLst/>
          </a:prstGeom>
          <a:noFill/>
        </p:spPr>
        <p:txBody>
          <a:bodyPr wrap="square" rtlCol="0">
            <a:spAutoFit/>
          </a:bodyPr>
          <a:lstStyle/>
          <a:p>
            <a:pPr algn="r"/>
            <a:r>
              <a:rPr lang="en-US" sz="600" dirty="0" smtClean="0">
                <a:solidFill>
                  <a:srgbClr val="BFBFBF"/>
                </a:solidFill>
              </a:rPr>
              <a:t>Photo: </a:t>
            </a:r>
            <a:r>
              <a:rPr lang="en-US" sz="600" dirty="0" err="1" smtClean="0">
                <a:solidFill>
                  <a:srgbClr val="BFBFBF"/>
                </a:solidFill>
              </a:rPr>
              <a:t>kia.com</a:t>
            </a:r>
            <a:endParaRPr lang="en-US" sz="600" dirty="0">
              <a:solidFill>
                <a:srgbClr val="BFBFBF"/>
              </a:solidFill>
            </a:endParaRPr>
          </a:p>
        </p:txBody>
      </p:sp>
      <p:sp>
        <p:nvSpPr>
          <p:cNvPr id="21" name="TextBox 20"/>
          <p:cNvSpPr txBox="1"/>
          <p:nvPr/>
        </p:nvSpPr>
        <p:spPr>
          <a:xfrm>
            <a:off x="7056203" y="6202163"/>
            <a:ext cx="1285849" cy="184666"/>
          </a:xfrm>
          <a:prstGeom prst="rect">
            <a:avLst/>
          </a:prstGeom>
          <a:noFill/>
        </p:spPr>
        <p:txBody>
          <a:bodyPr wrap="square" rtlCol="0">
            <a:spAutoFit/>
          </a:bodyPr>
          <a:lstStyle/>
          <a:p>
            <a:pPr algn="r"/>
            <a:r>
              <a:rPr lang="en-US" sz="600" dirty="0" smtClean="0">
                <a:solidFill>
                  <a:schemeClr val="bg1">
                    <a:lumMod val="75000"/>
                  </a:schemeClr>
                </a:solidFill>
              </a:rPr>
              <a:t>Photo: </a:t>
            </a:r>
            <a:r>
              <a:rPr lang="en-US" sz="600" dirty="0" err="1" smtClean="0">
                <a:solidFill>
                  <a:schemeClr val="bg1">
                    <a:lumMod val="75000"/>
                  </a:schemeClr>
                </a:solidFill>
              </a:rPr>
              <a:t>pixabay.com</a:t>
            </a:r>
            <a:endParaRPr lang="en-US" sz="600" dirty="0">
              <a:solidFill>
                <a:schemeClr val="bg1">
                  <a:lumMod val="75000"/>
                </a:schemeClr>
              </a:solidFill>
            </a:endParaRPr>
          </a:p>
        </p:txBody>
      </p:sp>
    </p:spTree>
    <p:extLst>
      <p:ext uri="{BB962C8B-B14F-4D97-AF65-F5344CB8AC3E}">
        <p14:creationId xmlns:p14="http://schemas.microsoft.com/office/powerpoint/2010/main" val="830238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39</a:t>
            </a:fld>
            <a:endParaRPr lang="en-US" dirty="0"/>
          </a:p>
        </p:txBody>
      </p:sp>
      <p:sp>
        <p:nvSpPr>
          <p:cNvPr id="5" name="TextBox 4"/>
          <p:cNvSpPr txBox="1"/>
          <p:nvPr/>
        </p:nvSpPr>
        <p:spPr>
          <a:xfrm>
            <a:off x="2386888" y="0"/>
            <a:ext cx="4146453" cy="923330"/>
          </a:xfrm>
          <a:prstGeom prst="rect">
            <a:avLst/>
          </a:prstGeom>
          <a:noFill/>
        </p:spPr>
        <p:txBody>
          <a:bodyPr wrap="square" rtlCol="0">
            <a:spAutoFit/>
          </a:bodyPr>
          <a:lstStyle/>
          <a:p>
            <a:pPr algn="ctr"/>
            <a:r>
              <a:rPr lang="en-US" sz="5400" dirty="0" smtClean="0">
                <a:solidFill>
                  <a:schemeClr val="bg1"/>
                </a:solidFill>
              </a:rPr>
              <a:t>Thank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995" y="1201015"/>
            <a:ext cx="6800489" cy="5100367"/>
          </a:xfrm>
          <a:prstGeom prst="rect">
            <a:avLst/>
          </a:prstGeom>
        </p:spPr>
      </p:pic>
      <p:sp>
        <p:nvSpPr>
          <p:cNvPr id="7" name="Rectangle 6"/>
          <p:cNvSpPr/>
          <p:nvPr/>
        </p:nvSpPr>
        <p:spPr>
          <a:xfrm>
            <a:off x="5850230" y="6196807"/>
            <a:ext cx="2320254" cy="307777"/>
          </a:xfrm>
          <a:prstGeom prst="rect">
            <a:avLst/>
          </a:prstGeom>
        </p:spPr>
        <p:txBody>
          <a:bodyPr wrap="none">
            <a:spAutoFit/>
          </a:bodyPr>
          <a:lstStyle/>
          <a:p>
            <a:pPr algn="r"/>
            <a:r>
              <a:rPr lang="en-US" sz="1400" dirty="0"/>
              <a:t>Photo: </a:t>
            </a:r>
            <a:r>
              <a:rPr lang="en-US" sz="1400" dirty="0" err="1" smtClean="0"/>
              <a:t>farmlandaccess.org</a:t>
            </a:r>
            <a:endParaRPr lang="en-US" sz="1400" dirty="0"/>
          </a:p>
        </p:txBody>
      </p:sp>
    </p:spTree>
    <p:extLst>
      <p:ext uri="{BB962C8B-B14F-4D97-AF65-F5344CB8AC3E}">
        <p14:creationId xmlns:p14="http://schemas.microsoft.com/office/powerpoint/2010/main" val="3673915983"/>
      </p:ext>
    </p:extLst>
  </p:cSld>
  <p:clrMapOvr>
    <a:masterClrMapping/>
  </p:clrMapOvr>
  <mc:AlternateContent xmlns:mc="http://schemas.openxmlformats.org/markup-compatibility/2006" xmlns:p14="http://schemas.microsoft.com/office/powerpoint/2010/main">
    <mc:Choice Requires="p14">
      <p:transition p14:dur="0" advClick="0" advTm="18787"/>
    </mc:Choice>
    <mc:Fallback xmlns="">
      <p:transition xmlns:p14="http://schemas.microsoft.com/office/powerpoint/2010/main" advClick="0" advTm="1878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lucose molec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980" y="942080"/>
            <a:ext cx="838796" cy="775991"/>
          </a:xfrm>
          <a:prstGeom prst="rect">
            <a:avLst/>
          </a:prstGeom>
        </p:spPr>
      </p:pic>
      <p:sp>
        <p:nvSpPr>
          <p:cNvPr id="2" name="Title 1"/>
          <p:cNvSpPr>
            <a:spLocks noGrp="1"/>
          </p:cNvSpPr>
          <p:nvPr>
            <p:ph type="title"/>
          </p:nvPr>
        </p:nvSpPr>
        <p:spPr>
          <a:xfrm>
            <a:off x="457200" y="172762"/>
            <a:ext cx="8229600" cy="907132"/>
          </a:xfrm>
        </p:spPr>
        <p:txBody>
          <a:bodyPr/>
          <a:lstStyle/>
          <a:p>
            <a:r>
              <a:rPr lang="en-US" dirty="0" smtClean="0"/>
              <a:t>You Really Are What You Eat</a:t>
            </a:r>
            <a:endParaRPr lang="en-US" dirty="0"/>
          </a:p>
        </p:txBody>
      </p:sp>
      <p:sp>
        <p:nvSpPr>
          <p:cNvPr id="3" name="Content Placeholder 2"/>
          <p:cNvSpPr>
            <a:spLocks noGrp="1"/>
          </p:cNvSpPr>
          <p:nvPr>
            <p:ph idx="1"/>
          </p:nvPr>
        </p:nvSpPr>
        <p:spPr>
          <a:xfrm>
            <a:off x="956008" y="1431572"/>
            <a:ext cx="4707754" cy="4686673"/>
          </a:xfrm>
        </p:spPr>
        <p:txBody>
          <a:bodyPr/>
          <a:lstStyle/>
          <a:p>
            <a:pPr marL="0" indent="0">
              <a:buNone/>
            </a:pPr>
            <a:r>
              <a:rPr lang="en-US" dirty="0" smtClean="0"/>
              <a:t>Everything is broken down into molecules</a:t>
            </a:r>
          </a:p>
          <a:p>
            <a:pPr marL="0" indent="0">
              <a:buNone/>
            </a:pPr>
            <a:endParaRPr lang="en-US" dirty="0" smtClean="0"/>
          </a:p>
          <a:p>
            <a:pPr marL="0" indent="0">
              <a:buNone/>
            </a:pPr>
            <a:r>
              <a:rPr lang="en-US" dirty="0" smtClean="0"/>
              <a:t>Those molecules affect how your body works</a:t>
            </a:r>
          </a:p>
          <a:p>
            <a:pPr marL="0" indent="0">
              <a:buNone/>
            </a:pPr>
            <a:endParaRPr lang="en-US" dirty="0" smtClean="0"/>
          </a:p>
          <a:p>
            <a:pPr marL="0" indent="0">
              <a:buNone/>
            </a:pPr>
            <a:r>
              <a:rPr lang="en-US" dirty="0" smtClean="0"/>
              <a:t>Those molecules turn into you!</a:t>
            </a:r>
          </a:p>
          <a:p>
            <a:endParaRPr lang="en-US" dirty="0"/>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4</a:t>
            </a:fld>
            <a:endParaRPr lang="en-US" dirty="0"/>
          </a:p>
        </p:txBody>
      </p:sp>
      <p:pic>
        <p:nvPicPr>
          <p:cNvPr id="6" name="Picture 5" descr="Eat a skinny pers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630" y="2017757"/>
            <a:ext cx="3601520" cy="3338174"/>
          </a:xfrm>
          <a:prstGeom prst="rect">
            <a:avLst/>
          </a:prstGeom>
        </p:spPr>
      </p:pic>
      <p:pic>
        <p:nvPicPr>
          <p:cNvPr id="5" name="Picture 4" descr="Heme chemtube3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980" y="4434502"/>
            <a:ext cx="855571" cy="921429"/>
          </a:xfrm>
          <a:prstGeom prst="rect">
            <a:avLst/>
          </a:prstGeom>
        </p:spPr>
      </p:pic>
      <p:pic>
        <p:nvPicPr>
          <p:cNvPr id="9" name="Picture 8" descr="DNA The Tech News or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1527" y="2733264"/>
            <a:ext cx="1379475" cy="517303"/>
          </a:xfrm>
          <a:prstGeom prst="rect">
            <a:avLst/>
          </a:prstGeom>
        </p:spPr>
      </p:pic>
    </p:spTree>
    <p:extLst>
      <p:ext uri="{BB962C8B-B14F-4D97-AF65-F5344CB8AC3E}">
        <p14:creationId xmlns:p14="http://schemas.microsoft.com/office/powerpoint/2010/main" val="1226444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2"/>
            <a:ext cx="8229600" cy="907132"/>
          </a:xfrm>
        </p:spPr>
        <p:txBody>
          <a:bodyPr/>
          <a:lstStyle/>
          <a:p>
            <a:r>
              <a:rPr lang="en-US" dirty="0" smtClean="0"/>
              <a:t>Why Food and Drink Matter</a:t>
            </a:r>
            <a:endParaRPr lang="en-US" dirty="0"/>
          </a:p>
        </p:txBody>
      </p:sp>
      <p:sp>
        <p:nvSpPr>
          <p:cNvPr id="3" name="Content Placeholder 2"/>
          <p:cNvSpPr>
            <a:spLocks noGrp="1"/>
          </p:cNvSpPr>
          <p:nvPr>
            <p:ph idx="1"/>
          </p:nvPr>
        </p:nvSpPr>
        <p:spPr>
          <a:xfrm>
            <a:off x="282178" y="1101965"/>
            <a:ext cx="8861822" cy="4686673"/>
          </a:xfrm>
        </p:spPr>
        <p:txBody>
          <a:bodyPr/>
          <a:lstStyle/>
          <a:p>
            <a:pPr marL="0" indent="0">
              <a:buNone/>
            </a:pPr>
            <a:r>
              <a:rPr lang="en-US" sz="4000" dirty="0" smtClean="0"/>
              <a:t>Healthy Eating </a:t>
            </a:r>
            <a:r>
              <a:rPr lang="en-US" sz="4000" dirty="0" smtClean="0"/>
              <a:t>Also Helps You Feel Good</a:t>
            </a:r>
            <a:endParaRPr lang="en-US" sz="4000" dirty="0" smtClean="0"/>
          </a:p>
          <a:p>
            <a:r>
              <a:rPr lang="en-US" sz="3200" dirty="0" smtClean="0"/>
              <a:t>Blood flow</a:t>
            </a:r>
            <a:endParaRPr lang="en-US" sz="3200" dirty="0" smtClean="0"/>
          </a:p>
          <a:p>
            <a:r>
              <a:rPr lang="en-US" sz="3200" dirty="0" smtClean="0"/>
              <a:t>Brain function</a:t>
            </a:r>
            <a:endParaRPr lang="en-US" sz="3200" dirty="0" smtClean="0"/>
          </a:p>
          <a:p>
            <a:r>
              <a:rPr lang="en-US" sz="3200" dirty="0" smtClean="0"/>
              <a:t>Energy level</a:t>
            </a:r>
            <a:endParaRPr lang="en-US" sz="3200" dirty="0" smtClean="0"/>
          </a:p>
          <a:p>
            <a:r>
              <a:rPr lang="en-US" sz="3200" dirty="0" smtClean="0"/>
              <a:t>Digestion</a:t>
            </a:r>
            <a:endParaRPr lang="en-US" sz="3200" dirty="0" smtClean="0"/>
          </a:p>
          <a:p>
            <a:r>
              <a:rPr lang="en-US" sz="3200" dirty="0" smtClean="0"/>
              <a:t>Breathing</a:t>
            </a:r>
            <a:endParaRPr lang="en-US" sz="3200" dirty="0" smtClean="0"/>
          </a:p>
          <a:p>
            <a:r>
              <a:rPr lang="en-US" sz="3200" dirty="0" smtClean="0"/>
              <a:t>Mental health</a:t>
            </a:r>
          </a:p>
          <a:p>
            <a:r>
              <a:rPr lang="en-US" sz="3200" dirty="0" smtClean="0"/>
              <a:t>Pain</a:t>
            </a:r>
          </a:p>
          <a:p>
            <a:r>
              <a:rPr lang="en-US" sz="3200" dirty="0" smtClean="0"/>
              <a:t>...and many more </a:t>
            </a:r>
            <a:r>
              <a:rPr lang="en-US" sz="3200" dirty="0" smtClean="0"/>
              <a:t>areas of health</a:t>
            </a:r>
            <a:endParaRPr lang="en-US" sz="3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910" y="2358691"/>
            <a:ext cx="4660703" cy="2619315"/>
          </a:xfrm>
          <a:prstGeom prst="rect">
            <a:avLst/>
          </a:prstGeom>
        </p:spPr>
      </p:pic>
      <p:sp>
        <p:nvSpPr>
          <p:cNvPr id="5" name="TextBox 4"/>
          <p:cNvSpPr txBox="1"/>
          <p:nvPr/>
        </p:nvSpPr>
        <p:spPr>
          <a:xfrm>
            <a:off x="2829206" y="6642556"/>
            <a:ext cx="3476809" cy="215444"/>
          </a:xfrm>
          <a:prstGeom prst="rect">
            <a:avLst/>
          </a:prstGeom>
          <a:solidFill>
            <a:schemeClr val="bg1"/>
          </a:solidFill>
        </p:spPr>
        <p:txBody>
          <a:bodyPr wrap="square" rtlCol="0">
            <a:spAutoFit/>
          </a:bodyPr>
          <a:lstStyle/>
          <a:p>
            <a:r>
              <a:rPr lang="en-US" sz="800" dirty="0">
                <a:solidFill>
                  <a:schemeClr val="bg1"/>
                </a:solidFill>
                <a:hlinkClick r:id="rId4"/>
              </a:rPr>
              <a:t>http://www.who.int/dietphysicalactivity/publications/trs916/summary/en</a:t>
            </a:r>
            <a:r>
              <a:rPr lang="en-US" sz="800" dirty="0" smtClean="0">
                <a:solidFill>
                  <a:schemeClr val="bg1"/>
                </a:solidFill>
                <a:hlinkClick r:id="rId4"/>
              </a:rPr>
              <a:t>/</a:t>
            </a:r>
            <a:r>
              <a:rPr lang="en-US" sz="800" dirty="0" smtClean="0">
                <a:solidFill>
                  <a:schemeClr val="bg1"/>
                </a:solidFill>
              </a:rPr>
              <a:t> </a:t>
            </a:r>
            <a:endParaRPr lang="en-US" sz="800" dirty="0">
              <a:solidFill>
                <a:schemeClr val="bg1"/>
              </a:solidFill>
            </a:endParaRPr>
          </a:p>
        </p:txBody>
      </p:sp>
      <p:sp>
        <p:nvSpPr>
          <p:cNvPr id="7" name="TextBox 6"/>
          <p:cNvSpPr txBox="1"/>
          <p:nvPr/>
        </p:nvSpPr>
        <p:spPr>
          <a:xfrm>
            <a:off x="6832410" y="4978006"/>
            <a:ext cx="1751203" cy="261610"/>
          </a:xfrm>
          <a:prstGeom prst="rect">
            <a:avLst/>
          </a:prstGeom>
          <a:noFill/>
        </p:spPr>
        <p:txBody>
          <a:bodyPr wrap="square" rtlCol="0">
            <a:spAutoFit/>
          </a:bodyPr>
          <a:lstStyle/>
          <a:p>
            <a:pPr algn="r"/>
            <a:r>
              <a:rPr lang="en-US" sz="1100" dirty="0" smtClean="0">
                <a:solidFill>
                  <a:schemeClr val="bg1">
                    <a:lumMod val="50000"/>
                  </a:schemeClr>
                </a:solidFill>
              </a:rPr>
              <a:t>Photo: </a:t>
            </a:r>
            <a:r>
              <a:rPr lang="en-US" sz="1100" dirty="0" err="1" smtClean="0">
                <a:solidFill>
                  <a:schemeClr val="bg1">
                    <a:lumMod val="50000"/>
                  </a:schemeClr>
                </a:solidFill>
              </a:rPr>
              <a:t>USDA.gov</a:t>
            </a:r>
            <a:endParaRPr lang="en-US" sz="1100" dirty="0">
              <a:solidFill>
                <a:schemeClr val="bg1">
                  <a:lumMod val="50000"/>
                </a:schemeClr>
              </a:solidFill>
            </a:endParaRPr>
          </a:p>
        </p:txBody>
      </p:sp>
    </p:spTree>
    <p:extLst>
      <p:ext uri="{BB962C8B-B14F-4D97-AF65-F5344CB8AC3E}">
        <p14:creationId xmlns:p14="http://schemas.microsoft.com/office/powerpoint/2010/main" val="32781407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2"/>
            <a:ext cx="8229600" cy="907132"/>
          </a:xfrm>
        </p:spPr>
        <p:txBody>
          <a:bodyPr/>
          <a:lstStyle/>
          <a:p>
            <a:r>
              <a:rPr lang="en-US" dirty="0" smtClean="0"/>
              <a:t>Why Food and Drink Matter</a:t>
            </a:r>
            <a:endParaRPr lang="en-US" dirty="0"/>
          </a:p>
        </p:txBody>
      </p:sp>
      <p:sp>
        <p:nvSpPr>
          <p:cNvPr id="3" name="Content Placeholder 2"/>
          <p:cNvSpPr>
            <a:spLocks noGrp="1"/>
          </p:cNvSpPr>
          <p:nvPr>
            <p:ph idx="1"/>
          </p:nvPr>
        </p:nvSpPr>
        <p:spPr>
          <a:xfrm>
            <a:off x="282178" y="1101965"/>
            <a:ext cx="6425087" cy="4686673"/>
          </a:xfrm>
        </p:spPr>
        <p:txBody>
          <a:bodyPr/>
          <a:lstStyle/>
          <a:p>
            <a:pPr marL="0" indent="0">
              <a:buNone/>
            </a:pPr>
            <a:r>
              <a:rPr lang="en-US" sz="4000" dirty="0" smtClean="0"/>
              <a:t>Healthy Eating Helps Prevent</a:t>
            </a:r>
          </a:p>
          <a:p>
            <a:r>
              <a:rPr lang="en-US" sz="3200" dirty="0" smtClean="0"/>
              <a:t>Obesity</a:t>
            </a:r>
          </a:p>
          <a:p>
            <a:r>
              <a:rPr lang="en-US" sz="3200" dirty="0" smtClean="0"/>
              <a:t>Heart disease</a:t>
            </a:r>
          </a:p>
          <a:p>
            <a:r>
              <a:rPr lang="en-US" sz="3200" dirty="0" smtClean="0"/>
              <a:t>Stroke</a:t>
            </a:r>
          </a:p>
          <a:p>
            <a:r>
              <a:rPr lang="en-US" sz="3200" dirty="0" smtClean="0"/>
              <a:t>Diabetes</a:t>
            </a:r>
          </a:p>
          <a:p>
            <a:r>
              <a:rPr lang="en-US" sz="3200" dirty="0" smtClean="0"/>
              <a:t>Cancer</a:t>
            </a:r>
          </a:p>
          <a:p>
            <a:r>
              <a:rPr lang="en-US" sz="3200" dirty="0" smtClean="0"/>
              <a:t>Mental health</a:t>
            </a:r>
          </a:p>
          <a:p>
            <a:r>
              <a:rPr lang="en-US" sz="3200" dirty="0" smtClean="0"/>
              <a:t>Pain</a:t>
            </a:r>
          </a:p>
          <a:p>
            <a:r>
              <a:rPr lang="en-US" sz="3200" dirty="0" smtClean="0"/>
              <a:t>...and many more health issues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1DDEAB-D160-49BB-B571-276B9D7F0C6B}" type="slidenum">
              <a:rPr lang="en-US" smtClean="0"/>
              <a:pPr>
                <a:defRPr/>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80" y="2186211"/>
            <a:ext cx="3601520" cy="3001266"/>
          </a:xfrm>
          <a:prstGeom prst="rect">
            <a:avLst/>
          </a:prstGeom>
        </p:spPr>
      </p:pic>
      <p:sp>
        <p:nvSpPr>
          <p:cNvPr id="5" name="TextBox 4"/>
          <p:cNvSpPr txBox="1"/>
          <p:nvPr/>
        </p:nvSpPr>
        <p:spPr>
          <a:xfrm>
            <a:off x="2829206" y="6642556"/>
            <a:ext cx="3476809" cy="215444"/>
          </a:xfrm>
          <a:prstGeom prst="rect">
            <a:avLst/>
          </a:prstGeom>
          <a:solidFill>
            <a:schemeClr val="bg1"/>
          </a:solidFill>
        </p:spPr>
        <p:txBody>
          <a:bodyPr wrap="square" rtlCol="0">
            <a:spAutoFit/>
          </a:bodyPr>
          <a:lstStyle/>
          <a:p>
            <a:r>
              <a:rPr lang="en-US" sz="800" dirty="0">
                <a:solidFill>
                  <a:schemeClr val="bg1"/>
                </a:solidFill>
                <a:hlinkClick r:id="rId4"/>
              </a:rPr>
              <a:t>http://www.who.int/dietphysicalactivity/publications/trs916/summary/en</a:t>
            </a:r>
            <a:r>
              <a:rPr lang="en-US" sz="800" dirty="0" smtClean="0">
                <a:solidFill>
                  <a:schemeClr val="bg1"/>
                </a:solidFill>
                <a:hlinkClick r:id="rId4"/>
              </a:rPr>
              <a:t>/</a:t>
            </a:r>
            <a:r>
              <a:rPr lang="en-US" sz="800" dirty="0" smtClean="0">
                <a:solidFill>
                  <a:schemeClr val="bg1"/>
                </a:solidFill>
              </a:rPr>
              <a:t> </a:t>
            </a:r>
            <a:endParaRPr lang="en-US" sz="800" dirty="0">
              <a:solidFill>
                <a:schemeClr val="bg1"/>
              </a:solidFill>
            </a:endParaRPr>
          </a:p>
        </p:txBody>
      </p:sp>
      <p:sp>
        <p:nvSpPr>
          <p:cNvPr id="7" name="TextBox 6"/>
          <p:cNvSpPr txBox="1"/>
          <p:nvPr/>
        </p:nvSpPr>
        <p:spPr>
          <a:xfrm>
            <a:off x="6935597" y="5187477"/>
            <a:ext cx="1751203" cy="261610"/>
          </a:xfrm>
          <a:prstGeom prst="rect">
            <a:avLst/>
          </a:prstGeom>
          <a:noFill/>
        </p:spPr>
        <p:txBody>
          <a:bodyPr wrap="square" rtlCol="0">
            <a:spAutoFit/>
          </a:bodyPr>
          <a:lstStyle/>
          <a:p>
            <a:r>
              <a:rPr lang="en-US" sz="1100" dirty="0" smtClean="0">
                <a:solidFill>
                  <a:schemeClr val="bg1">
                    <a:lumMod val="50000"/>
                  </a:schemeClr>
                </a:solidFill>
              </a:rPr>
              <a:t>Photo: 360yourlife.com</a:t>
            </a:r>
            <a:endParaRPr lang="en-US" sz="1100" dirty="0">
              <a:solidFill>
                <a:schemeClr val="bg1">
                  <a:lumMod val="50000"/>
                </a:schemeClr>
              </a:solidFill>
            </a:endParaRPr>
          </a:p>
        </p:txBody>
      </p:sp>
    </p:spTree>
    <p:extLst>
      <p:ext uri="{BB962C8B-B14F-4D97-AF65-F5344CB8AC3E}">
        <p14:creationId xmlns:p14="http://schemas.microsoft.com/office/powerpoint/2010/main" val="5096971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a:t>
            </a:r>
            <a:br>
              <a:rPr lang="en-US" dirty="0" smtClean="0"/>
            </a:br>
            <a:r>
              <a:rPr lang="en-US" dirty="0" smtClean="0">
                <a:solidFill>
                  <a:schemeClr val="tx1"/>
                </a:solidFill>
              </a:rPr>
              <a:t>Best....Meal....Ever!</a:t>
            </a:r>
            <a:r>
              <a:rPr lang="en-US" dirty="0" smtClean="0">
                <a:solidFill>
                  <a:srgbClr val="000000"/>
                </a:solidFill>
              </a:rPr>
              <a:t>	</a:t>
            </a:r>
            <a:r>
              <a:rPr lang="en-US" sz="3200" dirty="0" smtClean="0">
                <a:solidFill>
                  <a:srgbClr val="000000"/>
                </a:solidFill>
              </a:rPr>
              <a:t>			</a:t>
            </a:r>
            <a:r>
              <a:rPr lang="en-US" sz="3200" dirty="0" smtClean="0"/>
              <a:t>			</a:t>
            </a:r>
            <a:endParaRPr lang="en-US" sz="2800" dirty="0"/>
          </a:p>
        </p:txBody>
      </p:sp>
      <p:sp>
        <p:nvSpPr>
          <p:cNvPr id="3" name="Content Placeholder 2"/>
          <p:cNvSpPr>
            <a:spLocks noGrp="1"/>
          </p:cNvSpPr>
          <p:nvPr>
            <p:ph idx="1"/>
          </p:nvPr>
        </p:nvSpPr>
        <p:spPr>
          <a:xfrm>
            <a:off x="811143" y="1963604"/>
            <a:ext cx="7427764" cy="3521400"/>
          </a:xfrm>
          <a:noFill/>
        </p:spPr>
        <p:txBody>
          <a:bodyPr/>
          <a:lstStyle/>
          <a:p>
            <a:pPr>
              <a:spcBef>
                <a:spcPts val="1464"/>
              </a:spcBef>
            </a:pPr>
            <a:r>
              <a:rPr lang="en-US" dirty="0" smtClean="0"/>
              <a:t>Form groups of 2 or 3</a:t>
            </a:r>
          </a:p>
          <a:p>
            <a:pPr>
              <a:spcBef>
                <a:spcPts val="1464"/>
              </a:spcBef>
            </a:pPr>
            <a:r>
              <a:rPr lang="en-US" dirty="0">
                <a:solidFill>
                  <a:srgbClr val="0000FF"/>
                </a:solidFill>
              </a:rPr>
              <a:t>Choose someone to go first</a:t>
            </a:r>
          </a:p>
          <a:p>
            <a:pPr>
              <a:spcBef>
                <a:spcPts val="1464"/>
              </a:spcBef>
            </a:pPr>
            <a:r>
              <a:rPr lang="en-US" dirty="0" smtClean="0"/>
              <a:t>Each person takes a few minutes</a:t>
            </a:r>
            <a:endParaRPr lang="en-US" dirty="0"/>
          </a:p>
          <a:p>
            <a:pPr>
              <a:spcBef>
                <a:spcPts val="1464"/>
              </a:spcBef>
              <a:buFont typeface="Arial"/>
              <a:buChar char="•"/>
            </a:pPr>
            <a:r>
              <a:rPr lang="en-US" dirty="0" smtClean="0">
                <a:solidFill>
                  <a:srgbClr val="0000FF"/>
                </a:solidFill>
              </a:rPr>
              <a:t>Describe one of your best meals ever</a:t>
            </a:r>
          </a:p>
          <a:p>
            <a:pPr>
              <a:spcBef>
                <a:spcPts val="1464"/>
              </a:spcBef>
              <a:buFont typeface="Arial"/>
              <a:buChar char="•"/>
            </a:pPr>
            <a:r>
              <a:rPr lang="en-US" dirty="0" smtClean="0"/>
              <a:t>What made it great?</a:t>
            </a:r>
            <a:endParaRPr lang="en-US" sz="3200" dirty="0"/>
          </a:p>
        </p:txBody>
      </p:sp>
    </p:spTree>
    <p:extLst>
      <p:ext uri="{BB962C8B-B14F-4D97-AF65-F5344CB8AC3E}">
        <p14:creationId xmlns:p14="http://schemas.microsoft.com/office/powerpoint/2010/main" val="1211423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ChangeArrowheads="1"/>
          </p:cNvSpPr>
          <p:nvPr>
            <p:ph type="title"/>
          </p:nvPr>
        </p:nvSpPr>
        <p:spPr/>
        <p:txBody>
          <a:bodyPr/>
          <a:lstStyle/>
          <a:p>
            <a:r>
              <a:rPr lang="en-US" sz="4000" dirty="0" smtClean="0">
                <a:ea typeface="ＭＳ Ｐゴシック" charset="0"/>
              </a:rPr>
              <a:t>Large Group Discussion:</a:t>
            </a:r>
            <a:br>
              <a:rPr lang="en-US" sz="4000" dirty="0" smtClean="0">
                <a:ea typeface="ＭＳ Ｐゴシック" charset="0"/>
              </a:rPr>
            </a:br>
            <a:r>
              <a:rPr lang="en-US" sz="4000" dirty="0" smtClean="0">
                <a:solidFill>
                  <a:schemeClr val="tx1"/>
                </a:solidFill>
                <a:ea typeface="ＭＳ Ｐゴシック" charset="0"/>
              </a:rPr>
              <a:t>Best Meal Ever</a:t>
            </a:r>
            <a:endParaRPr lang="en-US" sz="4000" dirty="0">
              <a:solidFill>
                <a:schemeClr val="tx1"/>
              </a:solidFill>
              <a:ea typeface="ＭＳ Ｐゴシック" charset="0"/>
            </a:endParaRPr>
          </a:p>
        </p:txBody>
      </p:sp>
      <p:pic>
        <p:nvPicPr>
          <p:cNvPr id="24371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352527" y="2406925"/>
            <a:ext cx="4038600" cy="2733193"/>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Content Placeholder 1"/>
          <p:cNvSpPr>
            <a:spLocks noGrp="1"/>
          </p:cNvSpPr>
          <p:nvPr>
            <p:ph sz="half" idx="2"/>
          </p:nvPr>
        </p:nvSpPr>
        <p:spPr>
          <a:xfrm>
            <a:off x="4644337" y="1632940"/>
            <a:ext cx="4276860" cy="3507178"/>
          </a:xfrm>
        </p:spPr>
        <p:txBody>
          <a:bodyPr>
            <a:normAutofit/>
          </a:bodyPr>
          <a:lstStyle/>
          <a:p>
            <a:pPr marL="0" indent="0">
              <a:buNone/>
            </a:pPr>
            <a:r>
              <a:rPr lang="en-US" sz="2800" dirty="0" smtClean="0"/>
              <a:t>What came up for you?</a:t>
            </a:r>
          </a:p>
          <a:p>
            <a:pPr lvl="1"/>
            <a:r>
              <a:rPr lang="en-US" sz="2600" dirty="0" smtClean="0"/>
              <a:t>A great meal is made up of good food... and more</a:t>
            </a:r>
          </a:p>
          <a:p>
            <a:pPr lvl="1"/>
            <a:r>
              <a:rPr lang="en-US" sz="2600" dirty="0" smtClean="0"/>
              <a:t>Company</a:t>
            </a:r>
          </a:p>
          <a:p>
            <a:pPr lvl="1"/>
            <a:r>
              <a:rPr lang="en-US" sz="2600" dirty="0" smtClean="0"/>
              <a:t>Conversation</a:t>
            </a:r>
          </a:p>
          <a:p>
            <a:pPr lvl="1"/>
            <a:r>
              <a:rPr lang="en-US" sz="2600" dirty="0" smtClean="0"/>
              <a:t>The setting</a:t>
            </a:r>
          </a:p>
          <a:p>
            <a:pPr lvl="1"/>
            <a:r>
              <a:rPr lang="en-US" sz="2600" dirty="0" smtClean="0"/>
              <a:t>Good memories</a:t>
            </a:r>
          </a:p>
          <a:p>
            <a:endParaRPr lang="en-US" sz="2400" dirty="0"/>
          </a:p>
          <a:p>
            <a:pPr marL="0" indent="0">
              <a:buNone/>
            </a:pPr>
            <a:endParaRPr lang="en-US" sz="2400" dirty="0" smtClean="0"/>
          </a:p>
        </p:txBody>
      </p:sp>
      <p:sp>
        <p:nvSpPr>
          <p:cNvPr id="5" name="TextBox 4"/>
          <p:cNvSpPr txBox="1"/>
          <p:nvPr/>
        </p:nvSpPr>
        <p:spPr>
          <a:xfrm>
            <a:off x="2454405" y="4937249"/>
            <a:ext cx="1936722" cy="215444"/>
          </a:xfrm>
          <a:prstGeom prst="rect">
            <a:avLst/>
          </a:prstGeom>
          <a:noFill/>
        </p:spPr>
        <p:txBody>
          <a:bodyPr wrap="square" rtlCol="0">
            <a:spAutoFit/>
          </a:bodyPr>
          <a:lstStyle/>
          <a:p>
            <a:pPr algn="r"/>
            <a:r>
              <a:rPr lang="en-US" sz="800" dirty="0" smtClean="0">
                <a:solidFill>
                  <a:schemeClr val="bg1">
                    <a:lumMod val="85000"/>
                  </a:schemeClr>
                </a:solidFill>
              </a:rPr>
              <a:t>Photo: </a:t>
            </a:r>
            <a:r>
              <a:rPr lang="en-US" sz="800" dirty="0" err="1" smtClean="0">
                <a:solidFill>
                  <a:schemeClr val="bg1">
                    <a:lumMod val="85000"/>
                  </a:schemeClr>
                </a:solidFill>
              </a:rPr>
              <a:t>artofmanliness.com</a:t>
            </a:r>
            <a:endParaRPr lang="en-US" sz="800" dirty="0">
              <a:solidFill>
                <a:schemeClr val="bg1">
                  <a:lumMod val="85000"/>
                </a:schemeClr>
              </a:solidFill>
            </a:endParaRPr>
          </a:p>
        </p:txBody>
      </p:sp>
      <p:sp>
        <p:nvSpPr>
          <p:cNvPr id="3" name="TextBox 2"/>
          <p:cNvSpPr txBox="1"/>
          <p:nvPr/>
        </p:nvSpPr>
        <p:spPr>
          <a:xfrm>
            <a:off x="1779430" y="5317524"/>
            <a:ext cx="5003337" cy="1384995"/>
          </a:xfrm>
          <a:prstGeom prst="rect">
            <a:avLst/>
          </a:prstGeom>
          <a:solidFill>
            <a:schemeClr val="accent3">
              <a:lumMod val="20000"/>
              <a:lumOff val="80000"/>
            </a:schemeClr>
          </a:solidFill>
          <a:effectLst>
            <a:outerShdw blurRad="50800" dist="38100" dir="2700000" algn="tl" rotWithShape="0">
              <a:srgbClr val="000000">
                <a:alpha val="43000"/>
              </a:srgbClr>
            </a:outerShdw>
          </a:effectLst>
        </p:spPr>
        <p:txBody>
          <a:bodyPr wrap="square" rtlCol="0">
            <a:spAutoFit/>
          </a:bodyPr>
          <a:lstStyle/>
          <a:p>
            <a:pPr algn="ctr"/>
            <a:r>
              <a:rPr lang="en-US" sz="2800" i="1" dirty="0"/>
              <a:t>Food &amp; Drink connects to the other self-care circles </a:t>
            </a:r>
            <a:r>
              <a:rPr lang="en-US" sz="2800" i="1" dirty="0" smtClean="0"/>
              <a:t>in </a:t>
            </a:r>
            <a:r>
              <a:rPr lang="en-US" sz="2800" i="1" dirty="0"/>
              <a:t>the Circle of </a:t>
            </a:r>
            <a:r>
              <a:rPr lang="en-US" sz="2800" i="1" dirty="0" smtClean="0"/>
              <a:t>Health</a:t>
            </a:r>
            <a:endParaRPr lang="en-US" dirty="0"/>
          </a:p>
        </p:txBody>
      </p:sp>
    </p:spTree>
    <p:extLst>
      <p:ext uri="{BB962C8B-B14F-4D97-AF65-F5344CB8AC3E}">
        <p14:creationId xmlns:p14="http://schemas.microsoft.com/office/powerpoint/2010/main" val="2288505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5.3|18.7"/>
</p:tagLst>
</file>

<file path=ppt/tags/tag2.xml><?xml version="1.0" encoding="utf-8"?>
<p:tagLst xmlns:a="http://schemas.openxmlformats.org/drawingml/2006/main" xmlns:r="http://schemas.openxmlformats.org/officeDocument/2006/relationships" xmlns:p="http://schemas.openxmlformats.org/presentationml/2006/main">
  <p:tag name="TIMING" val="|3.1|1|6.5|43.2"/>
</p:tagLst>
</file>

<file path=ppt/tags/tag3.xml><?xml version="1.0" encoding="utf-8"?>
<p:tagLst xmlns:a="http://schemas.openxmlformats.org/drawingml/2006/main" xmlns:r="http://schemas.openxmlformats.org/officeDocument/2006/relationships" xmlns:p="http://schemas.openxmlformats.org/presentationml/2006/main">
  <p:tag name="TIMING" val="|3.1|1|6.5|43.2"/>
</p:tagLst>
</file>

<file path=ppt/theme/theme1.xml><?xml version="1.0" encoding="utf-8"?>
<a:theme xmlns:a="http://schemas.openxmlformats.org/drawingml/2006/main" name="VA_PPT_TEMPLATE_DLJ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7B983D1C9F134999CFBEE916B2F850" ma:contentTypeVersion="0" ma:contentTypeDescription="Create a new document." ma:contentTypeScope="" ma:versionID="2e5c87369adc56c3410ce35819e98cc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C32D14B-149E-4FA1-A977-1653967CC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7926BB3-7045-43F3-8964-696B3C3480BC}">
  <ds:schemaRefs>
    <ds:schemaRef ds:uri="http://schemas.microsoft.com/sharepoint/v3/contenttype/forms"/>
  </ds:schemaRefs>
</ds:datastoreItem>
</file>

<file path=customXml/itemProps3.xml><?xml version="1.0" encoding="utf-8"?>
<ds:datastoreItem xmlns:ds="http://schemas.openxmlformats.org/officeDocument/2006/customXml" ds:itemID="{780BDB9C-6483-41DD-AAB2-478ED9DDBA61}">
  <ds:schemaRef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35012</TotalTime>
  <Words>2159</Words>
  <Application>Microsoft Macintosh PowerPoint</Application>
  <PresentationFormat>On-screen Show (4:3)</PresentationFormat>
  <Paragraphs>416</Paragraphs>
  <Slides>40</Slides>
  <Notes>24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VA_PPT_TEMPLATE_DLJedit</vt:lpstr>
      <vt:lpstr>Whole Health Skill-Building:  Food &amp; Drink</vt:lpstr>
      <vt:lpstr>In this course, we will focus on</vt:lpstr>
      <vt:lpstr> Let’s Discuss:  How Do Food &amp; Drink Affect Your Health?</vt:lpstr>
      <vt:lpstr>Our Body Mechanics:  From Parts to the Whole</vt:lpstr>
      <vt:lpstr>You Really Are What You Eat</vt:lpstr>
      <vt:lpstr>Why Food and Drink Matter</vt:lpstr>
      <vt:lpstr>Why Food and Drink Matter</vt:lpstr>
      <vt:lpstr>Small Group Exercise: Best....Meal....Ever!       </vt:lpstr>
      <vt:lpstr>Large Group Discussion: Best Meal Ever</vt:lpstr>
      <vt:lpstr>Food &amp; Drink: Important Reminders   </vt:lpstr>
      <vt:lpstr>PowerPoint Presentation</vt:lpstr>
      <vt:lpstr>PowerPoint Presentation</vt:lpstr>
      <vt:lpstr>Personal Food &amp; Drink Plans:  Some “Food for Thought”</vt:lpstr>
      <vt:lpstr>Personal Food &amp; Drink Plans:  More Food for Thought</vt:lpstr>
      <vt:lpstr>The Food &amp; Drink Plan: Adding</vt:lpstr>
      <vt:lpstr>The Food &amp; Drink Plan: Removing</vt:lpstr>
      <vt:lpstr>The Food &amp; Drink Plan: Changes</vt:lpstr>
      <vt:lpstr>PowerPoint Presentation</vt:lpstr>
      <vt:lpstr>PowerPoint Presentation</vt:lpstr>
      <vt:lpstr>Remember...</vt:lpstr>
      <vt:lpstr>PowerPoint Presentation</vt:lpstr>
      <vt:lpstr>Classes</vt:lpstr>
      <vt:lpstr>Try it out!</vt:lpstr>
      <vt:lpstr>PowerPoint Presentation</vt:lpstr>
      <vt:lpstr>Mindful Awareness- An Eating Meditation...</vt:lpstr>
      <vt:lpstr>Let’s Discuss: Eating Meditation</vt:lpstr>
      <vt:lpstr>PowerPoint Presentation</vt:lpstr>
      <vt:lpstr>There are many different ways to eat </vt:lpstr>
      <vt:lpstr>There are many different ways to eat </vt:lpstr>
      <vt:lpstr>So, How Do You Decide?</vt:lpstr>
      <vt:lpstr>Some Examples</vt:lpstr>
      <vt:lpstr>PowerPoint Presentation</vt:lpstr>
      <vt:lpstr>Nutrition &amp; Food Services (NFS)</vt:lpstr>
      <vt:lpstr>NFS Nutrition Professionals…  Experts in Action!</vt:lpstr>
      <vt:lpstr>PowerPoint Presentation</vt:lpstr>
      <vt:lpstr>Set a Goal! Make One Small Change</vt:lpstr>
      <vt:lpstr>Your Turn</vt:lpstr>
      <vt:lpstr>Setting Goals</vt:lpstr>
      <vt:lpstr> Food &amp; Drink – Summing Up</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Adam  Rindfleisch</cp:lastModifiedBy>
  <cp:revision>672</cp:revision>
  <cp:lastPrinted>2016-03-20T17:58:39Z</cp:lastPrinted>
  <dcterms:created xsi:type="dcterms:W3CDTF">2016-07-19T12:35:41Z</dcterms:created>
  <dcterms:modified xsi:type="dcterms:W3CDTF">2018-08-04T02:19:05Z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0x010100EC7B983D1C9F134999CFBEE916B2F850</vt:lpwstr>
  </property>
  <property fmtid="{D5CDD505-2E9C-101B-9397-08002B2CF9AE}" pid="3" name="Archive">
    <vt:lpwstr>false</vt:lpwstr>
  </property>
  <property fmtid="{D5CDD505-2E9C-101B-9397-08002B2CF9AE}" pid="4" name="Related Deliverable">
    <vt:lpwstr>VHA Identity and Print and Online Style Guide</vt:lpwstr>
  </property>
  <property fmtid="{D5CDD505-2E9C-101B-9397-08002B2CF9AE}" pid="5" name="Acceptance Form Complete">
    <vt:lpwstr>false</vt:lpwstr>
  </property>
  <property fmtid="{D5CDD505-2E9C-101B-9397-08002B2CF9AE}" pid="6" name="Document Type">
    <vt:lpwstr>Work Product (Final)</vt:lpwstr>
  </property>
</Properties>
</file>