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7" r:id="rId4"/>
  </p:sldMasterIdLst>
  <p:notesMasterIdLst>
    <p:notesMasterId r:id="rId41"/>
  </p:notesMasterIdLst>
  <p:handoutMasterIdLst>
    <p:handoutMasterId r:id="rId42"/>
  </p:handoutMasterIdLst>
  <p:sldIdLst>
    <p:sldId id="491" r:id="rId5"/>
    <p:sldId id="492" r:id="rId6"/>
    <p:sldId id="608" r:id="rId7"/>
    <p:sldId id="609" r:id="rId8"/>
    <p:sldId id="610" r:id="rId9"/>
    <p:sldId id="611" r:id="rId10"/>
    <p:sldId id="612" r:id="rId11"/>
    <p:sldId id="597" r:id="rId12"/>
    <p:sldId id="274" r:id="rId13"/>
    <p:sldId id="613" r:id="rId14"/>
    <p:sldId id="620" r:id="rId15"/>
    <p:sldId id="567" r:id="rId16"/>
    <p:sldId id="602" r:id="rId17"/>
    <p:sldId id="601" r:id="rId18"/>
    <p:sldId id="600" r:id="rId19"/>
    <p:sldId id="584" r:id="rId20"/>
    <p:sldId id="596" r:id="rId21"/>
    <p:sldId id="621" r:id="rId22"/>
    <p:sldId id="598" r:id="rId23"/>
    <p:sldId id="570" r:id="rId24"/>
    <p:sldId id="572" r:id="rId25"/>
    <p:sldId id="575" r:id="rId26"/>
    <p:sldId id="622" r:id="rId27"/>
    <p:sldId id="576" r:id="rId28"/>
    <p:sldId id="606" r:id="rId29"/>
    <p:sldId id="623" r:id="rId30"/>
    <p:sldId id="577" r:id="rId31"/>
    <p:sldId id="604" r:id="rId32"/>
    <p:sldId id="624" r:id="rId33"/>
    <p:sldId id="578" r:id="rId34"/>
    <p:sldId id="625" r:id="rId35"/>
    <p:sldId id="579" r:id="rId36"/>
    <p:sldId id="603" r:id="rId37"/>
    <p:sldId id="614" r:id="rId38"/>
    <p:sldId id="580" r:id="rId39"/>
    <p:sldId id="581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38A"/>
    <a:srgbClr val="6EC450"/>
    <a:srgbClr val="5DC13A"/>
    <a:srgbClr val="0C64BB"/>
    <a:srgbClr val="6BAA1B"/>
    <a:srgbClr val="1E99FF"/>
    <a:srgbClr val="55B4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76" autoAdjust="0"/>
    <p:restoredTop sz="81848" autoAdjust="0"/>
  </p:normalViewPr>
  <p:slideViewPr>
    <p:cSldViewPr snapToGrid="0" snapToObjects="1">
      <p:cViewPr varScale="1">
        <p:scale>
          <a:sx n="182" d="100"/>
          <a:sy n="182" d="100"/>
        </p:scale>
        <p:origin x="-2968" y="-112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27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2C104D-CAC3-48EE-8D92-035E525A8F4A}" type="datetimeFigureOut">
              <a:rPr lang="en-US"/>
              <a:pPr>
                <a:defRPr/>
              </a:pPr>
              <a:t>8/4/18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82D19C-BA43-4FFA-8B01-B05348BD6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1DCC9E-A960-4602-B1E7-EB8E6C3D2A57}" type="datetimeFigureOut">
              <a:rPr lang="en-US"/>
              <a:pPr>
                <a:defRPr/>
              </a:pPr>
              <a:t>8/4/18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844692-DC52-406F-9DA8-9AD0650E4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0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err="1" smtClean="0"/>
              <a:t>Instructorsl</a:t>
            </a:r>
            <a:r>
              <a:rPr lang="en-US" dirty="0" smtClean="0"/>
              <a:t> in for each different course you teach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2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 activity plan.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C506-BD3F-924A-89E7-7757C9A572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1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 activity plan.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C506-BD3F-924A-89E7-7757C9A572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Guide to Writing an Activity Prescription, p. 68 of Passport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5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5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 activity plan.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C506-BD3F-924A-89E7-7757C9A572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r>
              <a:rPr lang="en-US" baseline="0" dirty="0" smtClean="0"/>
              <a:t> scan meditation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get a 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6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2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different types of yoga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EDC0E-EDAF-4134-B173-1C2F171691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70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 activity plan.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C506-BD3F-924A-89E7-7757C9A572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1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33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 activity plan.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C506-BD3F-924A-89E7-7757C9A572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1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add in local resources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2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 activity plan.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C506-BD3F-924A-89E7-7757C9A572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1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2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an activity plan.</a:t>
            </a:r>
          </a:p>
          <a:p>
            <a:r>
              <a:rPr lang="en-US" dirty="0" smtClean="0"/>
              <a:t>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C506-BD3F-924A-89E7-7757C9A572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1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2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r>
              <a:rPr lang="en-US" baseline="0" dirty="0" smtClean="0"/>
              <a:t> shares story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the word activity over exercise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</a:t>
            </a:r>
            <a:r>
              <a:rPr lang="en-US" baseline="0" dirty="0" smtClean="0"/>
              <a:t> shares story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the word activity over exercise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30143B-D56A-AC4F-9086-B6D72026D257}" type="slidenum">
              <a:rPr lang="en-US" sz="1200">
                <a:latin typeface="Calibri" charset="0"/>
                <a:ea typeface="MS PGothic" charset="0"/>
                <a:cs typeface="MS PGothic" charset="0"/>
              </a:rPr>
              <a:pPr eaLnBrk="1" hangingPunct="1"/>
              <a:t>4</a:t>
            </a:fld>
            <a:endParaRPr lang="en-US" sz="12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 is a good place to encourage audience participation.  What do they know about benefits of physical activity.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30143B-D56A-AC4F-9086-B6D72026D257}" type="slidenum">
              <a:rPr lang="en-US" sz="1200">
                <a:latin typeface="Calibri" charset="0"/>
                <a:ea typeface="MS PGothic" charset="0"/>
                <a:cs typeface="MS PGothic" charset="0"/>
              </a:rPr>
              <a:pPr eaLnBrk="1" hangingPunct="1"/>
              <a:t>5</a:t>
            </a:fld>
            <a:endParaRPr lang="en-US" sz="120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just reflect on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0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44692-DC52-406F-9DA8-9AD0650E4A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7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9"/>
            <a:ext cx="68580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199" y="3886200"/>
            <a:ext cx="68580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907" y="105675"/>
            <a:ext cx="3799322" cy="1026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688" y="343268"/>
            <a:ext cx="3069958" cy="876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4091" y="92533"/>
            <a:ext cx="909910" cy="7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8"/>
            <a:ext cx="8229600" cy="1290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83613" y="6492875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2920FF-40B2-4A8A-B79F-C74086EE78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5594"/>
            <a:ext cx="8229600" cy="1290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83613" y="6480842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243D4-2408-4D44-8423-0987F05902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83613" y="6467258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305C9E-AB87-4A3D-B7B1-6DC7A10BA0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prstGeom prst="rect">
            <a:avLst/>
          </a:prstGeo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5594"/>
            <a:ext cx="8229600" cy="1290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83613" y="6492875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A49D98-EFC7-417B-BAD7-8BBB264713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61"/>
            <a:ext cx="8229600" cy="1290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83613" y="6494425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26468F-9E6E-44D7-AC4F-7D16D56987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17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471153" y="132738"/>
            <a:ext cx="675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091" y="48289"/>
            <a:ext cx="909910" cy="760888"/>
          </a:xfrm>
          <a:prstGeom prst="rect">
            <a:avLst/>
          </a:prstGeom>
        </p:spPr>
      </p:pic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258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72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0702" y="1143000"/>
            <a:ext cx="3844029" cy="5029200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4720141" y="1143000"/>
            <a:ext cx="4080959" cy="5029200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71153" y="132738"/>
            <a:ext cx="675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091" y="33541"/>
            <a:ext cx="909910" cy="7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1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379359" y="1143000"/>
            <a:ext cx="381104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5759430"/>
            <a:ext cx="3868738" cy="488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24400" y="1143000"/>
            <a:ext cx="3886200" cy="461643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71153" y="132738"/>
            <a:ext cx="675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091" y="33541"/>
            <a:ext cx="909910" cy="760888"/>
          </a:xfrm>
          <a:prstGeom prst="rect">
            <a:avLst/>
          </a:prstGeom>
        </p:spPr>
      </p:pic>
      <p:sp>
        <p:nvSpPr>
          <p:cNvPr id="13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081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3733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800600" y="1066800"/>
            <a:ext cx="38862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71153" y="132738"/>
            <a:ext cx="675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091" y="33541"/>
            <a:ext cx="909910" cy="7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3962400"/>
            <a:ext cx="7772400" cy="2362200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433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61722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71153" y="132738"/>
            <a:ext cx="675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Text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4091" y="48289"/>
            <a:ext cx="909910" cy="7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371600"/>
            <a:ext cx="76962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907" y="272538"/>
            <a:ext cx="2976445" cy="1099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688" y="343268"/>
            <a:ext cx="3069958" cy="876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4091" y="122029"/>
            <a:ext cx="909910" cy="7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61"/>
            <a:ext cx="8229600" cy="1290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83613" y="6487633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666" r:id="rId13"/>
    <p:sldLayoutId id="2147483711" r:id="rId14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1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UaInS6HIGo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465" y="1462565"/>
            <a:ext cx="8667749" cy="137939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Whole Health Skill-Building:</a:t>
            </a:r>
            <a:r>
              <a:rPr lang="en-US" sz="4400" b="1" dirty="0" smtClean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900" b="1" dirty="0" smtClean="0"/>
              <a:t>Working Your Body</a:t>
            </a:r>
            <a:endParaRPr lang="en-US" sz="4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124200"/>
            <a:ext cx="7851648" cy="990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891564" y="3490956"/>
            <a:ext cx="4054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Name of Instructor(s)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117150689 PP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2" r="16702"/>
          <a:stretch/>
        </p:blipFill>
        <p:spPr>
          <a:xfrm>
            <a:off x="-120707" y="3124200"/>
            <a:ext cx="4559343" cy="331407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1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8744"/>
    </mc:Choice>
    <mc:Fallback xmlns="">
      <p:transition xmlns:p14="http://schemas.microsoft.com/office/powerpoint/2010/main" advClick="0" advTm="587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52191"/>
            <a:ext cx="9144000" cy="405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022249" y="222959"/>
            <a:ext cx="576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venir Next Demi Bold"/>
                <a:cs typeface="Avenir Next Demi Bold"/>
              </a:rPr>
              <a:t>Zeroing in on Options</a:t>
            </a:r>
            <a:endParaRPr lang="en-US" sz="3600" dirty="0">
              <a:solidFill>
                <a:schemeClr val="bg1"/>
              </a:solidFill>
              <a:latin typeface="Avenir Next Demi Bold"/>
              <a:cs typeface="Avenir Next Demi Bold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101202" y="-493968"/>
            <a:ext cx="8694185" cy="7326904"/>
            <a:chOff x="-197302" y="-457179"/>
            <a:chExt cx="8343640" cy="7315179"/>
          </a:xfrm>
        </p:grpSpPr>
        <p:pic>
          <p:nvPicPr>
            <p:cNvPr id="48" name="Content Placeholder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23" r="-3023"/>
            <a:stretch>
              <a:fillRect/>
            </a:stretch>
          </p:blipFill>
          <p:spPr bwMode="auto">
            <a:xfrm>
              <a:off x="-197302" y="35999"/>
              <a:ext cx="2973013" cy="2727136"/>
            </a:xfrm>
            <a:prstGeom prst="rect">
              <a:avLst/>
            </a:prstGeom>
            <a:noFill/>
            <a:extLst/>
          </p:spPr>
        </p:pic>
        <p:sp>
          <p:nvSpPr>
            <p:cNvPr id="49" name="Isosceles Triangle 48"/>
            <p:cNvSpPr/>
            <p:nvPr/>
          </p:nvSpPr>
          <p:spPr>
            <a:xfrm rot="18461583">
              <a:off x="446306" y="2150"/>
              <a:ext cx="4859177" cy="3940519"/>
            </a:xfrm>
            <a:prstGeom prst="triangle">
              <a:avLst>
                <a:gd name="adj" fmla="val 50533"/>
              </a:avLst>
            </a:prstGeom>
            <a:gradFill flip="none" rotWithShape="1">
              <a:gsLst>
                <a:gs pos="0">
                  <a:srgbClr val="008000"/>
                </a:gs>
                <a:gs pos="76000">
                  <a:schemeClr val="accent3">
                    <a:lumMod val="40000"/>
                    <a:lumOff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775713" y="1202145"/>
              <a:ext cx="5370625" cy="56558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D7A24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58324" y="5147978"/>
              <a:ext cx="2732704" cy="27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cs typeface="Century Gothic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512007" y="3119058"/>
              <a:ext cx="1874108" cy="17423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96837" y="3416337"/>
              <a:ext cx="2949312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Working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Your Body</a:t>
              </a:r>
              <a:endParaRPr lang="en-US" sz="2400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96293" y="4111912"/>
              <a:ext cx="3374059" cy="33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Energy &amp; Flexibility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775712" y="3155885"/>
              <a:ext cx="1736295" cy="17054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Work with an Expert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644224" y="1492736"/>
              <a:ext cx="1804838" cy="17958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Make One Small Change</a:t>
              </a:r>
              <a:endParaRPr lang="en-US" sz="1600" b="1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483322" y="1507208"/>
              <a:ext cx="1805587" cy="17814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Create a Personalized Activity Plan</a:t>
              </a:r>
              <a:endParaRPr lang="en-US" sz="1200" i="1" dirty="0">
                <a:solidFill>
                  <a:srgbClr val="000000"/>
                </a:solidFill>
                <a:cs typeface="Century Gothic"/>
              </a:endParaRPr>
            </a:p>
            <a:p>
              <a:endParaRPr lang="en-US" sz="14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386115" y="3155885"/>
              <a:ext cx="1760223" cy="17054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Mindful Movement 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5508322" y="4716450"/>
              <a:ext cx="1755586" cy="1735741"/>
            </a:xfrm>
            <a:prstGeom prst="ellipse">
              <a:avLst/>
            </a:prstGeom>
            <a:solidFill>
              <a:srgbClr val="FFFFB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Track Your Progress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609214" y="4716450"/>
              <a:ext cx="1805586" cy="17357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Take a Class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4711497" y="4098153"/>
              <a:ext cx="1536258" cy="0"/>
            </a:xfrm>
            <a:prstGeom prst="straightConnector1">
              <a:avLst/>
            </a:prstGeom>
            <a:ln w="19050" cap="rnd">
              <a:gradFill flip="none" rotWithShape="1">
                <a:gsLst>
                  <a:gs pos="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46000">
                    <a:srgbClr val="008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1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3"/>
    </mc:Choice>
    <mc:Fallback xmlns="">
      <p:transition xmlns:p14="http://schemas.microsoft.com/office/powerpoint/2010/main" spd="slow" advTm="258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163" y="327957"/>
            <a:ext cx="5976543" cy="6021713"/>
            <a:chOff x="2775712" y="1202145"/>
            <a:chExt cx="5370626" cy="5655855"/>
          </a:xfrm>
        </p:grpSpPr>
        <p:sp>
          <p:nvSpPr>
            <p:cNvPr id="34" name="Oval 33"/>
            <p:cNvSpPr/>
            <p:nvPr/>
          </p:nvSpPr>
          <p:spPr>
            <a:xfrm>
              <a:off x="2775713" y="1202145"/>
              <a:ext cx="5370625" cy="56558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D7A2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8324" y="5147978"/>
              <a:ext cx="2732704" cy="27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cs typeface="Century Gothic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12007" y="3119058"/>
              <a:ext cx="1874108" cy="17423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6837" y="3416337"/>
              <a:ext cx="2949312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Working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Your Body</a:t>
              </a:r>
              <a:endParaRPr lang="en-US" sz="2400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96293" y="4111912"/>
              <a:ext cx="3374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Energy &amp; Flexibility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75712" y="3155885"/>
              <a:ext cx="1736295" cy="17054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Work with</a:t>
              </a: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 an Expert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44224" y="1492736"/>
              <a:ext cx="1804838" cy="17958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Make One Small Change</a:t>
              </a:r>
              <a:endParaRPr lang="en-US" sz="1600" b="1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483322" y="1507208"/>
              <a:ext cx="1805587" cy="17814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Create a Personalized Activity Plan</a:t>
              </a:r>
              <a:endParaRPr lang="en-US" sz="1200" i="1" dirty="0">
                <a:solidFill>
                  <a:srgbClr val="000000"/>
                </a:solidFill>
                <a:cs typeface="Century Gothic"/>
              </a:endParaRPr>
            </a:p>
            <a:p>
              <a:endParaRPr lang="en-US" sz="14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386115" y="3155885"/>
              <a:ext cx="1760223" cy="17054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Mindful Movement 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508322" y="4716450"/>
              <a:ext cx="1755586" cy="1735741"/>
            </a:xfrm>
            <a:prstGeom prst="ellipse">
              <a:avLst/>
            </a:prstGeom>
            <a:solidFill>
              <a:srgbClr val="FFFFB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Track Your Progress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09214" y="4716450"/>
              <a:ext cx="1805586" cy="17357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Take a Class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747988" y="4098153"/>
              <a:ext cx="1487580" cy="0"/>
            </a:xfrm>
            <a:prstGeom prst="straightConnector1">
              <a:avLst/>
            </a:prstGeom>
            <a:ln w="19050" cap="rnd">
              <a:gradFill flip="none" rotWithShape="1">
                <a:gsLst>
                  <a:gs pos="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46000">
                    <a:srgbClr val="008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4552068" y="671382"/>
            <a:ext cx="1981473" cy="188960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3"/>
    </mc:Choice>
    <mc:Fallback xmlns="">
      <p:transition xmlns:p14="http://schemas.microsoft.com/office/powerpoint/2010/main" spd="slow" advTm="258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Personal Activity Plans: Be FITT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0695"/>
            <a:ext cx="4038600" cy="4202841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FITT: </a:t>
            </a:r>
          </a:p>
          <a:p>
            <a:pPr lvl="1"/>
            <a:r>
              <a:rPr lang="en-US" sz="2800" b="1" dirty="0" smtClean="0"/>
              <a:t>F</a:t>
            </a:r>
            <a:r>
              <a:rPr lang="en-US" sz="2800" dirty="0" smtClean="0"/>
              <a:t>requency  -How often?</a:t>
            </a:r>
          </a:p>
          <a:p>
            <a:pPr lvl="1"/>
            <a:r>
              <a:rPr lang="en-US" sz="2800" b="1" dirty="0" smtClean="0"/>
              <a:t>I</a:t>
            </a:r>
            <a:r>
              <a:rPr lang="en-US" sz="2800" dirty="0" smtClean="0"/>
              <a:t>ntensity - How hard will you work?</a:t>
            </a:r>
          </a:p>
          <a:p>
            <a:pPr lvl="1"/>
            <a:r>
              <a:rPr lang="en-US" sz="2800" b="1" dirty="0" smtClean="0"/>
              <a:t>T</a:t>
            </a:r>
            <a:r>
              <a:rPr lang="en-US" sz="2800" dirty="0" smtClean="0"/>
              <a:t>ype - What you will do?</a:t>
            </a:r>
          </a:p>
          <a:p>
            <a:pPr lvl="1"/>
            <a:r>
              <a:rPr lang="en-US" sz="2800" b="1" dirty="0" smtClean="0"/>
              <a:t>T</a:t>
            </a:r>
            <a:r>
              <a:rPr lang="en-US" sz="2800" dirty="0" smtClean="0"/>
              <a:t>ime </a:t>
            </a:r>
            <a:r>
              <a:rPr lang="mr-IN" sz="2800" dirty="0" smtClean="0"/>
              <a:t>–</a:t>
            </a:r>
            <a:r>
              <a:rPr lang="en-US" sz="2800" dirty="0" smtClean="0"/>
              <a:t> How long?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" b="-50"/>
          <a:stretch>
            <a:fillRect/>
          </a:stretch>
        </p:blipFill>
        <p:spPr>
          <a:xfrm>
            <a:off x="4970116" y="1781423"/>
            <a:ext cx="3322789" cy="4202113"/>
          </a:xfr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896847" y="6547224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1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5886"/>
    </mc:Choice>
    <mc:Fallback xmlns="">
      <p:transition xmlns:p14="http://schemas.microsoft.com/office/powerpoint/2010/main" advClick="0" advTm="658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</a:t>
            </a:r>
            <a:r>
              <a:rPr lang="mr-IN" dirty="0" smtClean="0"/>
              <a:t>–</a:t>
            </a:r>
            <a:r>
              <a:rPr lang="en-US" dirty="0" smtClean="0"/>
              <a:t> How often?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little bit helps</a:t>
            </a:r>
          </a:p>
          <a:p>
            <a:r>
              <a:rPr lang="en-US" dirty="0" smtClean="0"/>
              <a:t>Choose an amount you can do </a:t>
            </a:r>
            <a:r>
              <a:rPr lang="mr-IN" dirty="0" smtClean="0"/>
              <a:t>–</a:t>
            </a:r>
            <a:r>
              <a:rPr lang="en-US" dirty="0" smtClean="0"/>
              <a:t> if it seems easy, you’ll do it</a:t>
            </a:r>
          </a:p>
          <a:p>
            <a:r>
              <a:rPr lang="en-US" dirty="0" smtClean="0"/>
              <a:t>Work toward most days of the week, if that seems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</a:t>
            </a:r>
            <a:r>
              <a:rPr lang="mr-IN" dirty="0" smtClean="0"/>
              <a:t>–</a:t>
            </a:r>
            <a:r>
              <a:rPr lang="en-US" dirty="0" smtClean="0"/>
              <a:t> How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Start gently</a:t>
            </a:r>
          </a:p>
          <a:p>
            <a:r>
              <a:rPr lang="en-US" sz="3200" dirty="0" smtClean="0"/>
              <a:t>“Can talk, can’t sing”</a:t>
            </a:r>
          </a:p>
          <a:p>
            <a:r>
              <a:rPr lang="en-US" sz="3200" dirty="0" smtClean="0"/>
              <a:t>More of a low-key exercise = less of an intense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0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- What activity?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8701"/>
            <a:ext cx="8229600" cy="492235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If you enjoy it, you’ll do it more</a:t>
            </a:r>
          </a:p>
          <a:p>
            <a:r>
              <a:rPr lang="en-US" sz="2800" dirty="0" smtClean="0"/>
              <a:t>Many options</a:t>
            </a:r>
          </a:p>
          <a:p>
            <a:pPr lvl="1"/>
            <a:r>
              <a:rPr lang="en-US" sz="2400" dirty="0" smtClean="0"/>
              <a:t>A sport</a:t>
            </a:r>
          </a:p>
          <a:p>
            <a:pPr lvl="1"/>
            <a:r>
              <a:rPr lang="en-US" sz="2400" dirty="0" smtClean="0"/>
              <a:t>Walking/wheeling</a:t>
            </a:r>
          </a:p>
          <a:p>
            <a:pPr lvl="1"/>
            <a:r>
              <a:rPr lang="en-US" sz="2400" dirty="0" smtClean="0"/>
              <a:t>Classes (like tai chi or yoga)</a:t>
            </a:r>
          </a:p>
          <a:p>
            <a:pPr lvl="1"/>
            <a:r>
              <a:rPr lang="en-US" sz="2400" dirty="0" smtClean="0"/>
              <a:t>Gardening</a:t>
            </a:r>
          </a:p>
          <a:p>
            <a:pPr lvl="1"/>
            <a:r>
              <a:rPr lang="en-US" sz="2400" dirty="0" smtClean="0"/>
              <a:t>Dancing</a:t>
            </a:r>
          </a:p>
          <a:p>
            <a:pPr lvl="1"/>
            <a:r>
              <a:rPr lang="en-US" sz="2400" dirty="0" smtClean="0"/>
              <a:t>Using the stairs</a:t>
            </a:r>
          </a:p>
          <a:p>
            <a:pPr lvl="1"/>
            <a:r>
              <a:rPr lang="en-US" sz="2400" dirty="0" smtClean="0"/>
              <a:t>Stretching</a:t>
            </a:r>
          </a:p>
          <a:p>
            <a:pPr lvl="1"/>
            <a:r>
              <a:rPr lang="en-US" sz="2400" dirty="0" smtClean="0"/>
              <a:t>Weights</a:t>
            </a:r>
          </a:p>
          <a:p>
            <a:pPr lvl="1"/>
            <a:r>
              <a:rPr lang="en-US" sz="2400" dirty="0" smtClean="0"/>
              <a:t>Etc.... A combination?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920FF-40B2-4A8A-B79F-C74086EE78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- </a:t>
            </a:r>
            <a:r>
              <a:rPr lang="en-US" sz="4000" dirty="0" smtClean="0"/>
              <a:t>How Long?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09" y="4677092"/>
            <a:ext cx="4038600" cy="13387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 smtClean="0">
                <a:latin typeface="Arial"/>
                <a:hlinkClick r:id="rId3"/>
              </a:rPr>
              <a:t>http</a:t>
            </a:r>
            <a:r>
              <a:rPr lang="en-US" sz="1400" dirty="0">
                <a:latin typeface="Arial"/>
                <a:hlinkClick r:id="rId3"/>
              </a:rPr>
              <a:t>://www.youtube.com/watch?v=</a:t>
            </a:r>
            <a:r>
              <a:rPr lang="en-US" sz="1400" dirty="0" smtClean="0">
                <a:latin typeface="Arial"/>
                <a:hlinkClick r:id="rId3"/>
              </a:rPr>
              <a:t>aUaInS6HIGo</a:t>
            </a:r>
            <a:r>
              <a:rPr lang="en-US" sz="1400" dirty="0" smtClean="0">
                <a:latin typeface="Arial"/>
              </a:rPr>
              <a:t> </a:t>
            </a:r>
            <a:endParaRPr lang="en-US" sz="1100" dirty="0">
              <a:latin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07962" y="1976408"/>
            <a:ext cx="3409369" cy="3791611"/>
          </a:xfrm>
        </p:spPr>
        <p:txBody>
          <a:bodyPr>
            <a:normAutofit/>
          </a:bodyPr>
          <a:lstStyle/>
          <a:p>
            <a:r>
              <a:rPr lang="en-US" sz="2800" dirty="0"/>
              <a:t>It depends on you and </a:t>
            </a:r>
            <a:r>
              <a:rPr lang="en-US" sz="2800" dirty="0" smtClean="0"/>
              <a:t>your goals</a:t>
            </a:r>
            <a:endParaRPr lang="en-US" sz="2800" dirty="0"/>
          </a:p>
          <a:p>
            <a:r>
              <a:rPr lang="en-US" sz="2800" dirty="0"/>
              <a:t>Start gently, build up </a:t>
            </a:r>
            <a:r>
              <a:rPr lang="en-US" sz="2800" dirty="0" smtClean="0"/>
              <a:t>slowly</a:t>
            </a:r>
          </a:p>
          <a:p>
            <a:r>
              <a:rPr lang="en-US" sz="2800" dirty="0" smtClean="0"/>
              <a:t>Even a little helps</a:t>
            </a:r>
          </a:p>
          <a:p>
            <a:r>
              <a:rPr lang="en-US" sz="2800" dirty="0" smtClean="0"/>
              <a:t>Don’t just count activity at work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23-and-1_2-hours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9" y="1691703"/>
            <a:ext cx="5082063" cy="2893842"/>
          </a:xfrm>
          <a:prstGeom prst="rect">
            <a:avLst/>
          </a:prstGeo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85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107"/>
    </mc:Choice>
    <mc:Fallback xmlns="">
      <p:transition xmlns:p14="http://schemas.microsoft.com/office/powerpoint/2010/main" advClick="0" advTm="501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2867" y="1449815"/>
            <a:ext cx="4038600" cy="4202841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 smtClean="0"/>
              <a:t>Focus on what really matters </a:t>
            </a:r>
          </a:p>
          <a:p>
            <a:r>
              <a:rPr lang="en-US" sz="3900" dirty="0"/>
              <a:t>Every little bit counts</a:t>
            </a:r>
          </a:p>
          <a:p>
            <a:r>
              <a:rPr lang="en-US" sz="3900" dirty="0" smtClean="0"/>
              <a:t>Start gently and slowly build up</a:t>
            </a:r>
          </a:p>
          <a:p>
            <a:r>
              <a:rPr lang="en-US" sz="3900" dirty="0" smtClean="0"/>
              <a:t>Do a combination of things</a:t>
            </a:r>
          </a:p>
          <a:p>
            <a:r>
              <a:rPr lang="en-US" sz="3900" dirty="0" smtClean="0"/>
              <a:t>Be sure it is fun</a:t>
            </a:r>
            <a:endParaRPr lang="en-US" sz="3900" dirty="0"/>
          </a:p>
          <a:p>
            <a:endParaRPr lang="en-US" sz="2800" dirty="0" smtClean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61171" y="1332437"/>
            <a:ext cx="3876535" cy="46579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u="sng" dirty="0" smtClean="0">
                <a:latin typeface="American Typewriter"/>
                <a:cs typeface="American Typewriter"/>
              </a:rPr>
              <a:t>Examples:</a:t>
            </a:r>
          </a:p>
          <a:p>
            <a:pPr marL="0" indent="0" algn="ctr">
              <a:buNone/>
            </a:pPr>
            <a:endParaRPr lang="en-US" sz="24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“Starting this week, I will walk with my dog twice a day, for 15 minutes each time.  I will go fast enough that I can still talk but not sing.”</a:t>
            </a:r>
          </a:p>
          <a:p>
            <a:pPr marL="0" indent="0">
              <a:buNone/>
            </a:pPr>
            <a:endParaRPr lang="en-US" sz="2600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“At least once a week I will park farther away from the store so I walk more.”</a:t>
            </a:r>
            <a:endParaRPr lang="en-US" sz="2600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163" y="327957"/>
            <a:ext cx="5976543" cy="6021713"/>
            <a:chOff x="2775712" y="1202145"/>
            <a:chExt cx="5370626" cy="5655855"/>
          </a:xfrm>
        </p:grpSpPr>
        <p:sp>
          <p:nvSpPr>
            <p:cNvPr id="34" name="Oval 33"/>
            <p:cNvSpPr/>
            <p:nvPr/>
          </p:nvSpPr>
          <p:spPr>
            <a:xfrm>
              <a:off x="2775713" y="1202145"/>
              <a:ext cx="5370625" cy="56558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D7A2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8324" y="5147978"/>
              <a:ext cx="2732704" cy="27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cs typeface="Century Gothic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12007" y="3119058"/>
              <a:ext cx="1874108" cy="17423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6837" y="3416337"/>
              <a:ext cx="2949312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Working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Your Body</a:t>
              </a:r>
              <a:endParaRPr lang="en-US" sz="2400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96293" y="4111912"/>
              <a:ext cx="3374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Energy &amp; Flexibility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75712" y="3155885"/>
              <a:ext cx="1736295" cy="17054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Work with</a:t>
              </a: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 an Expert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44224" y="1492736"/>
              <a:ext cx="1804838" cy="17958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Make One Small Change</a:t>
              </a:r>
              <a:endParaRPr lang="en-US" sz="1600" b="1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483322" y="1507208"/>
              <a:ext cx="1805587" cy="17814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Create a Personalized Activity Plan</a:t>
              </a:r>
              <a:endParaRPr lang="en-US" sz="1200" i="1" dirty="0">
                <a:solidFill>
                  <a:srgbClr val="000000"/>
                </a:solidFill>
                <a:cs typeface="Century Gothic"/>
              </a:endParaRPr>
            </a:p>
            <a:p>
              <a:endParaRPr lang="en-US" sz="14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386115" y="3155885"/>
              <a:ext cx="1760223" cy="17054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Mindful Movement 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508322" y="4716450"/>
              <a:ext cx="1755586" cy="1735741"/>
            </a:xfrm>
            <a:prstGeom prst="ellipse">
              <a:avLst/>
            </a:prstGeom>
            <a:solidFill>
              <a:srgbClr val="FFFFB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Track Your Progress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09214" y="4716450"/>
              <a:ext cx="1805586" cy="17357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Take a Class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747988" y="4098153"/>
              <a:ext cx="1487580" cy="0"/>
            </a:xfrm>
            <a:prstGeom prst="straightConnector1">
              <a:avLst/>
            </a:prstGeom>
            <a:ln w="19050" cap="rnd">
              <a:gradFill flip="none" rotWithShape="1">
                <a:gsLst>
                  <a:gs pos="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46000">
                    <a:srgbClr val="008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5506233" y="2408078"/>
            <a:ext cx="1981473" cy="18491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3"/>
    </mc:Choice>
    <mc:Fallback xmlns="">
      <p:transition xmlns:p14="http://schemas.microsoft.com/office/powerpoint/2010/main" spd="slow" advTm="258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7203" y="182519"/>
            <a:ext cx="8229600" cy="1290637"/>
          </a:xfrm>
        </p:spPr>
        <p:txBody>
          <a:bodyPr/>
          <a:lstStyle/>
          <a:p>
            <a:r>
              <a:rPr lang="en-US" dirty="0" smtClean="0"/>
              <a:t>Mindful Awareness-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A Body Scan...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160" y="1711521"/>
            <a:ext cx="8229600" cy="4190513"/>
          </a:xfrm>
        </p:spPr>
        <p:txBody>
          <a:bodyPr/>
          <a:lstStyle/>
          <a:p>
            <a:r>
              <a:rPr lang="en-US" sz="3200" dirty="0" smtClean="0"/>
              <a:t>Can help you notice more about what is going on with your body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hould feel safe and relaxing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ill have you notice different parts of your body, one at a time</a:t>
            </a:r>
          </a:p>
          <a:p>
            <a:r>
              <a:rPr lang="en-US" sz="3200" dirty="0" smtClean="0"/>
              <a:t>Can be stopped any time, if you need a break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*If you note discomfort, try to simply watch it without getting caught up in it.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6" name="Picture 5" descr="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13" y="122252"/>
            <a:ext cx="2491367" cy="1658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6395" y="1518958"/>
            <a:ext cx="1606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tarabrach.com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894384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Today, we will talk about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741" y="1166321"/>
            <a:ext cx="8229600" cy="4922348"/>
          </a:xfrm>
          <a:noFill/>
        </p:spPr>
        <p:txBody>
          <a:bodyPr/>
          <a:lstStyle/>
          <a:p>
            <a:pPr>
              <a:buFont typeface="Arial"/>
              <a:buChar char="•"/>
            </a:pPr>
            <a:r>
              <a:rPr lang="en-US" sz="3200" dirty="0"/>
              <a:t>W</a:t>
            </a:r>
            <a:r>
              <a:rPr lang="en-US" sz="3200" dirty="0" smtClean="0"/>
              <a:t>hat “Working Your Body” means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How you can do more of it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How Working Your Body can be part of your Personal Health Plan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How to set a Working the Body goal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Where you can go (online, reading materials, experts) to learn even more</a:t>
            </a:r>
          </a:p>
          <a:p>
            <a:pPr marL="0" indent="0">
              <a:lnSpc>
                <a:spcPct val="70000"/>
              </a:lnSpc>
              <a:buNone/>
            </a:pPr>
            <a:endParaRPr lang="en-US" sz="3200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890871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6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5455"/>
    </mc:Choice>
    <mc:Fallback xmlns="">
      <p:transition xmlns:p14="http://schemas.microsoft.com/office/powerpoint/2010/main" advClick="0" advTm="354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</a:t>
            </a:r>
            <a:r>
              <a:rPr lang="en-US" sz="4000" dirty="0" smtClean="0"/>
              <a:t>indful Movement: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00"/>
                </a:solidFill>
              </a:rPr>
              <a:t> Yoga and Tai Chi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9284" y="1888109"/>
            <a:ext cx="8229600" cy="4054699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All VA’s will be offering them in some way starting in 2018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We know they help your health</a:t>
            </a:r>
          </a:p>
          <a:p>
            <a:pPr marL="914400" lvl="1" indent="-514350"/>
            <a:r>
              <a:rPr lang="en-US" sz="2800" dirty="0" smtClean="0">
                <a:solidFill>
                  <a:srgbClr val="000000"/>
                </a:solidFill>
              </a:rPr>
              <a:t>They help prevent heart attacks, improve mood, build balance, and more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Best to take a class </a:t>
            </a:r>
            <a:r>
              <a:rPr lang="mr-IN" sz="3200" dirty="0" smtClean="0"/>
              <a:t>–</a:t>
            </a:r>
            <a:r>
              <a:rPr lang="en-US" sz="3200" dirty="0" smtClean="0"/>
              <a:t> see what your VA has to offer</a:t>
            </a:r>
            <a:endParaRPr lang="en-US" sz="3200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2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8928"/>
    </mc:Choice>
    <mc:Fallback xmlns="">
      <p:transition xmlns:p14="http://schemas.microsoft.com/office/powerpoint/2010/main" advClick="0" advTm="689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9" b="16049"/>
          <a:stretch>
            <a:fillRect/>
          </a:stretch>
        </p:blipFill>
        <p:spPr/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760074" y="124685"/>
            <a:ext cx="7772400" cy="70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Georgia"/>
                <a:ea typeface="Georgia" pitchFamily="18" charset="0"/>
                <a:cs typeface="Georgia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What do you </a:t>
            </a:r>
            <a:r>
              <a:rPr lang="en-US" sz="4000" dirty="0" smtClean="0">
                <a:solidFill>
                  <a:prstClr val="white"/>
                </a:solidFill>
              </a:rPr>
              <a:t>know about </a:t>
            </a:r>
            <a:r>
              <a:rPr lang="en-US" sz="4000" dirty="0">
                <a:solidFill>
                  <a:prstClr val="white"/>
                </a:solidFill>
              </a:rPr>
              <a:t>y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oga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7500" y="4862224"/>
            <a:ext cx="8664725" cy="1230024"/>
            <a:chOff x="237500" y="4862224"/>
            <a:chExt cx="8664725" cy="12300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37500" y="4862224"/>
              <a:ext cx="4255951" cy="12300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646274" y="4862224"/>
              <a:ext cx="4255951" cy="12300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493451" y="4862224"/>
              <a:ext cx="152823" cy="1230024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13818" y="4600614"/>
            <a:ext cx="1721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Photo: </a:t>
            </a:r>
            <a:r>
              <a:rPr lang="en-US" sz="1100" dirty="0" err="1" smtClean="0"/>
              <a:t>Yogajournal.com</a:t>
            </a:r>
            <a:endParaRPr lang="en-US" sz="1100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913818" y="6562165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97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74"/>
    </mc:Choice>
    <mc:Fallback xmlns="">
      <p:transition xmlns:p14="http://schemas.microsoft.com/office/powerpoint/2010/main" advTm="62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5594"/>
            <a:ext cx="8541630" cy="744129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What about tai chi and qi gong?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243D4-2408-4D44-8423-0987F059024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87" y="1378129"/>
            <a:ext cx="5943413" cy="4457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3201" y="5565488"/>
            <a:ext cx="1650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 credit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npr.org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5814"/>
    </mc:Choice>
    <mc:Fallback xmlns="">
      <p:transition xmlns:p14="http://schemas.microsoft.com/office/powerpoint/2010/main" advClick="0" advTm="358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163" y="327957"/>
            <a:ext cx="5976543" cy="6021713"/>
            <a:chOff x="2775712" y="1202145"/>
            <a:chExt cx="5370626" cy="5655855"/>
          </a:xfrm>
        </p:grpSpPr>
        <p:sp>
          <p:nvSpPr>
            <p:cNvPr id="34" name="Oval 33"/>
            <p:cNvSpPr/>
            <p:nvPr/>
          </p:nvSpPr>
          <p:spPr>
            <a:xfrm>
              <a:off x="2775713" y="1202145"/>
              <a:ext cx="5370625" cy="56558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D7A2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8324" y="5147978"/>
              <a:ext cx="2732704" cy="27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cs typeface="Century Gothic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12007" y="3119058"/>
              <a:ext cx="1874108" cy="17423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6837" y="3416337"/>
              <a:ext cx="2949312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Working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Your Body</a:t>
              </a:r>
              <a:endParaRPr lang="en-US" sz="2400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96293" y="4111912"/>
              <a:ext cx="3374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Energy &amp; Flexibility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75712" y="3155885"/>
              <a:ext cx="1736295" cy="17054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Work with</a:t>
              </a: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 an Expert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44224" y="1492736"/>
              <a:ext cx="1804838" cy="17958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Make One Small Change</a:t>
              </a:r>
              <a:endParaRPr lang="en-US" sz="1600" b="1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483322" y="1507208"/>
              <a:ext cx="1805587" cy="17814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Create a Personalized Activity Plan</a:t>
              </a:r>
              <a:endParaRPr lang="en-US" sz="1200" i="1" dirty="0">
                <a:solidFill>
                  <a:srgbClr val="000000"/>
                </a:solidFill>
                <a:cs typeface="Century Gothic"/>
              </a:endParaRPr>
            </a:p>
            <a:p>
              <a:endParaRPr lang="en-US" sz="14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386115" y="3155885"/>
              <a:ext cx="1760223" cy="17054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Mindful Movement 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508322" y="4716450"/>
              <a:ext cx="1755586" cy="1735741"/>
            </a:xfrm>
            <a:prstGeom prst="ellipse">
              <a:avLst/>
            </a:prstGeom>
            <a:solidFill>
              <a:srgbClr val="FFFFB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Track Your Progress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09214" y="4716450"/>
              <a:ext cx="1805586" cy="17357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Take a Class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747988" y="4098153"/>
              <a:ext cx="1487580" cy="0"/>
            </a:xfrm>
            <a:prstGeom prst="straightConnector1">
              <a:avLst/>
            </a:prstGeom>
            <a:ln w="19050" cap="rnd">
              <a:gradFill flip="none" rotWithShape="1">
                <a:gsLst>
                  <a:gs pos="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46000">
                    <a:srgbClr val="008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4568220" y="4069591"/>
            <a:ext cx="1965322" cy="18480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3"/>
    </mc:Choice>
    <mc:Fallback xmlns="">
      <p:transition xmlns:p14="http://schemas.microsoft.com/office/powerpoint/2010/main" spd="slow" advTm="258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Apps and Pedometers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5621" y="974390"/>
            <a:ext cx="8838379" cy="5292725"/>
          </a:xfrm>
          <a:noFill/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Pedometers and wheelchair odometers can tell you how far you go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There are many different types of apps </a:t>
            </a:r>
            <a:r>
              <a:rPr lang="mr-IN" dirty="0" smtClean="0"/>
              <a:t>–</a:t>
            </a:r>
            <a:r>
              <a:rPr lang="en-US" dirty="0" smtClean="0"/>
              <a:t> pick ones that work for you.  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General Examples (free, but have ‘in-app purchases’)</a:t>
            </a:r>
            <a:endParaRPr lang="en-US" dirty="0"/>
          </a:p>
          <a:p>
            <a:pPr marL="1257300" lvl="2" indent="-457200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FIT Star </a:t>
            </a:r>
            <a:endParaRPr lang="en-US" dirty="0" smtClean="0">
              <a:solidFill>
                <a:srgbClr val="0000FF"/>
              </a:solidFill>
            </a:endParaRPr>
          </a:p>
          <a:p>
            <a:pPr marL="1314450" lvl="2" indent="-514350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MyFitness</a:t>
            </a:r>
            <a:r>
              <a:rPr lang="en-US" dirty="0" smtClean="0">
                <a:solidFill>
                  <a:srgbClr val="0000FF"/>
                </a:solidFill>
              </a:rPr>
              <a:t> Pal</a:t>
            </a:r>
            <a:r>
              <a:rPr lang="en-US" dirty="0" smtClean="0"/>
              <a:t> (tailors workouts by fitness level)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u="sng" dirty="0" smtClean="0"/>
              <a:t>For specific activities </a:t>
            </a:r>
            <a:r>
              <a:rPr lang="mr-IN" dirty="0" smtClean="0"/>
              <a:t>–</a:t>
            </a:r>
            <a:endParaRPr lang="en-US" dirty="0" smtClean="0"/>
          </a:p>
          <a:p>
            <a:pPr marL="1314450" lvl="2" indent="-514350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Jefit</a:t>
            </a:r>
            <a:r>
              <a:rPr lang="en-US" dirty="0" smtClean="0"/>
              <a:t> for weight lifters</a:t>
            </a:r>
          </a:p>
          <a:p>
            <a:pPr marL="1314450" lvl="2" indent="-514350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Cyclemeter</a:t>
            </a:r>
            <a:r>
              <a:rPr lang="en-US" dirty="0" smtClean="0"/>
              <a:t> for cyclists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0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Choosing an App, Ask: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783"/>
            <a:ext cx="8229600" cy="4190513"/>
          </a:xfrm>
        </p:spPr>
        <p:txBody>
          <a:bodyPr/>
          <a:lstStyle/>
          <a:p>
            <a:r>
              <a:rPr lang="en-US" dirty="0" smtClean="0"/>
              <a:t>Is it easy to use and to get around in?</a:t>
            </a:r>
          </a:p>
          <a:p>
            <a:r>
              <a:rPr lang="en-US" dirty="0" smtClean="0"/>
              <a:t>Do you trust the info it gives?</a:t>
            </a:r>
          </a:p>
          <a:p>
            <a:r>
              <a:rPr lang="en-US" dirty="0" smtClean="0"/>
              <a:t>Does it give you enough info?</a:t>
            </a:r>
          </a:p>
          <a:p>
            <a:r>
              <a:rPr lang="en-US" dirty="0" smtClean="0"/>
              <a:t>Does it tailor activities to your level of fitness?</a:t>
            </a:r>
          </a:p>
          <a:p>
            <a:r>
              <a:rPr lang="en-US" dirty="0" smtClean="0"/>
              <a:t>Does it want you to spend a lot on in-app purchases?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163" y="327957"/>
            <a:ext cx="5976543" cy="6021713"/>
            <a:chOff x="2775712" y="1202145"/>
            <a:chExt cx="5370626" cy="5655855"/>
          </a:xfrm>
        </p:grpSpPr>
        <p:sp>
          <p:nvSpPr>
            <p:cNvPr id="34" name="Oval 33"/>
            <p:cNvSpPr/>
            <p:nvPr/>
          </p:nvSpPr>
          <p:spPr>
            <a:xfrm>
              <a:off x="2775713" y="1202145"/>
              <a:ext cx="5370625" cy="56558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D7A2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8324" y="5147978"/>
              <a:ext cx="2732704" cy="27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cs typeface="Century Gothic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12007" y="3119058"/>
              <a:ext cx="1874108" cy="17423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6837" y="3416337"/>
              <a:ext cx="2949312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Working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Your Body</a:t>
              </a:r>
              <a:endParaRPr lang="en-US" sz="2400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96293" y="4111912"/>
              <a:ext cx="3374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Energy &amp; Flexibility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75712" y="3155885"/>
              <a:ext cx="1736295" cy="17054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Work with</a:t>
              </a: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 an Expert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44224" y="1492736"/>
              <a:ext cx="1804838" cy="17958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Make One Small Change</a:t>
              </a:r>
              <a:endParaRPr lang="en-US" sz="1600" b="1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483322" y="1507208"/>
              <a:ext cx="1805587" cy="17814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Create a Personalized Activity Plan</a:t>
              </a:r>
              <a:endParaRPr lang="en-US" sz="1200" i="1" dirty="0">
                <a:solidFill>
                  <a:srgbClr val="000000"/>
                </a:solidFill>
                <a:cs typeface="Century Gothic"/>
              </a:endParaRPr>
            </a:p>
            <a:p>
              <a:endParaRPr lang="en-US" sz="14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386115" y="3155885"/>
              <a:ext cx="1760223" cy="17054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Mindful Movement 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508322" y="4716450"/>
              <a:ext cx="1755586" cy="1735741"/>
            </a:xfrm>
            <a:prstGeom prst="ellipse">
              <a:avLst/>
            </a:prstGeom>
            <a:solidFill>
              <a:srgbClr val="FFFFB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Track Your Progress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09214" y="4716450"/>
              <a:ext cx="1805586" cy="17357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Take a Class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747988" y="4098153"/>
              <a:ext cx="1487580" cy="0"/>
            </a:xfrm>
            <a:prstGeom prst="straightConnector1">
              <a:avLst/>
            </a:prstGeom>
            <a:ln w="19050" cap="rnd">
              <a:gradFill flip="none" rotWithShape="1">
                <a:gsLst>
                  <a:gs pos="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46000">
                    <a:srgbClr val="008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2466521" y="4028007"/>
            <a:ext cx="1981473" cy="188960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3"/>
    </mc:Choice>
    <mc:Fallback xmlns="">
      <p:transition xmlns:p14="http://schemas.microsoft.com/office/powerpoint/2010/main" spd="slow" advTm="258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Classes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0215"/>
            <a:ext cx="8229600" cy="4811429"/>
          </a:xfrm>
          <a:noFill/>
        </p:spPr>
        <p:txBody>
          <a:bodyPr/>
          <a:lstStyle/>
          <a:p>
            <a:r>
              <a:rPr lang="en-US" sz="3600" dirty="0" smtClean="0"/>
              <a:t>Know what is available at your site</a:t>
            </a:r>
            <a:endParaRPr lang="en-US" sz="3600" dirty="0"/>
          </a:p>
          <a:p>
            <a:r>
              <a:rPr lang="en-US" sz="3600" dirty="0" smtClean="0"/>
              <a:t>Yoga, tai chi, recreational therapy, dance, Pilates, others</a:t>
            </a:r>
          </a:p>
          <a:p>
            <a:r>
              <a:rPr lang="en-US" sz="3600" dirty="0" smtClean="0"/>
              <a:t>Some places have agreements with local YMCAs or other groups</a:t>
            </a:r>
          </a:p>
          <a:p>
            <a:r>
              <a:rPr lang="en-US" sz="3600" dirty="0" smtClean="0"/>
              <a:t>Some VA’s have gyms</a:t>
            </a:r>
          </a:p>
          <a:p>
            <a:r>
              <a:rPr lang="en-US" dirty="0" smtClean="0"/>
              <a:t>Events </a:t>
            </a:r>
            <a:r>
              <a:rPr lang="mr-IN" dirty="0" smtClean="0"/>
              <a:t>–</a:t>
            </a:r>
            <a:r>
              <a:rPr lang="en-US" dirty="0" smtClean="0"/>
              <a:t> wheelchair games, “walk with a doc”</a:t>
            </a:r>
            <a:endParaRPr lang="en-US" sz="3600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47224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32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1978"/>
    </mc:Choice>
    <mc:Fallback xmlns="">
      <p:transition xmlns:p14="http://schemas.microsoft.com/office/powerpoint/2010/main" advClick="0" advTm="319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61"/>
            <a:ext cx="8229600" cy="75092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ry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>
                <a:latin typeface="Arial Hebrew Scholar"/>
                <a:cs typeface="Arial Hebrew Scholar"/>
              </a:rPr>
              <a:t>Demonstration</a:t>
            </a:r>
            <a:endParaRPr lang="en-US" sz="6000" dirty="0">
              <a:latin typeface="Arial Hebrew Scholar"/>
              <a:cs typeface="Arial Hebrew Scho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44498" y="6466155"/>
            <a:ext cx="490537" cy="365125"/>
          </a:xfrm>
        </p:spPr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163" y="327957"/>
            <a:ext cx="5976543" cy="6021713"/>
            <a:chOff x="2775712" y="1202145"/>
            <a:chExt cx="5370626" cy="5655855"/>
          </a:xfrm>
        </p:grpSpPr>
        <p:sp>
          <p:nvSpPr>
            <p:cNvPr id="34" name="Oval 33"/>
            <p:cNvSpPr/>
            <p:nvPr/>
          </p:nvSpPr>
          <p:spPr>
            <a:xfrm>
              <a:off x="2775713" y="1202145"/>
              <a:ext cx="5370625" cy="56558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D7A2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8324" y="5147978"/>
              <a:ext cx="2732704" cy="27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cs typeface="Century Gothic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12007" y="3119058"/>
              <a:ext cx="1874108" cy="17423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6837" y="3416337"/>
              <a:ext cx="2949312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Working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Your Body</a:t>
              </a:r>
              <a:endParaRPr lang="en-US" sz="2400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96293" y="4111912"/>
              <a:ext cx="3374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Energy &amp; Flexibility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75712" y="3155885"/>
              <a:ext cx="1736295" cy="17054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Work with</a:t>
              </a: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 an Expert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44224" y="1492736"/>
              <a:ext cx="1804838" cy="17958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Make One Small Change</a:t>
              </a:r>
              <a:endParaRPr lang="en-US" sz="1600" b="1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483322" y="1507208"/>
              <a:ext cx="1805587" cy="17814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Create a Personalized Activity Plan</a:t>
              </a:r>
              <a:endParaRPr lang="en-US" sz="1200" i="1" dirty="0">
                <a:solidFill>
                  <a:srgbClr val="000000"/>
                </a:solidFill>
                <a:cs typeface="Century Gothic"/>
              </a:endParaRPr>
            </a:p>
            <a:p>
              <a:endParaRPr lang="en-US" sz="14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386115" y="3155885"/>
              <a:ext cx="1760223" cy="17054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Mindful Movement 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508322" y="4716450"/>
              <a:ext cx="1755586" cy="1735741"/>
            </a:xfrm>
            <a:prstGeom prst="ellipse">
              <a:avLst/>
            </a:prstGeom>
            <a:solidFill>
              <a:srgbClr val="FFFFB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Track Your Progress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09214" y="4716450"/>
              <a:ext cx="1805586" cy="17357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Take a Class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747988" y="4098153"/>
              <a:ext cx="1487580" cy="0"/>
            </a:xfrm>
            <a:prstGeom prst="straightConnector1">
              <a:avLst/>
            </a:prstGeom>
            <a:ln w="19050" cap="rnd">
              <a:gradFill flip="none" rotWithShape="1">
                <a:gsLst>
                  <a:gs pos="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46000">
                    <a:srgbClr val="008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1486924" y="2368869"/>
            <a:ext cx="1981473" cy="18550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3"/>
    </mc:Choice>
    <mc:Fallback xmlns="">
      <p:transition xmlns:p14="http://schemas.microsoft.com/office/powerpoint/2010/main" spd="slow" advTm="258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17" y="172761"/>
            <a:ext cx="8229600" cy="1290637"/>
          </a:xfrm>
        </p:spPr>
        <p:txBody>
          <a:bodyPr/>
          <a:lstStyle/>
          <a:p>
            <a:r>
              <a:rPr lang="en-US" dirty="0" smtClean="0"/>
              <a:t> Let’s Discuss: What Does it Mean</a:t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to “Work Your Body?”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8317" y="2327926"/>
            <a:ext cx="2770302" cy="1706392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>
                <a:solidFill>
                  <a:srgbClr val="0000FF"/>
                </a:solidFill>
                <a:latin typeface="Arial Hebrew Scholar"/>
                <a:cs typeface="Arial Hebrew Scholar"/>
              </a:rPr>
              <a:t>Happiness is a state of activity.</a:t>
            </a:r>
            <a:endParaRPr lang="en-US" sz="2400" dirty="0">
              <a:latin typeface="Arial Hebrew Scholar"/>
              <a:cs typeface="Arial Hebrew Scholar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Arial Hebrew Scholar"/>
                <a:cs typeface="Arial Hebrew Scholar"/>
              </a:rPr>
              <a:t>		</a:t>
            </a:r>
            <a:r>
              <a:rPr lang="en-US" sz="2400" dirty="0" smtClean="0">
                <a:solidFill>
                  <a:schemeClr val="accent6"/>
                </a:solidFill>
                <a:latin typeface="Arial Hebrew Scholar"/>
                <a:cs typeface="Arial Hebrew Scholar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 Hebrew Scholar"/>
                <a:cs typeface="Arial Hebrew Scholar"/>
              </a:rPr>
              <a:t>-Aristotle</a:t>
            </a:r>
            <a:endParaRPr lang="en-US" sz="2000" dirty="0">
              <a:solidFill>
                <a:srgbClr val="0000FF"/>
              </a:solidFill>
              <a:latin typeface="Arial Hebrew Scholar"/>
              <a:cs typeface="Arial Hebrew Scho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3" r="-3023"/>
          <a:stretch>
            <a:fillRect/>
          </a:stretch>
        </p:blipFill>
        <p:spPr bwMode="auto">
          <a:xfrm>
            <a:off x="4074781" y="1728885"/>
            <a:ext cx="4999370" cy="4585906"/>
          </a:xfrm>
          <a:prstGeom prst="rect">
            <a:avLst/>
          </a:prstGeom>
          <a:noFill/>
          <a:extLst/>
        </p:spPr>
      </p:pic>
      <p:sp>
        <p:nvSpPr>
          <p:cNvPr id="6" name="Oval 5"/>
          <p:cNvSpPr/>
          <p:nvPr/>
        </p:nvSpPr>
        <p:spPr>
          <a:xfrm>
            <a:off x="5994277" y="2401564"/>
            <a:ext cx="1149818" cy="112666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Professionals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716"/>
            <a:ext cx="8229600" cy="4811429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Physical therapists (PT’s)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Occupational therapists (OT’s)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Recreational therapists (RT’s)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Fitness class instructors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Personal trainers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5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2220"/>
    </mc:Choice>
    <mc:Fallback xmlns="">
      <p:transition xmlns:p14="http://schemas.microsoft.com/office/powerpoint/2010/main" advClick="0" advTm="3222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163" y="327957"/>
            <a:ext cx="5976543" cy="6021713"/>
            <a:chOff x="2775712" y="1202145"/>
            <a:chExt cx="5370626" cy="5655855"/>
          </a:xfrm>
        </p:grpSpPr>
        <p:sp>
          <p:nvSpPr>
            <p:cNvPr id="34" name="Oval 33"/>
            <p:cNvSpPr/>
            <p:nvPr/>
          </p:nvSpPr>
          <p:spPr>
            <a:xfrm>
              <a:off x="2775713" y="1202145"/>
              <a:ext cx="5370625" cy="56558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D7A2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58324" y="5147978"/>
              <a:ext cx="2732704" cy="276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cs typeface="Century Gothic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512007" y="3119058"/>
              <a:ext cx="1874108" cy="174230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6837" y="3416337"/>
              <a:ext cx="2949312" cy="695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Working </a:t>
              </a:r>
            </a:p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008000"/>
                  </a:solidFill>
                  <a:latin typeface="Arial Narrow"/>
                  <a:cs typeface="Arial Narrow"/>
                </a:rPr>
                <a:t>Your Body</a:t>
              </a:r>
              <a:endParaRPr lang="en-US" sz="2400" b="1" dirty="0">
                <a:solidFill>
                  <a:srgbClr val="008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96293" y="4111912"/>
              <a:ext cx="3374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Energy &amp; Flexibility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775712" y="3155885"/>
              <a:ext cx="1736295" cy="170548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Work with</a:t>
              </a: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 an Expert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644224" y="1492736"/>
              <a:ext cx="1804838" cy="179588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Make One Small Change</a:t>
              </a:r>
              <a:endParaRPr lang="en-US" sz="1600" b="1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483322" y="1507208"/>
              <a:ext cx="1805587" cy="17814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cs typeface="Century Gothic"/>
                </a:rPr>
                <a:t>Create a Personalized Activity Plan</a:t>
              </a:r>
              <a:endParaRPr lang="en-US" sz="1200" i="1" dirty="0">
                <a:solidFill>
                  <a:srgbClr val="000000"/>
                </a:solidFill>
                <a:cs typeface="Century Gothic"/>
              </a:endParaRPr>
            </a:p>
            <a:p>
              <a:endParaRPr lang="en-US" sz="1400" dirty="0">
                <a:solidFill>
                  <a:srgbClr val="000000"/>
                </a:solidFill>
                <a:cs typeface="Century Gothic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386115" y="3155885"/>
              <a:ext cx="1760223" cy="17054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Mindful Movement 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508322" y="4716450"/>
              <a:ext cx="1755586" cy="1735741"/>
            </a:xfrm>
            <a:prstGeom prst="ellipse">
              <a:avLst/>
            </a:prstGeom>
            <a:solidFill>
              <a:srgbClr val="FFFFB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Track Your Progress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609214" y="4716450"/>
              <a:ext cx="1805586" cy="17357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  <a:latin typeface="+mj-lt"/>
                  <a:cs typeface="Century Gothic"/>
                </a:rPr>
                <a:t>Take a Class</a:t>
              </a:r>
              <a:endParaRPr lang="en-US" sz="1600" b="1" dirty="0">
                <a:solidFill>
                  <a:srgbClr val="000000"/>
                </a:solidFill>
                <a:latin typeface="+mj-lt"/>
                <a:cs typeface="Century Gothic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747988" y="4098153"/>
              <a:ext cx="1487580" cy="0"/>
            </a:xfrm>
            <a:prstGeom prst="straightConnector1">
              <a:avLst/>
            </a:prstGeom>
            <a:ln w="19050" cap="rnd">
              <a:gradFill flip="none" rotWithShape="1">
                <a:gsLst>
                  <a:gs pos="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  <a:gs pos="46000">
                    <a:srgbClr val="008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2504649" y="659795"/>
            <a:ext cx="1981473" cy="188960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3"/>
    </mc:Choice>
    <mc:Fallback xmlns="">
      <p:transition xmlns:p14="http://schemas.microsoft.com/office/powerpoint/2010/main" spd="slow" advTm="258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9250" y="159178"/>
            <a:ext cx="5827549" cy="1290637"/>
          </a:xfrm>
        </p:spPr>
        <p:txBody>
          <a:bodyPr/>
          <a:lstStyle/>
          <a:p>
            <a:r>
              <a:rPr lang="en-US" dirty="0" smtClean="0"/>
              <a:t>Set a Goal!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00"/>
                </a:solidFill>
              </a:rPr>
              <a:t>Make One Small Change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3597367" cy="420284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000000"/>
                </a:solidFill>
              </a:rPr>
              <a:t>All the topics so far can guide you</a:t>
            </a:r>
          </a:p>
          <a:p>
            <a:r>
              <a:rPr lang="en-US" sz="2600" dirty="0">
                <a:solidFill>
                  <a:srgbClr val="000000"/>
                </a:solidFill>
              </a:rPr>
              <a:t>P</a:t>
            </a:r>
            <a:r>
              <a:rPr lang="en-US" sz="2600" dirty="0" smtClean="0">
                <a:solidFill>
                  <a:srgbClr val="000000"/>
                </a:solidFill>
              </a:rPr>
              <a:t>ersonal activity plan (FITT)</a:t>
            </a:r>
          </a:p>
          <a:p>
            <a:r>
              <a:rPr lang="en-US" sz="2600" dirty="0">
                <a:solidFill>
                  <a:srgbClr val="000000"/>
                </a:solidFill>
              </a:rPr>
              <a:t>M</a:t>
            </a:r>
            <a:r>
              <a:rPr lang="en-US" sz="2600" dirty="0" smtClean="0">
                <a:solidFill>
                  <a:srgbClr val="000000"/>
                </a:solidFill>
              </a:rPr>
              <a:t>indful movement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App’s and devices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Classes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Professional help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000000"/>
                </a:solidFill>
              </a:rPr>
              <a:t>Or set </a:t>
            </a:r>
            <a:r>
              <a:rPr lang="en-US" sz="3400" dirty="0">
                <a:solidFill>
                  <a:srgbClr val="000000"/>
                </a:solidFill>
              </a:rPr>
              <a:t>a different small goal</a:t>
            </a:r>
          </a:p>
          <a:p>
            <a:r>
              <a:rPr lang="en-US" sz="2600" dirty="0">
                <a:solidFill>
                  <a:srgbClr val="000000"/>
                </a:solidFill>
              </a:rPr>
              <a:t>Walk with a buddy 3 times a week</a:t>
            </a:r>
          </a:p>
          <a:p>
            <a:r>
              <a:rPr lang="en-US" sz="2600" dirty="0">
                <a:solidFill>
                  <a:srgbClr val="000000"/>
                </a:solidFill>
              </a:rPr>
              <a:t>Park farther away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Get a standing </a:t>
            </a:r>
            <a:r>
              <a:rPr lang="en-US" sz="2600" dirty="0">
                <a:solidFill>
                  <a:srgbClr val="000000"/>
                </a:solidFill>
              </a:rPr>
              <a:t>work </a:t>
            </a:r>
            <a:r>
              <a:rPr lang="en-US" sz="2600" dirty="0" smtClean="0">
                <a:solidFill>
                  <a:srgbClr val="000000"/>
                </a:solidFill>
              </a:rPr>
              <a:t>station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Use the stairs as able</a:t>
            </a:r>
          </a:p>
          <a:p>
            <a:pPr lvl="1"/>
            <a:endParaRPr lang="en-US" sz="2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Woman Does Pull 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" y="95746"/>
            <a:ext cx="2535739" cy="1690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672" y="1524628"/>
            <a:ext cx="2051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Photo: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Military.com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47224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9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2666"/>
    </mc:Choice>
    <mc:Fallback xmlns="">
      <p:transition xmlns:p14="http://schemas.microsoft.com/office/powerpoint/2010/main" advClick="0" advTm="526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79"/>
            <a:ext cx="8229600" cy="703378"/>
          </a:xfrm>
        </p:spPr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 with a partner</a:t>
            </a:r>
          </a:p>
          <a:p>
            <a:r>
              <a:rPr lang="en-US" sz="2800" dirty="0" smtClean="0"/>
              <a:t>Take turns</a:t>
            </a:r>
          </a:p>
          <a:p>
            <a:r>
              <a:rPr lang="en-US" sz="2800" dirty="0" smtClean="0"/>
              <a:t>Each person will come up with a Personal Activity Plan </a:t>
            </a:r>
          </a:p>
          <a:p>
            <a:r>
              <a:rPr lang="en-US" sz="2800" dirty="0" smtClean="0"/>
              <a:t>You will be invited to share your plan with the group</a:t>
            </a:r>
            <a:endParaRPr lang="en-US" sz="2800" dirty="0"/>
          </a:p>
        </p:txBody>
      </p:sp>
      <p:pic>
        <p:nvPicPr>
          <p:cNvPr id="6" name="Content Placeholder 5" descr="Veterans talk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50" b="-28050"/>
          <a:stretch>
            <a:fillRect/>
          </a:stretch>
        </p:blipFill>
        <p:spPr>
          <a:xfrm>
            <a:off x="4648200" y="1746476"/>
            <a:ext cx="4208536" cy="43796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920FF-40B2-4A8A-B79F-C74086EE78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5153" y="5389940"/>
            <a:ext cx="205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Photo: </a:t>
            </a:r>
            <a:r>
              <a:rPr lang="en-US" sz="1400" dirty="0" err="1" smtClean="0">
                <a:solidFill>
                  <a:srgbClr val="000000"/>
                </a:solidFill>
              </a:rPr>
              <a:t>Military.com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826000" y="1126067"/>
            <a:ext cx="0" cy="5122333"/>
          </a:xfrm>
          <a:prstGeom prst="line">
            <a:avLst/>
          </a:prstGeom>
          <a:ln w="38100" cmpd="dbl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8662826">
            <a:off x="4113751" y="4037307"/>
            <a:ext cx="1451222" cy="3849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381455"/>
            <a:ext cx="4267200" cy="4866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Seven steps in goal setting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Identify the goal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Know the benefits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Know obstacles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List skills and knowledge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Identify who can help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Develop a plan (SMART)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Set a timeline and next steps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000" y="1569110"/>
            <a:ext cx="2844800" cy="3620958"/>
          </a:xfrm>
          <a:solidFill>
            <a:srgbClr val="FBFFA8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 smtClean="0"/>
              <a:t>SMART Goals</a:t>
            </a:r>
          </a:p>
          <a:p>
            <a:r>
              <a:rPr lang="en-US" sz="3200" dirty="0" smtClean="0"/>
              <a:t>Specific</a:t>
            </a:r>
          </a:p>
          <a:p>
            <a:r>
              <a:rPr lang="en-US" sz="3200" dirty="0" smtClean="0"/>
              <a:t>Measurable</a:t>
            </a:r>
          </a:p>
          <a:p>
            <a:r>
              <a:rPr lang="en-US" sz="3200" dirty="0" smtClean="0"/>
              <a:t>Action-based</a:t>
            </a:r>
          </a:p>
          <a:p>
            <a:r>
              <a:rPr lang="en-US" sz="3200" dirty="0" smtClean="0"/>
              <a:t>Realistic</a:t>
            </a:r>
          </a:p>
          <a:p>
            <a:r>
              <a:rPr lang="en-US" sz="3200" dirty="0" smtClean="0"/>
              <a:t>Time-bound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920FF-40B2-4A8A-B79F-C74086EE78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Working Your Body </a:t>
            </a:r>
            <a:r>
              <a:rPr lang="mr-IN" sz="4000" dirty="0" smtClean="0"/>
              <a:t>–</a:t>
            </a:r>
            <a:r>
              <a:rPr lang="en-US" sz="4000" dirty="0" smtClean="0"/>
              <a:t> Summing Up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05676"/>
            <a:ext cx="8229600" cy="4811429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Start with what matters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Any activity is great, and Working Your Body can mean many things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Tailor the plan to YOU!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Know resources, community programs, app’s, and other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Be safe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Ask for help and support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1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6687"/>
    </mc:Choice>
    <mc:Fallback xmlns="">
      <p:transition xmlns:p14="http://schemas.microsoft.com/office/powerpoint/2010/main" advClick="0" advTm="966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6888" y="1064733"/>
            <a:ext cx="4146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18" y="2410740"/>
            <a:ext cx="5912674" cy="332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6889" y="5760759"/>
            <a:ext cx="458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Photo: </a:t>
            </a:r>
            <a:r>
              <a:rPr lang="en-US" sz="1400" smtClean="0">
                <a:solidFill>
                  <a:srgbClr val="000000"/>
                </a:solidFill>
              </a:rPr>
              <a:t>Foodandnutrition.com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787"/>
    </mc:Choice>
    <mc:Fallback xmlns="">
      <p:transition xmlns:p14="http://schemas.microsoft.com/office/powerpoint/2010/main" advClick="0" advTm="187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62"/>
            <a:ext cx="8229600" cy="907132"/>
          </a:xfrm>
        </p:spPr>
        <p:txBody>
          <a:bodyPr/>
          <a:lstStyle/>
          <a:p>
            <a:r>
              <a:rPr lang="en-US" dirty="0" smtClean="0"/>
              <a:t>Ways to Work Your Body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80" y="1292005"/>
            <a:ext cx="4209472" cy="4190513"/>
          </a:xfrm>
        </p:spPr>
        <p:txBody>
          <a:bodyPr/>
          <a:lstStyle/>
          <a:p>
            <a:r>
              <a:rPr lang="en-US" dirty="0" smtClean="0"/>
              <a:t>All kinds of activities that help</a:t>
            </a:r>
          </a:p>
          <a:p>
            <a:pPr lvl="1"/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Endurance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Posture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3" r="-3023"/>
          <a:stretch>
            <a:fillRect/>
          </a:stretch>
        </p:blipFill>
        <p:spPr bwMode="auto">
          <a:xfrm>
            <a:off x="4074781" y="1728885"/>
            <a:ext cx="4999370" cy="4585906"/>
          </a:xfrm>
          <a:prstGeom prst="rect">
            <a:avLst/>
          </a:prstGeom>
          <a:noFill/>
          <a:extLst/>
        </p:spPr>
      </p:pic>
      <p:sp>
        <p:nvSpPr>
          <p:cNvPr id="8" name="Oval 7"/>
          <p:cNvSpPr/>
          <p:nvPr/>
        </p:nvSpPr>
        <p:spPr>
          <a:xfrm>
            <a:off x="5994277" y="2401564"/>
            <a:ext cx="1149818" cy="112666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57" y="209453"/>
            <a:ext cx="8229600" cy="1290637"/>
          </a:xfrm>
        </p:spPr>
        <p:txBody>
          <a:bodyPr/>
          <a:lstStyle/>
          <a:p>
            <a:r>
              <a:rPr lang="en-US" dirty="0" smtClean="0"/>
              <a:t>Let’s Discuss: Working Your Body-</a:t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Why Bother?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6769" name="Slide Number Placeholder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46E63-4AFE-4342-A146-ED12FC29EE0B}" type="slidenum">
              <a:rPr lang="en-US" sz="1800">
                <a:solidFill>
                  <a:srgbClr val="FFFFFF"/>
                </a:solidFill>
                <a:latin typeface="Corbel" charset="0"/>
                <a:ea typeface="MS PGothic" charset="0"/>
                <a:cs typeface="MS PGothic" charset="0"/>
              </a:rPr>
              <a:pPr eaLnBrk="1" hangingPunct="1"/>
              <a:t>4</a:t>
            </a:fld>
            <a:endParaRPr lang="en-US" sz="1800" dirty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pic>
        <p:nvPicPr>
          <p:cNvPr id="416771" name="Picture 21" descr="iStock_000003858368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874838"/>
            <a:ext cx="4953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2989"/>
    </mc:Choice>
    <mc:Fallback xmlns="">
      <p:transition xmlns:p14="http://schemas.microsoft.com/office/powerpoint/2010/main" advClick="0" advTm="229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09"/>
            <a:ext cx="8229600" cy="1290637"/>
          </a:xfrm>
        </p:spPr>
        <p:txBody>
          <a:bodyPr/>
          <a:lstStyle/>
          <a:p>
            <a:r>
              <a:rPr lang="en-US" dirty="0"/>
              <a:t>Working Your </a:t>
            </a:r>
            <a:r>
              <a:rPr lang="en-US" dirty="0" smtClean="0"/>
              <a:t>Body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Why Bother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  <p:sp>
        <p:nvSpPr>
          <p:cNvPr id="416769" name="Slide Number Placeholder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46E63-4AFE-4342-A146-ED12FC29EE0B}" type="slidenum">
              <a:rPr lang="en-US" sz="1800">
                <a:solidFill>
                  <a:srgbClr val="FFFFFF"/>
                </a:solidFill>
                <a:latin typeface="Corbel" charset="0"/>
                <a:ea typeface="MS PGothic" charset="0"/>
                <a:cs typeface="MS PGothic" charset="0"/>
              </a:rPr>
              <a:pPr eaLnBrk="1" hangingPunct="1"/>
              <a:t>5</a:t>
            </a:fld>
            <a:endParaRPr lang="en-US" sz="1200" dirty="0">
              <a:solidFill>
                <a:srgbClr val="FFFFFF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pic>
        <p:nvPicPr>
          <p:cNvPr id="416771" name="Picture 21" descr="iStock_000003858368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874838"/>
            <a:ext cx="4953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65100" y="1857375"/>
            <a:ext cx="3994150" cy="3938588"/>
            <a:chOff x="56" y="1410"/>
            <a:chExt cx="2516" cy="2481"/>
          </a:xfrm>
        </p:grpSpPr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192" y="1421"/>
              <a:ext cx="2380" cy="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Arial Narrow" charset="0"/>
                  <a:ea typeface="+mn-ea"/>
                  <a:cs typeface="+mn-cs"/>
                </a:rPr>
                <a:t>What if there was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 Narrow" charset="0"/>
                  <a:ea typeface="+mn-ea"/>
                  <a:cs typeface="+mn-cs"/>
                </a:rPr>
                <a:t>one prescription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Arial Narrow" charset="0"/>
                  <a:ea typeface="+mn-ea"/>
                  <a:cs typeface="+mn-cs"/>
                </a:rPr>
                <a:t>that could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 Narrow" charset="0"/>
                  <a:ea typeface="+mn-ea"/>
                  <a:cs typeface="+mn-cs"/>
                </a:rPr>
                <a:t>prevent and treat</a:t>
              </a:r>
              <a:r>
                <a:rPr lang="en-US" sz="2800" dirty="0">
                  <a:latin typeface="Arial Narrow" charset="0"/>
                  <a:ea typeface="+mn-ea"/>
                  <a:cs typeface="+mn-cs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Arial Narrow" charset="0"/>
                  <a:ea typeface="+mn-ea"/>
                  <a:cs typeface="+mn-cs"/>
                </a:rPr>
                <a:t>dozens of diseases,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Arial Narrow" charset="0"/>
                  <a:ea typeface="+mn-ea"/>
                  <a:cs typeface="+mn-cs"/>
                </a:rPr>
                <a:t>such as diabetes, hypertension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Arial Narrow" charset="0"/>
                  <a:ea typeface="+mn-ea"/>
                  <a:cs typeface="+mn-cs"/>
                </a:rPr>
                <a:t>and obesity? </a:t>
              </a:r>
            </a:p>
          </p:txBody>
        </p:sp>
        <p:pic>
          <p:nvPicPr>
            <p:cNvPr id="416775" name="Picture 23" descr="391px-quotation_marks_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53" b="70143"/>
            <a:stretch>
              <a:fillRect/>
            </a:stretch>
          </p:blipFill>
          <p:spPr bwMode="auto">
            <a:xfrm>
              <a:off x="56" y="1410"/>
              <a:ext cx="597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776" name="Picture 24" descr="391px-quotation_marks_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11" t="62590" r="3836" b="8633"/>
            <a:stretch>
              <a:fillRect/>
            </a:stretch>
          </p:blipFill>
          <p:spPr bwMode="auto">
            <a:xfrm>
              <a:off x="1920" y="3411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501549" y="5795963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 Narrow" charset="0"/>
              </a:rPr>
              <a:t>-Robert E. </a:t>
            </a:r>
            <a:r>
              <a:rPr lang="en-US" dirty="0" err="1">
                <a:latin typeface="Arial Narrow" charset="0"/>
              </a:rPr>
              <a:t>Sallis</a:t>
            </a:r>
            <a:r>
              <a:rPr lang="en-US" dirty="0">
                <a:latin typeface="Arial Narrow" charset="0"/>
              </a:rPr>
              <a:t>, M.D., M.P.H., FACSM, </a:t>
            </a:r>
          </a:p>
          <a:p>
            <a:pPr algn="ctr">
              <a:defRPr/>
            </a:pPr>
            <a:r>
              <a:rPr lang="en-US" dirty="0">
                <a:latin typeface="Arial Narrow" charset="0"/>
              </a:rPr>
              <a:t>Exercise is Medicine™ Task Force Chairman</a:t>
            </a:r>
          </a:p>
        </p:txBody>
      </p:sp>
    </p:spTree>
    <p:extLst>
      <p:ext uri="{BB962C8B-B14F-4D97-AF65-F5344CB8AC3E}">
        <p14:creationId xmlns:p14="http://schemas.microsoft.com/office/powerpoint/2010/main" val="39576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2989"/>
    </mc:Choice>
    <mc:Fallback xmlns="">
      <p:transition xmlns:p14="http://schemas.microsoft.com/office/powerpoint/2010/main" advClick="0" advTm="229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007" y="189678"/>
            <a:ext cx="8637588" cy="1290637"/>
          </a:xfrm>
        </p:spPr>
        <p:txBody>
          <a:bodyPr/>
          <a:lstStyle/>
          <a:p>
            <a:r>
              <a:rPr lang="en-US" sz="4000" dirty="0" smtClean="0"/>
              <a:t>Why Bother</a:t>
            </a:r>
            <a:r>
              <a:rPr lang="en-US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880"/>
            <a:ext cx="8229600" cy="4927600"/>
          </a:xfrm>
          <a:noFill/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Increases your </a:t>
            </a:r>
            <a:r>
              <a:rPr lang="en-US" sz="3200" b="1" dirty="0" smtClean="0">
                <a:solidFill>
                  <a:srgbClr val="000000"/>
                </a:solidFill>
              </a:rPr>
              <a:t>lifespan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Helps prevent</a:t>
            </a:r>
            <a:r>
              <a:rPr lang="en-US" sz="3200" dirty="0" smtClean="0">
                <a:solidFill>
                  <a:srgbClr val="000000"/>
                </a:solidFill>
              </a:rPr>
              <a:t> heart disease, strokes, type 2 diabetes, high blood pressure, </a:t>
            </a:r>
            <a:r>
              <a:rPr lang="en-US" sz="3200" dirty="0">
                <a:solidFill>
                  <a:srgbClr val="000000"/>
                </a:solidFill>
              </a:rPr>
              <a:t>obesity, </a:t>
            </a:r>
            <a:r>
              <a:rPr lang="en-US" sz="3200" dirty="0" smtClean="0">
                <a:solidFill>
                  <a:srgbClr val="000000"/>
                </a:solidFill>
              </a:rPr>
              <a:t>and cancers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Helps you </a:t>
            </a:r>
            <a:r>
              <a:rPr lang="en-US" sz="3200" b="1" dirty="0" smtClean="0">
                <a:solidFill>
                  <a:srgbClr val="000000"/>
                </a:solidFill>
              </a:rPr>
              <a:t>age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more gracefully</a:t>
            </a:r>
            <a:r>
              <a:rPr lang="en-US" sz="3200" dirty="0" smtClean="0">
                <a:solidFill>
                  <a:srgbClr val="000000"/>
                </a:solidFill>
              </a:rPr>
              <a:t>, so you can do more in your life for a longer time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Fights off </a:t>
            </a:r>
            <a:r>
              <a:rPr lang="en-US" sz="3200" b="1" dirty="0" smtClean="0">
                <a:solidFill>
                  <a:srgbClr val="000000"/>
                </a:solidFill>
              </a:rPr>
              <a:t>dementia</a:t>
            </a:r>
            <a:r>
              <a:rPr lang="en-US" sz="3200" dirty="0" smtClean="0">
                <a:solidFill>
                  <a:srgbClr val="000000"/>
                </a:solidFill>
              </a:rPr>
              <a:t> and helps you think better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Improves </a:t>
            </a:r>
            <a:r>
              <a:rPr lang="en-US" sz="3200" b="1" dirty="0" smtClean="0">
                <a:solidFill>
                  <a:srgbClr val="000000"/>
                </a:solidFill>
              </a:rPr>
              <a:t>mental health </a:t>
            </a:r>
            <a:r>
              <a:rPr lang="mr-IN" sz="3200" b="1" dirty="0" smtClean="0">
                <a:solidFill>
                  <a:srgbClr val="000000"/>
                </a:solidFill>
              </a:rPr>
              <a:t>–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decreases depression and anxiety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875930" y="65532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17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98"/>
    </mc:Choice>
    <mc:Fallback xmlns="">
      <p:transition xmlns:p14="http://schemas.microsoft.com/office/powerpoint/2010/main" spd="slow" advTm="678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Your Story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Work with a partner</a:t>
            </a:r>
          </a:p>
          <a:p>
            <a:r>
              <a:rPr lang="en-US" sz="3200" dirty="0" smtClean="0"/>
              <a:t>Take a couple of minutes each to talk about some of your favorite activities</a:t>
            </a:r>
          </a:p>
          <a:p>
            <a:r>
              <a:rPr lang="en-US" sz="3200" dirty="0" smtClean="0"/>
              <a:t>Why do you like them?</a:t>
            </a:r>
          </a:p>
          <a:p>
            <a:r>
              <a:rPr lang="en-US" sz="3200" dirty="0" smtClean="0"/>
              <a:t>What is one way to work your body that you would like to start doing more?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DDEAB-D160-49BB-B571-276B9D7F0C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Working Your Body: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0000"/>
                </a:solidFill>
              </a:rPr>
              <a:t>Safety</a:t>
            </a:r>
            <a:r>
              <a:rPr lang="en-US" sz="3600" dirty="0" smtClean="0">
                <a:solidFill>
                  <a:srgbClr val="000000"/>
                </a:solidFill>
              </a:rPr>
              <a:t>			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520"/>
            <a:ext cx="8229600" cy="4343581"/>
          </a:xfrm>
          <a:noFill/>
        </p:spPr>
        <p:txBody>
          <a:bodyPr>
            <a:noAutofit/>
          </a:bodyPr>
          <a:lstStyle/>
          <a:p>
            <a:r>
              <a:rPr lang="en-US" sz="3600" dirty="0" smtClean="0"/>
              <a:t>Get go-ahead from your care provider</a:t>
            </a:r>
          </a:p>
          <a:p>
            <a:r>
              <a:rPr lang="en-US" dirty="0"/>
              <a:t>Build up gradually</a:t>
            </a:r>
          </a:p>
          <a:p>
            <a:r>
              <a:rPr lang="en-US" sz="3600" dirty="0" smtClean="0"/>
              <a:t>Be careful about falls</a:t>
            </a:r>
          </a:p>
          <a:p>
            <a:r>
              <a:rPr lang="en-US" dirty="0" smtClean="0"/>
              <a:t>Listen to your body</a:t>
            </a:r>
          </a:p>
          <a:p>
            <a:r>
              <a:rPr lang="en-US" dirty="0" smtClean="0"/>
              <a:t>Let your pain be your guide</a:t>
            </a:r>
            <a:r>
              <a:rPr lang="en-US" sz="3600" dirty="0" smtClean="0"/>
              <a:t> </a:t>
            </a:r>
            <a:r>
              <a:rPr lang="mr-IN" sz="3600" dirty="0" smtClean="0"/>
              <a:t>–</a:t>
            </a:r>
            <a:r>
              <a:rPr lang="en-US" sz="3600" dirty="0" smtClean="0"/>
              <a:t> to a point</a:t>
            </a:r>
          </a:p>
          <a:p>
            <a:r>
              <a:rPr lang="en-US" sz="3600" dirty="0" smtClean="0"/>
              <a:t>Have fun. </a:t>
            </a:r>
            <a:r>
              <a:rPr lang="en-US" dirty="0"/>
              <a:t> </a:t>
            </a:r>
            <a:r>
              <a:rPr lang="en-US" dirty="0" smtClean="0"/>
              <a:t>It</a:t>
            </a:r>
            <a:r>
              <a:rPr lang="en-US" sz="3600" dirty="0" smtClean="0"/>
              <a:t> helps</a:t>
            </a:r>
            <a:r>
              <a:rPr lang="en-US" dirty="0"/>
              <a:t>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905812" y="6532282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4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4518"/>
    </mc:Choice>
    <mc:Fallback xmlns="">
      <p:transition xmlns:p14="http://schemas.microsoft.com/office/powerpoint/2010/main" advClick="0" advTm="1845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3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|6.5|43.2"/>
</p:tagLst>
</file>

<file path=ppt/theme/theme1.xml><?xml version="1.0" encoding="utf-8"?>
<a:theme xmlns:a="http://schemas.openxmlformats.org/drawingml/2006/main" name="VA_PPT_TEMPLATE_DLJe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B983D1C9F134999CFBEE916B2F850" ma:contentTypeVersion="0" ma:contentTypeDescription="Create a new document." ma:contentTypeScope="" ma:versionID="2e5c87369adc56c3410ce35819e98cc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C32D14B-149E-4FA1-A977-1653967CC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7926BB3-7045-43F3-8964-696B3C3480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0BDB9C-6483-41DD-AAB2-478ED9DDBA61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33370</TotalTime>
  <Words>1460</Words>
  <Application>Microsoft Macintosh PowerPoint</Application>
  <PresentationFormat>On-screen Show (4:3)</PresentationFormat>
  <Paragraphs>338</Paragraphs>
  <Slides>36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VA_PPT_TEMPLATE_DLJedit</vt:lpstr>
      <vt:lpstr>Whole Health Skill-Building:  Working Your Body</vt:lpstr>
      <vt:lpstr>Today, we will talk about</vt:lpstr>
      <vt:lpstr> Let’s Discuss: What Does it Mean to “Work Your Body?”? </vt:lpstr>
      <vt:lpstr>Ways to Work Your Body </vt:lpstr>
      <vt:lpstr>Let’s Discuss: Working Your Body- Why Bother?</vt:lpstr>
      <vt:lpstr>Working Your Body Why Bother?</vt:lpstr>
      <vt:lpstr>Why Bother?</vt:lpstr>
      <vt:lpstr>Group Discussion: Your Story</vt:lpstr>
      <vt:lpstr>Working Your Body: Safety    </vt:lpstr>
      <vt:lpstr>PowerPoint Presentation</vt:lpstr>
      <vt:lpstr>PowerPoint Presentation</vt:lpstr>
      <vt:lpstr>Personal Activity Plans: Be FITT</vt:lpstr>
      <vt:lpstr>Frequency – How often?</vt:lpstr>
      <vt:lpstr>Intensity – How hard?</vt:lpstr>
      <vt:lpstr>Type - What activity?</vt:lpstr>
      <vt:lpstr>Time - How Long?</vt:lpstr>
      <vt:lpstr>Remember...</vt:lpstr>
      <vt:lpstr>PowerPoint Presentation</vt:lpstr>
      <vt:lpstr>Mindful Awareness- A Body Scan...</vt:lpstr>
      <vt:lpstr>Mindful Movement:  Yoga and Tai Chi</vt:lpstr>
      <vt:lpstr>PowerPoint Presentation</vt:lpstr>
      <vt:lpstr>What about tai chi and qi gong?</vt:lpstr>
      <vt:lpstr>PowerPoint Presentation</vt:lpstr>
      <vt:lpstr>Apps and Pedometers</vt:lpstr>
      <vt:lpstr>When Choosing an App, Ask:</vt:lpstr>
      <vt:lpstr>PowerPoint Presentation</vt:lpstr>
      <vt:lpstr>Classes</vt:lpstr>
      <vt:lpstr>Try it out!</vt:lpstr>
      <vt:lpstr>PowerPoint Presentation</vt:lpstr>
      <vt:lpstr>Professionals</vt:lpstr>
      <vt:lpstr>PowerPoint Presentation</vt:lpstr>
      <vt:lpstr>Set a Goal! Make One Small Change</vt:lpstr>
      <vt:lpstr>Your Turn</vt:lpstr>
      <vt:lpstr>Setting Goals</vt:lpstr>
      <vt:lpstr>Working Your Body – Summing Up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Adam  Rindfleisch</cp:lastModifiedBy>
  <cp:revision>618</cp:revision>
  <cp:lastPrinted>2016-03-20T17:58:39Z</cp:lastPrinted>
  <dcterms:created xsi:type="dcterms:W3CDTF">2016-07-19T12:35:41Z</dcterms:created>
  <dcterms:modified xsi:type="dcterms:W3CDTF">2018-08-05T03:50:12Z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0x010100EC7B983D1C9F134999CFBEE916B2F850</vt:lpwstr>
  </property>
  <property fmtid="{D5CDD505-2E9C-101B-9397-08002B2CF9AE}" pid="3" name="Archive">
    <vt:lpwstr>false</vt:lpwstr>
  </property>
  <property fmtid="{D5CDD505-2E9C-101B-9397-08002B2CF9AE}" pid="4" name="Related Deliverable">
    <vt:lpwstr>VHA Identity and Print and Online Style Guide</vt:lpwstr>
  </property>
  <property fmtid="{D5CDD505-2E9C-101B-9397-08002B2CF9AE}" pid="5" name="Acceptance Form Complete">
    <vt:lpwstr>false</vt:lpwstr>
  </property>
  <property fmtid="{D5CDD505-2E9C-101B-9397-08002B2CF9AE}" pid="6" name="Document Type">
    <vt:lpwstr>Work Product (Final)</vt:lpwstr>
  </property>
</Properties>
</file>