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4"/>
    <p:sldMasterId id="2147483902" r:id="rId5"/>
  </p:sldMasterIdLst>
  <p:notesMasterIdLst>
    <p:notesMasterId r:id="rId74"/>
  </p:notesMasterIdLst>
  <p:handoutMasterIdLst>
    <p:handoutMasterId r:id="rId75"/>
  </p:handoutMasterIdLst>
  <p:sldIdLst>
    <p:sldId id="412" r:id="rId6"/>
    <p:sldId id="278" r:id="rId7"/>
    <p:sldId id="1864" r:id="rId8"/>
    <p:sldId id="280" r:id="rId9"/>
    <p:sldId id="281" r:id="rId10"/>
    <p:sldId id="447" r:id="rId11"/>
    <p:sldId id="1886" r:id="rId12"/>
    <p:sldId id="286" r:id="rId13"/>
    <p:sldId id="456" r:id="rId14"/>
    <p:sldId id="289" r:id="rId15"/>
    <p:sldId id="290" r:id="rId16"/>
    <p:sldId id="1913" r:id="rId17"/>
    <p:sldId id="266" r:id="rId18"/>
    <p:sldId id="498" r:id="rId19"/>
    <p:sldId id="1914" r:id="rId20"/>
    <p:sldId id="269" r:id="rId21"/>
    <p:sldId id="446" r:id="rId22"/>
    <p:sldId id="270" r:id="rId23"/>
    <p:sldId id="449" r:id="rId24"/>
    <p:sldId id="1912" r:id="rId25"/>
    <p:sldId id="274" r:id="rId26"/>
    <p:sldId id="1911" r:id="rId27"/>
    <p:sldId id="1862" r:id="rId28"/>
    <p:sldId id="434" r:id="rId29"/>
    <p:sldId id="1859" r:id="rId30"/>
    <p:sldId id="511" r:id="rId31"/>
    <p:sldId id="294" r:id="rId32"/>
    <p:sldId id="295" r:id="rId33"/>
    <p:sldId id="1908" r:id="rId34"/>
    <p:sldId id="467" r:id="rId35"/>
    <p:sldId id="1887" r:id="rId36"/>
    <p:sldId id="468" r:id="rId37"/>
    <p:sldId id="491" r:id="rId38"/>
    <p:sldId id="1902" r:id="rId39"/>
    <p:sldId id="510" r:id="rId40"/>
    <p:sldId id="1888" r:id="rId41"/>
    <p:sldId id="306" r:id="rId42"/>
    <p:sldId id="308" r:id="rId43"/>
    <p:sldId id="411" r:id="rId44"/>
    <p:sldId id="499" r:id="rId45"/>
    <p:sldId id="312" r:id="rId46"/>
    <p:sldId id="501" r:id="rId47"/>
    <p:sldId id="502" r:id="rId48"/>
    <p:sldId id="503" r:id="rId49"/>
    <p:sldId id="504" r:id="rId50"/>
    <p:sldId id="505" r:id="rId51"/>
    <p:sldId id="507" r:id="rId52"/>
    <p:sldId id="508" r:id="rId53"/>
    <p:sldId id="415" r:id="rId54"/>
    <p:sldId id="402" r:id="rId55"/>
    <p:sldId id="322" r:id="rId56"/>
    <p:sldId id="324" r:id="rId57"/>
    <p:sldId id="325" r:id="rId58"/>
    <p:sldId id="326" r:id="rId59"/>
    <p:sldId id="327" r:id="rId60"/>
    <p:sldId id="1881" r:id="rId61"/>
    <p:sldId id="328" r:id="rId62"/>
    <p:sldId id="403" r:id="rId63"/>
    <p:sldId id="409" r:id="rId64"/>
    <p:sldId id="331" r:id="rId65"/>
    <p:sldId id="1873" r:id="rId66"/>
    <p:sldId id="495" r:id="rId67"/>
    <p:sldId id="496" r:id="rId68"/>
    <p:sldId id="497" r:id="rId69"/>
    <p:sldId id="487" r:id="rId70"/>
    <p:sldId id="1874" r:id="rId71"/>
    <p:sldId id="1915" r:id="rId72"/>
    <p:sldId id="465"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erty, Timothy Michael SBYVAMC" initials="DTMS" lastIdx="1" clrIdx="0">
    <p:extLst>
      <p:ext uri="{19B8F6BF-5375-455C-9EA6-DF929625EA0E}">
        <p15:presenceInfo xmlns:p15="http://schemas.microsoft.com/office/powerpoint/2012/main" userId="S::Timothy.Doherty1@va.gov::568baf4e-5709-4931-a3e9-d338bdd05dd0" providerId="AD"/>
      </p:ext>
    </p:extLst>
  </p:cmAuthor>
  <p:cmAuthor id="2" name="Shannon Mcmahon" initials="SM" lastIdx="40" clrIdx="1">
    <p:extLst>
      <p:ext uri="{19B8F6BF-5375-455C-9EA6-DF929625EA0E}">
        <p15:presenceInfo xmlns:p15="http://schemas.microsoft.com/office/powerpoint/2012/main" userId="S::smcmahon@microassist.com::52f09115-d33c-4b99-beed-ea0e233bf83c" providerId="AD"/>
      </p:ext>
    </p:extLst>
  </p:cmAuthor>
  <p:cmAuthor id="3" name="Leslie Janek" initials="LJ" lastIdx="44" clrIdx="2">
    <p:extLst>
      <p:ext uri="{19B8F6BF-5375-455C-9EA6-DF929625EA0E}">
        <p15:presenceInfo xmlns:p15="http://schemas.microsoft.com/office/powerpoint/2012/main" userId="S::ljanek@microassist.com::dd255551-9b82-4ac9-9fd3-50193ef76c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00"/>
    <a:srgbClr val="0099FF"/>
    <a:srgbClr val="174773"/>
    <a:srgbClr val="FFFFFF"/>
    <a:srgbClr val="895753"/>
    <a:srgbClr val="558ED5"/>
    <a:srgbClr val="FFCC99"/>
    <a:srgbClr val="7EF236"/>
    <a:srgbClr val="5571F5"/>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2021" autoAdjust="0"/>
  </p:normalViewPr>
  <p:slideViewPr>
    <p:cSldViewPr snapToGrid="0">
      <p:cViewPr varScale="1">
        <p:scale>
          <a:sx n="93" d="100"/>
          <a:sy n="93" d="100"/>
        </p:scale>
        <p:origin x="1272" y="90"/>
      </p:cViewPr>
      <p:guideLst/>
    </p:cSldViewPr>
  </p:slideViewPr>
  <p:outlineViewPr>
    <p:cViewPr>
      <p:scale>
        <a:sx n="33" d="100"/>
        <a:sy n="33" d="100"/>
      </p:scale>
      <p:origin x="0" y="-33878"/>
    </p:cViewPr>
  </p:outlineViewPr>
  <p:notesTextViewPr>
    <p:cViewPr>
      <p:scale>
        <a:sx n="200" d="100"/>
        <a:sy n="200" d="100"/>
      </p:scale>
      <p:origin x="0" y="0"/>
    </p:cViewPr>
  </p:notesTextViewPr>
  <p:sorterViewPr>
    <p:cViewPr>
      <p:scale>
        <a:sx n="100" d="100"/>
        <a:sy n="100" d="100"/>
      </p:scale>
      <p:origin x="0" y="0"/>
    </p:cViewPr>
  </p:sorterViewPr>
  <p:notesViewPr>
    <p:cSldViewPr snapToGrid="0">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3E46C6-F9D0-43A9-9ABE-072C43ED55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9A88FA6-FC96-487A-B194-9902C36834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9C5B4A-F055-4B19-8551-B150098A0A8A}" type="datetimeFigureOut">
              <a:rPr lang="en-US" smtClean="0"/>
              <a:t>8/7/2020</a:t>
            </a:fld>
            <a:endParaRPr lang="en-US"/>
          </a:p>
        </p:txBody>
      </p:sp>
      <p:sp>
        <p:nvSpPr>
          <p:cNvPr id="4" name="Footer Placeholder 3">
            <a:extLst>
              <a:ext uri="{FF2B5EF4-FFF2-40B4-BE49-F238E27FC236}">
                <a16:creationId xmlns:a16="http://schemas.microsoft.com/office/drawing/2014/main" id="{4FEA1A9C-D455-43A5-87CA-F9B25CA941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DB29E5-CDC7-409D-AFC4-AC7D30F21A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10DF6F-3E53-4591-92A6-F40D5144B28F}" type="slidenum">
              <a:rPr lang="en-US" smtClean="0"/>
              <a:t>‹#›</a:t>
            </a:fld>
            <a:endParaRPr lang="en-US"/>
          </a:p>
        </p:txBody>
      </p:sp>
    </p:spTree>
    <p:extLst>
      <p:ext uri="{BB962C8B-B14F-4D97-AF65-F5344CB8AC3E}">
        <p14:creationId xmlns:p14="http://schemas.microsoft.com/office/powerpoint/2010/main" val="3931111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74F02-9A21-4125-B9F3-527D72FA6FAF}" type="datetimeFigureOut">
              <a:rPr lang="en-US" smtClean="0"/>
              <a:t>8/7/2020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0CC08-2A5B-4226-B9CD-B9B8B881D0EB}" type="slidenum">
              <a:rPr lang="en-US" smtClean="0"/>
              <a:t>‹#›</a:t>
            </a:fld>
            <a:endParaRPr lang="en-US"/>
          </a:p>
        </p:txBody>
      </p:sp>
    </p:spTree>
    <p:extLst>
      <p:ext uri="{BB962C8B-B14F-4D97-AF65-F5344CB8AC3E}">
        <p14:creationId xmlns:p14="http://schemas.microsoft.com/office/powerpoint/2010/main" val="6471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Y9H5_UgDAj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julipmade.com/2012/10/quote-of-week_11.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vksdBSVAM6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ccftech.com/scientists-explain-men-narcissistic-women/"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ccftech.com/scientists-explain-men-narcissistic-women/"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0nkO-3PA29c&amp;feature=youtub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TTT slide added.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47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Day 1 Module 2 Personal Introductions and Group Guidelines </a:t>
            </a:r>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21057E-3DE5-4FF1-BCDC-6D5565842391}"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17265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effectLst/>
                <a:latin typeface="+mn-lt"/>
                <a:ea typeface="+mn-ea"/>
                <a:cs typeface="+mn-cs"/>
              </a:rPr>
              <a:t>Introduction of Participants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participants introduce themselves, giving them latitude in what they may want to say about themselves in response to the last question.</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Emphasize that they are to answer </a:t>
            </a:r>
            <a:r>
              <a:rPr lang="en-US" sz="1200" b="1" i="1" kern="1200" dirty="0">
                <a:solidFill>
                  <a:schemeClr val="tx1"/>
                </a:solidFill>
                <a:effectLst/>
                <a:latin typeface="+mn-lt"/>
                <a:ea typeface="+mn-ea"/>
                <a:cs typeface="+mn-cs"/>
              </a:rPr>
              <a:t>one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question.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Give them a timeframe for responding, and you may want to go first in order to demonstrate how the introduction is to be done.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Generally, it works best to start with whoever is ready to introduce themselves and go around the room from there.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long introductions take may vary significantly depending on the number of facilitators in the training.</a:t>
            </a:r>
          </a:p>
        </p:txBody>
      </p:sp>
      <p:sp>
        <p:nvSpPr>
          <p:cNvPr id="250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902C0A-3A21-45C6-9B7C-94FC17D966DA}" type="slidenum">
              <a:rPr kumimoji="0" lang="en-US" altLang="en-US" sz="1200" b="0" i="0" u="none" strike="noStrike" kern="1200" cap="none" spc="0" normalizeH="0" baseline="0" noProof="0">
                <a:ln>
                  <a:noFill/>
                </a:ln>
                <a:solidFill>
                  <a:srgbClr val="000000"/>
                </a:solidFill>
                <a:effectLst/>
                <a:uLnTx/>
                <a:uFillTx/>
                <a:latin typeface="Gill Sans"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Gill Sans" charset="0"/>
              <a:ea typeface="+mn-ea"/>
              <a:cs typeface="+mn-cs"/>
            </a:endParaRPr>
          </a:p>
        </p:txBody>
      </p:sp>
    </p:spTree>
    <p:extLst>
      <p:ext uri="{BB962C8B-B14F-4D97-AF65-F5344CB8AC3E}">
        <p14:creationId xmlns:p14="http://schemas.microsoft.com/office/powerpoint/2010/main" val="416456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Bring these up one at a time and briefly discuss each one.  After all have been discussed, be sure to ask if there are others the group wants included.   Let participants know they always have the ability to pass on responding.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36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Day 1 Module 3 Introduction to Office of Patient Centered Care &amp; Cultural Transformation (OPCC&amp;CT) Mission.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these slides may need editing based on new developments within OPCC&amp;CT.  OPCC&amp;CT will provide updates as needed.  </a:t>
            </a:r>
          </a:p>
          <a:p>
            <a:pPr>
              <a:spcBef>
                <a:spcPct val="0"/>
              </a:spcBef>
            </a:pPr>
            <a:endParaRPr lang="en-US" altLang="en-US" dirty="0"/>
          </a:p>
        </p:txBody>
      </p:sp>
      <p:sp>
        <p:nvSpPr>
          <p:cNvPr id="254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75FC2C-FF54-4634-81B2-C6A9691F570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15786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Overview of Whole Health – From the VA Office of Patient Centered Care and Cultural Transformation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Show Dr Tracy Gaudet video. (9:21 min), </a:t>
            </a:r>
            <a:r>
              <a:rPr lang="en-US" sz="1200" kern="1200" dirty="0">
                <a:solidFill>
                  <a:schemeClr val="tx1"/>
                </a:solidFill>
                <a:effectLst/>
                <a:latin typeface="+mn-lt"/>
                <a:ea typeface="+mn-ea"/>
                <a:cs typeface="+mn-cs"/>
              </a:rPr>
              <a:t>Video link: </a:t>
            </a:r>
            <a:r>
              <a:rPr lang="en-US" sz="1200" u="sng" kern="1200" dirty="0">
                <a:solidFill>
                  <a:schemeClr val="tx1"/>
                </a:solidFill>
                <a:effectLst/>
                <a:latin typeface="+mn-lt"/>
                <a:ea typeface="+mn-ea"/>
                <a:cs typeface="+mn-cs"/>
                <a:hlinkClick r:id="rId3"/>
              </a:rPr>
              <a:t>https://www.youtube.com/watch?v=Y9H5_UgDAjA</a:t>
            </a:r>
            <a:endParaRPr lang="en-US" sz="120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showing the video, ask: </a:t>
            </a:r>
            <a:r>
              <a:rPr lang="en-US" sz="1200" b="1" kern="1200" dirty="0">
                <a:solidFill>
                  <a:schemeClr val="tx1"/>
                </a:solidFill>
                <a:effectLst/>
                <a:latin typeface="+mn-lt"/>
                <a:ea typeface="+mn-ea"/>
                <a:cs typeface="+mn-cs"/>
              </a:rPr>
              <a:t>“What is your response to seeing this video?”</a:t>
            </a:r>
            <a:r>
              <a:rPr lang="en-US" sz="1200" kern="1200" dirty="0">
                <a:solidFill>
                  <a:schemeClr val="tx1"/>
                </a:solidFill>
                <a:effectLst/>
                <a:latin typeface="+mn-lt"/>
                <a:ea typeface="+mn-ea"/>
                <a:cs typeface="+mn-cs"/>
              </a:rPr>
              <a:t>  Use your skills of reflections to briefly respond to what facilitators have to share. </a:t>
            </a:r>
          </a:p>
          <a:p>
            <a:pPr>
              <a:spcBef>
                <a:spcPct val="0"/>
              </a:spcBef>
            </a:pPr>
            <a:endParaRPr lang="en-US" altLang="en-US" dirty="0"/>
          </a:p>
          <a:p>
            <a:pPr>
              <a:spcBef>
                <a:spcPct val="0"/>
              </a:spcBef>
            </a:pPr>
            <a:endParaRPr lang="en-US" altLang="en-US" dirty="0"/>
          </a:p>
          <a:p>
            <a:pPr>
              <a:spcBef>
                <a:spcPct val="0"/>
              </a:spcBef>
            </a:pPr>
            <a:endParaRPr lang="en-US" altLang="en-US" dirty="0"/>
          </a:p>
        </p:txBody>
      </p:sp>
      <p:sp>
        <p:nvSpPr>
          <p:cNvPr id="256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6C8E13-A275-4EB4-B2B1-D97D7EC4F272}"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544797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397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information is included to enforce that Whole Health is a top national priority for VA leadership now and into the future. You may want to abbreviate what is shared below, using your own words.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VHA Modernization Plan lays out the path forward through 2020 describing the ten lanes of effort that will come together to deliver an integrated, high-performing, high-reliability health care system for any Veteran who chooses VA. Engaging Veterans in Lifelong Health, Well-being, and Resilience in one of the ten lanes in the Modernization Plan.  </a:t>
            </a:r>
          </a:p>
          <a:p>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We are shifting from a system designed around singular, episodic points of clinical care focused on disease management to one that is based in partnership over time, focused on whole health or the health and well-being of each individual patient.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Delivery of Whole Health includes: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peers to engage and empower Veterans: Individual and group peer support is available to facilitate Veterans’ exploration of their aspirations and purposes for their health and life, and to help create personal health plans that integrate their care both in VA and community.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Supporting self-care through well-being programs: These programs are not diagnosis or disease-based but support a Veteran’s personal health plan by teaching Veterans new skills. Offering include complementary and integrative health (CIH) approaches, self-care classes, and health coaching within VA and in the community.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Whole Health for employees: We will expand whole health education, including telehealth and online resources, to support personalized whole health experiences for employees and Veterans.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652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7588" cy="3430587"/>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defines Whole Health.  Point out that the TCMLH course is designed to </a:t>
            </a:r>
            <a:r>
              <a:rPr lang="en-US" sz="1200" i="1" kern="1200" dirty="0">
                <a:solidFill>
                  <a:schemeClr val="tx1"/>
                </a:solidFill>
                <a:effectLst/>
                <a:latin typeface="+mn-lt"/>
                <a:ea typeface="+mn-ea"/>
                <a:cs typeface="+mn-cs"/>
              </a:rPr>
              <a:t>empower and equip </a:t>
            </a:r>
            <a:r>
              <a:rPr lang="en-US" sz="1200" kern="1200" dirty="0">
                <a:solidFill>
                  <a:schemeClr val="tx1"/>
                </a:solidFill>
                <a:effectLst/>
                <a:latin typeface="+mn-lt"/>
                <a:ea typeface="+mn-ea"/>
                <a:cs typeface="+mn-cs"/>
              </a:rPr>
              <a:t>Veterans</a:t>
            </a:r>
            <a:r>
              <a:rPr lang="en-US" sz="1200"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Whole Health Partnership</a:t>
            </a:r>
            <a:r>
              <a:rPr lang="en-US" sz="1200" kern="1200" dirty="0">
                <a:solidFill>
                  <a:schemeClr val="tx1"/>
                </a:solidFill>
                <a:effectLst/>
                <a:latin typeface="+mn-lt"/>
                <a:ea typeface="+mn-ea"/>
                <a:cs typeface="+mn-cs"/>
              </a:rPr>
              <a:t> was developed by the Office of Patient Centered Care and Cultural Transformation (OPCC&amp;CT) in collaboration with the Veteran Experience Committee (VEC) and endorsed by the National Leadership Council (NLC).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In sum, the Whole Health Partnership is a systematic approach to provide whole health care early in the relationship between VA and the Veteran, emphasizing self-care in the larger context of well-being, and incorporating a full range of conventional and complementary and integrative health approaches.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Whole Health Partnership moves VA from focusing on episodic care to a more continuous engagement with the Veteran throughout his/her life.  Additionally, the Whole Health Partnership model is the current vision for complementary and integrative health (CIH) integration in VA. The healthcare crisis in the United States has led to a call for transformation to a proactive model of care; VA has the opportunity to become the national leader in Whole Health care delivery and the Whole Health Partnership model is a roadmap to this paradigm shift. </a:t>
            </a:r>
          </a:p>
          <a:p>
            <a:pPr defTabSz="923984">
              <a:defRPr/>
            </a:pPr>
            <a:endParaRPr lang="en-US" dirty="0"/>
          </a:p>
          <a:p>
            <a:pPr defTabSz="923984">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AB5DC-9DC6-4874-BEC0-0DA92C8D0A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781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Whole Health System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bottom right hand Clinical circle represents the traditional services typically thought of when reflecting on the offerings of a medical center.  </a:t>
            </a:r>
          </a:p>
          <a:p>
            <a:pPr lvl="0"/>
            <a:r>
              <a:rPr lang="en-US" sz="1200" kern="1200" dirty="0">
                <a:solidFill>
                  <a:schemeClr val="tx1"/>
                </a:solidFill>
                <a:effectLst/>
                <a:latin typeface="+mn-lt"/>
                <a:ea typeface="+mn-ea"/>
                <a:cs typeface="+mn-cs"/>
              </a:rPr>
              <a:t>The bottom left hand circle represents more the prevention, educational and skill building courses that Veterans might take advantage of to enhance their well-being.  They may take advantage of these services even though they may not require clinical services.  </a:t>
            </a:r>
          </a:p>
          <a:p>
            <a:pPr lvl="0"/>
            <a:r>
              <a:rPr lang="en-US" sz="1200" kern="1200" dirty="0">
                <a:solidFill>
                  <a:schemeClr val="tx1"/>
                </a:solidFill>
                <a:effectLst/>
                <a:latin typeface="+mn-lt"/>
                <a:ea typeface="+mn-ea"/>
                <a:cs typeface="+mn-cs"/>
              </a:rPr>
              <a:t>The top, middle circle represents the empowering opportunities of which the TCMLH course is a significant part.  These services offer the Veteran an opportunity to reflect on their own lives, what they want their health for and how they might go about being proactive in enhancing their health.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28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xfrm>
            <a:off x="381000" y="682625"/>
            <a:ext cx="6096000"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This slide is a written description of the diagram you have just shown.  You may want to simply point that out, so it does not seem too repetitive.</a:t>
            </a:r>
          </a:p>
          <a:p>
            <a:pPr>
              <a:spcBef>
                <a:spcPct val="0"/>
              </a:spcBef>
            </a:pPr>
            <a:endParaRPr lang="en-US" altLang="en-US" sz="2600" dirty="0"/>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3E655-7114-478E-85C2-76D64AB7C8CD}"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231340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Day 1 Module 1 Introduction to Taking Charge of My Life and Health (TCMLH) Program </a:t>
            </a:r>
          </a:p>
          <a:p>
            <a:pPr>
              <a:spcBef>
                <a:spcPct val="0"/>
              </a:spcBef>
            </a:pPr>
            <a:endParaRPr lang="en-US" altLang="en-US" dirty="0"/>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21057E-3DE5-4FF1-BCDC-6D5565842391}"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383366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xfrm>
            <a:off x="381000" y="682625"/>
            <a:ext cx="6096000"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This slide is a written description of the diagram you have just shown.  You may want to simply point that out, so it does not seem too repetitive.</a:t>
            </a:r>
          </a:p>
          <a:p>
            <a:pPr>
              <a:spcBef>
                <a:spcPct val="0"/>
              </a:spcBef>
            </a:pPr>
            <a:endParaRPr lang="en-US" altLang="en-US" sz="2600" dirty="0"/>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3E655-7114-478E-85C2-76D64AB7C8CD}"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54408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xfrm>
            <a:off x="381000" y="682625"/>
            <a:ext cx="6096000"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This slide is a written description of the diagram you have just shown.  You may want to simply point that out, so it does not seem too repetitive.</a:t>
            </a:r>
          </a:p>
          <a:p>
            <a:pPr>
              <a:spcBef>
                <a:spcPct val="0"/>
              </a:spcBef>
            </a:pPr>
            <a:endParaRPr lang="en-US" altLang="en-US" sz="2600" dirty="0"/>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3E655-7114-478E-85C2-76D64AB7C8CD}"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838913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Every VAMC will offer the 2-hour Intro to Whole Health.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Sites are asked to maintain the fidelity of the session and deliver the content consistent with the training received.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Attendance in the Intro to WH is not mandatory, though it is a good foundation for attending TCMLH later.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liaison from mental health must be present at the end of the session for any Veteran requesting services.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tracking sheet for documenting attendance is located in the SharePoint folder attendance.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must be a process for handing off/referring Veterans from the Whole Health Intro Groups to local VHA mental health services.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Sites must also be prepared to locally announce Introduction to Whole Health sessions and track and report attendance of transitioning Veterans (and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This is an education and experiential introduction to Whole Health and does not comprise formal counseling.   </a:t>
            </a:r>
          </a:p>
          <a:p>
            <a:r>
              <a:rPr lang="en-US" sz="1200" kern="1200" dirty="0">
                <a:solidFill>
                  <a:schemeClr val="tx1"/>
                </a:solidFill>
                <a:effectLst/>
                <a:latin typeface="+mn-lt"/>
                <a:ea typeface="+mn-ea"/>
                <a:cs typeface="+mn-cs"/>
              </a:rPr>
              <a:t>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A8470-02DF-46C6-ACA0-EDAA20960D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6387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online resources are divided between public access and VA-only access.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information is also in the Appendix in the Resource section.( If volunteers ask for access to the VA-only websites, they need to go through their Supervisors to access the site.)</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a screen shot of the Whole Health Library website referenced. The Get Started heading lists all the resources available including courses which is at the bottom of the page as you scroll down the page and there is also a link to download a copy of the Passport to Whole Health.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Whole Health Online Training link will take you to the list of courses available through EES and TRAIN.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Also the Courses heading will take you to the TCMLH course materials.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816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Facilitators may use Plug and Play videos to supplement or instead of the Deeper Dive Worksheets in Sessions 4-8 of the TCMLH Participant Manuals.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intent of these videos is to promote reflection on the topics.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After showing each video, a facilitator asks the same questions that are in the TCMLH Facilitator Manual for each ‘Deeper Dive’.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Each video is approximately 4-5 minutes.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Facilitators will need to plan for video equipment and have the videos cued up for each session.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Plug and play videos are added here but hidden. You can unhide if you want to use. </a:t>
            </a:r>
            <a:r>
              <a:rPr lang="en-US" dirty="0">
                <a:effectLst/>
              </a:rPr>
              <a:t> </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309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VAMC has an OPCC&amp;CT Field Implementation Consultant available for assistance.  Please contact the appropriate FIT Lead for your VISN for assistance.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A8470-02DF-46C6-ACA0-EDAA20960D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905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Day 1 Module 4 Introduction to Mindful Awareness</a:t>
            </a:r>
          </a:p>
          <a:p>
            <a:pPr>
              <a:spcBef>
                <a:spcPct val="0"/>
              </a:spcBef>
            </a:pPr>
            <a:endParaRPr lang="en-US" altLang="en-US" dirty="0"/>
          </a:p>
        </p:txBody>
      </p:sp>
      <p:sp>
        <p:nvSpPr>
          <p:cNvPr id="262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5CCEE7-1668-4094-98AB-6C1D8767877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698581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Ask: What does being present means to you?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Links: This photo (</a:t>
            </a:r>
            <a:r>
              <a:rPr lang="en-US" dirty="0">
                <a:hlinkClick r:id="rId3"/>
              </a:rPr>
              <a:t>http://www.julipmade.com/2012/10/quote-of-week_11.html</a:t>
            </a:r>
            <a:r>
              <a:rPr lang="en-US" dirty="0"/>
              <a:t>) by unknown author is licensed under CC BY-NC-ND (</a:t>
            </a:r>
            <a:r>
              <a:rPr lang="en-US" dirty="0">
                <a:hlinkClick r:id="rId4"/>
              </a:rPr>
              <a:t>https://creativecommons.org/licenses/by-nc-nd/3.0/</a:t>
            </a:r>
            <a:r>
              <a:rPr lang="en-US" dirty="0"/>
              <a:t>).</a:t>
            </a:r>
            <a:endParaRPr lang="en-US" sz="1200" kern="1200" dirty="0">
              <a:solidFill>
                <a:schemeClr val="tx1"/>
              </a:solidFill>
              <a:effectLst/>
              <a:latin typeface="+mn-lt"/>
              <a:ea typeface="+mn-ea"/>
              <a:cs typeface="+mn-cs"/>
            </a:endParaRPr>
          </a:p>
          <a:p>
            <a:pPr>
              <a:spcBef>
                <a:spcPct val="0"/>
              </a:spcBef>
            </a:pPr>
            <a:endParaRPr lang="en-US" altLang="en-US" dirty="0"/>
          </a:p>
        </p:txBody>
      </p:sp>
    </p:spTree>
    <p:extLst>
      <p:ext uri="{BB962C8B-B14F-4D97-AF65-F5344CB8AC3E}">
        <p14:creationId xmlns:p14="http://schemas.microsoft.com/office/powerpoint/2010/main" val="3517598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“Mindfulness means paying </a:t>
            </a:r>
            <a:br>
              <a:rPr lang="en-US" dirty="0"/>
            </a:br>
            <a:r>
              <a:rPr lang="en-US" dirty="0"/>
              <a:t>attention in a particular way; </a:t>
            </a:r>
          </a:p>
          <a:p>
            <a:r>
              <a:rPr lang="en-US" dirty="0"/>
              <a:t>on purpose, in the </a:t>
            </a:r>
            <a:br>
              <a:rPr lang="en-US" dirty="0"/>
            </a:br>
            <a:r>
              <a:rPr lang="en-US" dirty="0"/>
              <a:t>present moment, and non-</a:t>
            </a:r>
          </a:p>
          <a:p>
            <a:r>
              <a:rPr lang="en-US" dirty="0"/>
              <a:t>judgmentally.”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Jon Kabat-Zinn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B4251-A967-4F27-93D5-81350BF10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40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Another definition by one of the founders of Duke Integrative Medicine and creator of the Mindfulness Based Stress Reduction program at Duke University is (</a:t>
            </a:r>
            <a:r>
              <a:rPr lang="en-US" sz="1200" b="1" kern="1200" dirty="0">
                <a:solidFill>
                  <a:schemeClr val="tx1"/>
                </a:solidFill>
                <a:effectLst/>
                <a:latin typeface="+mn-lt"/>
                <a:ea typeface="+mn-ea"/>
                <a:cs typeface="+mn-cs"/>
              </a:rPr>
              <a:t>read quote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 Jeff Brantley is the author of</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Calming Your Anxious Mind:  how mindfulness and compassion can free you from anxiety, fear, and panic</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Calming Your Angry Mind:  how mindfulness &amp; compassion can free you from anger &amp; bring peace to your life.</a:t>
            </a:r>
            <a:endParaRPr lang="en-US" altLang="en-US" dirty="0"/>
          </a:p>
        </p:txBody>
      </p:sp>
    </p:spTree>
    <p:extLst>
      <p:ext uri="{BB962C8B-B14F-4D97-AF65-F5344CB8AC3E}">
        <p14:creationId xmlns:p14="http://schemas.microsoft.com/office/powerpoint/2010/main" val="141342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provides an overview of what the TCMLH curriculum is intended to do.  </a:t>
            </a:r>
          </a:p>
          <a:p>
            <a:r>
              <a:rPr lang="en-US" sz="1200" kern="1200" dirty="0">
                <a:solidFill>
                  <a:schemeClr val="tx1"/>
                </a:solidFill>
                <a:effectLst/>
                <a:latin typeface="+mn-lt"/>
                <a:ea typeface="+mn-ea"/>
                <a:cs typeface="+mn-cs"/>
              </a:rPr>
              <a:t>The various points on the slide will be discussed in more detail throughout the training.</a:t>
            </a:r>
          </a:p>
          <a:p>
            <a:r>
              <a:rPr lang="en-US" sz="1200" kern="1200" dirty="0">
                <a:solidFill>
                  <a:schemeClr val="tx1"/>
                </a:solidFill>
                <a:effectLst/>
                <a:latin typeface="+mn-lt"/>
                <a:ea typeface="+mn-ea"/>
                <a:cs typeface="+mn-cs"/>
              </a:rPr>
              <a:t>In this initial introduction to the course, you may want to personalize your approach, sharing your own thoughts about the course, using your own words.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956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effectLst/>
                <a:latin typeface="+mn-lt"/>
                <a:ea typeface="+mn-ea"/>
                <a:cs typeface="+mn-cs"/>
              </a:rPr>
              <a:t>Mind Full or Mindful?</a:t>
            </a:r>
            <a:r>
              <a:rPr lang="en-US" sz="1200" b="1" i="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point of this slide is not that our minds ‘should be’ one or the other, but just to notice when our mind is full, or when our attention is more focused on a singular object or thought.</a:t>
            </a:r>
            <a:endParaRPr lang="en-US" altLang="en-US" dirty="0"/>
          </a:p>
        </p:txBody>
      </p:sp>
    </p:spTree>
    <p:extLst>
      <p:ext uri="{BB962C8B-B14F-4D97-AF65-F5344CB8AC3E}">
        <p14:creationId xmlns:p14="http://schemas.microsoft.com/office/powerpoint/2010/main" val="2224700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Examples may be enjoying a cup of coffee or tea, watching a sunset or sunrise, savoring a favorite food, noticing the details of driving to or home from work.</a:t>
            </a:r>
          </a:p>
          <a:p>
            <a:endParaRPr lang="en-US" sz="1200" kern="1200" dirty="0">
              <a:solidFill>
                <a:schemeClr val="tx1"/>
              </a:solidFill>
              <a:effectLst/>
              <a:latin typeface="+mn-lt"/>
              <a:ea typeface="+mn-ea"/>
              <a:cs typeface="+mn-cs"/>
            </a:endParaRPr>
          </a:p>
          <a:p>
            <a:pPr defTabSz="914400">
              <a:spcBef>
                <a:spcPct val="0"/>
              </a:spcBef>
              <a:spcAft>
                <a:spcPts val="600"/>
              </a:spcAft>
              <a:buClr>
                <a:srgbClr val="000000"/>
              </a:buClr>
              <a:buSzPct val="100000"/>
              <a:buNone/>
              <a:defRPr/>
            </a:pPr>
            <a:r>
              <a:rPr lang="en-US" sz="1200" kern="0" dirty="0"/>
              <a:t>Be sure to mention that we also have the capacity for mind</a:t>
            </a:r>
            <a:r>
              <a:rPr lang="en-US" sz="1200" i="1" kern="0" dirty="0"/>
              <a:t>lessness</a:t>
            </a:r>
            <a:r>
              <a:rPr lang="en-US" sz="1200" kern="0" dirty="0"/>
              <a:t>, in-attention, or going on auto-pilot.</a:t>
            </a:r>
          </a:p>
          <a:p>
            <a:pPr defTabSz="914400">
              <a:spcBef>
                <a:spcPct val="0"/>
              </a:spcBef>
              <a:spcAft>
                <a:spcPts val="600"/>
              </a:spcAft>
              <a:buClr>
                <a:srgbClr val="000000"/>
              </a:buClr>
              <a:buSzPct val="100000"/>
              <a:buNone/>
              <a:defRPr/>
            </a:pPr>
            <a:endParaRPr lang="en-US" sz="1200" kern="0" dirty="0">
              <a:solidFill>
                <a:schemeClr val="tx1"/>
              </a:solidFill>
              <a:effectLst/>
              <a:latin typeface="+mn-lt"/>
              <a:ea typeface="+mn-ea"/>
              <a:cs typeface="+mn-cs"/>
            </a:endParaRPr>
          </a:p>
        </p:txBody>
      </p:sp>
    </p:spTree>
    <p:extLst>
      <p:ext uri="{BB962C8B-B14F-4D97-AF65-F5344CB8AC3E}">
        <p14:creationId xmlns:p14="http://schemas.microsoft.com/office/powerpoint/2010/main" val="2475482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This slide is an example of how we may be so focused on other thoughts that we are not aware of what’s going on in our own body.  You may also want to point out that some of this thinking has been around for a long time.  (In other words, this quote come from early history and these are not new thoughts).</a:t>
            </a:r>
          </a:p>
        </p:txBody>
      </p:sp>
    </p:spTree>
    <p:extLst>
      <p:ext uri="{BB962C8B-B14F-4D97-AF65-F5344CB8AC3E}">
        <p14:creationId xmlns:p14="http://schemas.microsoft.com/office/powerpoint/2010/main" val="1760854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i="1" kern="1200" dirty="0">
                <a:solidFill>
                  <a:schemeClr val="tx1"/>
                </a:solidFill>
                <a:effectLst/>
                <a:latin typeface="+mn-lt"/>
                <a:ea typeface="+mn-ea"/>
                <a:cs typeface="+mn-cs"/>
              </a:rPr>
              <a:t>What Mindful Awareness is Not.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mindful awareness that we offer in this course is simply ‘noticing in the present moment without judgement’.  This can be done informally throughout the day or in a more formal practice (demonstrated shortly).  Relaxation may happen but it is not the intent.  Someone may choose to clear their mind, but the practice is simply noticing when our mind is full, without judgement.  Although a more formal practice has overlap with meditation, a meditative state is not the goal. </a:t>
            </a:r>
          </a:p>
        </p:txBody>
      </p:sp>
    </p:spTree>
    <p:extLst>
      <p:ext uri="{BB962C8B-B14F-4D97-AF65-F5344CB8AC3E}">
        <p14:creationId xmlns:p14="http://schemas.microsoft.com/office/powerpoint/2010/main" val="3638625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i="1" kern="1200" dirty="0">
                <a:solidFill>
                  <a:schemeClr val="tx1"/>
                </a:solidFill>
                <a:effectLst/>
                <a:latin typeface="+mn-lt"/>
                <a:ea typeface="+mn-ea"/>
                <a:cs typeface="+mn-cs"/>
              </a:rPr>
              <a:t>The 9 Attitudes of Mindful Awareness.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not a lot of time is spent exploring each of these attitudes, it may be helpful for facilitators to reflect on each of these for a moment.  You may want to have a brief description of each, or, if time permits, solicit brief definitions from the facilitators.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you choose to give a description, here are notes: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Seven essential attitudes for Mindfulness as in Full Catastrophe Living by Jon Kabat-Zinn. </a:t>
            </a:r>
            <a:r>
              <a:rPr lang="en-US" sz="1200" i="1" kern="1200" dirty="0">
                <a:solidFill>
                  <a:schemeClr val="tx1"/>
                </a:solidFill>
                <a:effectLst/>
                <a:latin typeface="+mn-lt"/>
                <a:ea typeface="+mn-ea"/>
                <a:cs typeface="+mn-cs"/>
              </a:rPr>
              <a:t>Beginner’s Mind:</a:t>
            </a:r>
            <a:r>
              <a:rPr lang="en-US" sz="1200" kern="1200" dirty="0">
                <a:solidFill>
                  <a:schemeClr val="tx1"/>
                </a:solidFill>
                <a:effectLst/>
                <a:latin typeface="+mn-lt"/>
                <a:ea typeface="+mn-ea"/>
                <a:cs typeface="+mn-cs"/>
              </a:rPr>
              <a:t> wonder, curiosity, not knowing. </a:t>
            </a:r>
            <a:r>
              <a:rPr lang="en-US" sz="1200" i="1" kern="1200" dirty="0">
                <a:solidFill>
                  <a:schemeClr val="tx1"/>
                </a:solidFill>
                <a:effectLst/>
                <a:latin typeface="+mn-lt"/>
                <a:ea typeface="+mn-ea"/>
                <a:cs typeface="+mn-cs"/>
              </a:rPr>
              <a:t>Non-Judging:</a:t>
            </a:r>
            <a:r>
              <a:rPr lang="en-US" sz="1200" kern="1200" dirty="0">
                <a:solidFill>
                  <a:schemeClr val="tx1"/>
                </a:solidFill>
                <a:effectLst/>
                <a:latin typeface="+mn-lt"/>
                <a:ea typeface="+mn-ea"/>
                <a:cs typeface="+mn-cs"/>
              </a:rPr>
              <a:t> impartial witness, non-categorizing, comparing, preconceptions.  </a:t>
            </a:r>
            <a:r>
              <a:rPr lang="en-US" sz="1200" i="1" kern="1200" dirty="0">
                <a:solidFill>
                  <a:schemeClr val="tx1"/>
                </a:solidFill>
                <a:effectLst/>
                <a:latin typeface="+mn-lt"/>
                <a:ea typeface="+mn-ea"/>
                <a:cs typeface="+mn-cs"/>
              </a:rPr>
              <a:t>Patience:</a:t>
            </a:r>
            <a:r>
              <a:rPr lang="en-US" sz="1200" kern="1200" dirty="0">
                <a:solidFill>
                  <a:schemeClr val="tx1"/>
                </a:solidFill>
                <a:effectLst/>
                <a:latin typeface="+mn-lt"/>
                <a:ea typeface="+mn-ea"/>
                <a:cs typeface="+mn-cs"/>
              </a:rPr>
              <a:t> allowing things and people to unfold or change at their own pace.  </a:t>
            </a:r>
            <a:r>
              <a:rPr lang="en-US" sz="1200" i="1" kern="1200" dirty="0">
                <a:solidFill>
                  <a:schemeClr val="tx1"/>
                </a:solidFill>
                <a:effectLst/>
                <a:latin typeface="+mn-lt"/>
                <a:ea typeface="+mn-ea"/>
                <a:cs typeface="+mn-cs"/>
              </a:rPr>
              <a:t>Non-Striving:</a:t>
            </a:r>
            <a:r>
              <a:rPr lang="en-US" sz="1200" kern="1200" dirty="0">
                <a:solidFill>
                  <a:schemeClr val="tx1"/>
                </a:solidFill>
                <a:effectLst/>
                <a:latin typeface="+mn-lt"/>
                <a:ea typeface="+mn-ea"/>
                <a:cs typeface="+mn-cs"/>
              </a:rPr>
              <a:t> being not doing, if it feels like you’re working too hard you probably are. not-pushing or pulling someone to change.  </a:t>
            </a:r>
            <a:r>
              <a:rPr lang="en-US" sz="1200" i="1" kern="1200" dirty="0">
                <a:solidFill>
                  <a:schemeClr val="tx1"/>
                </a:solidFill>
                <a:effectLst/>
                <a:latin typeface="+mn-lt"/>
                <a:ea typeface="+mn-ea"/>
                <a:cs typeface="+mn-cs"/>
              </a:rPr>
              <a:t>Acceptance:</a:t>
            </a:r>
            <a:r>
              <a:rPr lang="en-US" sz="1200" kern="1200" dirty="0">
                <a:solidFill>
                  <a:schemeClr val="tx1"/>
                </a:solidFill>
                <a:effectLst/>
                <a:latin typeface="+mn-lt"/>
                <a:ea typeface="+mn-ea"/>
                <a:cs typeface="+mn-cs"/>
              </a:rPr>
              <a:t> Seeing things as they are, allowing.  </a:t>
            </a:r>
            <a:r>
              <a:rPr lang="en-US" sz="1200" i="1" kern="1200" dirty="0">
                <a:solidFill>
                  <a:schemeClr val="tx1"/>
                </a:solidFill>
                <a:effectLst/>
                <a:latin typeface="+mn-lt"/>
                <a:ea typeface="+mn-ea"/>
                <a:cs typeface="+mn-cs"/>
              </a:rPr>
              <a:t>Letting Go:</a:t>
            </a:r>
            <a:r>
              <a:rPr lang="en-US" sz="1200" kern="1200" dirty="0">
                <a:solidFill>
                  <a:schemeClr val="tx1"/>
                </a:solidFill>
                <a:effectLst/>
                <a:latin typeface="+mn-lt"/>
                <a:ea typeface="+mn-ea"/>
                <a:cs typeface="+mn-cs"/>
              </a:rPr>
              <a:t> non-attachment to outcomes, releasing contraction around them.  </a:t>
            </a:r>
            <a:r>
              <a:rPr lang="en-US" sz="1200" i="1" kern="1200" dirty="0">
                <a:solidFill>
                  <a:schemeClr val="tx1"/>
                </a:solidFill>
                <a:effectLst/>
                <a:latin typeface="+mn-lt"/>
                <a:ea typeface="+mn-ea"/>
                <a:cs typeface="+mn-cs"/>
              </a:rPr>
              <a:t>Trust:</a:t>
            </a:r>
            <a:r>
              <a:rPr lang="en-US" sz="1200" kern="1200" dirty="0">
                <a:solidFill>
                  <a:schemeClr val="tx1"/>
                </a:solidFill>
                <a:effectLst/>
                <a:latin typeface="+mn-lt"/>
                <a:ea typeface="+mn-ea"/>
                <a:cs typeface="+mn-cs"/>
              </a:rPr>
              <a:t> as awareness grows so does trust in one’s emotions, be yourself in every way. </a:t>
            </a:r>
            <a:r>
              <a:rPr lang="en-US" sz="1200" b="0" i="1" kern="1200" dirty="0">
                <a:solidFill>
                  <a:schemeClr val="tx1"/>
                </a:solidFill>
                <a:effectLst/>
                <a:latin typeface="+mn-lt"/>
                <a:ea typeface="+mn-ea"/>
                <a:cs typeface="+mn-cs"/>
              </a:rPr>
              <a:t>Gratitude</a:t>
            </a:r>
            <a:r>
              <a:rPr lang="en-US" sz="1200" b="1" kern="1200" dirty="0">
                <a:solidFill>
                  <a:schemeClr val="tx1"/>
                </a:solidFill>
                <a:effectLst/>
                <a:latin typeface="+mn-lt"/>
                <a:ea typeface="+mn-ea"/>
                <a:cs typeface="+mn-cs"/>
              </a:rPr>
              <a:t>—</a:t>
            </a:r>
            <a:r>
              <a:rPr lang="en-US" sz="1200" i="0" kern="1200" dirty="0">
                <a:solidFill>
                  <a:schemeClr val="tx1"/>
                </a:solidFill>
                <a:effectLst/>
                <a:latin typeface="+mn-lt"/>
                <a:ea typeface="+mn-ea"/>
                <a:cs typeface="+mn-cs"/>
              </a:rPr>
              <a:t>To bring gratitude to the present moment. We are alive, the body is working, I am breathing in and out, my organs are working; all these things to be grateful for. </a:t>
            </a:r>
            <a:r>
              <a:rPr lang="en-US" sz="1200" b="0" i="1" kern="1200" dirty="0">
                <a:solidFill>
                  <a:schemeClr val="tx1"/>
                </a:solidFill>
                <a:effectLst/>
                <a:latin typeface="+mn-lt"/>
                <a:ea typeface="+mn-ea"/>
                <a:cs typeface="+mn-cs"/>
              </a:rPr>
              <a:t>Generosity</a:t>
            </a:r>
            <a:r>
              <a:rPr lang="en-US" sz="1200" b="1" kern="1200" dirty="0">
                <a:solidFill>
                  <a:schemeClr val="tx1"/>
                </a:solidFill>
                <a:effectLst/>
                <a:latin typeface="+mn-lt"/>
                <a:ea typeface="+mn-ea"/>
                <a:cs typeface="+mn-cs"/>
              </a:rPr>
              <a:t>—</a:t>
            </a:r>
            <a:r>
              <a:rPr lang="en-US" sz="1200" i="0" kern="1200" dirty="0">
                <a:solidFill>
                  <a:schemeClr val="tx1"/>
                </a:solidFill>
                <a:effectLst/>
                <a:latin typeface="+mn-lt"/>
                <a:ea typeface="+mn-ea"/>
                <a:cs typeface="+mn-cs"/>
              </a:rPr>
              <a:t>The sense of how powerful it is when you give yourself over to life. When you give to other people, what would make them happy, not for yourself, but because it gives joy to others and enhances interconnected. You are giving attention, time and thought to others outside of yourself.</a:t>
            </a:r>
          </a:p>
          <a:p>
            <a:endParaRPr lang="en-US" sz="1200" kern="1200" dirty="0">
              <a:solidFill>
                <a:schemeClr val="tx1"/>
              </a:solidFill>
              <a:effectLst/>
              <a:latin typeface="+mn-lt"/>
              <a:ea typeface="+mn-ea"/>
              <a:cs typeface="+mn-cs"/>
            </a:endParaRPr>
          </a:p>
          <a:p>
            <a:pPr>
              <a:spcBef>
                <a:spcPct val="0"/>
              </a:spcBef>
            </a:pPr>
            <a:endParaRPr lang="en-US" altLang="en-US" dirty="0"/>
          </a:p>
          <a:p>
            <a:pPr>
              <a:spcBef>
                <a:spcPct val="0"/>
              </a:spcBef>
            </a:pPr>
            <a:endParaRPr lang="en-US" altLang="en-US" dirty="0"/>
          </a:p>
        </p:txBody>
      </p:sp>
    </p:spTree>
    <p:extLst>
      <p:ext uri="{BB962C8B-B14F-4D97-AF65-F5344CB8AC3E}">
        <p14:creationId xmlns:p14="http://schemas.microsoft.com/office/powerpoint/2010/main" val="1635806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Basic instructions for practicing mindful awareness are found on p. 9-11 of the Whole Health Coaching Participant Manual. Formal and Informal suggestions </a:t>
            </a:r>
            <a:r>
              <a:rPr lang="en-US" sz="1200" i="1" kern="1200" dirty="0">
                <a:solidFill>
                  <a:schemeClr val="tx1"/>
                </a:solidFill>
                <a:effectLst/>
                <a:latin typeface="+mn-lt"/>
                <a:ea typeface="+mn-ea"/>
                <a:cs typeface="+mn-cs"/>
              </a:rPr>
              <a:t>The Practice - </a:t>
            </a:r>
            <a:r>
              <a:rPr lang="en-US" sz="1200" kern="1200" dirty="0">
                <a:solidFill>
                  <a:schemeClr val="tx1"/>
                </a:solidFill>
                <a:effectLst/>
                <a:latin typeface="+mn-lt"/>
                <a:ea typeface="+mn-ea"/>
                <a:cs typeface="+mn-cs"/>
              </a:rPr>
              <a:t>This slide is a placeholder for the 5-minute practice you will lead.  You may want to review the slide, so facilitators have a sense of what the practice will be about.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Conduct the practice.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a:t>
            </a:r>
            <a:r>
              <a:rPr lang="en-US" sz="1200" b="1" kern="1200" dirty="0">
                <a:solidFill>
                  <a:schemeClr val="tx1"/>
                </a:solidFill>
                <a:effectLst/>
                <a:latin typeface="+mn-lt"/>
                <a:ea typeface="+mn-ea"/>
                <a:cs typeface="+mn-cs"/>
              </a:rPr>
              <a:t>Mindfulness of Breathing script </a:t>
            </a:r>
            <a:r>
              <a:rPr lang="en-US" sz="1200" kern="1200" dirty="0">
                <a:solidFill>
                  <a:schemeClr val="tx1"/>
                </a:solidFill>
                <a:effectLst/>
                <a:latin typeface="+mn-lt"/>
                <a:ea typeface="+mn-ea"/>
                <a:cs typeface="+mn-cs"/>
              </a:rPr>
              <a:t>located behind the Mindful Awareness scripts Tab in the </a:t>
            </a:r>
            <a:r>
              <a:rPr lang="en-US" sz="1200" b="1" kern="1200" dirty="0">
                <a:solidFill>
                  <a:schemeClr val="tx1"/>
                </a:solidFill>
                <a:effectLst/>
                <a:latin typeface="+mn-lt"/>
                <a:ea typeface="+mn-ea"/>
                <a:cs typeface="+mn-cs"/>
              </a:rPr>
              <a:t>Facilitator Manual (p.67-78).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this script gives facilitators a sense of what it’s like to use the scripts.  They will be doing this as well when they facilitate their groups.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rush the practice.  Note that it is important to offer people the opportunity to participate or not, depending on their comfort level with it.  Also, be certain to offer them the option of closing their eyes or maintaining a soft gaze.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for the facilitator responses to the practice when it is completed. </a:t>
            </a:r>
          </a:p>
          <a:p>
            <a:r>
              <a:rPr lang="en-US" sz="1200" kern="1200" dirty="0">
                <a:solidFill>
                  <a:schemeClr val="tx1"/>
                </a:solidFill>
                <a:effectLst/>
                <a:latin typeface="+mn-lt"/>
                <a:ea typeface="+mn-ea"/>
                <a:cs typeface="+mn-cs"/>
              </a:rPr>
              <a:t> </a:t>
            </a:r>
          </a:p>
          <a:p>
            <a:pPr>
              <a:spcBef>
                <a:spcPct val="0"/>
              </a:spcBef>
            </a:pPr>
            <a:endParaRPr lang="en-US" altLang="en-US" dirty="0"/>
          </a:p>
        </p:txBody>
      </p:sp>
    </p:spTree>
    <p:extLst>
      <p:ext uri="{BB962C8B-B14F-4D97-AF65-F5344CB8AC3E}">
        <p14:creationId xmlns:p14="http://schemas.microsoft.com/office/powerpoint/2010/main" val="2467376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Day 1 Module 5 Stage I, PHI and Mission, Aspiration, Purpose (MAP) </a:t>
            </a:r>
          </a:p>
        </p:txBody>
      </p:sp>
      <p:sp>
        <p:nvSpPr>
          <p:cNvPr id="276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7688F-ACC9-452D-8C61-72225782AF85}"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821215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Describe that this is the Stage where participants get to explore what really matters to them, or their </a:t>
            </a:r>
            <a:r>
              <a:rPr lang="en-US" sz="1200" i="1" kern="1200" dirty="0">
                <a:solidFill>
                  <a:schemeClr val="tx1"/>
                </a:solidFill>
                <a:effectLst/>
                <a:latin typeface="+mn-lt"/>
                <a:ea typeface="+mn-ea"/>
                <a:cs typeface="+mn-cs"/>
              </a:rPr>
              <a:t>MAP</a:t>
            </a:r>
            <a:r>
              <a:rPr lang="en-US" sz="1200" kern="1200" dirty="0">
                <a:solidFill>
                  <a:schemeClr val="tx1"/>
                </a:solidFill>
                <a:effectLst/>
                <a:latin typeface="+mn-lt"/>
                <a:ea typeface="+mn-ea"/>
                <a:cs typeface="+mn-cs"/>
              </a:rPr>
              <a:t>, as well as their values and value conflicts.</a:t>
            </a:r>
            <a:endParaRPr lang="en-US" altLang="en-US" dirty="0"/>
          </a:p>
        </p:txBody>
      </p:sp>
      <p:sp>
        <p:nvSpPr>
          <p:cNvPr id="334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4068FC-112A-490B-9E08-DCE4DC0DDDCA}" type="slidenum">
              <a:rPr kumimoji="0" lang="en-US" altLang="en-US" sz="1200" b="0" i="0" u="none" strike="noStrike" kern="1200" cap="none" spc="0" normalizeH="0" baseline="0" noProof="0">
                <a:ln>
                  <a:noFill/>
                </a:ln>
                <a:solidFill>
                  <a:srgbClr val="000000"/>
                </a:solidFill>
                <a:effectLst/>
                <a:uLnTx/>
                <a:uFillTx/>
                <a:latin typeface="Gill Sans" charset="0"/>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Gill Sans" charset="0"/>
              <a:ea typeface="ヒラギノ角ゴ ProN W3" charset="-128"/>
              <a:cs typeface="+mn-cs"/>
              <a:sym typeface="Gill Sans" charset="0"/>
            </a:endParaRPr>
          </a:p>
        </p:txBody>
      </p:sp>
    </p:spTree>
    <p:extLst>
      <p:ext uri="{BB962C8B-B14F-4D97-AF65-F5344CB8AC3E}">
        <p14:creationId xmlns:p14="http://schemas.microsoft.com/office/powerpoint/2010/main" val="3076749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Click on the slide to play video, </a:t>
            </a:r>
            <a:r>
              <a:rPr lang="en-US" sz="1200" i="1" kern="1200" dirty="0">
                <a:solidFill>
                  <a:schemeClr val="tx1"/>
                </a:solidFill>
                <a:effectLst/>
                <a:latin typeface="+mn-lt"/>
                <a:ea typeface="+mn-ea"/>
                <a:cs typeface="+mn-cs"/>
              </a:rPr>
              <a:t>Dream Rangers.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Video link:</a:t>
            </a:r>
          </a:p>
          <a:p>
            <a:r>
              <a:rPr lang="en-US" sz="1200" u="sng" kern="1200" dirty="0">
                <a:solidFill>
                  <a:schemeClr val="tx1"/>
                </a:solidFill>
                <a:effectLst/>
                <a:latin typeface="+mn-lt"/>
                <a:ea typeface="+mn-ea"/>
                <a:cs typeface="+mn-cs"/>
                <a:hlinkClick r:id="rId3"/>
              </a:rPr>
              <a:t>https://www.youtube.com/watch?v=vksdBSVAM6g</a:t>
            </a:r>
            <a:endParaRPr lang="en-US" sz="120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Video by stating that this is an example of people deciding what matters to them (MAP) and designing health plans according to what matters- What they want their health for. Let them know that the dialogue is in Taiwanese and that they need to pay attention to the subtitles.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a:t>
            </a:r>
            <a:r>
              <a:rPr lang="en-US" sz="1200" b="1" kern="1200" dirty="0">
                <a:solidFill>
                  <a:schemeClr val="tx1"/>
                </a:solidFill>
                <a:effectLst/>
                <a:latin typeface="+mn-lt"/>
                <a:ea typeface="+mn-ea"/>
                <a:cs typeface="+mn-cs"/>
              </a:rPr>
              <a:t>“What stood out for you as you watched this video?”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Created by Ogilvy &amp; Mather, Taiwan. Creative director: Jennifer Hu	</a:t>
            </a:r>
          </a:p>
          <a:p>
            <a:r>
              <a:rPr lang="en-US" sz="1200" kern="1200" dirty="0">
                <a:solidFill>
                  <a:schemeClr val="tx1"/>
                </a:solidFill>
                <a:effectLst/>
                <a:latin typeface="+mn-lt"/>
                <a:ea typeface="+mn-ea"/>
                <a:cs typeface="+mn-cs"/>
              </a:rPr>
              <a:t>Jan 16, 2011 TC Bank- Dream Rangers.avi (3:10 min)</a:t>
            </a:r>
          </a:p>
          <a:p>
            <a:endParaRPr lang="en-US" altLang="en-US" sz="1200" dirty="0">
              <a:solidFill>
                <a:srgbClr val="595959"/>
              </a:solidFill>
            </a:endParaRPr>
          </a:p>
          <a:p>
            <a:r>
              <a:rPr lang="en-US" sz="1200" kern="1200" dirty="0">
                <a:solidFill>
                  <a:schemeClr val="tx1"/>
                </a:solidFill>
                <a:effectLst/>
                <a:latin typeface="+mn-lt"/>
                <a:ea typeface="+mn-ea"/>
                <a:cs typeface="+mn-cs"/>
              </a:rPr>
              <a:t> </a:t>
            </a:r>
          </a:p>
          <a:p>
            <a:endParaRPr lang="en-US" altLang="en-US" sz="1200" dirty="0">
              <a:solidFill>
                <a:srgbClr val="595959"/>
              </a:solidFill>
            </a:endParaRPr>
          </a:p>
          <a:p>
            <a:pPr>
              <a:spcBef>
                <a:spcPct val="0"/>
              </a:spcBef>
            </a:pPr>
            <a:endParaRPr lang="en-US" altLang="en-US" dirty="0"/>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F6D266-51D3-4D8F-BC5C-FBAC48818513}"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975096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they have not done so, have participants complete </a:t>
            </a:r>
            <a:r>
              <a:rPr lang="en-US" sz="1200" b="1" kern="1200" dirty="0">
                <a:solidFill>
                  <a:schemeClr val="tx1"/>
                </a:solidFill>
                <a:effectLst/>
                <a:latin typeface="+mn-lt"/>
                <a:ea typeface="+mn-ea"/>
                <a:cs typeface="+mn-cs"/>
              </a:rPr>
              <a:t>p. 2 in their Participant Manuals</a:t>
            </a:r>
            <a:r>
              <a:rPr lang="en-US" sz="1200" kern="1200" dirty="0">
                <a:solidFill>
                  <a:schemeClr val="tx1"/>
                </a:solidFill>
                <a:effectLst/>
                <a:latin typeface="+mn-lt"/>
                <a:ea typeface="+mn-ea"/>
                <a:cs typeface="+mn-cs"/>
              </a:rPr>
              <a:t>, or the </a:t>
            </a:r>
            <a:r>
              <a:rPr lang="en-US" sz="1200" b="1" kern="1200" dirty="0">
                <a:solidFill>
                  <a:schemeClr val="tx1"/>
                </a:solidFill>
                <a:effectLst/>
                <a:latin typeface="+mn-lt"/>
                <a:ea typeface="+mn-ea"/>
                <a:cs typeface="+mn-cs"/>
              </a:rPr>
              <a:t>first page only of the Personal Health Inventory (PHI).</a:t>
            </a:r>
            <a:r>
              <a:rPr lang="en-US" sz="1200" kern="1200" dirty="0">
                <a:solidFill>
                  <a:schemeClr val="tx1"/>
                </a:solidFill>
                <a:effectLst/>
                <a:latin typeface="+mn-lt"/>
                <a:ea typeface="+mn-ea"/>
                <a:cs typeface="+mn-cs"/>
              </a:rPr>
              <a:t>  Give them 8-10 minutes to complete.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 are using a previously printed version of the Participant Workbook (PW) or PHI long version, it may have only </a:t>
            </a:r>
            <a:r>
              <a:rPr lang="en-US" sz="1200" b="1" u="sng" kern="1200" dirty="0">
                <a:solidFill>
                  <a:schemeClr val="tx1"/>
                </a:solidFill>
                <a:effectLst/>
                <a:latin typeface="+mn-lt"/>
                <a:ea typeface="+mn-ea"/>
                <a:cs typeface="+mn-cs"/>
              </a:rPr>
              <a:t>3 questions</a:t>
            </a:r>
            <a:r>
              <a:rPr lang="en-US" sz="1200" b="1" kern="1200" dirty="0">
                <a:solidFill>
                  <a:schemeClr val="tx1"/>
                </a:solidFill>
                <a:effectLst/>
                <a:latin typeface="+mn-lt"/>
                <a:ea typeface="+mn-ea"/>
                <a:cs typeface="+mn-cs"/>
              </a:rPr>
              <a:t> instead of 4 (as is on the newer version of the PW).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only have 3 questions, you may want to add this fourth questions: </a:t>
            </a:r>
            <a:r>
              <a:rPr lang="en-US" sz="1200" b="1" kern="1200" dirty="0">
                <a:solidFill>
                  <a:schemeClr val="tx1"/>
                </a:solidFill>
                <a:effectLst/>
                <a:latin typeface="+mn-lt"/>
                <a:ea typeface="+mn-ea"/>
                <a:cs typeface="+mn-cs"/>
              </a:rPr>
              <a:t>“What is my mission, aspiration or purpose in life?”</a:t>
            </a:r>
            <a:r>
              <a:rPr lang="en-US" sz="1200" kern="1200" dirty="0">
                <a:solidFill>
                  <a:schemeClr val="tx1"/>
                </a:solidFill>
                <a:effectLst/>
                <a:latin typeface="+mn-lt"/>
                <a:ea typeface="+mn-ea"/>
                <a:cs typeface="+mn-cs"/>
              </a:rPr>
              <a:t> to see if it elicits a different response than the ‘What Matters’ question.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652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describes what the course is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This is especially important for those more clinically oriented, or who may be trained to conduct other kinds of groups.  This experience is designed for self-reflection.  The emphasis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on providing extensive information on the components of health, even though there will be some information provided throughout the course.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933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Day 1 Module 6 Values and Value Conflicts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several points to keep in mind while presenting this module:</a:t>
            </a:r>
          </a:p>
          <a:p>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Value conflicts are a part of daily living. Anytime we’re making a decision, values come into play.  When to wake up, what to have for breakfast, how you will spend your day or how you will spend your money all involve acting based on values.</a:t>
            </a:r>
          </a:p>
          <a:p>
            <a:pPr marL="228600" lvl="0" indent="-228600">
              <a:buFont typeface="+mj-lt"/>
              <a:buAutoNum type="arabicPeriod"/>
            </a:pPr>
            <a:r>
              <a:rPr lang="en-US" sz="1200" kern="1200" dirty="0">
                <a:solidFill>
                  <a:schemeClr val="tx1"/>
                </a:solidFill>
                <a:effectLst/>
                <a:latin typeface="+mn-lt"/>
                <a:ea typeface="+mn-ea"/>
                <a:cs typeface="+mn-cs"/>
              </a:rPr>
              <a:t>The intent in this module is for participants to examine their behavior and underlying values in a non-judgmental way. . simply noticing what they get out of common behaviors they do each day.</a:t>
            </a:r>
          </a:p>
          <a:p>
            <a:pPr marL="228600" lvl="0" indent="-228600">
              <a:buFont typeface="+mj-lt"/>
              <a:buAutoNum type="arabicPeriod"/>
            </a:pPr>
            <a:r>
              <a:rPr lang="en-US" sz="1200" kern="1200" dirty="0">
                <a:solidFill>
                  <a:schemeClr val="tx1"/>
                </a:solidFill>
                <a:effectLst/>
                <a:latin typeface="+mn-lt"/>
                <a:ea typeface="+mn-ea"/>
                <a:cs typeface="+mn-cs"/>
              </a:rPr>
              <a:t>The trainer/facilitator should avoid questions, reflections or comments that suggest participants should act according to one set of values.  This is up to the participant to decide.  </a:t>
            </a:r>
          </a:p>
          <a:p>
            <a:pPr>
              <a:spcBef>
                <a:spcPct val="0"/>
              </a:spcBef>
            </a:pPr>
            <a:endParaRPr lang="en-US" altLang="en-US"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1684F9-4A3C-4AF4-8D23-EDE5786278AE}"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337215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For the purpose of this training, we break down values into </a:t>
            </a:r>
            <a:r>
              <a:rPr lang="en-US" sz="1200" i="1" kern="1200" dirty="0">
                <a:solidFill>
                  <a:schemeClr val="tx1"/>
                </a:solidFill>
                <a:effectLst/>
                <a:latin typeface="+mn-lt"/>
                <a:ea typeface="+mn-ea"/>
                <a:cs typeface="+mn-cs"/>
              </a:rPr>
              <a:t>Ideal</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Operational </a:t>
            </a:r>
            <a:r>
              <a:rPr lang="en-US" sz="1200" kern="1200" dirty="0">
                <a:solidFill>
                  <a:schemeClr val="tx1"/>
                </a:solidFill>
                <a:effectLst/>
                <a:latin typeface="+mn-lt"/>
                <a:ea typeface="+mn-ea"/>
                <a:cs typeface="+mn-cs"/>
              </a:rPr>
              <a:t>values.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many people think of values, they only think of ideal values, or those values by which they try to live their lives ideally, or in the long run.  But in this course, we want participants to realize that there are behaviors they do because they want an immediate, or short-term affect.  These desired immediate states are how the person wants to feel immediately.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may use experiences, behaviors, drugs, or food to create the immediate feelings they want, for example: </a:t>
            </a:r>
            <a:r>
              <a:rPr lang="en-US" sz="1200" b="1" kern="1200" dirty="0">
                <a:solidFill>
                  <a:schemeClr val="tx1"/>
                </a:solidFill>
                <a:effectLst/>
                <a:latin typeface="+mn-lt"/>
                <a:ea typeface="+mn-ea"/>
                <a:cs typeface="+mn-cs"/>
              </a:rPr>
              <a:t>More energy, less depressed / Satiation / Feeling stimulated / Calm / Free of pain, fear or anxiety.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times, honoring these operational values may conflict with longer-term values.  Again, the opportunity in this course is just to notice. </a:t>
            </a:r>
          </a:p>
        </p:txBody>
      </p:sp>
      <p:sp>
        <p:nvSpPr>
          <p:cNvPr id="280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0068D6-201E-4695-BF6F-F33C227AE325}"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955718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 a show of hands for how many say they value their health.  (Most will raise their hand.)   Then ask, how many have done a behavior in the last 24-48 hours that may have been inconsistent with their value of health.  A good percentage will probably raise their hand.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time when you, as a trainer, may want to start with your own example.  Your example may make it ‘OK’ for others to share something they may be hesitant to share.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sharing what you did and what you got out of it (operational value), then ask:</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“Who’s willing to share a behavior you did in the last 24 hours that was inconsistent with your value of health.  What did you get out of doing the behavior that you did (operational value)?”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that the trainer not put a valence (in other words, remain neutral and not put a judgement or </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spin) on what the person shares.  Simply reflect the value conflict without a tone of voice or suggestion that the person should have acted one way or the other.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the intent here is simply for the participant to realize what they get out of doing the behaviors that they do.  Making a decision about future behavior is something they can do later.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60657D-07E1-4786-8342-3D213BF99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742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time of reflection is an opportunity for participants to step outside of themselves and put themselves in the shoes of the people/veterans they serve.  The hope is that they can use this time of reflection to become more in touch with what the Veterans they serve may be experiencing in terms of values conflicts.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Choose only one of the examples and allow the group to be focused on that one example.  If you open it up to all these examples at once, it may become confusing for the participants.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them speculate about what might be going on for those they serve in terms of values conflicts.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Time permitting, you may then move to a second example that is listed 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trainer, you continue to model simply reflecting what the participant has offered in terms of what they speculate the Veteran may be getting out of whatever behavior they are doing.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60657D-07E1-4786-8342-3D213BF99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320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point of this slide is to have participants realize there is more than one way to deal with value conflicts.  Hopefully, they can think about expanding their repertoire of options when faced with a values conflict and make a mindful, intentional decision.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There’s not a judgement on any of these options.  A participant may choose to use one strategy with one values conflict and another strategy with another conflict.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may want to provide an example of each of these strategies. </a:t>
            </a:r>
            <a:endParaRPr lang="en-US" altLang="en-US" dirty="0"/>
          </a:p>
        </p:txBody>
      </p:sp>
      <p:sp>
        <p:nvSpPr>
          <p:cNvPr id="281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9487A0-990E-4041-8FA6-58FFA44C7FF8}"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972476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small group activity will ask participants to share a recent difficult decision they had to make (or are currently making).  Completing this worksheet will allow participants to have some time to reflect prior to getting in the small groups.  The worksheet asks for a situation where behaviors were not totally consistent with highest values (as in a time they had to make a difficult decision).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 participants 5-10 minutes to complete this Worksheet.  Let them know that they’ll have an opportunity to discuss it in their small group practices.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800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This is an optional activity that provides another opportunity to explore a values conflict in a small group of 3.  The participants may utilize the Worksheet they just completed, or they may want to focus on another decision they are making or have recently made.  Since “Listening” is the next module, it also provides an opportunity to introduce the topic/skill of simply listening. Determine the time for this activity, especially if running behind schedule.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Generally, you want to allow 2-3 minutes for each person to share and have the listener(s) reflect the values they hear.  You may shorten the activity by having this done in dyads.</a:t>
            </a:r>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123B16-317F-4E32-AF43-6863F14A22C0}"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151276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demo for Stage I.  Even though it’s inserted here at the end of Value Conflicts, it’s the demo that explores MAP based on what participants completed on the first page of their PHI.  Value conflicts may or may not come up in the demo.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Provide detailed instructions for setting up the demo and tell the group to follow along in the manual with questions.  Include that it is important to use the questions provided as a guide for this practice.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You may not get through all questions, rather this is an opportunity to demonstrate the skills of reflections and inquiry.  </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To be consistent with the model, you will want to demonstrate a ratio of at least 2 reflections for every question asked.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226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Day 1 Module 7 Skill Building: Listening</a:t>
            </a:r>
          </a:p>
        </p:txBody>
      </p:sp>
      <p:sp>
        <p:nvSpPr>
          <p:cNvPr id="276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7688F-ACC9-452D-8C61-72225782AF85}"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719787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569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Listening.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read the slide to facilitators or give them a moment to read it.  Point out that in TCMLH Facilitation, the intent of listening is simply to hold space for participants to reflect and explore.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(Stephen Covey, author of 7 Habits of Highly Effective People.)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When are times when you don’t listen well?  What gets in your way of listening well?</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15531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of these points are self-explanatory.  However, the second bullet point may need additional emphasis.  Peers can be just effective as clinicians for holding space to allow another to say ‘out-loud’ what they have been thinking.  Hearing oneself say something ‘out-loud’ oftentimes has much greater impact in terms of change than simply ruminating on it.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350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probably many ways to categorize listening.  For the sake of this training we will focus on </a:t>
            </a:r>
            <a:r>
              <a:rPr lang="en-US" sz="1200" i="1" kern="1200" dirty="0">
                <a:solidFill>
                  <a:schemeClr val="tx1"/>
                </a:solidFill>
                <a:effectLst/>
                <a:latin typeface="+mn-lt"/>
                <a:ea typeface="+mn-ea"/>
                <a:cs typeface="+mn-cs"/>
              </a:rPr>
              <a:t>self-focused and other-focused listening.</a:t>
            </a:r>
          </a:p>
          <a:p>
            <a:endParaRPr lang="en-US" sz="1200" i="1"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Links: This Photo (</a:t>
            </a:r>
            <a:r>
              <a:rPr lang="en-US" dirty="0">
                <a:hlinkClick r:id="rId3"/>
              </a:rPr>
              <a:t>http://wccftech.com/scientists-explain-men-narcissistic-women/</a:t>
            </a:r>
            <a:r>
              <a:rPr lang="en-US" dirty="0"/>
              <a:t>) by unknown author is licensed under CC BY-SA-NC (</a:t>
            </a:r>
            <a:r>
              <a:rPr lang="en-US" dirty="0">
                <a:hlinkClick r:id="rId4"/>
              </a:rPr>
              <a:t>https://creativecommons.org/licenses/by-nc-sa/3.0/https://creativecommons.org/licenses/by-nc-sa/3.0/</a:t>
            </a:r>
            <a:r>
              <a:rPr lang="en-US" dirty="0"/>
              <a:t>).</a:t>
            </a: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917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7747"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Trainer / Facilitator may want to demonstrate this with another trainer or mentor by having the speaker talk about something going on at home or work and the self-focused listener demonstrates being distracted, intruding with responses, offering personal stories or observations, giving advice etc.  </a:t>
            </a:r>
          </a:p>
          <a:p>
            <a:r>
              <a:rPr lang="en-US" sz="1200" kern="1200" dirty="0">
                <a:solidFill>
                  <a:schemeClr val="tx1"/>
                </a:solidFill>
                <a:effectLst/>
                <a:latin typeface="+mn-lt"/>
                <a:ea typeface="+mn-ea"/>
                <a:cs typeface="+mn-cs"/>
              </a:rPr>
              <a:t>(Optional activity)</a:t>
            </a:r>
          </a:p>
          <a:p>
            <a:endParaRPr lang="en-US" altLang="en-US" sz="1200" kern="1200" dirty="0">
              <a:solidFill>
                <a:schemeClr val="tx1"/>
              </a:solidFill>
              <a:effectLst/>
              <a:latin typeface="+mn-lt"/>
              <a:ea typeface="+mn-ea"/>
              <a:cs typeface="+mn-cs"/>
              <a:sym typeface="Helvetica" pitchFamily="34" charset="0"/>
            </a:endParaRPr>
          </a:p>
          <a:p>
            <a:r>
              <a:rPr lang="en-US" altLang="en-US" sz="1200" kern="1200" dirty="0">
                <a:solidFill>
                  <a:schemeClr val="tx1"/>
                </a:solidFill>
                <a:effectLst/>
                <a:latin typeface="+mn-lt"/>
                <a:ea typeface="+mn-ea"/>
                <a:cs typeface="+mn-cs"/>
                <a:sym typeface="Helvetica" pitchFamily="34" charset="0"/>
              </a:rPr>
              <a:t>Links: This Photo (</a:t>
            </a:r>
            <a:r>
              <a:rPr lang="en-US" sz="1400" dirty="0">
                <a:hlinkClick r:id="rId3"/>
              </a:rPr>
              <a:t>http://wccftech.com/scientists-explain-men-narcissistic-women/</a:t>
            </a:r>
            <a:r>
              <a:rPr lang="en-US" sz="1400" dirty="0"/>
              <a:t>) by Unknown Author is licensed under CC BY-SA-NC (</a:t>
            </a:r>
            <a:r>
              <a:rPr lang="en-US" sz="1400" dirty="0">
                <a:hlinkClick r:id="rId4"/>
              </a:rPr>
              <a:t>https://creativecommons.org/licenses/by-nc-sa/3.0/</a:t>
            </a:r>
            <a:r>
              <a:rPr lang="en-US" sz="1400" dirty="0"/>
              <a:t>).</a:t>
            </a:r>
            <a:endParaRPr lang="en-US" altLang="en-US" sz="1400" dirty="0">
              <a:solidFill>
                <a:srgbClr val="000000"/>
              </a:solidFill>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val="3763577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877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Trainer / Facilitator may want to demonstrate this with another trainer or mentor by having the speaker talk about something going on at home or work while the other-focused listener demonstrates active listening and truly being present for the one speaking. </a:t>
            </a:r>
          </a:p>
        </p:txBody>
      </p:sp>
    </p:spTree>
    <p:extLst>
      <p:ext uri="{BB962C8B-B14F-4D97-AF65-F5344CB8AC3E}">
        <p14:creationId xmlns:p14="http://schemas.microsoft.com/office/powerpoint/2010/main" val="21389518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979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Pause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Listening and holding space for another often allows for quiet moments- moments when no one is speaking.  Do not fill the space with more comments or questions.  Allow time for participants to reflect before responding. Practice becoming comfortable with pauses and quiet moments. The deeper the question or reflection, the more time it may take for participants to respond verbally.</a:t>
            </a:r>
            <a:endParaRPr lang="en-US" altLang="en-US" sz="1400" dirty="0">
              <a:solidFill>
                <a:srgbClr val="000000"/>
              </a:solidFill>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val="24633932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432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9081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In Groups of Six, each group member has 2 minutes to share their responses to one or all of these questions and be truly listened to by other group members.  If time is a factor, you may want to have smaller groups, possibly even dyads.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Participants may ask clarifying questions as long as the focus stays on the other person. This exercise should take about 15 min. total. </a:t>
            </a:r>
            <a:endParaRPr lang="en-US" altLang="en-US" sz="1400" dirty="0">
              <a:solidFill>
                <a:srgbClr val="000000"/>
              </a:solidFill>
              <a:latin typeface="Helvetica" pitchFamily="34" charset="0"/>
              <a:cs typeface="Helvetica" pitchFamily="34" charset="0"/>
              <a:sym typeface="Helvetica" pitchFamily="34" charset="0"/>
            </a:endParaRPr>
          </a:p>
        </p:txBody>
      </p:sp>
    </p:spTree>
    <p:extLst>
      <p:ext uri="{BB962C8B-B14F-4D97-AF65-F5344CB8AC3E}">
        <p14:creationId xmlns:p14="http://schemas.microsoft.com/office/powerpoint/2010/main" val="1881523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Day 1 Module 8 Stage II, Personal Health Inventory</a:t>
            </a:r>
          </a:p>
          <a:p>
            <a:pPr>
              <a:spcBef>
                <a:spcPct val="0"/>
              </a:spcBef>
            </a:pPr>
            <a:endParaRPr lang="en-US" altLang="en-US" dirty="0"/>
          </a:p>
        </p:txBody>
      </p:sp>
      <p:sp>
        <p:nvSpPr>
          <p:cNvPr id="276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7688F-ACC9-452D-8C61-72225782AF85}"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0970474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Describe that after completing the self-assessment from the PHI, they will be able to identify areas they are doing well in as well as areas they may want to enhance. Participants assign themselves a number on a scale of 1-5 based on where they see themselves now in each area, and a number that indicates where they would like to be.   By the end of this Stage, they choose an area of focus they want to enhance in some way. Note that the area they choose may not be their lowest number.  </a:t>
            </a:r>
          </a:p>
        </p:txBody>
      </p:sp>
      <p:sp>
        <p:nvSpPr>
          <p:cNvPr id="334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4068FC-112A-490B-9E08-DCE4DC0DDDCA}" type="slidenum">
              <a:rPr kumimoji="0" lang="en-US" altLang="en-US" sz="1200" b="0" i="0" u="none" strike="noStrike" kern="1200" cap="none" spc="0" normalizeH="0" baseline="0" noProof="0">
                <a:ln>
                  <a:noFill/>
                </a:ln>
                <a:solidFill>
                  <a:srgbClr val="000000"/>
                </a:solidFill>
                <a:effectLst/>
                <a:uLnTx/>
                <a:uFillTx/>
                <a:latin typeface="Gill Sans" charset="0"/>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Gill Sans" charset="0"/>
              <a:ea typeface="ヒラギノ角ゴ ProN W3" charset="-128"/>
              <a:cs typeface="+mn-cs"/>
              <a:sym typeface="Gill Sans" charset="0"/>
            </a:endParaRPr>
          </a:p>
        </p:txBody>
      </p:sp>
    </p:spTree>
    <p:extLst>
      <p:ext uri="{BB962C8B-B14F-4D97-AF65-F5344CB8AC3E}">
        <p14:creationId xmlns:p14="http://schemas.microsoft.com/office/powerpoint/2010/main" val="38385042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92867"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If they have not done so, have participants complete Pages 3-6 in their Participant Manuals, or the remainder of the Personal Health Inventory (PHI).  </a:t>
            </a:r>
          </a:p>
          <a:p>
            <a:r>
              <a:rPr lang="en-US" sz="1200" kern="1200" dirty="0">
                <a:solidFill>
                  <a:schemeClr val="tx1"/>
                </a:solidFill>
                <a:effectLst/>
                <a:latin typeface="+mn-lt"/>
                <a:ea typeface="+mn-ea"/>
                <a:cs typeface="+mn-cs"/>
              </a:rPr>
              <a:t>Give them 8-10 minutes to complete.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to note that this is not the goal setting phase, but rather the focus phase based on the completed PHI Assessment.</a:t>
            </a:r>
          </a:p>
        </p:txBody>
      </p:sp>
    </p:spTree>
    <p:extLst>
      <p:ext uri="{BB962C8B-B14F-4D97-AF65-F5344CB8AC3E}">
        <p14:creationId xmlns:p14="http://schemas.microsoft.com/office/powerpoint/2010/main" val="3053849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Day 1 Module 9 Manual Review and Group Practice </a:t>
            </a:r>
          </a:p>
          <a:p>
            <a:pPr>
              <a:spcBef>
                <a:spcPct val="0"/>
              </a:spcBef>
            </a:pPr>
            <a:endParaRPr lang="en-US" altLang="en-US" dirty="0"/>
          </a:p>
        </p:txBody>
      </p:sp>
      <p:sp>
        <p:nvSpPr>
          <p:cNvPr id="276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7688F-ACC9-452D-8C61-72225782AF85}"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54911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overview of the Circle of Health and Well-being and let facilitators know this will be discussed in depth throughout the training. </a:t>
            </a:r>
            <a:r>
              <a:rPr lang="en-US" sz="1200" i="1" kern="1200" dirty="0">
                <a:solidFill>
                  <a:schemeClr val="tx1"/>
                </a:solidFill>
                <a:effectLst/>
                <a:latin typeface="+mn-lt"/>
                <a:ea typeface="+mn-ea"/>
                <a:cs typeface="+mn-cs"/>
              </a:rPr>
              <a:t>Participant Workbook, p. 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Describe the Circle addressing the following: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 is at the center.  It’s about what matters to the person in terms of his/her own health.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Mindful Awareness is the circle surrounding ‘Me’.  The person uses ‘paying attention without judgement’ to the various components of their own body mind and spirit.  Without mindful awareness, the person may not be aware of how the various components of health are impacting their wellbeing.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components in green represent the self-care areas – areas that the person can proactively address and may not need professional intervention.  These areas overlap because each area impacts other areas of a person’s health and wellbeing.  Almost any aspect of a person’s life can ‘fit in’ to one of these components and almost any aspect of a person’s life impacts their wellbeing.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dark blue circle represents professional care.  This includes both prevention and treatment.  Care may include both conventional as well as complementary approaches.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light blue outside circle represents the person’s community.  Community is a broad concept that includes both physical spaces and the people or groups with which the person associates. </a:t>
            </a:r>
          </a:p>
          <a:p>
            <a:r>
              <a:rPr lang="en-US" sz="1200" kern="1200" dirty="0">
                <a:solidFill>
                  <a:schemeClr val="tx1"/>
                </a:solidFill>
                <a:effectLst/>
                <a:latin typeface="+mn-lt"/>
                <a:ea typeface="+mn-ea"/>
                <a:cs typeface="+mn-cs"/>
              </a:rPr>
              <a:t>This Circle will be central to the participant’s experience during the TCMLH course.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524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Introduce facilitators to the two manuals they will use during this course and when presenting in groups.</a:t>
            </a:r>
          </a:p>
          <a:p>
            <a:r>
              <a:rPr lang="en-US" sz="1200" kern="1200" dirty="0">
                <a:solidFill>
                  <a:schemeClr val="tx1"/>
                </a:solidFill>
                <a:effectLst/>
                <a:latin typeface="+mn-lt"/>
                <a:ea typeface="+mn-ea"/>
                <a:cs typeface="+mn-cs"/>
              </a:rPr>
              <a:t>Briefly review the </a:t>
            </a:r>
            <a:r>
              <a:rPr lang="en-US" sz="1200" b="1" u="sng" kern="1200" dirty="0">
                <a:solidFill>
                  <a:schemeClr val="tx1"/>
                </a:solidFill>
                <a:effectLst/>
                <a:latin typeface="+mn-lt"/>
                <a:ea typeface="+mn-ea"/>
                <a:cs typeface="+mn-cs"/>
              </a:rPr>
              <a:t>Participant Workbook (PW):</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 the facilitators know that the PM is what each participant will have who attends TCMLH.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Remind them that the Personized Health Inventory (PHI) is in the front of the PM, (even though they would have, in most cases, filled out the PHI themselves by this point in the training)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Provide the facilitators a moment to browse the Manual.  During their training, facilitators will complete parts of the PM.</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7794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Facilitator Guide.</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Once slide appears, 1st click enlarges the screen,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click adds red arrow to highlight the PM page icon,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click adds red arrow to highlight the script icon, and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click adds red arrow to the video icon.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Before moving on to next slide, briefly address the Optional Course Formats….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Point out the Table of Contents (first 2 pages) – no slide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About this Facilitator Guide (Page 5-6) – shown on slide</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193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Introduce this next page that describes the color coding. Color-coding for when the course is offered in versions other than 9 weeks (Pages 6-7). Clicking again will enlarge the content so it is more visible.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 sure to point out column 2 that discusses modules that are not color coded and emphasize the importance of being prepared and knowing the material – both of which will help the facilitator’s comfort level.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2970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appears as a blank screen.  Click #1 will present the table on the left side of the page.  Participants might want to open their Facilitator Guides to that page.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#2 and #3 will present the red arrow and corresponding bullet discussing the formats for presenting.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#4 and #5 will present the blue arrow and corresponding bullet talking about the Red modules.  Let participants know that these modules are foundational for each course – the “core” modules.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Clicking #6, #7, #8 and #9 will present the green arrows and the corresponding bullet about how other modules are presented.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2332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opens to blank page.  Let participants know you will go through the first session to point out the general layout of the Guide.  This should be done relatively quickly but be sure participants are following along in their own guides.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#1 shows the first page.  Point out the three columns – Resources, Instructor Outline and Detailed Notes. Be sure to also have participants turn to other pages to show the different examples of Resources icons, Instructor Outline and Detailed Notes columns.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Explain the Resources column is where the icons from the introduction page will appear, if there are any.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Instructor Outline column provides the Module, main topics, time frames to guide you, and applicable questions.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Detailed Notes column provides information for the facilitator.  This information is not designed to be read to participants but information the facilitator can use as background.  The facilitator should use their own words when providing explanations or language appropriate to the group.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Facilitators how the FG is laid out, by taking them through Session 1, starting on page 9.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far left-hand column (Resources) indicates when a video, mindful awareness script of video is to be used.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next large column (Instructor Outline) are the instructions/questions facilitators use when conducting the course.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right-hand column (Detailed Notes) is information the facilitator should be familiar with before each session.  It is not intended to be read to participants, but the facilitator should become proficient in putting that information in his/her own words.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Point out the Questions the in the Instructor Outline column.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point out the Video icon in the Resources column.  Let them know there might be options for showing the video depending on the site – PowerPoint slides with embedded video or using the internet and showing on YouTube.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 Facilitators know the following: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Stage I is covered in Session 1.  Stage II is covered in Session 2 and Stage III is covered in Session 3.  Stage IV is addressed in each Session in Sessions 4-9.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Starting in Session 4, each Component of Health on the Circle will be covered in greater depth, meaning there will be more time devoted to reflecting on each component.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Mindful Awareness will be practiced in each Session using the Scripts located behind that tab in the back of their FG.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Session 8 includes a Personalized Health Plan that summarizes what the participant has planned and accomplished, so it can be shared with their health care 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Session 9 provides an opportunity to plan ahead and think about how they are going to sustain the enhancements they have started.</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7562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Added TTT slide: </a:t>
            </a:r>
            <a:r>
              <a:rPr lang="en-US" dirty="0"/>
              <a:t>Count off by 5 or 6 (depending on amount of people), have groups divide into their numbers and go with one mentor. Mentors hand out presenter assignments and explain homework further.</a:t>
            </a:r>
          </a:p>
          <a:p>
            <a:endParaRPr lang="en-US" dirty="0"/>
          </a:p>
          <a:p>
            <a:r>
              <a:rPr lang="en-US" dirty="0"/>
              <a:t>Pulse check.</a:t>
            </a:r>
          </a:p>
          <a:p>
            <a:endParaRPr lang="en-US" dirty="0"/>
          </a:p>
        </p:txBody>
      </p:sp>
      <p:sp>
        <p:nvSpPr>
          <p:cNvPr id="4" name="Slide Number Placeholder 3"/>
          <p:cNvSpPr>
            <a:spLocks noGrp="1"/>
          </p:cNvSpPr>
          <p:nvPr>
            <p:ph type="sldNum" sz="quarter" idx="5"/>
          </p:nvPr>
        </p:nvSpPr>
        <p:spPr/>
        <p:txBody>
          <a:bodyPr/>
          <a:lstStyle/>
          <a:p>
            <a:fld id="{5EA0CC08-2A5B-4226-B9CD-B9B8B881D0EB}" type="slidenum">
              <a:rPr lang="en-US" smtClean="0"/>
              <a:t>68</a:t>
            </a:fld>
            <a:endParaRPr lang="en-US"/>
          </a:p>
        </p:txBody>
      </p:sp>
    </p:spTree>
    <p:extLst>
      <p:ext uri="{BB962C8B-B14F-4D97-AF65-F5344CB8AC3E}">
        <p14:creationId xmlns:p14="http://schemas.microsoft.com/office/powerpoint/2010/main" val="983798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Process Model diagram is located in the Participant Workbook on </a:t>
            </a:r>
            <a:r>
              <a:rPr lang="en-US" sz="1200" b="1" kern="1200" dirty="0">
                <a:solidFill>
                  <a:schemeClr val="tx1"/>
                </a:solidFill>
                <a:effectLst/>
                <a:latin typeface="+mn-lt"/>
                <a:ea typeface="+mn-ea"/>
                <a:cs typeface="+mn-cs"/>
              </a:rPr>
              <a:t>p. 37</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rPr>
              <a:t>4 stages</a:t>
            </a:r>
            <a:r>
              <a:rPr lang="en-US" sz="1200" kern="1200" dirty="0">
                <a:solidFill>
                  <a:schemeClr val="tx1"/>
                </a:solidFill>
                <a:effectLst/>
                <a:latin typeface="+mn-lt"/>
                <a:ea typeface="+mn-ea"/>
                <a:cs typeface="+mn-cs"/>
              </a:rPr>
              <a:t> will briefly be covered at this point and later described in detail, demonstrated and practiced throughout the training.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Toggle to Stage I</a:t>
            </a:r>
            <a:r>
              <a:rPr lang="en-US" sz="1200" i="1" kern="120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At this stage, the participants explore what really matters to them, or their Mission, Aspiration or Purpose (MAP) in life, whichever word suits them best.  Exploration of MAP sets the stage for meaningful change that supports what really matters.  Out of this exploration comes a reflection on values and value conflicts which occurs in Session 1 of the TCMLH course.  It is revisited throughout the course.</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Toggle to Stage II</a:t>
            </a:r>
            <a:r>
              <a:rPr lang="en-US" sz="1200" i="1" kern="120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Stage II allows for reflection and personal assessment of all the components of health on the Circle of Health and Well-being.  It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provides an opportunity for participants to assess each component in terms of where they are now in their life and where they would like to be.  At the end of this stage, participants select an area they would like to enhance.  This is a time of reflection and the facilitator is not yet focused on how the participant wants to change which occurs in Session 2 of the TCMLH course.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Toggle to Stage III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Stage III provides an opportunity for participants to come up with a plan of action on their area of focus selected in Stage II.  Participants set a SMART Goal (usually in a 2-6 month timeframe) and SMART Action steps, those specific behaviors they will begin enacting in the near future to begin meeting their goal.  Also, they explore potential barriers and contingency plans when those barriers are encountered.  Additionally, they identify resources, support and/or education needed to meet their goal. Finally, they identify to whom they want to be accountable.  This occurs in Session 3 of the TCMLH course.</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Toggle to Stage IV</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In Stage IV, participants assess how they did over the last week in enacting their action steps toward meeting their goal.  They explore lessons they learned about themselves and the change process.  They identify any new challenges/barriers they encountered and what they might do when encountering these barriers in the future.  Participants re-plan, meaning they maintain, modify or change their previous action steps and goals, based on their experience of the previous week.  In some cases, they may want to change their area of focus.  Stage IV exploration begins in Week 4 of the Course and is addressed every week subsequently.</a:t>
            </a:r>
          </a:p>
        </p:txBody>
      </p:sp>
      <p:sp>
        <p:nvSpPr>
          <p:cNvPr id="334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4068FC-112A-490B-9E08-DCE4DC0DDDCA}" type="slidenum">
              <a:rPr kumimoji="0" lang="en-US" altLang="en-US" sz="1200" b="0" i="0" u="none" strike="noStrike" kern="1200" cap="none" spc="0" normalizeH="0" baseline="0" noProof="0">
                <a:ln>
                  <a:noFill/>
                </a:ln>
                <a:solidFill>
                  <a:srgbClr val="000000"/>
                </a:solidFill>
                <a:effectLst/>
                <a:uLnTx/>
                <a:uFillTx/>
                <a:latin typeface="Gill Sans" charset="0"/>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Gill Sans" charset="0"/>
              <a:ea typeface="ヒラギノ角ゴ ProN W3" charset="-128"/>
              <a:cs typeface="+mn-cs"/>
              <a:sym typeface="Gill Sans" charset="0"/>
            </a:endParaRPr>
          </a:p>
        </p:txBody>
      </p:sp>
    </p:spTree>
    <p:extLst>
      <p:ext uri="{BB962C8B-B14F-4D97-AF65-F5344CB8AC3E}">
        <p14:creationId xmlns:p14="http://schemas.microsoft.com/office/powerpoint/2010/main" val="125922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Share this Prayer with the group to let them know that some of these thoughts have been around for centuries.  It’s a ‘fun’ way to wrap up the module.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10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Video: The Pathway to Whole Health (6:32 min.)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Video Link: </a:t>
            </a:r>
            <a:r>
              <a:rPr lang="en-US" sz="1200" u="sng" kern="1200" dirty="0">
                <a:solidFill>
                  <a:schemeClr val="tx1"/>
                </a:solidFill>
                <a:effectLst/>
                <a:latin typeface="+mn-lt"/>
                <a:ea typeface="+mn-ea"/>
                <a:cs typeface="+mn-cs"/>
                <a:hlinkClick r:id="rId3"/>
              </a:rPr>
              <a:t>https://www.youtube.com/watch?v=0nkO-3PA29c&amp;feature=youtube</a:t>
            </a:r>
            <a:endParaRPr lang="en-US" sz="120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facilitator introduces this video by explaining that it illustrates the impact of the Whole Health approach and how Veterans are helping fellow Veterans to rediscover meaning and purpose.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showing the video, ask: </a:t>
            </a:r>
            <a:r>
              <a:rPr lang="en-US" sz="1200" b="1" kern="1200" dirty="0">
                <a:solidFill>
                  <a:schemeClr val="tx1"/>
                </a:solidFill>
                <a:effectLst/>
                <a:latin typeface="+mn-lt"/>
                <a:ea typeface="+mn-ea"/>
                <a:cs typeface="+mn-cs"/>
              </a:rPr>
              <a:t>“What is your response to this video?”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0CC08-2A5B-4226-B9CD-B9B8B881D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37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3EDB5-4A9D-4249-B405-DA3CCF668020}"/>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C252FBAC-49C2-FC4E-ACA9-65E0F6E31E07}"/>
              </a:ext>
            </a:extLst>
          </p:cNvPr>
          <p:cNvSpPr>
            <a:spLocks noGrp="1"/>
          </p:cNvSpPr>
          <p:nvPr>
            <p:ph type="ctrTitle" hasCustomPrompt="1"/>
          </p:nvPr>
        </p:nvSpPr>
        <p:spPr>
          <a:xfrm>
            <a:off x="504373" y="2104974"/>
            <a:ext cx="6770915" cy="1823162"/>
          </a:xfrm>
          <a:prstGeom prst="rect">
            <a:avLst/>
          </a:prstGeom>
        </p:spPr>
        <p:txBody>
          <a:bodyPr anchor="t" anchorCtr="0">
            <a:normAutofit/>
          </a:bodyPr>
          <a:lstStyle>
            <a:lvl1pPr algn="l">
              <a:lnSpc>
                <a:spcPct val="100000"/>
              </a:lnSpc>
              <a:defRPr sz="2700" b="1" i="0" baseline="0">
                <a:solidFill>
                  <a:schemeClr val="bg1"/>
                </a:solidFill>
                <a:latin typeface="Calibri" panose="020F0502020204030204" pitchFamily="34" charset="0"/>
                <a:cs typeface="Calibri" panose="020F0502020204030204" pitchFamily="34" charset="0"/>
              </a:defRPr>
            </a:lvl1pPr>
          </a:lstStyle>
          <a:p>
            <a:r>
              <a:rPr lang="en-US" dirty="0"/>
              <a:t>Presentation Title</a:t>
            </a:r>
            <a:br>
              <a:rPr lang="en-US" dirty="0"/>
            </a:br>
            <a:r>
              <a:rPr lang="en-US" dirty="0"/>
              <a:t>Size 36pt, Calibri Bold, Color: RGB 255,255,255</a:t>
            </a:r>
          </a:p>
        </p:txBody>
      </p:sp>
      <p:sp>
        <p:nvSpPr>
          <p:cNvPr id="7" name="Subtitle 2">
            <a:extLst>
              <a:ext uri="{FF2B5EF4-FFF2-40B4-BE49-F238E27FC236}">
                <a16:creationId xmlns:a16="http://schemas.microsoft.com/office/drawing/2014/main" id="{C602605A-B279-DD47-BA29-7083B16F31B9}"/>
              </a:ext>
            </a:extLst>
          </p:cNvPr>
          <p:cNvSpPr>
            <a:spLocks noGrp="1"/>
          </p:cNvSpPr>
          <p:nvPr>
            <p:ph type="subTitle" idx="1" hasCustomPrompt="1"/>
          </p:nvPr>
        </p:nvSpPr>
        <p:spPr>
          <a:xfrm>
            <a:off x="504373" y="4075814"/>
            <a:ext cx="6770915" cy="419250"/>
          </a:xfrm>
          <a:prstGeom prst="rect">
            <a:avLst/>
          </a:prstGeom>
        </p:spPr>
        <p:txBody>
          <a:bodyPr>
            <a:normAutofit/>
          </a:bodyPr>
          <a:lstStyle>
            <a:lvl1pPr marL="0" indent="0" algn="l">
              <a:buNone/>
              <a:defRPr sz="1500" b="1" i="0" baseline="0">
                <a:solidFill>
                  <a:schemeClr val="bg1"/>
                </a:solidFill>
                <a:latin typeface="+mj-lt"/>
                <a:cs typeface="Calibri Light" panose="020F030202020403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Name of Presenter</a:t>
            </a:r>
          </a:p>
        </p:txBody>
      </p:sp>
      <p:sp>
        <p:nvSpPr>
          <p:cNvPr id="16" name="Text Placeholder 15">
            <a:extLst>
              <a:ext uri="{FF2B5EF4-FFF2-40B4-BE49-F238E27FC236}">
                <a16:creationId xmlns:a16="http://schemas.microsoft.com/office/drawing/2014/main" id="{E31C1B9E-5D7F-F543-AACC-741F0B766A1F}"/>
              </a:ext>
            </a:extLst>
          </p:cNvPr>
          <p:cNvSpPr>
            <a:spLocks noGrp="1"/>
          </p:cNvSpPr>
          <p:nvPr>
            <p:ph type="body" sz="quarter" idx="11" hasCustomPrompt="1"/>
          </p:nvPr>
        </p:nvSpPr>
        <p:spPr>
          <a:xfrm>
            <a:off x="504372" y="4509542"/>
            <a:ext cx="6798733" cy="419100"/>
          </a:xfrm>
          <a:prstGeom prst="rect">
            <a:avLst/>
          </a:prstGeom>
        </p:spPr>
        <p:txBody>
          <a:bodyPr lIns="91440" tIns="45720" rIns="91440" bIns="45720">
            <a:normAutofit/>
          </a:bodyPr>
          <a:lstStyle>
            <a:lvl1pPr marL="0" indent="0">
              <a:buFontTx/>
              <a:buNone/>
              <a:defRPr sz="1500" b="0" i="1" baseline="0">
                <a:solidFill>
                  <a:schemeClr val="bg1"/>
                </a:solidFill>
              </a:defRPr>
            </a:lvl1pPr>
          </a:lstStyle>
          <a:p>
            <a:pPr lvl="0"/>
            <a:r>
              <a:rPr lang="en-US" dirty="0"/>
              <a:t>Title of Presenter</a:t>
            </a:r>
          </a:p>
        </p:txBody>
      </p:sp>
      <p:sp>
        <p:nvSpPr>
          <p:cNvPr id="18" name="Text Placeholder 17">
            <a:extLst>
              <a:ext uri="{FF2B5EF4-FFF2-40B4-BE49-F238E27FC236}">
                <a16:creationId xmlns:a16="http://schemas.microsoft.com/office/drawing/2014/main" id="{24793F89-0DEF-C94B-B675-3BF182126246}"/>
              </a:ext>
            </a:extLst>
          </p:cNvPr>
          <p:cNvSpPr>
            <a:spLocks noGrp="1"/>
          </p:cNvSpPr>
          <p:nvPr>
            <p:ph type="body" sz="quarter" idx="12" hasCustomPrompt="1"/>
          </p:nvPr>
        </p:nvSpPr>
        <p:spPr>
          <a:xfrm>
            <a:off x="504372" y="4928642"/>
            <a:ext cx="6824133" cy="457200"/>
          </a:xfrm>
          <a:prstGeom prst="rect">
            <a:avLst/>
          </a:prstGeom>
        </p:spPr>
        <p:txBody>
          <a:bodyPr>
            <a:normAutofit/>
          </a:bodyPr>
          <a:lstStyle>
            <a:lvl1pPr marL="0" indent="0">
              <a:buFontTx/>
              <a:buNone/>
              <a:defRPr sz="1500" baseline="0">
                <a:solidFill>
                  <a:schemeClr val="bg1"/>
                </a:solidFill>
              </a:defRPr>
            </a:lvl1pPr>
          </a:lstStyle>
          <a:p>
            <a:pPr lvl="0"/>
            <a:r>
              <a:rPr lang="en-US" dirty="0"/>
              <a:t>Organization</a:t>
            </a:r>
          </a:p>
        </p:txBody>
      </p:sp>
      <p:sp>
        <p:nvSpPr>
          <p:cNvPr id="20" name="Text Placeholder 19">
            <a:extLst>
              <a:ext uri="{FF2B5EF4-FFF2-40B4-BE49-F238E27FC236}">
                <a16:creationId xmlns:a16="http://schemas.microsoft.com/office/drawing/2014/main" id="{52D3BA84-398B-754A-B46B-1DD5A3EE2F05}"/>
              </a:ext>
            </a:extLst>
          </p:cNvPr>
          <p:cNvSpPr>
            <a:spLocks noGrp="1"/>
          </p:cNvSpPr>
          <p:nvPr>
            <p:ph type="body" sz="quarter" idx="13" hasCustomPrompt="1"/>
          </p:nvPr>
        </p:nvSpPr>
        <p:spPr>
          <a:xfrm>
            <a:off x="504373" y="5754838"/>
            <a:ext cx="3996267" cy="323850"/>
          </a:xfrm>
          <a:prstGeom prst="rect">
            <a:avLst/>
          </a:prstGeom>
        </p:spPr>
        <p:txBody>
          <a:bodyPr>
            <a:normAutofit/>
          </a:bodyPr>
          <a:lstStyle>
            <a:lvl1pPr marL="0" indent="0">
              <a:buFontTx/>
              <a:buNone/>
              <a:defRPr sz="900" b="0" i="0" baseline="0">
                <a:solidFill>
                  <a:schemeClr val="bg1"/>
                </a:solidFill>
              </a:defRPr>
            </a:lvl1pPr>
          </a:lstStyle>
          <a:p>
            <a:pPr lvl="0"/>
            <a:r>
              <a:rPr lang="en-US" dirty="0"/>
              <a:t>Date</a:t>
            </a:r>
          </a:p>
        </p:txBody>
      </p:sp>
      <p:pic>
        <p:nvPicPr>
          <p:cNvPr id="3" name="Picture 2" descr="VHA Live Whole Health Graphic">
            <a:extLst>
              <a:ext uri="{FF2B5EF4-FFF2-40B4-BE49-F238E27FC236}">
                <a16:creationId xmlns:a16="http://schemas.microsoft.com/office/drawing/2014/main" id="{AB39EC97-FBEF-A240-9D3B-AE66195E0132}"/>
              </a:ext>
            </a:extLst>
          </p:cNvPr>
          <p:cNvPicPr>
            <a:picLocks noChangeAspect="1"/>
          </p:cNvPicPr>
          <p:nvPr userDrawn="1"/>
        </p:nvPicPr>
        <p:blipFill>
          <a:blip r:embed="rId3"/>
          <a:stretch>
            <a:fillRect/>
          </a:stretch>
        </p:blipFill>
        <p:spPr>
          <a:xfrm>
            <a:off x="611451" y="467991"/>
            <a:ext cx="3256308" cy="275181"/>
          </a:xfrm>
          <a:prstGeom prst="rect">
            <a:avLst/>
          </a:prstGeom>
        </p:spPr>
      </p:pic>
      <p:pic>
        <p:nvPicPr>
          <p:cNvPr id="12" name="Picture 11" descr="Logo and seal for the U.S. Department of Veterans Affairs, Veterans Health Administration">
            <a:extLst>
              <a:ext uri="{FF2B5EF4-FFF2-40B4-BE49-F238E27FC236}">
                <a16:creationId xmlns:a16="http://schemas.microsoft.com/office/drawing/2014/main" id="{679B04B7-A34A-E14F-B11E-DA3106A875E5}"/>
              </a:ext>
            </a:extLst>
          </p:cNvPr>
          <p:cNvPicPr>
            <a:picLocks noChangeAspect="1"/>
          </p:cNvPicPr>
          <p:nvPr userDrawn="1"/>
        </p:nvPicPr>
        <p:blipFill>
          <a:blip r:embed="rId4"/>
          <a:stretch>
            <a:fillRect/>
          </a:stretch>
        </p:blipFill>
        <p:spPr>
          <a:xfrm>
            <a:off x="9333429" y="6056023"/>
            <a:ext cx="2541607" cy="495923"/>
          </a:xfrm>
          <a:prstGeom prst="rect">
            <a:avLst/>
          </a:prstGeom>
        </p:spPr>
      </p:pic>
    </p:spTree>
    <p:extLst>
      <p:ext uri="{BB962C8B-B14F-4D97-AF65-F5344CB8AC3E}">
        <p14:creationId xmlns:p14="http://schemas.microsoft.com/office/powerpoint/2010/main" val="1807774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3EDB5-4A9D-4249-B405-DA3CCF668020}"/>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C252FBAC-49C2-FC4E-ACA9-65E0F6E31E07}"/>
              </a:ext>
            </a:extLst>
          </p:cNvPr>
          <p:cNvSpPr>
            <a:spLocks noGrp="1"/>
          </p:cNvSpPr>
          <p:nvPr>
            <p:ph type="ctrTitle" hasCustomPrompt="1"/>
          </p:nvPr>
        </p:nvSpPr>
        <p:spPr>
          <a:xfrm>
            <a:off x="504373" y="2104974"/>
            <a:ext cx="6770915" cy="1823162"/>
          </a:xfrm>
          <a:prstGeom prst="rect">
            <a:avLst/>
          </a:prstGeom>
        </p:spPr>
        <p:txBody>
          <a:bodyPr anchor="t" anchorCtr="0">
            <a:normAutofit/>
          </a:bodyPr>
          <a:lstStyle>
            <a:lvl1pPr algn="l">
              <a:lnSpc>
                <a:spcPct val="100000"/>
              </a:lnSpc>
              <a:defRPr sz="2700" b="1" i="0" baseline="0">
                <a:solidFill>
                  <a:schemeClr val="bg1"/>
                </a:solidFill>
                <a:latin typeface="Calibri" panose="020F0502020204030204" pitchFamily="34" charset="0"/>
                <a:cs typeface="Calibri" panose="020F0502020204030204" pitchFamily="34" charset="0"/>
              </a:defRPr>
            </a:lvl1pPr>
          </a:lstStyle>
          <a:p>
            <a:r>
              <a:rPr lang="en-US" dirty="0"/>
              <a:t>Presentation Title</a:t>
            </a:r>
            <a:br>
              <a:rPr lang="en-US" dirty="0"/>
            </a:br>
            <a:r>
              <a:rPr lang="en-US" dirty="0"/>
              <a:t>Size 36pt, Calibri Bold, Color: RGB 255,255,255</a:t>
            </a:r>
          </a:p>
        </p:txBody>
      </p:sp>
      <p:sp>
        <p:nvSpPr>
          <p:cNvPr id="7" name="Subtitle 2">
            <a:extLst>
              <a:ext uri="{FF2B5EF4-FFF2-40B4-BE49-F238E27FC236}">
                <a16:creationId xmlns:a16="http://schemas.microsoft.com/office/drawing/2014/main" id="{C602605A-B279-DD47-BA29-7083B16F31B9}"/>
              </a:ext>
            </a:extLst>
          </p:cNvPr>
          <p:cNvSpPr>
            <a:spLocks noGrp="1"/>
          </p:cNvSpPr>
          <p:nvPr>
            <p:ph type="subTitle" idx="1" hasCustomPrompt="1"/>
          </p:nvPr>
        </p:nvSpPr>
        <p:spPr>
          <a:xfrm>
            <a:off x="504373" y="4075814"/>
            <a:ext cx="6770915" cy="419250"/>
          </a:xfrm>
          <a:prstGeom prst="rect">
            <a:avLst/>
          </a:prstGeom>
        </p:spPr>
        <p:txBody>
          <a:bodyPr>
            <a:normAutofit/>
          </a:bodyPr>
          <a:lstStyle>
            <a:lvl1pPr marL="0" indent="0" algn="l">
              <a:buNone/>
              <a:defRPr sz="1500" b="1" i="0" baseline="0">
                <a:solidFill>
                  <a:schemeClr val="bg1"/>
                </a:solidFill>
                <a:latin typeface="+mj-lt"/>
                <a:cs typeface="Calibri Light" panose="020F030202020403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Name of Presenter</a:t>
            </a:r>
          </a:p>
        </p:txBody>
      </p:sp>
      <p:sp>
        <p:nvSpPr>
          <p:cNvPr id="16" name="Text Placeholder 15">
            <a:extLst>
              <a:ext uri="{FF2B5EF4-FFF2-40B4-BE49-F238E27FC236}">
                <a16:creationId xmlns:a16="http://schemas.microsoft.com/office/drawing/2014/main" id="{E31C1B9E-5D7F-F543-AACC-741F0B766A1F}"/>
              </a:ext>
            </a:extLst>
          </p:cNvPr>
          <p:cNvSpPr>
            <a:spLocks noGrp="1"/>
          </p:cNvSpPr>
          <p:nvPr>
            <p:ph type="body" sz="quarter" idx="11" hasCustomPrompt="1"/>
          </p:nvPr>
        </p:nvSpPr>
        <p:spPr>
          <a:xfrm>
            <a:off x="504372" y="4509542"/>
            <a:ext cx="6798733" cy="419100"/>
          </a:xfrm>
          <a:prstGeom prst="rect">
            <a:avLst/>
          </a:prstGeom>
        </p:spPr>
        <p:txBody>
          <a:bodyPr lIns="91440" tIns="45720" rIns="91440" bIns="45720">
            <a:normAutofit/>
          </a:bodyPr>
          <a:lstStyle>
            <a:lvl1pPr marL="0" indent="0">
              <a:buFontTx/>
              <a:buNone/>
              <a:defRPr sz="1500" b="0" i="1" baseline="0">
                <a:solidFill>
                  <a:schemeClr val="bg1"/>
                </a:solidFill>
              </a:defRPr>
            </a:lvl1pPr>
          </a:lstStyle>
          <a:p>
            <a:pPr lvl="0"/>
            <a:r>
              <a:rPr lang="en-US" dirty="0"/>
              <a:t>Title of Presenter</a:t>
            </a:r>
          </a:p>
        </p:txBody>
      </p:sp>
      <p:sp>
        <p:nvSpPr>
          <p:cNvPr id="18" name="Text Placeholder 17">
            <a:extLst>
              <a:ext uri="{FF2B5EF4-FFF2-40B4-BE49-F238E27FC236}">
                <a16:creationId xmlns:a16="http://schemas.microsoft.com/office/drawing/2014/main" id="{24793F89-0DEF-C94B-B675-3BF182126246}"/>
              </a:ext>
            </a:extLst>
          </p:cNvPr>
          <p:cNvSpPr>
            <a:spLocks noGrp="1"/>
          </p:cNvSpPr>
          <p:nvPr>
            <p:ph type="body" sz="quarter" idx="12" hasCustomPrompt="1"/>
          </p:nvPr>
        </p:nvSpPr>
        <p:spPr>
          <a:xfrm>
            <a:off x="504372" y="4928642"/>
            <a:ext cx="6824133" cy="457200"/>
          </a:xfrm>
          <a:prstGeom prst="rect">
            <a:avLst/>
          </a:prstGeom>
        </p:spPr>
        <p:txBody>
          <a:bodyPr>
            <a:normAutofit/>
          </a:bodyPr>
          <a:lstStyle>
            <a:lvl1pPr marL="0" indent="0">
              <a:buFontTx/>
              <a:buNone/>
              <a:defRPr sz="1500" baseline="0">
                <a:solidFill>
                  <a:schemeClr val="bg1"/>
                </a:solidFill>
              </a:defRPr>
            </a:lvl1pPr>
          </a:lstStyle>
          <a:p>
            <a:pPr lvl="0"/>
            <a:r>
              <a:rPr lang="en-US" dirty="0"/>
              <a:t>Organization</a:t>
            </a:r>
          </a:p>
        </p:txBody>
      </p:sp>
      <p:sp>
        <p:nvSpPr>
          <p:cNvPr id="20" name="Text Placeholder 19">
            <a:extLst>
              <a:ext uri="{FF2B5EF4-FFF2-40B4-BE49-F238E27FC236}">
                <a16:creationId xmlns:a16="http://schemas.microsoft.com/office/drawing/2014/main" id="{52D3BA84-398B-754A-B46B-1DD5A3EE2F05}"/>
              </a:ext>
            </a:extLst>
          </p:cNvPr>
          <p:cNvSpPr>
            <a:spLocks noGrp="1"/>
          </p:cNvSpPr>
          <p:nvPr>
            <p:ph type="body" sz="quarter" idx="13" hasCustomPrompt="1"/>
          </p:nvPr>
        </p:nvSpPr>
        <p:spPr>
          <a:xfrm>
            <a:off x="504373" y="5754838"/>
            <a:ext cx="3996267" cy="323850"/>
          </a:xfrm>
          <a:prstGeom prst="rect">
            <a:avLst/>
          </a:prstGeom>
        </p:spPr>
        <p:txBody>
          <a:bodyPr>
            <a:normAutofit/>
          </a:bodyPr>
          <a:lstStyle>
            <a:lvl1pPr marL="0" indent="0">
              <a:buFontTx/>
              <a:buNone/>
              <a:defRPr sz="900" b="0" i="0" baseline="0">
                <a:solidFill>
                  <a:schemeClr val="bg1"/>
                </a:solidFill>
              </a:defRPr>
            </a:lvl1pPr>
          </a:lstStyle>
          <a:p>
            <a:pPr lvl="0"/>
            <a:r>
              <a:rPr lang="en-US" dirty="0"/>
              <a:t>Date</a:t>
            </a:r>
          </a:p>
        </p:txBody>
      </p:sp>
      <p:pic>
        <p:nvPicPr>
          <p:cNvPr id="3" name="Picture 2" descr="VHA Live Whole Health Graphic">
            <a:extLst>
              <a:ext uri="{FF2B5EF4-FFF2-40B4-BE49-F238E27FC236}">
                <a16:creationId xmlns:a16="http://schemas.microsoft.com/office/drawing/2014/main" id="{AB39EC97-FBEF-A240-9D3B-AE66195E0132}"/>
              </a:ext>
            </a:extLst>
          </p:cNvPr>
          <p:cNvPicPr>
            <a:picLocks noChangeAspect="1"/>
          </p:cNvPicPr>
          <p:nvPr userDrawn="1"/>
        </p:nvPicPr>
        <p:blipFill>
          <a:blip r:embed="rId3"/>
          <a:stretch>
            <a:fillRect/>
          </a:stretch>
        </p:blipFill>
        <p:spPr>
          <a:xfrm>
            <a:off x="611451" y="467991"/>
            <a:ext cx="3256308" cy="275181"/>
          </a:xfrm>
          <a:prstGeom prst="rect">
            <a:avLst/>
          </a:prstGeom>
        </p:spPr>
      </p:pic>
      <p:pic>
        <p:nvPicPr>
          <p:cNvPr id="12" name="Picture 11" descr="Logo and seal for the U.S. Department of Veterans Affairs, Veterans Health Administration">
            <a:extLst>
              <a:ext uri="{FF2B5EF4-FFF2-40B4-BE49-F238E27FC236}">
                <a16:creationId xmlns:a16="http://schemas.microsoft.com/office/drawing/2014/main" id="{679B04B7-A34A-E14F-B11E-DA3106A875E5}"/>
              </a:ext>
            </a:extLst>
          </p:cNvPr>
          <p:cNvPicPr>
            <a:picLocks noChangeAspect="1"/>
          </p:cNvPicPr>
          <p:nvPr userDrawn="1"/>
        </p:nvPicPr>
        <p:blipFill>
          <a:blip r:embed="rId4"/>
          <a:stretch>
            <a:fillRect/>
          </a:stretch>
        </p:blipFill>
        <p:spPr>
          <a:xfrm>
            <a:off x="9333429" y="6056023"/>
            <a:ext cx="2541607" cy="495923"/>
          </a:xfrm>
          <a:prstGeom prst="rect">
            <a:avLst/>
          </a:prstGeom>
        </p:spPr>
      </p:pic>
      <p:sp>
        <p:nvSpPr>
          <p:cNvPr id="4" name="Picture Placeholder 3">
            <a:extLst>
              <a:ext uri="{FF2B5EF4-FFF2-40B4-BE49-F238E27FC236}">
                <a16:creationId xmlns:a16="http://schemas.microsoft.com/office/drawing/2014/main" id="{9C8F9A1D-0EFE-40B5-AE43-1AF7359E1405}"/>
              </a:ext>
            </a:extLst>
          </p:cNvPr>
          <p:cNvSpPr>
            <a:spLocks noGrp="1"/>
          </p:cNvSpPr>
          <p:nvPr>
            <p:ph type="pic" sz="quarter" idx="14"/>
          </p:nvPr>
        </p:nvSpPr>
        <p:spPr>
          <a:xfrm>
            <a:off x="504825" y="327025"/>
            <a:ext cx="3490913" cy="641350"/>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D5395FA8-1EA9-48D3-9A29-4E56B836F2A1}"/>
              </a:ext>
            </a:extLst>
          </p:cNvPr>
          <p:cNvSpPr>
            <a:spLocks noGrp="1"/>
          </p:cNvSpPr>
          <p:nvPr>
            <p:ph type="pic" sz="quarter" idx="15"/>
          </p:nvPr>
        </p:nvSpPr>
        <p:spPr>
          <a:xfrm>
            <a:off x="9231313" y="5878513"/>
            <a:ext cx="2743200" cy="793750"/>
          </a:xfrm>
          <a:prstGeom prst="rect">
            <a:avLst/>
          </a:prstGeom>
        </p:spPr>
        <p:txBody>
          <a:bodyPr/>
          <a:lstStyle/>
          <a:p>
            <a:endParaRPr lang="en-US"/>
          </a:p>
        </p:txBody>
      </p:sp>
    </p:spTree>
    <p:extLst>
      <p:ext uri="{BB962C8B-B14F-4D97-AF65-F5344CB8AC3E}">
        <p14:creationId xmlns:p14="http://schemas.microsoft.com/office/powerpoint/2010/main" val="3135797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Bulle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p:cNvSpPr>
            <a:spLocks noGrp="1"/>
          </p:cNvSpPr>
          <p:nvPr>
            <p:ph idx="1" hasCustomPrompt="1"/>
          </p:nvPr>
        </p:nvSpPr>
        <p:spPr>
          <a:xfrm>
            <a:off x="626327" y="1726447"/>
            <a:ext cx="11043160" cy="4238924"/>
          </a:xfrm>
          <a:prstGeom prst="rect">
            <a:avLst/>
          </a:prstGeom>
        </p:spPr>
        <p:txBody>
          <a:bodyPr>
            <a:normAutofit/>
          </a:bodyPr>
          <a:lstStyle>
            <a:lvl1pPr>
              <a:buClr>
                <a:srgbClr val="0083BE"/>
              </a:buClr>
              <a:defRPr sz="1650">
                <a:solidFill>
                  <a:schemeClr val="tx1"/>
                </a:solidFill>
              </a:defRPr>
            </a:lvl1pPr>
            <a:lvl2pPr marL="514337" indent="-171446">
              <a:buClr>
                <a:srgbClr val="0083BE"/>
              </a:buClr>
              <a:buSzPct val="80000"/>
              <a:buFont typeface="Courier New" panose="02070309020205020404" pitchFamily="49" charset="0"/>
              <a:buChar char="o"/>
              <a:defRPr sz="1650">
                <a:solidFill>
                  <a:schemeClr val="tx1"/>
                </a:solidFill>
              </a:defRPr>
            </a:lvl2pPr>
            <a:lvl3pPr marL="857228" indent="-171446">
              <a:buClr>
                <a:srgbClr val="0083BE"/>
              </a:buClr>
              <a:buFont typeface="Wingdings" pitchFamily="2" charset="2"/>
              <a:buChar char="§"/>
              <a:defRPr sz="1650">
                <a:solidFill>
                  <a:schemeClr val="tx1"/>
                </a:solidFill>
              </a:defRPr>
            </a:lvl3pPr>
            <a:lvl4pPr marL="1200120" indent="-171446">
              <a:buClr>
                <a:srgbClr val="0083BE"/>
              </a:buClr>
              <a:buFont typeface="Monaco" pitchFamily="2" charset="77"/>
              <a:buChar char="⎼"/>
              <a:defRPr sz="1650">
                <a:solidFill>
                  <a:schemeClr val="tx1"/>
                </a:solidFill>
              </a:defRPr>
            </a:lvl4pPr>
            <a:lvl5pPr>
              <a:buClr>
                <a:schemeClr val="accent1"/>
              </a:buClr>
              <a:defRPr sz="1650">
                <a:solidFill>
                  <a:schemeClr val="tx2"/>
                </a:solidFill>
              </a:defRPr>
            </a:lvl5pPr>
          </a:lstStyle>
          <a:p>
            <a:pPr lvl="0"/>
            <a:r>
              <a:rPr lang="en-US" dirty="0"/>
              <a:t>Text no smaller than 18pt, Calibri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E743F3AC-A548-404C-ACB8-F29684EAB3D7}"/>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E9BFAA29-ECC7-9C43-9090-F34226E5F815}"/>
              </a:ext>
            </a:extLst>
          </p:cNvPr>
          <p:cNvSpPr>
            <a:spLocks noGrp="1"/>
          </p:cNvSpPr>
          <p:nvPr>
            <p:ph type="body" sz="quarter" idx="14" hasCustomPrompt="1"/>
          </p:nvPr>
        </p:nvSpPr>
        <p:spPr>
          <a:xfrm>
            <a:off x="650878" y="350729"/>
            <a:ext cx="10008775" cy="1104256"/>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7" name="Picture 6" descr="VHA Live Whole Health Graphic">
            <a:extLst>
              <a:ext uri="{FF2B5EF4-FFF2-40B4-BE49-F238E27FC236}">
                <a16:creationId xmlns:a16="http://schemas.microsoft.com/office/drawing/2014/main" id="{C5A32CEF-8C91-954D-81BF-7400F5A01BF4}"/>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9" name="Picture 8" descr="Logo and seal for the U.S. Department of Veterans Affairs, Veterans Health Administration">
            <a:extLst>
              <a:ext uri="{FF2B5EF4-FFF2-40B4-BE49-F238E27FC236}">
                <a16:creationId xmlns:a16="http://schemas.microsoft.com/office/drawing/2014/main" id="{7B121D7B-2B5C-9A40-ACFB-6A195317BB59}"/>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3268561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Bulle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743F3AC-A548-404C-ACB8-F29684EAB3D7}"/>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E9BFAA29-ECC7-9C43-9090-F34226E5F815}"/>
              </a:ext>
            </a:extLst>
          </p:cNvPr>
          <p:cNvSpPr>
            <a:spLocks noGrp="1"/>
          </p:cNvSpPr>
          <p:nvPr>
            <p:ph type="body" sz="quarter" idx="14" hasCustomPrompt="1"/>
          </p:nvPr>
        </p:nvSpPr>
        <p:spPr>
          <a:xfrm>
            <a:off x="650878" y="350729"/>
            <a:ext cx="10008775" cy="1104256"/>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7" name="Picture 6" descr="VHA Live Whole Health Graphic">
            <a:extLst>
              <a:ext uri="{FF2B5EF4-FFF2-40B4-BE49-F238E27FC236}">
                <a16:creationId xmlns:a16="http://schemas.microsoft.com/office/drawing/2014/main" id="{C5A32CEF-8C91-954D-81BF-7400F5A01BF4}"/>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9" name="Picture 8" descr="Logo and seal for the U.S. Department of Veterans Affairs, Veterans Health Administration">
            <a:extLst>
              <a:ext uri="{FF2B5EF4-FFF2-40B4-BE49-F238E27FC236}">
                <a16:creationId xmlns:a16="http://schemas.microsoft.com/office/drawing/2014/main" id="{7B121D7B-2B5C-9A40-ACFB-6A195317BB59}"/>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2909020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Bulle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p:cNvSpPr>
            <a:spLocks noGrp="1"/>
          </p:cNvSpPr>
          <p:nvPr>
            <p:ph idx="1" hasCustomPrompt="1"/>
          </p:nvPr>
        </p:nvSpPr>
        <p:spPr>
          <a:xfrm>
            <a:off x="626327" y="1726447"/>
            <a:ext cx="3701107" cy="2113916"/>
          </a:xfrm>
          <a:prstGeom prst="rect">
            <a:avLst/>
          </a:prstGeom>
        </p:spPr>
        <p:txBody>
          <a:bodyPr>
            <a:normAutofit/>
          </a:bodyPr>
          <a:lstStyle>
            <a:lvl1pPr>
              <a:buClr>
                <a:srgbClr val="0083BE"/>
              </a:buClr>
              <a:defRPr sz="1650">
                <a:solidFill>
                  <a:schemeClr val="tx1"/>
                </a:solidFill>
              </a:defRPr>
            </a:lvl1pPr>
            <a:lvl2pPr marL="514337" indent="-171446">
              <a:buClr>
                <a:srgbClr val="0083BE"/>
              </a:buClr>
              <a:buSzPct val="80000"/>
              <a:buFont typeface="Courier New" panose="02070309020205020404" pitchFamily="49" charset="0"/>
              <a:buChar char="o"/>
              <a:defRPr sz="1650">
                <a:solidFill>
                  <a:schemeClr val="tx1"/>
                </a:solidFill>
              </a:defRPr>
            </a:lvl2pPr>
            <a:lvl3pPr marL="857228" indent="-171446">
              <a:buClr>
                <a:srgbClr val="0083BE"/>
              </a:buClr>
              <a:buFont typeface="Wingdings" pitchFamily="2" charset="2"/>
              <a:buChar char="§"/>
              <a:defRPr sz="1650">
                <a:solidFill>
                  <a:schemeClr val="tx1"/>
                </a:solidFill>
              </a:defRPr>
            </a:lvl3pPr>
            <a:lvl4pPr marL="1200120" indent="-171446">
              <a:buClr>
                <a:srgbClr val="0083BE"/>
              </a:buClr>
              <a:buFont typeface="Monaco" pitchFamily="2" charset="77"/>
              <a:buChar char="⎼"/>
              <a:defRPr sz="1650">
                <a:solidFill>
                  <a:schemeClr val="tx1"/>
                </a:solidFill>
              </a:defRPr>
            </a:lvl4pPr>
            <a:lvl5pPr>
              <a:buClr>
                <a:schemeClr val="accent1"/>
              </a:buClr>
              <a:defRPr sz="1650">
                <a:solidFill>
                  <a:schemeClr val="tx2"/>
                </a:solidFill>
              </a:defRPr>
            </a:lvl5pPr>
          </a:lstStyle>
          <a:p>
            <a:pPr lvl="0"/>
            <a:r>
              <a:rPr lang="en-US" dirty="0"/>
              <a:t>Text no smaller than 18pt, Calibri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E743F3AC-A548-404C-ACB8-F29684EAB3D7}"/>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E9BFAA29-ECC7-9C43-9090-F34226E5F815}"/>
              </a:ext>
            </a:extLst>
          </p:cNvPr>
          <p:cNvSpPr>
            <a:spLocks noGrp="1"/>
          </p:cNvSpPr>
          <p:nvPr>
            <p:ph type="body" sz="quarter" idx="14" hasCustomPrompt="1"/>
          </p:nvPr>
        </p:nvSpPr>
        <p:spPr>
          <a:xfrm>
            <a:off x="650878" y="350729"/>
            <a:ext cx="10008775" cy="1104256"/>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7" name="Picture 6" descr="VHA Live Whole Health Graphic">
            <a:extLst>
              <a:ext uri="{FF2B5EF4-FFF2-40B4-BE49-F238E27FC236}">
                <a16:creationId xmlns:a16="http://schemas.microsoft.com/office/drawing/2014/main" id="{C5A32CEF-8C91-954D-81BF-7400F5A01BF4}"/>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9" name="Picture 8" descr="Logo and seal for the U.S. Department of Veterans Affairs, Veterans Health Administration">
            <a:extLst>
              <a:ext uri="{FF2B5EF4-FFF2-40B4-BE49-F238E27FC236}">
                <a16:creationId xmlns:a16="http://schemas.microsoft.com/office/drawing/2014/main" id="{7B121D7B-2B5C-9A40-ACFB-6A195317BB59}"/>
              </a:ext>
            </a:extLst>
          </p:cNvPr>
          <p:cNvPicPr>
            <a:picLocks noChangeAspect="1"/>
          </p:cNvPicPr>
          <p:nvPr userDrawn="1"/>
        </p:nvPicPr>
        <p:blipFill>
          <a:blip r:embed="rId4"/>
          <a:stretch>
            <a:fillRect/>
          </a:stretch>
        </p:blipFill>
        <p:spPr>
          <a:xfrm>
            <a:off x="9363656" y="6195352"/>
            <a:ext cx="2064509" cy="402831"/>
          </a:xfrm>
          <a:prstGeom prst="rect">
            <a:avLst/>
          </a:prstGeom>
        </p:spPr>
      </p:pic>
      <p:cxnSp>
        <p:nvCxnSpPr>
          <p:cNvPr id="11" name="Connector: Elbow 10">
            <a:extLst>
              <a:ext uri="{FF2B5EF4-FFF2-40B4-BE49-F238E27FC236}">
                <a16:creationId xmlns:a16="http://schemas.microsoft.com/office/drawing/2014/main" id="{74CB63FF-FD9B-485B-BCAA-6E40C74D94ED}"/>
              </a:ext>
              <a:ext uri="{C183D7F6-B498-43B3-948B-1728B52AA6E4}">
                <adec:decorative xmlns:adec="http://schemas.microsoft.com/office/drawing/2017/decorative" val="1"/>
              </a:ext>
            </a:extLst>
          </p:cNvPr>
          <p:cNvCxnSpPr>
            <a:cxnSpLocks/>
          </p:cNvCxnSpPr>
          <p:nvPr userDrawn="1"/>
        </p:nvCxnSpPr>
        <p:spPr>
          <a:xfrm>
            <a:off x="4327434" y="2467429"/>
            <a:ext cx="4341781" cy="1372934"/>
          </a:xfrm>
          <a:prstGeom prst="bentConnector3">
            <a:avLst>
              <a:gd name="adj1" fmla="val 50000"/>
            </a:avLst>
          </a:prstGeom>
          <a:ln w="38100">
            <a:solidFill>
              <a:srgbClr val="558ED5"/>
            </a:solidFill>
            <a:tailEnd type="triangl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2F8835D-EB49-470B-AB32-125215873877}"/>
              </a:ext>
            </a:extLst>
          </p:cNvPr>
          <p:cNvSpPr>
            <a:spLocks noGrp="1"/>
          </p:cNvSpPr>
          <p:nvPr>
            <p:ph type="body" sz="quarter" idx="15"/>
          </p:nvPr>
        </p:nvSpPr>
        <p:spPr>
          <a:xfrm>
            <a:off x="4953761" y="3429000"/>
            <a:ext cx="2910807" cy="5000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9815F239-7D6E-42F4-814B-B5257732DC6C}"/>
              </a:ext>
            </a:extLst>
          </p:cNvPr>
          <p:cNvSpPr>
            <a:spLocks noGrp="1"/>
          </p:cNvSpPr>
          <p:nvPr>
            <p:ph type="body" sz="quarter" idx="16"/>
          </p:nvPr>
        </p:nvSpPr>
        <p:spPr>
          <a:xfrm>
            <a:off x="8805863" y="3298826"/>
            <a:ext cx="3211512" cy="17521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24F8F626-91D8-4432-B8D5-8982EFBB789A}"/>
              </a:ext>
            </a:extLst>
          </p:cNvPr>
          <p:cNvSpPr>
            <a:spLocks noGrp="1"/>
          </p:cNvSpPr>
          <p:nvPr>
            <p:ph type="body" sz="quarter" idx="17"/>
          </p:nvPr>
        </p:nvSpPr>
        <p:spPr>
          <a:xfrm>
            <a:off x="627063" y="5345113"/>
            <a:ext cx="11390312" cy="850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523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Bulle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743F3AC-A548-404C-ACB8-F29684EAB3D7}"/>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E9BFAA29-ECC7-9C43-9090-F34226E5F815}"/>
              </a:ext>
            </a:extLst>
          </p:cNvPr>
          <p:cNvSpPr>
            <a:spLocks noGrp="1"/>
          </p:cNvSpPr>
          <p:nvPr>
            <p:ph type="body" sz="quarter" idx="14" hasCustomPrompt="1"/>
          </p:nvPr>
        </p:nvSpPr>
        <p:spPr>
          <a:xfrm>
            <a:off x="650878" y="350729"/>
            <a:ext cx="10008775" cy="1104256"/>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7" name="Picture 6" descr="VHA Live Whole Health Graphic">
            <a:extLst>
              <a:ext uri="{FF2B5EF4-FFF2-40B4-BE49-F238E27FC236}">
                <a16:creationId xmlns:a16="http://schemas.microsoft.com/office/drawing/2014/main" id="{C5A32CEF-8C91-954D-81BF-7400F5A01BF4}"/>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9" name="Picture 8" descr="Logo and seal for the U.S. Department of Veterans Affairs, Veterans Health Administration">
            <a:extLst>
              <a:ext uri="{FF2B5EF4-FFF2-40B4-BE49-F238E27FC236}">
                <a16:creationId xmlns:a16="http://schemas.microsoft.com/office/drawing/2014/main" id="{7B121D7B-2B5C-9A40-ACFB-6A195317BB59}"/>
              </a:ext>
            </a:extLst>
          </p:cNvPr>
          <p:cNvPicPr>
            <a:picLocks noChangeAspect="1"/>
          </p:cNvPicPr>
          <p:nvPr userDrawn="1"/>
        </p:nvPicPr>
        <p:blipFill>
          <a:blip r:embed="rId4"/>
          <a:stretch>
            <a:fillRect/>
          </a:stretch>
        </p:blipFill>
        <p:spPr>
          <a:xfrm>
            <a:off x="9363656" y="6195352"/>
            <a:ext cx="2064509" cy="402831"/>
          </a:xfrm>
          <a:prstGeom prst="rect">
            <a:avLst/>
          </a:prstGeom>
        </p:spPr>
      </p:pic>
      <p:pic>
        <p:nvPicPr>
          <p:cNvPr id="11" name="Picture 1" descr="8 yellow sticky notes with red pushpins.">
            <a:extLst>
              <a:ext uri="{FF2B5EF4-FFF2-40B4-BE49-F238E27FC236}">
                <a16:creationId xmlns:a16="http://schemas.microsoft.com/office/drawing/2014/main" id="{18907425-AD7E-4448-9AA0-F619401F408B}"/>
              </a:ext>
              <a:ext uri="{C183D7F6-B498-43B3-948B-1728B52AA6E4}">
                <adec:decorative xmlns:adec="http://schemas.microsoft.com/office/drawing/2017/decorative" val="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6637" y="1258514"/>
            <a:ext cx="2433754" cy="2579688"/>
          </a:xfrm>
          <a:prstGeom prst="rect">
            <a:avLst/>
          </a:prstGeom>
        </p:spPr>
      </p:pic>
      <p:pic>
        <p:nvPicPr>
          <p:cNvPr id="12" name="Picture 1" descr="8 yellow sticky notes with red pushpins.">
            <a:extLst>
              <a:ext uri="{FF2B5EF4-FFF2-40B4-BE49-F238E27FC236}">
                <a16:creationId xmlns:a16="http://schemas.microsoft.com/office/drawing/2014/main" id="{047E1131-605C-42CA-9979-3B0831CBF17A}"/>
              </a:ext>
              <a:ext uri="{C183D7F6-B498-43B3-948B-1728B52AA6E4}">
                <adec:decorative xmlns:adec="http://schemas.microsoft.com/office/drawing/2017/decorative" val="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04861" y="1258514"/>
            <a:ext cx="2433754" cy="2579688"/>
          </a:xfrm>
          <a:prstGeom prst="rect">
            <a:avLst/>
          </a:prstGeom>
        </p:spPr>
      </p:pic>
      <p:pic>
        <p:nvPicPr>
          <p:cNvPr id="13" name="Picture 1" descr="8 yellow sticky notes with red pushpins.">
            <a:extLst>
              <a:ext uri="{FF2B5EF4-FFF2-40B4-BE49-F238E27FC236}">
                <a16:creationId xmlns:a16="http://schemas.microsoft.com/office/drawing/2014/main" id="{DA953D75-6932-413F-967B-336B147C036C}"/>
              </a:ext>
              <a:ext uri="{C183D7F6-B498-43B3-948B-1728B52AA6E4}">
                <adec:decorative xmlns:adec="http://schemas.microsoft.com/office/drawing/2017/decorative" val="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3085" y="1258514"/>
            <a:ext cx="2433754" cy="2579688"/>
          </a:xfrm>
          <a:prstGeom prst="rect">
            <a:avLst/>
          </a:prstGeom>
        </p:spPr>
      </p:pic>
      <p:pic>
        <p:nvPicPr>
          <p:cNvPr id="14" name="Picture 1" descr="8 yellow sticky notes with red pushpins.">
            <a:extLst>
              <a:ext uri="{FF2B5EF4-FFF2-40B4-BE49-F238E27FC236}">
                <a16:creationId xmlns:a16="http://schemas.microsoft.com/office/drawing/2014/main" id="{2A2BB9AF-5A1F-4089-835B-1C1D95AB9BBF}"/>
              </a:ext>
              <a:ext uri="{C183D7F6-B498-43B3-948B-1728B52AA6E4}">
                <adec:decorative xmlns:adec="http://schemas.microsoft.com/office/drawing/2017/decorative" val="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21309" y="1258514"/>
            <a:ext cx="2433754" cy="2579688"/>
          </a:xfrm>
          <a:prstGeom prst="rect">
            <a:avLst/>
          </a:prstGeom>
        </p:spPr>
      </p:pic>
      <p:pic>
        <p:nvPicPr>
          <p:cNvPr id="15" name="Picture 1" descr="8 yellow sticky notes with red pushpins.">
            <a:extLst>
              <a:ext uri="{FF2B5EF4-FFF2-40B4-BE49-F238E27FC236}">
                <a16:creationId xmlns:a16="http://schemas.microsoft.com/office/drawing/2014/main" id="{EDDE02CC-18E7-4AD2-AEAD-B0B98F0B82CA}"/>
              </a:ext>
              <a:ext uri="{C183D7F6-B498-43B3-948B-1728B52AA6E4}">
                <adec:decorative xmlns:adec="http://schemas.microsoft.com/office/drawing/2017/decorative" val="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0175" y="3601228"/>
            <a:ext cx="2433754" cy="2579688"/>
          </a:xfrm>
          <a:prstGeom prst="rect">
            <a:avLst/>
          </a:prstGeom>
        </p:spPr>
      </p:pic>
      <p:pic>
        <p:nvPicPr>
          <p:cNvPr id="16" name="Picture 1" descr="8 yellow sticky notes with red pushpins.">
            <a:extLst>
              <a:ext uri="{FF2B5EF4-FFF2-40B4-BE49-F238E27FC236}">
                <a16:creationId xmlns:a16="http://schemas.microsoft.com/office/drawing/2014/main" id="{9075390D-146C-4661-934B-D42DC114705E}"/>
              </a:ext>
              <a:ext uri="{C183D7F6-B498-43B3-948B-1728B52AA6E4}">
                <adec:decorative xmlns:adec="http://schemas.microsoft.com/office/drawing/2017/decorative" val="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08399" y="3601228"/>
            <a:ext cx="2433754" cy="2579688"/>
          </a:xfrm>
          <a:prstGeom prst="rect">
            <a:avLst/>
          </a:prstGeom>
        </p:spPr>
      </p:pic>
      <p:pic>
        <p:nvPicPr>
          <p:cNvPr id="17" name="Picture 1" descr="8 yellow sticky notes with red pushpins.">
            <a:extLst>
              <a:ext uri="{FF2B5EF4-FFF2-40B4-BE49-F238E27FC236}">
                <a16:creationId xmlns:a16="http://schemas.microsoft.com/office/drawing/2014/main" id="{9C911830-DBBD-4A84-89EE-C81BDB9B7659}"/>
              </a:ext>
              <a:ext uri="{C183D7F6-B498-43B3-948B-1728B52AA6E4}">
                <adec:decorative xmlns:adec="http://schemas.microsoft.com/office/drawing/2017/decorative" val="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6623" y="3601228"/>
            <a:ext cx="2433754" cy="2579688"/>
          </a:xfrm>
          <a:prstGeom prst="rect">
            <a:avLst/>
          </a:prstGeom>
        </p:spPr>
      </p:pic>
      <p:pic>
        <p:nvPicPr>
          <p:cNvPr id="18" name="Picture 1" descr="8 yellow sticky notes with red pushpins.">
            <a:extLst>
              <a:ext uri="{FF2B5EF4-FFF2-40B4-BE49-F238E27FC236}">
                <a16:creationId xmlns:a16="http://schemas.microsoft.com/office/drawing/2014/main" id="{2970FC46-F032-4A10-85F0-4FB0EA4847DB}"/>
              </a:ext>
              <a:ext uri="{C183D7F6-B498-43B3-948B-1728B52AA6E4}">
                <adec:decorative xmlns:adec="http://schemas.microsoft.com/office/drawing/2017/decorative" val="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24847" y="3601228"/>
            <a:ext cx="2433754" cy="2579688"/>
          </a:xfrm>
          <a:prstGeom prst="rect">
            <a:avLst/>
          </a:prstGeom>
        </p:spPr>
      </p:pic>
      <p:sp>
        <p:nvSpPr>
          <p:cNvPr id="4" name="Text Placeholder 3">
            <a:extLst>
              <a:ext uri="{FF2B5EF4-FFF2-40B4-BE49-F238E27FC236}">
                <a16:creationId xmlns:a16="http://schemas.microsoft.com/office/drawing/2014/main" id="{A9F3760F-B73C-4FC2-82DA-BBB9C1FD4857}"/>
              </a:ext>
            </a:extLst>
          </p:cNvPr>
          <p:cNvSpPr>
            <a:spLocks noGrp="1"/>
          </p:cNvSpPr>
          <p:nvPr>
            <p:ph type="body" sz="quarter" idx="15"/>
          </p:nvPr>
        </p:nvSpPr>
        <p:spPr>
          <a:xfrm>
            <a:off x="650875" y="1862138"/>
            <a:ext cx="1852613" cy="1395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1207F60A-E5DB-4AC1-9DB5-0FC645DAB793}"/>
              </a:ext>
            </a:extLst>
          </p:cNvPr>
          <p:cNvSpPr>
            <a:spLocks noGrp="1"/>
          </p:cNvSpPr>
          <p:nvPr>
            <p:ph type="body" sz="quarter" idx="16"/>
          </p:nvPr>
        </p:nvSpPr>
        <p:spPr>
          <a:xfrm>
            <a:off x="3646488" y="1804988"/>
            <a:ext cx="1892300" cy="1624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0">
            <a:extLst>
              <a:ext uri="{FF2B5EF4-FFF2-40B4-BE49-F238E27FC236}">
                <a16:creationId xmlns:a16="http://schemas.microsoft.com/office/drawing/2014/main" id="{74644FF8-6727-46F6-964B-618FF80B06FD}"/>
              </a:ext>
            </a:extLst>
          </p:cNvPr>
          <p:cNvSpPr>
            <a:spLocks noGrp="1"/>
          </p:cNvSpPr>
          <p:nvPr>
            <p:ph type="body" sz="quarter" idx="17"/>
          </p:nvPr>
        </p:nvSpPr>
        <p:spPr>
          <a:xfrm>
            <a:off x="6700838" y="1763713"/>
            <a:ext cx="1779587" cy="17970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28F31C05-F1D9-4FC4-AC17-DF044C66677E}"/>
              </a:ext>
            </a:extLst>
          </p:cNvPr>
          <p:cNvSpPr>
            <a:spLocks noGrp="1"/>
          </p:cNvSpPr>
          <p:nvPr>
            <p:ph type="body" sz="quarter" idx="18"/>
          </p:nvPr>
        </p:nvSpPr>
        <p:spPr>
          <a:xfrm>
            <a:off x="9578975" y="1763713"/>
            <a:ext cx="1849438" cy="16652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3BDC3E1A-B07F-40CB-8D59-8F024B8CD328}"/>
              </a:ext>
            </a:extLst>
          </p:cNvPr>
          <p:cNvSpPr>
            <a:spLocks noGrp="1"/>
          </p:cNvSpPr>
          <p:nvPr>
            <p:ph type="body" sz="quarter" idx="19"/>
          </p:nvPr>
        </p:nvSpPr>
        <p:spPr>
          <a:xfrm>
            <a:off x="647700" y="4146550"/>
            <a:ext cx="1946275" cy="17891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6">
            <a:extLst>
              <a:ext uri="{FF2B5EF4-FFF2-40B4-BE49-F238E27FC236}">
                <a16:creationId xmlns:a16="http://schemas.microsoft.com/office/drawing/2014/main" id="{463DDE85-4EF6-4960-AA4C-AB88D3D7FB44}"/>
              </a:ext>
            </a:extLst>
          </p:cNvPr>
          <p:cNvSpPr>
            <a:spLocks noGrp="1"/>
          </p:cNvSpPr>
          <p:nvPr>
            <p:ph type="body" sz="quarter" idx="20"/>
          </p:nvPr>
        </p:nvSpPr>
        <p:spPr>
          <a:xfrm>
            <a:off x="3733800" y="4006850"/>
            <a:ext cx="1804988" cy="19780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8">
            <a:extLst>
              <a:ext uri="{FF2B5EF4-FFF2-40B4-BE49-F238E27FC236}">
                <a16:creationId xmlns:a16="http://schemas.microsoft.com/office/drawing/2014/main" id="{D2561007-A712-4FC7-82EC-F6EE2E0D2518}"/>
              </a:ext>
            </a:extLst>
          </p:cNvPr>
          <p:cNvSpPr>
            <a:spLocks noGrp="1"/>
          </p:cNvSpPr>
          <p:nvPr>
            <p:ph type="body" sz="quarter" idx="21"/>
          </p:nvPr>
        </p:nvSpPr>
        <p:spPr>
          <a:xfrm>
            <a:off x="6618288" y="4006850"/>
            <a:ext cx="1862137" cy="2173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EC670024-2062-4ABC-82DD-B7009C2A26ED}"/>
              </a:ext>
            </a:extLst>
          </p:cNvPr>
          <p:cNvSpPr>
            <a:spLocks noGrp="1"/>
          </p:cNvSpPr>
          <p:nvPr>
            <p:ph type="body" sz="quarter" idx="22"/>
          </p:nvPr>
        </p:nvSpPr>
        <p:spPr>
          <a:xfrm>
            <a:off x="9491663" y="4146550"/>
            <a:ext cx="2052637" cy="1838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0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Media / Video Slide 2">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B0F2E64-6731-1545-B287-4D91F758516A}"/>
              </a:ext>
            </a:extLst>
          </p:cNvPr>
          <p:cNvSpPr txBox="1">
            <a:spLocks/>
          </p:cNvSpPr>
          <p:nvPr userDrawn="1"/>
        </p:nvSpPr>
        <p:spPr>
          <a:xfrm>
            <a:off x="5538216" y="6492882"/>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50" dirty="0">
              <a:solidFill>
                <a:srgbClr val="003F72"/>
              </a:solidFill>
            </a:endParaRPr>
          </a:p>
        </p:txBody>
      </p:sp>
      <p:sp>
        <p:nvSpPr>
          <p:cNvPr id="10" name="Media Placeholder 9">
            <a:extLst>
              <a:ext uri="{FF2B5EF4-FFF2-40B4-BE49-F238E27FC236}">
                <a16:creationId xmlns:a16="http://schemas.microsoft.com/office/drawing/2014/main" id="{70F19F6E-1AB7-8E46-A2E1-01B247BB0DC1}"/>
              </a:ext>
            </a:extLst>
          </p:cNvPr>
          <p:cNvSpPr>
            <a:spLocks noGrp="1"/>
          </p:cNvSpPr>
          <p:nvPr>
            <p:ph type="media" sz="quarter" idx="10" hasCustomPrompt="1"/>
          </p:nvPr>
        </p:nvSpPr>
        <p:spPr>
          <a:xfrm>
            <a:off x="0" y="0"/>
            <a:ext cx="12192000" cy="6858000"/>
          </a:xfrm>
          <a:prstGeom prst="rect">
            <a:avLst/>
          </a:prstGeom>
          <a:ln>
            <a:noFill/>
          </a:ln>
        </p:spPr>
        <p:txBody>
          <a:bodyPr/>
          <a:lstStyle/>
          <a:p>
            <a:r>
              <a:rPr lang="en-US" dirty="0"/>
              <a:t>Click Icon to Add Media</a:t>
            </a:r>
          </a:p>
        </p:txBody>
      </p:sp>
      <p:sp>
        <p:nvSpPr>
          <p:cNvPr id="4" name="Slide Number Placeholder 5">
            <a:extLst>
              <a:ext uri="{FF2B5EF4-FFF2-40B4-BE49-F238E27FC236}">
                <a16:creationId xmlns:a16="http://schemas.microsoft.com/office/drawing/2014/main" id="{733A2CA0-F964-D34E-9F7E-8FD6D0181326}"/>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Tree>
    <p:extLst>
      <p:ext uri="{BB962C8B-B14F-4D97-AF65-F5344CB8AC3E}">
        <p14:creationId xmlns:p14="http://schemas.microsoft.com/office/powerpoint/2010/main" val="3071584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Media / Video Slide 2">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B0F2E64-6731-1545-B287-4D91F758516A}"/>
              </a:ext>
            </a:extLst>
          </p:cNvPr>
          <p:cNvSpPr txBox="1">
            <a:spLocks/>
          </p:cNvSpPr>
          <p:nvPr userDrawn="1"/>
        </p:nvSpPr>
        <p:spPr>
          <a:xfrm>
            <a:off x="5538216" y="6492882"/>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50" dirty="0">
              <a:solidFill>
                <a:srgbClr val="003F72"/>
              </a:solidFill>
            </a:endParaRPr>
          </a:p>
        </p:txBody>
      </p:sp>
      <p:sp>
        <p:nvSpPr>
          <p:cNvPr id="10" name="Media Placeholder 9">
            <a:extLst>
              <a:ext uri="{FF2B5EF4-FFF2-40B4-BE49-F238E27FC236}">
                <a16:creationId xmlns:a16="http://schemas.microsoft.com/office/drawing/2014/main" id="{70F19F6E-1AB7-8E46-A2E1-01B247BB0DC1}"/>
              </a:ext>
            </a:extLst>
          </p:cNvPr>
          <p:cNvSpPr>
            <a:spLocks noGrp="1"/>
          </p:cNvSpPr>
          <p:nvPr>
            <p:ph type="media" sz="quarter" idx="10" hasCustomPrompt="1"/>
          </p:nvPr>
        </p:nvSpPr>
        <p:spPr>
          <a:xfrm>
            <a:off x="0" y="0"/>
            <a:ext cx="12192000" cy="6858000"/>
          </a:xfrm>
          <a:prstGeom prst="rect">
            <a:avLst/>
          </a:prstGeom>
          <a:ln>
            <a:noFill/>
          </a:ln>
        </p:spPr>
        <p:txBody>
          <a:bodyPr/>
          <a:lstStyle/>
          <a:p>
            <a:r>
              <a:rPr lang="en-US" dirty="0"/>
              <a:t>Click Icon to Add Media</a:t>
            </a:r>
          </a:p>
        </p:txBody>
      </p:sp>
      <p:sp>
        <p:nvSpPr>
          <p:cNvPr id="4" name="Slide Number Placeholder 5">
            <a:extLst>
              <a:ext uri="{FF2B5EF4-FFF2-40B4-BE49-F238E27FC236}">
                <a16:creationId xmlns:a16="http://schemas.microsoft.com/office/drawing/2014/main" id="{733A2CA0-F964-D34E-9F7E-8FD6D0181326}"/>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5" name="Text Placeholder 3">
            <a:extLst>
              <a:ext uri="{FF2B5EF4-FFF2-40B4-BE49-F238E27FC236}">
                <a16:creationId xmlns:a16="http://schemas.microsoft.com/office/drawing/2014/main" id="{089CF7AF-0785-4CFE-B744-37FD8E54A00E}"/>
              </a:ext>
            </a:extLst>
          </p:cNvPr>
          <p:cNvSpPr>
            <a:spLocks noGrp="1"/>
          </p:cNvSpPr>
          <p:nvPr>
            <p:ph type="body" sz="quarter" idx="14" hasCustomPrompt="1"/>
          </p:nvPr>
        </p:nvSpPr>
        <p:spPr>
          <a:xfrm>
            <a:off x="626330" y="350734"/>
            <a:ext cx="10008775" cy="1085559"/>
          </a:xfrm>
          <a:prstGeom prst="rect">
            <a:avLst/>
          </a:prstGeom>
        </p:spPr>
        <p:txBody>
          <a:bodyPr/>
          <a:lstStyle>
            <a:lvl1pPr marL="0" indent="0">
              <a:buNone/>
              <a:defRPr sz="2250"/>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spTree>
    <p:extLst>
      <p:ext uri="{BB962C8B-B14F-4D97-AF65-F5344CB8AC3E}">
        <p14:creationId xmlns:p14="http://schemas.microsoft.com/office/powerpoint/2010/main" val="366893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Media / Video Slide 2">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B0F2E64-6731-1545-B287-4D91F758516A}"/>
              </a:ext>
            </a:extLst>
          </p:cNvPr>
          <p:cNvSpPr txBox="1">
            <a:spLocks/>
          </p:cNvSpPr>
          <p:nvPr userDrawn="1"/>
        </p:nvSpPr>
        <p:spPr>
          <a:xfrm>
            <a:off x="5538216" y="6492882"/>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50" dirty="0">
              <a:solidFill>
                <a:srgbClr val="003F72"/>
              </a:solidFill>
            </a:endParaRPr>
          </a:p>
        </p:txBody>
      </p:sp>
      <p:sp>
        <p:nvSpPr>
          <p:cNvPr id="10" name="Media Placeholder 9">
            <a:extLst>
              <a:ext uri="{FF2B5EF4-FFF2-40B4-BE49-F238E27FC236}">
                <a16:creationId xmlns:a16="http://schemas.microsoft.com/office/drawing/2014/main" id="{70F19F6E-1AB7-8E46-A2E1-01B247BB0DC1}"/>
              </a:ext>
            </a:extLst>
          </p:cNvPr>
          <p:cNvSpPr>
            <a:spLocks noGrp="1"/>
          </p:cNvSpPr>
          <p:nvPr>
            <p:ph type="media" sz="quarter" idx="10" hasCustomPrompt="1"/>
          </p:nvPr>
        </p:nvSpPr>
        <p:spPr>
          <a:xfrm>
            <a:off x="0" y="0"/>
            <a:ext cx="12192000" cy="6858000"/>
          </a:xfrm>
          <a:prstGeom prst="rect">
            <a:avLst/>
          </a:prstGeom>
          <a:ln>
            <a:noFill/>
          </a:ln>
        </p:spPr>
        <p:txBody>
          <a:bodyPr/>
          <a:lstStyle/>
          <a:p>
            <a:r>
              <a:rPr lang="en-US" dirty="0"/>
              <a:t>Click Icon to Add Media</a:t>
            </a:r>
          </a:p>
        </p:txBody>
      </p:sp>
      <p:sp>
        <p:nvSpPr>
          <p:cNvPr id="4" name="Slide Number Placeholder 5">
            <a:extLst>
              <a:ext uri="{FF2B5EF4-FFF2-40B4-BE49-F238E27FC236}">
                <a16:creationId xmlns:a16="http://schemas.microsoft.com/office/drawing/2014/main" id="{733A2CA0-F964-D34E-9F7E-8FD6D0181326}"/>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5" name="Text Placeholder 3">
            <a:extLst>
              <a:ext uri="{FF2B5EF4-FFF2-40B4-BE49-F238E27FC236}">
                <a16:creationId xmlns:a16="http://schemas.microsoft.com/office/drawing/2014/main" id="{089CF7AF-0785-4CFE-B744-37FD8E54A00E}"/>
              </a:ext>
            </a:extLst>
          </p:cNvPr>
          <p:cNvSpPr>
            <a:spLocks noGrp="1"/>
          </p:cNvSpPr>
          <p:nvPr>
            <p:ph type="body" sz="quarter" idx="14" hasCustomPrompt="1"/>
          </p:nvPr>
        </p:nvSpPr>
        <p:spPr>
          <a:xfrm>
            <a:off x="626330" y="350734"/>
            <a:ext cx="10008775" cy="1085559"/>
          </a:xfrm>
          <a:prstGeom prst="rect">
            <a:avLst/>
          </a:prstGeom>
        </p:spPr>
        <p:txBody>
          <a:bodyPr/>
          <a:lstStyle>
            <a:lvl1pPr marL="0" indent="0">
              <a:buNone/>
              <a:defRPr sz="2250"/>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sp>
        <p:nvSpPr>
          <p:cNvPr id="3" name="Text Placeholder 2">
            <a:extLst>
              <a:ext uri="{FF2B5EF4-FFF2-40B4-BE49-F238E27FC236}">
                <a16:creationId xmlns:a16="http://schemas.microsoft.com/office/drawing/2014/main" id="{FC1D7A67-734D-415B-A625-430A85173292}"/>
              </a:ext>
            </a:extLst>
          </p:cNvPr>
          <p:cNvSpPr>
            <a:spLocks noGrp="1"/>
          </p:cNvSpPr>
          <p:nvPr>
            <p:ph type="body" sz="quarter" idx="15"/>
          </p:nvPr>
        </p:nvSpPr>
        <p:spPr>
          <a:xfrm>
            <a:off x="414338" y="5083175"/>
            <a:ext cx="2295525" cy="10858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692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Media / Video Slide 2">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B0F2E64-6731-1545-B287-4D91F758516A}"/>
              </a:ext>
            </a:extLst>
          </p:cNvPr>
          <p:cNvSpPr txBox="1">
            <a:spLocks/>
          </p:cNvSpPr>
          <p:nvPr userDrawn="1"/>
        </p:nvSpPr>
        <p:spPr>
          <a:xfrm>
            <a:off x="5538216" y="6492882"/>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50" dirty="0">
              <a:solidFill>
                <a:srgbClr val="003F72"/>
              </a:solidFill>
            </a:endParaRPr>
          </a:p>
        </p:txBody>
      </p:sp>
      <p:sp>
        <p:nvSpPr>
          <p:cNvPr id="10" name="Media Placeholder 9">
            <a:extLst>
              <a:ext uri="{FF2B5EF4-FFF2-40B4-BE49-F238E27FC236}">
                <a16:creationId xmlns:a16="http://schemas.microsoft.com/office/drawing/2014/main" id="{70F19F6E-1AB7-8E46-A2E1-01B247BB0DC1}"/>
              </a:ext>
            </a:extLst>
          </p:cNvPr>
          <p:cNvSpPr>
            <a:spLocks noGrp="1"/>
          </p:cNvSpPr>
          <p:nvPr>
            <p:ph type="media" sz="quarter" idx="10" hasCustomPrompt="1"/>
          </p:nvPr>
        </p:nvSpPr>
        <p:spPr>
          <a:xfrm>
            <a:off x="0" y="0"/>
            <a:ext cx="12192000" cy="6858000"/>
          </a:xfrm>
          <a:prstGeom prst="rect">
            <a:avLst/>
          </a:prstGeom>
          <a:ln>
            <a:noFill/>
          </a:ln>
        </p:spPr>
        <p:txBody>
          <a:bodyPr/>
          <a:lstStyle/>
          <a:p>
            <a:r>
              <a:rPr lang="en-US" dirty="0"/>
              <a:t>Click Icon to Add Media</a:t>
            </a:r>
          </a:p>
        </p:txBody>
      </p:sp>
      <p:sp>
        <p:nvSpPr>
          <p:cNvPr id="4" name="Slide Number Placeholder 5">
            <a:extLst>
              <a:ext uri="{FF2B5EF4-FFF2-40B4-BE49-F238E27FC236}">
                <a16:creationId xmlns:a16="http://schemas.microsoft.com/office/drawing/2014/main" id="{733A2CA0-F964-D34E-9F7E-8FD6D0181326}"/>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5" name="Text Placeholder 3">
            <a:extLst>
              <a:ext uri="{FF2B5EF4-FFF2-40B4-BE49-F238E27FC236}">
                <a16:creationId xmlns:a16="http://schemas.microsoft.com/office/drawing/2014/main" id="{089CF7AF-0785-4CFE-B744-37FD8E54A00E}"/>
              </a:ext>
            </a:extLst>
          </p:cNvPr>
          <p:cNvSpPr>
            <a:spLocks noGrp="1"/>
          </p:cNvSpPr>
          <p:nvPr>
            <p:ph type="body" sz="quarter" idx="14" hasCustomPrompt="1"/>
          </p:nvPr>
        </p:nvSpPr>
        <p:spPr>
          <a:xfrm>
            <a:off x="626330" y="350734"/>
            <a:ext cx="10008775" cy="1085559"/>
          </a:xfrm>
          <a:prstGeom prst="rect">
            <a:avLst/>
          </a:prstGeom>
        </p:spPr>
        <p:txBody>
          <a:bodyPr/>
          <a:lstStyle>
            <a:lvl1pPr marL="0" indent="0">
              <a:buNone/>
              <a:defRPr sz="2250"/>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sp>
        <p:nvSpPr>
          <p:cNvPr id="3" name="Text Placeholder 2">
            <a:extLst>
              <a:ext uri="{FF2B5EF4-FFF2-40B4-BE49-F238E27FC236}">
                <a16:creationId xmlns:a16="http://schemas.microsoft.com/office/drawing/2014/main" id="{FC1D7A67-734D-415B-A625-430A85173292}"/>
              </a:ext>
            </a:extLst>
          </p:cNvPr>
          <p:cNvSpPr>
            <a:spLocks noGrp="1"/>
          </p:cNvSpPr>
          <p:nvPr>
            <p:ph type="body" sz="quarter" idx="15"/>
          </p:nvPr>
        </p:nvSpPr>
        <p:spPr>
          <a:xfrm>
            <a:off x="414338" y="5083175"/>
            <a:ext cx="2295525" cy="10858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167A68D9-78EA-42F7-8CAA-99F066AD6BC9}"/>
              </a:ext>
            </a:extLst>
          </p:cNvPr>
          <p:cNvSpPr>
            <a:spLocks noGrp="1"/>
          </p:cNvSpPr>
          <p:nvPr>
            <p:ph type="body" sz="quarter" idx="16"/>
          </p:nvPr>
        </p:nvSpPr>
        <p:spPr>
          <a:xfrm>
            <a:off x="9014052" y="4930775"/>
            <a:ext cx="2295525" cy="10858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7B0A000D-C42A-4535-A59E-AA9E41CAFD9B}"/>
              </a:ext>
            </a:extLst>
          </p:cNvPr>
          <p:cNvSpPr>
            <a:spLocks noGrp="1"/>
          </p:cNvSpPr>
          <p:nvPr>
            <p:ph type="body" sz="quarter" idx="17"/>
          </p:nvPr>
        </p:nvSpPr>
        <p:spPr>
          <a:xfrm>
            <a:off x="229280" y="2173884"/>
            <a:ext cx="2295525" cy="10858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8B2374AD-48DF-4DA2-8398-60430DD4568B}"/>
              </a:ext>
            </a:extLst>
          </p:cNvPr>
          <p:cNvSpPr>
            <a:spLocks noGrp="1"/>
          </p:cNvSpPr>
          <p:nvPr>
            <p:ph type="body" sz="quarter" idx="18"/>
          </p:nvPr>
        </p:nvSpPr>
        <p:spPr>
          <a:xfrm>
            <a:off x="9155567" y="1922463"/>
            <a:ext cx="2295525" cy="10858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8629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A37B47-9D99-B34C-B4E0-C6553B4D627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 y="0"/>
            <a:ext cx="12188719" cy="6851902"/>
          </a:xfrm>
          <a:prstGeom prst="rect">
            <a:avLst/>
          </a:prstGeom>
        </p:spPr>
      </p:pic>
      <p:sp>
        <p:nvSpPr>
          <p:cNvPr id="2" name="Title 1"/>
          <p:cNvSpPr>
            <a:spLocks noGrp="1"/>
          </p:cNvSpPr>
          <p:nvPr>
            <p:ph type="title" hasCustomPrompt="1"/>
          </p:nvPr>
        </p:nvSpPr>
        <p:spPr>
          <a:xfrm>
            <a:off x="650311" y="5520223"/>
            <a:ext cx="10515600" cy="415909"/>
          </a:xfrm>
          <a:prstGeom prst="rect">
            <a:avLst/>
          </a:prstGeom>
        </p:spPr>
        <p:txBody>
          <a:bodyPr anchor="t">
            <a:normAutofit/>
          </a:bodyPr>
          <a:lstStyle>
            <a:lvl1pPr algn="ctr">
              <a:defRPr sz="1650" b="1" i="0">
                <a:solidFill>
                  <a:schemeClr val="tx1">
                    <a:lumMod val="65000"/>
                    <a:lumOff val="35000"/>
                  </a:schemeClr>
                </a:solidFill>
                <a:latin typeface="Calibri" panose="020F0502020204030204" pitchFamily="34" charset="0"/>
                <a:cs typeface="Calibri" panose="020F0502020204030204" pitchFamily="34" charset="0"/>
              </a:defRPr>
            </a:lvl1pPr>
          </a:lstStyle>
          <a:p>
            <a:r>
              <a:rPr lang="en-US" dirty="0"/>
              <a:t>Click To Edit Image Title, 22pt Calibri Bold, Color: RGB 0,89,89 </a:t>
            </a:r>
          </a:p>
        </p:txBody>
      </p:sp>
      <p:sp>
        <p:nvSpPr>
          <p:cNvPr id="3" name="Content Placeholder 2"/>
          <p:cNvSpPr>
            <a:spLocks noGrp="1"/>
          </p:cNvSpPr>
          <p:nvPr>
            <p:ph idx="1" hasCustomPrompt="1"/>
          </p:nvPr>
        </p:nvSpPr>
        <p:spPr>
          <a:xfrm>
            <a:off x="623016" y="1624084"/>
            <a:ext cx="10524893" cy="3807724"/>
          </a:xfrm>
          <a:prstGeom prst="rect">
            <a:avLst/>
          </a:prstGeom>
        </p:spPr>
        <p:txBody>
          <a:bodyPr/>
          <a:lstStyle>
            <a:lvl1pPr marL="0" indent="0">
              <a:buFontTx/>
              <a:buNone/>
              <a:defRPr>
                <a:solidFill>
                  <a:schemeClr val="tx1"/>
                </a:solidFill>
              </a:defRPr>
            </a:lvl1pPr>
            <a:lvl2pPr>
              <a:buClr>
                <a:srgbClr val="003F72"/>
              </a:buClr>
              <a:defRPr/>
            </a:lvl2pPr>
          </a:lstStyle>
          <a:p>
            <a:pPr lvl="0"/>
            <a:r>
              <a:rPr lang="en-US" dirty="0"/>
              <a:t>Click To Place Image</a:t>
            </a:r>
          </a:p>
        </p:txBody>
      </p:sp>
      <p:sp>
        <p:nvSpPr>
          <p:cNvPr id="6" name="Slide Number Placeholder 5">
            <a:extLst>
              <a:ext uri="{FF2B5EF4-FFF2-40B4-BE49-F238E27FC236}">
                <a16:creationId xmlns:a16="http://schemas.microsoft.com/office/drawing/2014/main" id="{B5EC2367-8F44-D744-9189-CAE5EF90F3DF}"/>
              </a:ext>
            </a:extLst>
          </p:cNvPr>
          <p:cNvSpPr txBox="1">
            <a:spLocks/>
          </p:cNvSpPr>
          <p:nvPr userDrawn="1"/>
        </p:nvSpPr>
        <p:spPr>
          <a:xfrm>
            <a:off x="5538216" y="6492882"/>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50" dirty="0">
              <a:solidFill>
                <a:srgbClr val="003F72"/>
              </a:solidFill>
            </a:endParaRPr>
          </a:p>
        </p:txBody>
      </p:sp>
      <p:sp>
        <p:nvSpPr>
          <p:cNvPr id="8" name="Slide Number Placeholder 5">
            <a:extLst>
              <a:ext uri="{FF2B5EF4-FFF2-40B4-BE49-F238E27FC236}">
                <a16:creationId xmlns:a16="http://schemas.microsoft.com/office/drawing/2014/main" id="{A9E8B9B7-E31F-3542-92B1-B94DA9F5CA55}"/>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3D509D3A-48BB-D243-BEFF-4827580461E8}"/>
              </a:ext>
            </a:extLst>
          </p:cNvPr>
          <p:cNvSpPr>
            <a:spLocks noGrp="1"/>
          </p:cNvSpPr>
          <p:nvPr>
            <p:ph type="body" sz="quarter" idx="14" hasCustomPrompt="1"/>
          </p:nvPr>
        </p:nvSpPr>
        <p:spPr>
          <a:xfrm>
            <a:off x="623018" y="350732"/>
            <a:ext cx="10008775" cy="1075463"/>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9" name="Picture 8" descr="VHA Live Whole Health Graphic">
            <a:extLst>
              <a:ext uri="{FF2B5EF4-FFF2-40B4-BE49-F238E27FC236}">
                <a16:creationId xmlns:a16="http://schemas.microsoft.com/office/drawing/2014/main" id="{9D066CF6-A32E-304B-96AA-3D8C3DE54B07}"/>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11" name="Picture 10" descr="Logo and seal for the U.S. Department of Veterans Affairs, Veterans Health Administration">
            <a:extLst>
              <a:ext uri="{FF2B5EF4-FFF2-40B4-BE49-F238E27FC236}">
                <a16:creationId xmlns:a16="http://schemas.microsoft.com/office/drawing/2014/main" id="{30153DD9-BDBF-5C4C-AAA4-2A5255DC3385}"/>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372060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Bulle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p:cNvSpPr>
            <a:spLocks noGrp="1"/>
          </p:cNvSpPr>
          <p:nvPr>
            <p:ph idx="1" hasCustomPrompt="1"/>
          </p:nvPr>
        </p:nvSpPr>
        <p:spPr>
          <a:xfrm>
            <a:off x="626327" y="1726447"/>
            <a:ext cx="11043160" cy="4238924"/>
          </a:xfrm>
          <a:prstGeom prst="rect">
            <a:avLst/>
          </a:prstGeom>
        </p:spPr>
        <p:txBody>
          <a:bodyPr>
            <a:normAutofit/>
          </a:bodyPr>
          <a:lstStyle>
            <a:lvl1pPr>
              <a:buClr>
                <a:srgbClr val="0083BE"/>
              </a:buClr>
              <a:defRPr sz="1650">
                <a:solidFill>
                  <a:schemeClr val="tx1"/>
                </a:solidFill>
              </a:defRPr>
            </a:lvl1pPr>
            <a:lvl2pPr marL="514337" indent="-171446">
              <a:buClr>
                <a:srgbClr val="0083BE"/>
              </a:buClr>
              <a:buSzPct val="80000"/>
              <a:buFont typeface="Courier New" panose="02070309020205020404" pitchFamily="49" charset="0"/>
              <a:buChar char="o"/>
              <a:defRPr sz="1650">
                <a:solidFill>
                  <a:schemeClr val="tx1"/>
                </a:solidFill>
              </a:defRPr>
            </a:lvl2pPr>
            <a:lvl3pPr marL="857228" indent="-171446">
              <a:buClr>
                <a:srgbClr val="0083BE"/>
              </a:buClr>
              <a:buFont typeface="Wingdings" pitchFamily="2" charset="2"/>
              <a:buChar char="§"/>
              <a:defRPr sz="1650">
                <a:solidFill>
                  <a:schemeClr val="tx1"/>
                </a:solidFill>
              </a:defRPr>
            </a:lvl3pPr>
            <a:lvl4pPr marL="1200120" indent="-171446">
              <a:buClr>
                <a:srgbClr val="0083BE"/>
              </a:buClr>
              <a:buFont typeface="Monaco" pitchFamily="2" charset="77"/>
              <a:buChar char="⎼"/>
              <a:defRPr sz="1650">
                <a:solidFill>
                  <a:schemeClr val="tx1"/>
                </a:solidFill>
              </a:defRPr>
            </a:lvl4pPr>
            <a:lvl5pPr>
              <a:buClr>
                <a:schemeClr val="accent1"/>
              </a:buClr>
              <a:defRPr sz="1650">
                <a:solidFill>
                  <a:schemeClr val="tx2"/>
                </a:solidFill>
              </a:defRPr>
            </a:lvl5pPr>
          </a:lstStyle>
          <a:p>
            <a:pPr lvl="0"/>
            <a:r>
              <a:rPr lang="en-US" dirty="0"/>
              <a:t>Text no smaller than 18pt, Calibri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E743F3AC-A548-404C-ACB8-F29684EAB3D7}"/>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E9BFAA29-ECC7-9C43-9090-F34226E5F815}"/>
              </a:ext>
            </a:extLst>
          </p:cNvPr>
          <p:cNvSpPr>
            <a:spLocks noGrp="1"/>
          </p:cNvSpPr>
          <p:nvPr>
            <p:ph type="body" sz="quarter" idx="14" hasCustomPrompt="1"/>
          </p:nvPr>
        </p:nvSpPr>
        <p:spPr>
          <a:xfrm>
            <a:off x="650878" y="350729"/>
            <a:ext cx="10008775" cy="1104256"/>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7" name="Picture 6" descr="VHA Live Whole Health Graphic">
            <a:extLst>
              <a:ext uri="{FF2B5EF4-FFF2-40B4-BE49-F238E27FC236}">
                <a16:creationId xmlns:a16="http://schemas.microsoft.com/office/drawing/2014/main" id="{C5A32CEF-8C91-954D-81BF-7400F5A01BF4}"/>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9" name="Picture 8" descr="Logo and seal for the U.S. Department of Veterans Affairs, Veterans Health Administration">
            <a:extLst>
              <a:ext uri="{FF2B5EF4-FFF2-40B4-BE49-F238E27FC236}">
                <a16:creationId xmlns:a16="http://schemas.microsoft.com/office/drawing/2014/main" id="{7B121D7B-2B5C-9A40-ACFB-6A195317BB59}"/>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318479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mage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A37B47-9D99-B34C-B4E0-C6553B4D627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6098"/>
            <a:ext cx="12188719" cy="6851902"/>
          </a:xfrm>
          <a:prstGeom prst="rect">
            <a:avLst/>
          </a:prstGeom>
        </p:spPr>
      </p:pic>
      <p:sp>
        <p:nvSpPr>
          <p:cNvPr id="3" name="Content Placeholder 2"/>
          <p:cNvSpPr>
            <a:spLocks noGrp="1"/>
          </p:cNvSpPr>
          <p:nvPr>
            <p:ph idx="1" hasCustomPrompt="1"/>
          </p:nvPr>
        </p:nvSpPr>
        <p:spPr>
          <a:xfrm>
            <a:off x="3108959" y="1301674"/>
            <a:ext cx="5371053" cy="4212443"/>
          </a:xfrm>
          <a:prstGeom prst="rect">
            <a:avLst/>
          </a:prstGeom>
        </p:spPr>
        <p:txBody>
          <a:bodyPr/>
          <a:lstStyle>
            <a:lvl1pPr marL="0" indent="0">
              <a:buFontTx/>
              <a:buNone/>
              <a:defRPr>
                <a:solidFill>
                  <a:schemeClr val="tx1"/>
                </a:solidFill>
              </a:defRPr>
            </a:lvl1pPr>
            <a:lvl2pPr>
              <a:buClr>
                <a:srgbClr val="003F72"/>
              </a:buClr>
              <a:defRPr/>
            </a:lvl2pPr>
          </a:lstStyle>
          <a:p>
            <a:pPr lvl="0"/>
            <a:r>
              <a:rPr lang="en-US" dirty="0"/>
              <a:t>Click To Place Image</a:t>
            </a:r>
          </a:p>
        </p:txBody>
      </p:sp>
      <p:sp>
        <p:nvSpPr>
          <p:cNvPr id="6" name="Slide Number Placeholder 5">
            <a:extLst>
              <a:ext uri="{FF2B5EF4-FFF2-40B4-BE49-F238E27FC236}">
                <a16:creationId xmlns:a16="http://schemas.microsoft.com/office/drawing/2014/main" id="{B5EC2367-8F44-D744-9189-CAE5EF90F3DF}"/>
              </a:ext>
            </a:extLst>
          </p:cNvPr>
          <p:cNvSpPr txBox="1">
            <a:spLocks/>
          </p:cNvSpPr>
          <p:nvPr userDrawn="1"/>
        </p:nvSpPr>
        <p:spPr>
          <a:xfrm>
            <a:off x="5538216" y="6492882"/>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50" dirty="0">
              <a:solidFill>
                <a:srgbClr val="003F72"/>
              </a:solidFill>
            </a:endParaRPr>
          </a:p>
        </p:txBody>
      </p:sp>
      <p:sp>
        <p:nvSpPr>
          <p:cNvPr id="8" name="Slide Number Placeholder 5">
            <a:extLst>
              <a:ext uri="{FF2B5EF4-FFF2-40B4-BE49-F238E27FC236}">
                <a16:creationId xmlns:a16="http://schemas.microsoft.com/office/drawing/2014/main" id="{A9E8B9B7-E31F-3542-92B1-B94DA9F5CA55}"/>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3D509D3A-48BB-D243-BEFF-4827580461E8}"/>
              </a:ext>
            </a:extLst>
          </p:cNvPr>
          <p:cNvSpPr>
            <a:spLocks noGrp="1"/>
          </p:cNvSpPr>
          <p:nvPr>
            <p:ph type="body" sz="quarter" idx="14" hasCustomPrompt="1"/>
          </p:nvPr>
        </p:nvSpPr>
        <p:spPr>
          <a:xfrm>
            <a:off x="623018" y="350732"/>
            <a:ext cx="10008775" cy="1075463"/>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9" name="Picture 8" descr="VHA Live Whole Health Graphic">
            <a:extLst>
              <a:ext uri="{FF2B5EF4-FFF2-40B4-BE49-F238E27FC236}">
                <a16:creationId xmlns:a16="http://schemas.microsoft.com/office/drawing/2014/main" id="{9D066CF6-A32E-304B-96AA-3D8C3DE54B07}"/>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11" name="Picture 10" descr="Logo and seal for the U.S. Department of Veterans Affairs, Veterans Health Administration">
            <a:extLst>
              <a:ext uri="{FF2B5EF4-FFF2-40B4-BE49-F238E27FC236}">
                <a16:creationId xmlns:a16="http://schemas.microsoft.com/office/drawing/2014/main" id="{30153DD9-BDBF-5C4C-AAA4-2A5255DC3385}"/>
              </a:ext>
            </a:extLst>
          </p:cNvPr>
          <p:cNvPicPr>
            <a:picLocks noChangeAspect="1"/>
          </p:cNvPicPr>
          <p:nvPr userDrawn="1"/>
        </p:nvPicPr>
        <p:blipFill>
          <a:blip r:embed="rId4"/>
          <a:stretch>
            <a:fillRect/>
          </a:stretch>
        </p:blipFill>
        <p:spPr>
          <a:xfrm>
            <a:off x="9363656" y="6195352"/>
            <a:ext cx="2064509" cy="402831"/>
          </a:xfrm>
          <a:prstGeom prst="rect">
            <a:avLst/>
          </a:prstGeom>
        </p:spPr>
      </p:pic>
      <p:sp>
        <p:nvSpPr>
          <p:cNvPr id="5" name="Content Placeholder 4">
            <a:extLst>
              <a:ext uri="{FF2B5EF4-FFF2-40B4-BE49-F238E27FC236}">
                <a16:creationId xmlns:a16="http://schemas.microsoft.com/office/drawing/2014/main" id="{A551F7A0-168E-4E38-815F-3DF4134C83E0}"/>
              </a:ext>
            </a:extLst>
          </p:cNvPr>
          <p:cNvSpPr>
            <a:spLocks noGrp="1"/>
          </p:cNvSpPr>
          <p:nvPr>
            <p:ph sz="quarter" idx="15"/>
          </p:nvPr>
        </p:nvSpPr>
        <p:spPr>
          <a:xfrm>
            <a:off x="622300" y="1700213"/>
            <a:ext cx="1292225" cy="10747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DB7C9154-6FD2-4647-A588-A06DEBDDEAA0}"/>
              </a:ext>
            </a:extLst>
          </p:cNvPr>
          <p:cNvSpPr>
            <a:spLocks noGrp="1"/>
          </p:cNvSpPr>
          <p:nvPr>
            <p:ph sz="quarter" idx="16"/>
          </p:nvPr>
        </p:nvSpPr>
        <p:spPr>
          <a:xfrm>
            <a:off x="622300" y="3335338"/>
            <a:ext cx="1625600" cy="1504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1D64FFDA-FC27-45FB-87C2-FCBFEDDA63F3}"/>
              </a:ext>
            </a:extLst>
          </p:cNvPr>
          <p:cNvSpPr>
            <a:spLocks noGrp="1"/>
          </p:cNvSpPr>
          <p:nvPr>
            <p:ph sz="quarter" idx="18"/>
          </p:nvPr>
        </p:nvSpPr>
        <p:spPr>
          <a:xfrm>
            <a:off x="9186863" y="1855788"/>
            <a:ext cx="1204912" cy="10747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27909704-379D-4783-A5F0-98438504B2B2}"/>
              </a:ext>
            </a:extLst>
          </p:cNvPr>
          <p:cNvSpPr>
            <a:spLocks noGrp="1"/>
          </p:cNvSpPr>
          <p:nvPr>
            <p:ph sz="quarter" idx="19"/>
          </p:nvPr>
        </p:nvSpPr>
        <p:spPr>
          <a:xfrm>
            <a:off x="2247900" y="4991100"/>
            <a:ext cx="1625600" cy="13287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CA4BD13F-974B-4510-B4FD-2D280A34DC68}"/>
              </a:ext>
            </a:extLst>
          </p:cNvPr>
          <p:cNvSpPr>
            <a:spLocks noGrp="1"/>
          </p:cNvSpPr>
          <p:nvPr>
            <p:ph sz="quarter" idx="20"/>
          </p:nvPr>
        </p:nvSpPr>
        <p:spPr>
          <a:xfrm>
            <a:off x="7896225" y="4195763"/>
            <a:ext cx="1516063" cy="212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402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Image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p:cNvSpPr>
            <a:spLocks noGrp="1"/>
          </p:cNvSpPr>
          <p:nvPr>
            <p:ph idx="1" hasCustomPrompt="1"/>
          </p:nvPr>
        </p:nvSpPr>
        <p:spPr>
          <a:xfrm>
            <a:off x="626327" y="1696111"/>
            <a:ext cx="5095240" cy="4182175"/>
          </a:xfrm>
          <a:prstGeom prst="rect">
            <a:avLst/>
          </a:prstGeom>
        </p:spPr>
        <p:txBody>
          <a:bodyPr>
            <a:normAutofit/>
          </a:bodyPr>
          <a:lstStyle>
            <a:lvl1pPr marL="257168" indent="-257168">
              <a:buClr>
                <a:srgbClr val="0083BE"/>
              </a:buClr>
              <a:buFont typeface="Arial" panose="020B0604020202020204" pitchFamily="34" charset="0"/>
              <a:buChar char="•"/>
              <a:defRPr sz="1650">
                <a:solidFill>
                  <a:schemeClr val="tx1"/>
                </a:solidFill>
              </a:defRPr>
            </a:lvl1pPr>
            <a:lvl2pPr marL="514337" indent="-171446">
              <a:buClr>
                <a:srgbClr val="0083BE"/>
              </a:buClr>
              <a:buSzPct val="80000"/>
              <a:buFont typeface="Courier New" panose="02070309020205020404" pitchFamily="49" charset="0"/>
              <a:buChar char="o"/>
              <a:defRPr sz="1650">
                <a:solidFill>
                  <a:schemeClr val="tx1"/>
                </a:solidFill>
              </a:defRPr>
            </a:lvl2pPr>
            <a:lvl3pPr marL="857228" indent="-171446">
              <a:buClr>
                <a:srgbClr val="0083BE"/>
              </a:buClr>
              <a:buFont typeface="Wingdings" pitchFamily="2" charset="2"/>
              <a:buChar char="§"/>
              <a:defRPr sz="1650">
                <a:solidFill>
                  <a:schemeClr val="tx1"/>
                </a:solidFill>
              </a:defRPr>
            </a:lvl3pPr>
            <a:lvl4pPr marL="1200120" indent="-171446">
              <a:buClr>
                <a:srgbClr val="0083BE"/>
              </a:buClr>
              <a:buFont typeface="Apple Symbols" panose="02000000000000000000" pitchFamily="2" charset="-79"/>
              <a:buChar char="⎼"/>
              <a:defRPr sz="1650">
                <a:solidFill>
                  <a:schemeClr val="tx1"/>
                </a:solidFill>
              </a:defRPr>
            </a:lvl4pPr>
            <a:lvl5pPr>
              <a:defRPr>
                <a:solidFill>
                  <a:schemeClr val="tx1"/>
                </a:solidFill>
              </a:defRPr>
            </a:lvl5pPr>
          </a:lstStyle>
          <a:p>
            <a:pPr lvl="0"/>
            <a:r>
              <a:rPr lang="en-US" dirty="0"/>
              <a:t>Text no smaller than 18pt, Calibri Regular</a:t>
            </a:r>
          </a:p>
          <a:p>
            <a:pPr lvl="0"/>
            <a:endParaRPr lang="en-US" dirty="0"/>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2">
            <a:extLst>
              <a:ext uri="{FF2B5EF4-FFF2-40B4-BE49-F238E27FC236}">
                <a16:creationId xmlns:a16="http://schemas.microsoft.com/office/drawing/2014/main" id="{EF383A4C-A2F8-BF49-B606-69329284EA1C}"/>
              </a:ext>
            </a:extLst>
          </p:cNvPr>
          <p:cNvSpPr>
            <a:spLocks noGrp="1"/>
          </p:cNvSpPr>
          <p:nvPr>
            <p:ph idx="13" hasCustomPrompt="1"/>
          </p:nvPr>
        </p:nvSpPr>
        <p:spPr>
          <a:xfrm>
            <a:off x="6392375" y="1696111"/>
            <a:ext cx="5095240" cy="4182175"/>
          </a:xfrm>
          <a:prstGeom prst="rect">
            <a:avLst/>
          </a:prstGeom>
        </p:spPr>
        <p:txBody>
          <a:bodyPr>
            <a:normAutofit/>
          </a:bodyPr>
          <a:lstStyle>
            <a:lvl1pPr marL="0" indent="0">
              <a:buFontTx/>
              <a:buNone/>
              <a:defRPr sz="1650">
                <a:solidFill>
                  <a:schemeClr val="tx1"/>
                </a:solidFill>
              </a:defRPr>
            </a:lvl1pPr>
            <a:lvl2pPr>
              <a:buClr>
                <a:srgbClr val="003F72"/>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Place Image</a:t>
            </a:r>
          </a:p>
        </p:txBody>
      </p:sp>
      <p:sp>
        <p:nvSpPr>
          <p:cNvPr id="11" name="Slide Number Placeholder 5">
            <a:extLst>
              <a:ext uri="{FF2B5EF4-FFF2-40B4-BE49-F238E27FC236}">
                <a16:creationId xmlns:a16="http://schemas.microsoft.com/office/drawing/2014/main" id="{F975DB10-B9D7-0641-8D39-FDF873DFE99B}"/>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4" name="Text Placeholder 3">
            <a:extLst>
              <a:ext uri="{FF2B5EF4-FFF2-40B4-BE49-F238E27FC236}">
                <a16:creationId xmlns:a16="http://schemas.microsoft.com/office/drawing/2014/main" id="{8BB3DFAB-FE33-6A45-A80A-53006CBC0157}"/>
              </a:ext>
            </a:extLst>
          </p:cNvPr>
          <p:cNvSpPr>
            <a:spLocks noGrp="1"/>
          </p:cNvSpPr>
          <p:nvPr>
            <p:ph type="body" sz="quarter" idx="14" hasCustomPrompt="1"/>
          </p:nvPr>
        </p:nvSpPr>
        <p:spPr>
          <a:xfrm>
            <a:off x="626330" y="350734"/>
            <a:ext cx="10008775" cy="1085559"/>
          </a:xfrm>
          <a:prstGeom prst="rect">
            <a:avLst/>
          </a:prstGeom>
        </p:spPr>
        <p:txBody>
          <a:bodyPr/>
          <a:lstStyle>
            <a:lvl1pPr marL="0" indent="0">
              <a:buNone/>
              <a:defRPr sz="2250"/>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9" name="Picture 8" descr="VHA Live Whole Health Graphic">
            <a:extLst>
              <a:ext uri="{FF2B5EF4-FFF2-40B4-BE49-F238E27FC236}">
                <a16:creationId xmlns:a16="http://schemas.microsoft.com/office/drawing/2014/main" id="{D477B286-731B-404C-B13F-0AF54059DC3C}"/>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10" name="Picture 9" descr="Logo and seal for the U.S. Department of Veterans Affairs, Veterans Health Administration">
            <a:extLst>
              <a:ext uri="{FF2B5EF4-FFF2-40B4-BE49-F238E27FC236}">
                <a16:creationId xmlns:a16="http://schemas.microsoft.com/office/drawing/2014/main" id="{77134205-D045-F049-8748-D8A8D88022F2}"/>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327242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and Image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p:cNvSpPr>
            <a:spLocks noGrp="1"/>
          </p:cNvSpPr>
          <p:nvPr>
            <p:ph idx="1" hasCustomPrompt="1"/>
          </p:nvPr>
        </p:nvSpPr>
        <p:spPr>
          <a:xfrm>
            <a:off x="626327" y="1696112"/>
            <a:ext cx="3847702" cy="2320718"/>
          </a:xfrm>
          <a:prstGeom prst="rect">
            <a:avLst/>
          </a:prstGeom>
        </p:spPr>
        <p:txBody>
          <a:bodyPr>
            <a:normAutofit/>
          </a:bodyPr>
          <a:lstStyle>
            <a:lvl1pPr marL="257168" indent="-257168">
              <a:buClr>
                <a:srgbClr val="0083BE"/>
              </a:buClr>
              <a:buFont typeface="Arial" panose="020B0604020202020204" pitchFamily="34" charset="0"/>
              <a:buChar char="•"/>
              <a:defRPr sz="1650">
                <a:solidFill>
                  <a:schemeClr val="tx1"/>
                </a:solidFill>
              </a:defRPr>
            </a:lvl1pPr>
            <a:lvl2pPr marL="514337" indent="-171446">
              <a:buClr>
                <a:srgbClr val="0083BE"/>
              </a:buClr>
              <a:buSzPct val="80000"/>
              <a:buFont typeface="Courier New" panose="02070309020205020404" pitchFamily="49" charset="0"/>
              <a:buChar char="o"/>
              <a:defRPr sz="1650">
                <a:solidFill>
                  <a:schemeClr val="tx1"/>
                </a:solidFill>
              </a:defRPr>
            </a:lvl2pPr>
            <a:lvl3pPr marL="857228" indent="-171446">
              <a:buClr>
                <a:srgbClr val="0083BE"/>
              </a:buClr>
              <a:buFont typeface="Wingdings" pitchFamily="2" charset="2"/>
              <a:buChar char="§"/>
              <a:defRPr sz="1650">
                <a:solidFill>
                  <a:schemeClr val="tx1"/>
                </a:solidFill>
              </a:defRPr>
            </a:lvl3pPr>
            <a:lvl4pPr marL="1200120" indent="-171446">
              <a:buClr>
                <a:srgbClr val="0083BE"/>
              </a:buClr>
              <a:buFont typeface="Apple Symbols" panose="02000000000000000000" pitchFamily="2" charset="-79"/>
              <a:buChar char="⎼"/>
              <a:defRPr sz="1650">
                <a:solidFill>
                  <a:schemeClr val="tx1"/>
                </a:solidFill>
              </a:defRPr>
            </a:lvl4pPr>
            <a:lvl5pPr>
              <a:defRPr>
                <a:solidFill>
                  <a:schemeClr val="tx1"/>
                </a:solidFill>
              </a:defRPr>
            </a:lvl5pPr>
          </a:lstStyle>
          <a:p>
            <a:pPr lvl="0"/>
            <a:r>
              <a:rPr lang="en-US" dirty="0"/>
              <a:t>Text no smaller than 18pt, Calibri Regular</a:t>
            </a:r>
          </a:p>
          <a:p>
            <a:pPr lvl="0"/>
            <a:endParaRPr lang="en-US" dirty="0"/>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2">
            <a:extLst>
              <a:ext uri="{FF2B5EF4-FFF2-40B4-BE49-F238E27FC236}">
                <a16:creationId xmlns:a16="http://schemas.microsoft.com/office/drawing/2014/main" id="{EF383A4C-A2F8-BF49-B606-69329284EA1C}"/>
              </a:ext>
            </a:extLst>
          </p:cNvPr>
          <p:cNvSpPr>
            <a:spLocks noGrp="1"/>
          </p:cNvSpPr>
          <p:nvPr>
            <p:ph idx="13" hasCustomPrompt="1"/>
          </p:nvPr>
        </p:nvSpPr>
        <p:spPr>
          <a:xfrm>
            <a:off x="4661546" y="1696112"/>
            <a:ext cx="3847702" cy="2026803"/>
          </a:xfrm>
          <a:prstGeom prst="rect">
            <a:avLst/>
          </a:prstGeom>
        </p:spPr>
        <p:txBody>
          <a:bodyPr>
            <a:normAutofit/>
          </a:bodyPr>
          <a:lstStyle>
            <a:lvl1pPr marL="0" indent="0">
              <a:buFontTx/>
              <a:buNone/>
              <a:defRPr sz="1650">
                <a:solidFill>
                  <a:schemeClr val="tx1"/>
                </a:solidFill>
              </a:defRPr>
            </a:lvl1pPr>
            <a:lvl2pPr>
              <a:buClr>
                <a:srgbClr val="003F72"/>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Place Image</a:t>
            </a:r>
          </a:p>
        </p:txBody>
      </p:sp>
      <p:sp>
        <p:nvSpPr>
          <p:cNvPr id="11" name="Slide Number Placeholder 5">
            <a:extLst>
              <a:ext uri="{FF2B5EF4-FFF2-40B4-BE49-F238E27FC236}">
                <a16:creationId xmlns:a16="http://schemas.microsoft.com/office/drawing/2014/main" id="{F975DB10-B9D7-0641-8D39-FDF873DFE99B}"/>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4" name="Text Placeholder 3">
            <a:extLst>
              <a:ext uri="{FF2B5EF4-FFF2-40B4-BE49-F238E27FC236}">
                <a16:creationId xmlns:a16="http://schemas.microsoft.com/office/drawing/2014/main" id="{8BB3DFAB-FE33-6A45-A80A-53006CBC0157}"/>
              </a:ext>
            </a:extLst>
          </p:cNvPr>
          <p:cNvSpPr>
            <a:spLocks noGrp="1"/>
          </p:cNvSpPr>
          <p:nvPr>
            <p:ph type="body" sz="quarter" idx="14" hasCustomPrompt="1"/>
          </p:nvPr>
        </p:nvSpPr>
        <p:spPr>
          <a:xfrm>
            <a:off x="626330" y="350734"/>
            <a:ext cx="10008775" cy="1085559"/>
          </a:xfrm>
          <a:prstGeom prst="rect">
            <a:avLst/>
          </a:prstGeom>
        </p:spPr>
        <p:txBody>
          <a:bodyPr/>
          <a:lstStyle>
            <a:lvl1pPr marL="0" indent="0">
              <a:buNone/>
              <a:defRPr sz="2250"/>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9" name="Picture 8" descr="VHA Live Whole Health Graphic">
            <a:extLst>
              <a:ext uri="{FF2B5EF4-FFF2-40B4-BE49-F238E27FC236}">
                <a16:creationId xmlns:a16="http://schemas.microsoft.com/office/drawing/2014/main" id="{D477B286-731B-404C-B13F-0AF54059DC3C}"/>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10" name="Picture 9" descr="Logo and seal for the U.S. Department of Veterans Affairs, Veterans Health Administration">
            <a:extLst>
              <a:ext uri="{FF2B5EF4-FFF2-40B4-BE49-F238E27FC236}">
                <a16:creationId xmlns:a16="http://schemas.microsoft.com/office/drawing/2014/main" id="{77134205-D045-F049-8748-D8A8D88022F2}"/>
              </a:ext>
            </a:extLst>
          </p:cNvPr>
          <p:cNvPicPr>
            <a:picLocks noChangeAspect="1"/>
          </p:cNvPicPr>
          <p:nvPr userDrawn="1"/>
        </p:nvPicPr>
        <p:blipFill>
          <a:blip r:embed="rId4"/>
          <a:stretch>
            <a:fillRect/>
          </a:stretch>
        </p:blipFill>
        <p:spPr>
          <a:xfrm>
            <a:off x="9363656" y="6195352"/>
            <a:ext cx="2064509" cy="402831"/>
          </a:xfrm>
          <a:prstGeom prst="rect">
            <a:avLst/>
          </a:prstGeom>
        </p:spPr>
      </p:pic>
      <p:sp>
        <p:nvSpPr>
          <p:cNvPr id="5" name="Text Placeholder 4">
            <a:extLst>
              <a:ext uri="{FF2B5EF4-FFF2-40B4-BE49-F238E27FC236}">
                <a16:creationId xmlns:a16="http://schemas.microsoft.com/office/drawing/2014/main" id="{F9710A68-C196-47BF-9CDC-FA6E2FA56901}"/>
              </a:ext>
            </a:extLst>
          </p:cNvPr>
          <p:cNvSpPr>
            <a:spLocks noGrp="1"/>
          </p:cNvSpPr>
          <p:nvPr>
            <p:ph type="body" sz="quarter" idx="15"/>
          </p:nvPr>
        </p:nvSpPr>
        <p:spPr>
          <a:xfrm>
            <a:off x="5813425" y="4016375"/>
            <a:ext cx="5137150" cy="1933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78D0009-4DE5-46DD-A48A-310EFFD852D5}"/>
              </a:ext>
            </a:extLst>
          </p:cNvPr>
          <p:cNvSpPr>
            <a:spLocks noGrp="1"/>
          </p:cNvSpPr>
          <p:nvPr>
            <p:ph type="body" sz="quarter" idx="16"/>
          </p:nvPr>
        </p:nvSpPr>
        <p:spPr>
          <a:xfrm>
            <a:off x="2906713" y="4419600"/>
            <a:ext cx="2632075" cy="1933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4226E16A-84D0-4991-BB34-5D197869FF2E}"/>
              </a:ext>
            </a:extLst>
          </p:cNvPr>
          <p:cNvSpPr>
            <a:spLocks noGrp="1"/>
          </p:cNvSpPr>
          <p:nvPr>
            <p:ph type="body" sz="quarter" idx="17"/>
          </p:nvPr>
        </p:nvSpPr>
        <p:spPr>
          <a:xfrm>
            <a:off x="401638" y="4125913"/>
            <a:ext cx="2192337" cy="60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169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and Image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p:cNvSpPr>
            <a:spLocks noGrp="1"/>
          </p:cNvSpPr>
          <p:nvPr>
            <p:ph idx="1" hasCustomPrompt="1"/>
          </p:nvPr>
        </p:nvSpPr>
        <p:spPr>
          <a:xfrm>
            <a:off x="626327" y="1696112"/>
            <a:ext cx="5095240" cy="3681432"/>
          </a:xfrm>
          <a:prstGeom prst="rect">
            <a:avLst/>
          </a:prstGeom>
        </p:spPr>
        <p:txBody>
          <a:bodyPr>
            <a:normAutofit/>
          </a:bodyPr>
          <a:lstStyle>
            <a:lvl1pPr marL="257168" indent="-257168">
              <a:buClr>
                <a:srgbClr val="0083BE"/>
              </a:buClr>
              <a:buFont typeface="Arial" panose="020B0604020202020204" pitchFamily="34" charset="0"/>
              <a:buChar char="•"/>
              <a:defRPr sz="1650">
                <a:solidFill>
                  <a:schemeClr val="tx1"/>
                </a:solidFill>
              </a:defRPr>
            </a:lvl1pPr>
            <a:lvl2pPr marL="514337" indent="-171446">
              <a:buClr>
                <a:srgbClr val="0083BE"/>
              </a:buClr>
              <a:buSzPct val="80000"/>
              <a:buFont typeface="Courier New" panose="02070309020205020404" pitchFamily="49" charset="0"/>
              <a:buChar char="o"/>
              <a:defRPr sz="1650">
                <a:solidFill>
                  <a:schemeClr val="tx1"/>
                </a:solidFill>
              </a:defRPr>
            </a:lvl2pPr>
            <a:lvl3pPr marL="857228" indent="-171446">
              <a:buClr>
                <a:srgbClr val="0083BE"/>
              </a:buClr>
              <a:buFont typeface="Wingdings" pitchFamily="2" charset="2"/>
              <a:buChar char="§"/>
              <a:defRPr sz="1650">
                <a:solidFill>
                  <a:schemeClr val="tx1"/>
                </a:solidFill>
              </a:defRPr>
            </a:lvl3pPr>
            <a:lvl4pPr marL="1200120" indent="-171446">
              <a:buClr>
                <a:srgbClr val="0083BE"/>
              </a:buClr>
              <a:buFont typeface="Apple Symbols" panose="02000000000000000000" pitchFamily="2" charset="-79"/>
              <a:buChar char="⎼"/>
              <a:defRPr sz="1650">
                <a:solidFill>
                  <a:schemeClr val="tx1"/>
                </a:solidFill>
              </a:defRPr>
            </a:lvl4pPr>
            <a:lvl5pPr>
              <a:defRPr>
                <a:solidFill>
                  <a:schemeClr val="tx1"/>
                </a:solidFill>
              </a:defRPr>
            </a:lvl5pPr>
          </a:lstStyle>
          <a:p>
            <a:pPr lvl="0"/>
            <a:r>
              <a:rPr lang="en-US" dirty="0"/>
              <a:t>Text no smaller than 18pt, Calibri Regular</a:t>
            </a:r>
          </a:p>
          <a:p>
            <a:pPr lvl="0"/>
            <a:endParaRPr lang="en-US" dirty="0"/>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2">
            <a:extLst>
              <a:ext uri="{FF2B5EF4-FFF2-40B4-BE49-F238E27FC236}">
                <a16:creationId xmlns:a16="http://schemas.microsoft.com/office/drawing/2014/main" id="{EF383A4C-A2F8-BF49-B606-69329284EA1C}"/>
              </a:ext>
            </a:extLst>
          </p:cNvPr>
          <p:cNvSpPr>
            <a:spLocks noGrp="1"/>
          </p:cNvSpPr>
          <p:nvPr>
            <p:ph idx="13" hasCustomPrompt="1"/>
          </p:nvPr>
        </p:nvSpPr>
        <p:spPr>
          <a:xfrm>
            <a:off x="6392375" y="1696111"/>
            <a:ext cx="5095240" cy="3681433"/>
          </a:xfrm>
          <a:prstGeom prst="rect">
            <a:avLst/>
          </a:prstGeom>
        </p:spPr>
        <p:txBody>
          <a:bodyPr>
            <a:normAutofit/>
          </a:bodyPr>
          <a:lstStyle>
            <a:lvl1pPr marL="0" indent="0">
              <a:buFontTx/>
              <a:buNone/>
              <a:defRPr sz="1650">
                <a:solidFill>
                  <a:schemeClr val="tx1"/>
                </a:solidFill>
              </a:defRPr>
            </a:lvl1pPr>
            <a:lvl2pPr>
              <a:buClr>
                <a:srgbClr val="003F72"/>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Place Image</a:t>
            </a:r>
          </a:p>
        </p:txBody>
      </p:sp>
      <p:sp>
        <p:nvSpPr>
          <p:cNvPr id="11" name="Slide Number Placeholder 5">
            <a:extLst>
              <a:ext uri="{FF2B5EF4-FFF2-40B4-BE49-F238E27FC236}">
                <a16:creationId xmlns:a16="http://schemas.microsoft.com/office/drawing/2014/main" id="{F975DB10-B9D7-0641-8D39-FDF873DFE99B}"/>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4" name="Text Placeholder 3">
            <a:extLst>
              <a:ext uri="{FF2B5EF4-FFF2-40B4-BE49-F238E27FC236}">
                <a16:creationId xmlns:a16="http://schemas.microsoft.com/office/drawing/2014/main" id="{8BB3DFAB-FE33-6A45-A80A-53006CBC0157}"/>
              </a:ext>
            </a:extLst>
          </p:cNvPr>
          <p:cNvSpPr>
            <a:spLocks noGrp="1"/>
          </p:cNvSpPr>
          <p:nvPr>
            <p:ph type="body" sz="quarter" idx="14" hasCustomPrompt="1"/>
          </p:nvPr>
        </p:nvSpPr>
        <p:spPr>
          <a:xfrm>
            <a:off x="626330" y="350734"/>
            <a:ext cx="10008775" cy="1085559"/>
          </a:xfrm>
          <a:prstGeom prst="rect">
            <a:avLst/>
          </a:prstGeom>
        </p:spPr>
        <p:txBody>
          <a:bodyPr/>
          <a:lstStyle>
            <a:lvl1pPr marL="0" indent="0">
              <a:buNone/>
              <a:defRPr sz="2250"/>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9" name="Picture 8" descr="VHA Live Whole Health Graphic">
            <a:extLst>
              <a:ext uri="{FF2B5EF4-FFF2-40B4-BE49-F238E27FC236}">
                <a16:creationId xmlns:a16="http://schemas.microsoft.com/office/drawing/2014/main" id="{D477B286-731B-404C-B13F-0AF54059DC3C}"/>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10" name="Picture 9" descr="Logo and seal for the U.S. Department of Veterans Affairs, Veterans Health Administration">
            <a:extLst>
              <a:ext uri="{FF2B5EF4-FFF2-40B4-BE49-F238E27FC236}">
                <a16:creationId xmlns:a16="http://schemas.microsoft.com/office/drawing/2014/main" id="{77134205-D045-F049-8748-D8A8D88022F2}"/>
              </a:ext>
            </a:extLst>
          </p:cNvPr>
          <p:cNvPicPr>
            <a:picLocks noChangeAspect="1"/>
          </p:cNvPicPr>
          <p:nvPr userDrawn="1"/>
        </p:nvPicPr>
        <p:blipFill>
          <a:blip r:embed="rId4"/>
          <a:stretch>
            <a:fillRect/>
          </a:stretch>
        </p:blipFill>
        <p:spPr>
          <a:xfrm>
            <a:off x="9363656" y="6195352"/>
            <a:ext cx="2064509" cy="402831"/>
          </a:xfrm>
          <a:prstGeom prst="rect">
            <a:avLst/>
          </a:prstGeom>
        </p:spPr>
      </p:pic>
      <p:sp>
        <p:nvSpPr>
          <p:cNvPr id="5" name="Text Placeholder 4">
            <a:extLst>
              <a:ext uri="{FF2B5EF4-FFF2-40B4-BE49-F238E27FC236}">
                <a16:creationId xmlns:a16="http://schemas.microsoft.com/office/drawing/2014/main" id="{F7EE38C8-2B62-4EC8-9CDE-99695F5905D5}"/>
              </a:ext>
            </a:extLst>
          </p:cNvPr>
          <p:cNvSpPr>
            <a:spLocks noGrp="1"/>
          </p:cNvSpPr>
          <p:nvPr>
            <p:ph type="body" sz="quarter" idx="15"/>
          </p:nvPr>
        </p:nvSpPr>
        <p:spPr>
          <a:xfrm>
            <a:off x="369660" y="5590852"/>
            <a:ext cx="11288713" cy="365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668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ransition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A334FD-CDB9-4E4B-A9B3-39744F3FC10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914400" y="2542524"/>
            <a:ext cx="10363200" cy="1399039"/>
          </a:xfrm>
          <a:prstGeom prst="rect">
            <a:avLst/>
          </a:prstGeom>
        </p:spPr>
        <p:txBody>
          <a:bodyPr anchor="t" anchorCtr="0">
            <a:noAutofit/>
          </a:bodyPr>
          <a:lstStyle>
            <a:lvl1pPr algn="l">
              <a:lnSpc>
                <a:spcPct val="100000"/>
              </a:lnSpc>
              <a:defRPr sz="2100" b="1" i="0" baseline="0">
                <a:solidFill>
                  <a:schemeClr val="bg1"/>
                </a:solidFill>
                <a:latin typeface="Calibri" panose="020F0502020204030204" pitchFamily="34" charset="0"/>
                <a:cs typeface="Calibri" panose="020F0502020204030204" pitchFamily="34" charset="0"/>
              </a:defRPr>
            </a:lvl1pPr>
          </a:lstStyle>
          <a:p>
            <a:r>
              <a:rPr lang="en-US" dirty="0"/>
              <a:t>Click to Edit Transition Slide Title</a:t>
            </a:r>
            <a:br>
              <a:rPr lang="en-US" dirty="0"/>
            </a:br>
            <a:r>
              <a:rPr lang="en-US" dirty="0"/>
              <a:t>Size 28pt, Calibri Bold, Color: RGB 255,255,255</a:t>
            </a:r>
          </a:p>
        </p:txBody>
      </p:sp>
      <p:sp>
        <p:nvSpPr>
          <p:cNvPr id="3" name="Subtitle 2"/>
          <p:cNvSpPr>
            <a:spLocks noGrp="1"/>
          </p:cNvSpPr>
          <p:nvPr>
            <p:ph type="subTitle" idx="1" hasCustomPrompt="1"/>
          </p:nvPr>
        </p:nvSpPr>
        <p:spPr>
          <a:xfrm>
            <a:off x="914400" y="3963867"/>
            <a:ext cx="9753600" cy="1126671"/>
          </a:xfrm>
          <a:prstGeom prst="rect">
            <a:avLst/>
          </a:prstGeom>
        </p:spPr>
        <p:txBody>
          <a:bodyPr>
            <a:normAutofit/>
          </a:bodyPr>
          <a:lstStyle>
            <a:lvl1pPr marL="0" indent="0" algn="l">
              <a:lnSpc>
                <a:spcPct val="100000"/>
              </a:lnSpc>
              <a:buNone/>
              <a:defRPr sz="1350" i="1"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Subtitle</a:t>
            </a:r>
            <a:br>
              <a:rPr lang="en-US" dirty="0"/>
            </a:br>
            <a:r>
              <a:rPr lang="en-US" dirty="0"/>
              <a:t>Size 18pt, Calibri Italic, Color: RGB 255,255,255</a:t>
            </a:r>
          </a:p>
        </p:txBody>
      </p:sp>
      <p:sp>
        <p:nvSpPr>
          <p:cNvPr id="6" name="Slide Number Placeholder 5">
            <a:extLst>
              <a:ext uri="{FF2B5EF4-FFF2-40B4-BE49-F238E27FC236}">
                <a16:creationId xmlns:a16="http://schemas.microsoft.com/office/drawing/2014/main" id="{D57521C5-C50D-C04D-A79C-9EA444E44AEF}"/>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pic>
        <p:nvPicPr>
          <p:cNvPr id="7" name="Picture 6" descr="VHA Live Whole Health Graphic">
            <a:extLst>
              <a:ext uri="{FF2B5EF4-FFF2-40B4-BE49-F238E27FC236}">
                <a16:creationId xmlns:a16="http://schemas.microsoft.com/office/drawing/2014/main" id="{65D11122-CA4E-1245-9A7F-441B233B1B2C}"/>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9" name="Picture 8" descr="Logo and seal for the U.S. Department of Veterans Affairs, Veterans Health Administration">
            <a:extLst>
              <a:ext uri="{FF2B5EF4-FFF2-40B4-BE49-F238E27FC236}">
                <a16:creationId xmlns:a16="http://schemas.microsoft.com/office/drawing/2014/main" id="{BF1A4D08-D141-9F41-8A81-63D8A6BA94CD}"/>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810902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2">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722FA0-AB68-BE46-BCF4-CD24D6F8D89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 y="0"/>
            <a:ext cx="12188719" cy="6851902"/>
          </a:xfrm>
          <a:prstGeom prst="rect">
            <a:avLst/>
          </a:prstGeom>
        </p:spPr>
      </p:pic>
      <p:sp>
        <p:nvSpPr>
          <p:cNvPr id="2" name="Title 1"/>
          <p:cNvSpPr>
            <a:spLocks noGrp="1"/>
          </p:cNvSpPr>
          <p:nvPr>
            <p:ph type="title" hasCustomPrompt="1"/>
          </p:nvPr>
        </p:nvSpPr>
        <p:spPr>
          <a:xfrm>
            <a:off x="831851" y="2446725"/>
            <a:ext cx="10515600" cy="2852737"/>
          </a:xfrm>
          <a:prstGeom prst="rect">
            <a:avLst/>
          </a:prstGeom>
        </p:spPr>
        <p:txBody>
          <a:bodyPr anchor="ctr" anchorCtr="0"/>
          <a:lstStyle>
            <a:lvl1pPr algn="ctr">
              <a:defRPr sz="4500" b="1" i="0" baseline="0">
                <a:solidFill>
                  <a:schemeClr val="bg1"/>
                </a:solidFill>
              </a:defRPr>
            </a:lvl1pPr>
          </a:lstStyle>
          <a:p>
            <a:r>
              <a:rPr lang="en-US" dirty="0"/>
              <a:t>Questions?</a:t>
            </a:r>
          </a:p>
        </p:txBody>
      </p:sp>
      <p:sp>
        <p:nvSpPr>
          <p:cNvPr id="6" name="Slide Number Placeholder 5">
            <a:extLst>
              <a:ext uri="{FF2B5EF4-FFF2-40B4-BE49-F238E27FC236}">
                <a16:creationId xmlns:a16="http://schemas.microsoft.com/office/drawing/2014/main" id="{6D14EDFD-AAE4-D249-871B-495B4EC5A786}"/>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pic>
        <p:nvPicPr>
          <p:cNvPr id="4" name="Picture 3" descr="VHA Live Whole Health Graphic">
            <a:extLst>
              <a:ext uri="{FF2B5EF4-FFF2-40B4-BE49-F238E27FC236}">
                <a16:creationId xmlns:a16="http://schemas.microsoft.com/office/drawing/2014/main" id="{B9DE6CE6-6E91-DD47-9252-9C54413D81C1}"/>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7" name="Picture 6" descr="Logo and seal for the U.S. Department of Veterans Affairs, Veterans Health Administration">
            <a:extLst>
              <a:ext uri="{FF2B5EF4-FFF2-40B4-BE49-F238E27FC236}">
                <a16:creationId xmlns:a16="http://schemas.microsoft.com/office/drawing/2014/main" id="{CB2821ED-7562-AE4B-9C26-CB81F27CF222}"/>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1478160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25" y="400884"/>
            <a:ext cx="11054045" cy="1325563"/>
          </a:xfrm>
        </p:spPr>
        <p:txBody>
          <a:bodyPr anchor="t" anchorCtr="0">
            <a:normAutofit/>
          </a:bodyPr>
          <a:lstStyle>
            <a:lvl1pPr>
              <a:defRPr sz="3000" b="1" i="0">
                <a:solidFill>
                  <a:srgbClr val="003F72"/>
                </a:solidFill>
                <a:latin typeface="Calibri" panose="020F0502020204030204" pitchFamily="34" charset="0"/>
                <a:cs typeface="Calibri" panose="020F0502020204030204" pitchFamily="34" charset="0"/>
              </a:defRPr>
            </a:lvl1pPr>
          </a:lstStyle>
          <a:p>
            <a:r>
              <a:rPr lang="en-US" sz="3000" b="1" i="0" dirty="0">
                <a:solidFill>
                  <a:srgbClr val="003F72"/>
                </a:solidFill>
                <a:latin typeface="Calibri" panose="020F0502020204030204" pitchFamily="34" charset="0"/>
                <a:cs typeface="Calibri" panose="020F0502020204030204" pitchFamily="34" charset="0"/>
              </a:rPr>
              <a:t>Click To Insert Title • Text boxes can move to accommodate content</a:t>
            </a:r>
            <a:br>
              <a:rPr lang="en-US" sz="3000" b="1" i="0" dirty="0">
                <a:solidFill>
                  <a:srgbClr val="003F72"/>
                </a:solidFill>
                <a:latin typeface="Calibri" panose="020F0502020204030204" pitchFamily="34" charset="0"/>
                <a:cs typeface="Calibri" panose="020F0502020204030204" pitchFamily="34" charset="0"/>
              </a:rPr>
            </a:br>
            <a:r>
              <a:rPr lang="en-US" sz="3000" b="1" i="0" dirty="0">
                <a:solidFill>
                  <a:srgbClr val="003F72"/>
                </a:solidFill>
                <a:latin typeface="Calibri" panose="020F0502020204030204" pitchFamily="34" charset="0"/>
                <a:cs typeface="Calibri" panose="020F0502020204030204" pitchFamily="34" charset="0"/>
              </a:rPr>
              <a:t>Size 30pt, Calibri Bold, RGB 0,63,114</a:t>
            </a:r>
          </a:p>
        </p:txBody>
      </p:sp>
      <p:sp>
        <p:nvSpPr>
          <p:cNvPr id="3" name="Content Placeholder 2"/>
          <p:cNvSpPr>
            <a:spLocks noGrp="1"/>
          </p:cNvSpPr>
          <p:nvPr>
            <p:ph idx="1" hasCustomPrompt="1"/>
          </p:nvPr>
        </p:nvSpPr>
        <p:spPr>
          <a:xfrm>
            <a:off x="626326" y="1726447"/>
            <a:ext cx="11043160" cy="4238924"/>
          </a:xfrm>
        </p:spPr>
        <p:txBody>
          <a:bodyPr>
            <a:normAutofit/>
          </a:bodyPr>
          <a:lstStyle>
            <a:lvl1pPr>
              <a:buClr>
                <a:srgbClr val="0083BE"/>
              </a:buClr>
              <a:defRPr sz="2200">
                <a:solidFill>
                  <a:schemeClr val="tx2"/>
                </a:solidFill>
              </a:defRPr>
            </a:lvl1pPr>
            <a:lvl2pPr marL="685800" indent="-228600">
              <a:buClr>
                <a:srgbClr val="0083BE"/>
              </a:buClr>
              <a:buSzPct val="80000"/>
              <a:buFont typeface="Courier New" panose="02070309020205020404" pitchFamily="49" charset="0"/>
              <a:buChar char="o"/>
              <a:defRPr sz="2200">
                <a:solidFill>
                  <a:schemeClr val="tx2"/>
                </a:solidFill>
              </a:defRPr>
            </a:lvl2pPr>
            <a:lvl3pPr marL="1143000" indent="-228600">
              <a:buClr>
                <a:srgbClr val="0083BE"/>
              </a:buClr>
              <a:buFont typeface="Wingdings" pitchFamily="2" charset="2"/>
              <a:buChar char="§"/>
              <a:defRPr sz="2200">
                <a:solidFill>
                  <a:schemeClr val="tx2"/>
                </a:solidFill>
              </a:defRPr>
            </a:lvl3pPr>
            <a:lvl4pPr marL="1600200" indent="-228600">
              <a:buClr>
                <a:srgbClr val="0083BE"/>
              </a:buClr>
              <a:buFont typeface="Monaco" pitchFamily="2" charset="77"/>
              <a:buChar char="⎼"/>
              <a:defRPr sz="2200">
                <a:solidFill>
                  <a:schemeClr val="tx2"/>
                </a:solidFill>
              </a:defRPr>
            </a:lvl4pPr>
            <a:lvl5pPr>
              <a:buClr>
                <a:schemeClr val="accent1"/>
              </a:buClr>
              <a:defRPr sz="2200">
                <a:solidFill>
                  <a:schemeClr val="tx2"/>
                </a:solidFill>
              </a:defRPr>
            </a:lvl5pPr>
          </a:lstStyle>
          <a:p>
            <a:pPr lvl="0"/>
            <a:r>
              <a:rPr lang="en-US" dirty="0"/>
              <a:t>Text no smaller than 18pt, Calibri Regular</a:t>
            </a:r>
          </a:p>
          <a:p>
            <a:pPr lvl="0"/>
            <a:r>
              <a:rPr lang="en-US" dirty="0"/>
              <a:t>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67585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and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626326" y="402208"/>
            <a:ext cx="10859430" cy="1251582"/>
          </a:xfrm>
        </p:spPr>
        <p:txBody>
          <a:bodyPr anchor="t" anchorCtr="0">
            <a:normAutofit/>
          </a:bodyPr>
          <a:lstStyle>
            <a:lvl1pPr>
              <a:defRPr sz="3000" b="1" i="0">
                <a:solidFill>
                  <a:srgbClr val="003F72"/>
                </a:solidFill>
                <a:latin typeface="Calibri" panose="020F0502020204030204" pitchFamily="34" charset="0"/>
                <a:cs typeface="Calibri" panose="020F0502020204030204" pitchFamily="34" charset="0"/>
              </a:defRPr>
            </a:lvl1pPr>
          </a:lstStyle>
          <a:p>
            <a:r>
              <a:rPr lang="en-US" sz="3000" b="1" i="0" dirty="0">
                <a:solidFill>
                  <a:srgbClr val="003F72"/>
                </a:solidFill>
                <a:latin typeface="Calibri" panose="020F0502020204030204" pitchFamily="34" charset="0"/>
                <a:cs typeface="Calibri" panose="020F0502020204030204" pitchFamily="34" charset="0"/>
              </a:rPr>
              <a:t>Click To Insert Title • Text boxes can move to accommodate content</a:t>
            </a:r>
            <a:br>
              <a:rPr lang="en-US" sz="3000" b="1" i="0" dirty="0">
                <a:solidFill>
                  <a:srgbClr val="003F72"/>
                </a:solidFill>
                <a:latin typeface="Calibri" panose="020F0502020204030204" pitchFamily="34" charset="0"/>
                <a:cs typeface="Calibri" panose="020F0502020204030204" pitchFamily="34" charset="0"/>
              </a:rPr>
            </a:br>
            <a:r>
              <a:rPr lang="en-US" sz="3000" b="1" i="0" dirty="0">
                <a:solidFill>
                  <a:srgbClr val="003F72"/>
                </a:solidFill>
                <a:latin typeface="Calibri" panose="020F0502020204030204" pitchFamily="34" charset="0"/>
                <a:cs typeface="Calibri" panose="020F0502020204030204" pitchFamily="34" charset="0"/>
              </a:rPr>
              <a:t>Size 30pt, Calibri Bold, RGB 0,63,114</a:t>
            </a:r>
          </a:p>
        </p:txBody>
      </p:sp>
      <p:sp>
        <p:nvSpPr>
          <p:cNvPr id="3" name="Content Placeholder 2"/>
          <p:cNvSpPr>
            <a:spLocks noGrp="1"/>
          </p:cNvSpPr>
          <p:nvPr>
            <p:ph idx="1" hasCustomPrompt="1"/>
          </p:nvPr>
        </p:nvSpPr>
        <p:spPr>
          <a:xfrm>
            <a:off x="626327" y="1696111"/>
            <a:ext cx="5095240" cy="4182175"/>
          </a:xfrm>
        </p:spPr>
        <p:txBody>
          <a:bodyPr>
            <a:normAutofit/>
          </a:bodyPr>
          <a:lstStyle>
            <a:lvl1pPr marL="342900" indent="-342900">
              <a:buClr>
                <a:srgbClr val="0083BE"/>
              </a:buClr>
              <a:buFont typeface="Arial" panose="020B0604020202020204" pitchFamily="34" charset="0"/>
              <a:buChar char="•"/>
              <a:defRPr sz="2200">
                <a:solidFill>
                  <a:schemeClr val="tx2"/>
                </a:solidFill>
              </a:defRPr>
            </a:lvl1pPr>
            <a:lvl2pPr marL="685800" indent="-228600">
              <a:buClr>
                <a:srgbClr val="0083BE"/>
              </a:buClr>
              <a:buSzPct val="80000"/>
              <a:buFont typeface="Courier New" panose="02070309020205020404" pitchFamily="49" charset="0"/>
              <a:buChar char="o"/>
              <a:defRPr sz="2200">
                <a:solidFill>
                  <a:schemeClr val="tx2"/>
                </a:solidFill>
              </a:defRPr>
            </a:lvl2pPr>
            <a:lvl3pPr marL="1143000" indent="-228600">
              <a:buClr>
                <a:srgbClr val="0083BE"/>
              </a:buClr>
              <a:buFont typeface="Wingdings" pitchFamily="2" charset="2"/>
              <a:buChar char="§"/>
              <a:defRPr sz="2200">
                <a:solidFill>
                  <a:schemeClr val="tx2"/>
                </a:solidFill>
              </a:defRPr>
            </a:lvl3pPr>
            <a:lvl4pPr marL="1600200" indent="-228600">
              <a:buClr>
                <a:srgbClr val="0083BE"/>
              </a:buClr>
              <a:buFont typeface="Apple Symbols" panose="02000000000000000000" pitchFamily="2" charset="-79"/>
              <a:buChar char="⎼"/>
              <a:defRPr sz="2200">
                <a:solidFill>
                  <a:schemeClr val="tx2"/>
                </a:solidFill>
              </a:defRPr>
            </a:lvl4pPr>
            <a:lvl5pPr>
              <a:defRPr>
                <a:solidFill>
                  <a:schemeClr val="tx1"/>
                </a:solidFill>
              </a:defRPr>
            </a:lvl5pPr>
          </a:lstStyle>
          <a:p>
            <a:pPr lvl="0"/>
            <a:r>
              <a:rPr lang="en-US" dirty="0"/>
              <a:t>Text no smaller than 18pt, Calibri Regular</a:t>
            </a:r>
          </a:p>
          <a:p>
            <a:pPr lvl="0"/>
            <a:endParaRPr lang="en-US" dirty="0"/>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2">
            <a:extLst>
              <a:ext uri="{FF2B5EF4-FFF2-40B4-BE49-F238E27FC236}">
                <a16:creationId xmlns:a16="http://schemas.microsoft.com/office/drawing/2014/main" id="{EF383A4C-A2F8-BF49-B606-69329284EA1C}"/>
              </a:ext>
            </a:extLst>
          </p:cNvPr>
          <p:cNvSpPr>
            <a:spLocks noGrp="1"/>
          </p:cNvSpPr>
          <p:nvPr>
            <p:ph idx="13" hasCustomPrompt="1"/>
          </p:nvPr>
        </p:nvSpPr>
        <p:spPr>
          <a:xfrm>
            <a:off x="6392375" y="1696111"/>
            <a:ext cx="5095240" cy="4182175"/>
          </a:xfrm>
        </p:spPr>
        <p:txBody>
          <a:bodyPr>
            <a:normAutofit/>
          </a:bodyPr>
          <a:lstStyle>
            <a:lvl1pPr marL="0" indent="0">
              <a:buFontTx/>
              <a:buNone/>
              <a:defRPr sz="2200">
                <a:solidFill>
                  <a:schemeClr val="tx1"/>
                </a:solidFill>
              </a:defRPr>
            </a:lvl1pPr>
            <a:lvl2pPr>
              <a:buClr>
                <a:srgbClr val="003F72"/>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Place Image</a:t>
            </a:r>
          </a:p>
        </p:txBody>
      </p:sp>
      <p:sp>
        <p:nvSpPr>
          <p:cNvPr id="10" name="Slide Number Placeholder 5">
            <a:extLst>
              <a:ext uri="{FF2B5EF4-FFF2-40B4-BE49-F238E27FC236}">
                <a16:creationId xmlns:a16="http://schemas.microsoft.com/office/drawing/2014/main" id="{00B6D176-C922-5A44-8B5F-972BC9B43A91}"/>
              </a:ext>
            </a:extLst>
          </p:cNvPr>
          <p:cNvSpPr txBox="1">
            <a:spLocks/>
          </p:cNvSpPr>
          <p:nvPr userDrawn="1"/>
        </p:nvSpPr>
        <p:spPr>
          <a:xfrm>
            <a:off x="5538216" y="6492876"/>
            <a:ext cx="116332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000" smtClean="0">
                <a:solidFill>
                  <a:srgbClr val="003F72"/>
                </a:solidFill>
              </a:rPr>
              <a:pPr/>
              <a:t>‹#›</a:t>
            </a:fld>
            <a:endParaRPr lang="en-US" sz="1000" dirty="0">
              <a:solidFill>
                <a:srgbClr val="003F72"/>
              </a:solidFill>
            </a:endParaRPr>
          </a:p>
        </p:txBody>
      </p:sp>
    </p:spTree>
    <p:extLst>
      <p:ext uri="{BB962C8B-B14F-4D97-AF65-F5344CB8AC3E}">
        <p14:creationId xmlns:p14="http://schemas.microsoft.com/office/powerpoint/2010/main" val="2644383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Media / Video Slide">
    <p:spTree>
      <p:nvGrpSpPr>
        <p:cNvPr id="1" name=""/>
        <p:cNvGrpSpPr/>
        <p:nvPr/>
      </p:nvGrpSpPr>
      <p:grpSpPr>
        <a:xfrm>
          <a:off x="0" y="0"/>
          <a:ext cx="0" cy="0"/>
          <a:chOff x="0" y="0"/>
          <a:chExt cx="0" cy="0"/>
        </a:xfrm>
      </p:grpSpPr>
      <p:sp>
        <p:nvSpPr>
          <p:cNvPr id="10" name="Media Placeholder 9">
            <a:extLst>
              <a:ext uri="{FF2B5EF4-FFF2-40B4-BE49-F238E27FC236}">
                <a16:creationId xmlns:a16="http://schemas.microsoft.com/office/drawing/2014/main" id="{70F19F6E-1AB7-8E46-A2E1-01B247BB0DC1}"/>
              </a:ext>
            </a:extLst>
          </p:cNvPr>
          <p:cNvSpPr>
            <a:spLocks noGrp="1"/>
          </p:cNvSpPr>
          <p:nvPr>
            <p:ph type="media" sz="quarter" idx="10" hasCustomPrompt="1"/>
          </p:nvPr>
        </p:nvSpPr>
        <p:spPr>
          <a:xfrm>
            <a:off x="0" y="0"/>
            <a:ext cx="12192000" cy="6858000"/>
          </a:xfrm>
          <a:ln>
            <a:noFill/>
          </a:ln>
        </p:spPr>
        <p:txBody>
          <a:bodyPr/>
          <a:lstStyle/>
          <a:p>
            <a:r>
              <a:rPr lang="en-US" dirty="0"/>
              <a:t>Media/Video</a:t>
            </a:r>
          </a:p>
        </p:txBody>
      </p:sp>
    </p:spTree>
    <p:extLst>
      <p:ext uri="{BB962C8B-B14F-4D97-AF65-F5344CB8AC3E}">
        <p14:creationId xmlns:p14="http://schemas.microsoft.com/office/powerpoint/2010/main" val="2032738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Question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722FA0-AB68-BE46-BCF4-CD24D6F8D89F}"/>
              </a:ext>
            </a:extLst>
          </p:cNvPr>
          <p:cNvPicPr>
            <a:picLocks noChangeAspect="1"/>
          </p:cNvPicPr>
          <p:nvPr userDrawn="1"/>
        </p:nvPicPr>
        <p:blipFill>
          <a:blip r:embed="rId2"/>
          <a:srcRect/>
          <a:stretch/>
        </p:blipFill>
        <p:spPr>
          <a:xfrm>
            <a:off x="5419" y="6096"/>
            <a:ext cx="12181162" cy="6851904"/>
          </a:xfrm>
          <a:prstGeom prst="rect">
            <a:avLst/>
          </a:prstGeom>
        </p:spPr>
      </p:pic>
      <p:sp>
        <p:nvSpPr>
          <p:cNvPr id="2" name="Title 1"/>
          <p:cNvSpPr>
            <a:spLocks noGrp="1"/>
          </p:cNvSpPr>
          <p:nvPr>
            <p:ph type="title" hasCustomPrompt="1"/>
          </p:nvPr>
        </p:nvSpPr>
        <p:spPr>
          <a:xfrm>
            <a:off x="831851" y="1709740"/>
            <a:ext cx="10515600" cy="2852737"/>
          </a:xfrm>
        </p:spPr>
        <p:txBody>
          <a:bodyPr anchor="ctr" anchorCtr="0"/>
          <a:lstStyle>
            <a:lvl1pPr algn="ctr">
              <a:defRPr sz="6000" b="1" i="0" baseline="0">
                <a:solidFill>
                  <a:srgbClr val="003F72"/>
                </a:solidFill>
              </a:defRPr>
            </a:lvl1pPr>
          </a:lstStyle>
          <a:p>
            <a:r>
              <a:rPr lang="en-US" dirty="0"/>
              <a:t>Questions?</a:t>
            </a:r>
          </a:p>
        </p:txBody>
      </p:sp>
      <p:sp>
        <p:nvSpPr>
          <p:cNvPr id="5" name="Slide Number Placeholder 5">
            <a:extLst>
              <a:ext uri="{FF2B5EF4-FFF2-40B4-BE49-F238E27FC236}">
                <a16:creationId xmlns:a16="http://schemas.microsoft.com/office/drawing/2014/main" id="{71B54FC8-1B6C-FF44-BB9D-5AFD4E94FAFB}"/>
              </a:ext>
            </a:extLst>
          </p:cNvPr>
          <p:cNvSpPr txBox="1">
            <a:spLocks/>
          </p:cNvSpPr>
          <p:nvPr userDrawn="1"/>
        </p:nvSpPr>
        <p:spPr>
          <a:xfrm>
            <a:off x="5538216" y="6492876"/>
            <a:ext cx="116332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000" smtClean="0">
                <a:solidFill>
                  <a:srgbClr val="003F72"/>
                </a:solidFill>
              </a:rPr>
              <a:pPr/>
              <a:t>‹#›</a:t>
            </a:fld>
            <a:endParaRPr lang="en-US" sz="1000" dirty="0">
              <a:solidFill>
                <a:srgbClr val="003F72"/>
              </a:solidFill>
            </a:endParaRPr>
          </a:p>
        </p:txBody>
      </p:sp>
    </p:spTree>
    <p:extLst>
      <p:ext uri="{BB962C8B-B14F-4D97-AF65-F5344CB8AC3E}">
        <p14:creationId xmlns:p14="http://schemas.microsoft.com/office/powerpoint/2010/main" val="221608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edia / Video Slide 2">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B0F2E64-6731-1545-B287-4D91F758516A}"/>
              </a:ext>
            </a:extLst>
          </p:cNvPr>
          <p:cNvSpPr txBox="1">
            <a:spLocks/>
          </p:cNvSpPr>
          <p:nvPr userDrawn="1"/>
        </p:nvSpPr>
        <p:spPr>
          <a:xfrm>
            <a:off x="5538216" y="6492882"/>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50" dirty="0">
              <a:solidFill>
                <a:srgbClr val="003F72"/>
              </a:solidFill>
            </a:endParaRPr>
          </a:p>
        </p:txBody>
      </p:sp>
      <p:sp>
        <p:nvSpPr>
          <p:cNvPr id="10" name="Media Placeholder 9">
            <a:extLst>
              <a:ext uri="{FF2B5EF4-FFF2-40B4-BE49-F238E27FC236}">
                <a16:creationId xmlns:a16="http://schemas.microsoft.com/office/drawing/2014/main" id="{70F19F6E-1AB7-8E46-A2E1-01B247BB0DC1}"/>
              </a:ext>
            </a:extLst>
          </p:cNvPr>
          <p:cNvSpPr>
            <a:spLocks noGrp="1"/>
          </p:cNvSpPr>
          <p:nvPr>
            <p:ph type="media" sz="quarter" idx="10" hasCustomPrompt="1"/>
          </p:nvPr>
        </p:nvSpPr>
        <p:spPr>
          <a:xfrm>
            <a:off x="0" y="0"/>
            <a:ext cx="12192000" cy="6858000"/>
          </a:xfrm>
          <a:prstGeom prst="rect">
            <a:avLst/>
          </a:prstGeom>
          <a:ln>
            <a:noFill/>
          </a:ln>
        </p:spPr>
        <p:txBody>
          <a:bodyPr/>
          <a:lstStyle/>
          <a:p>
            <a:r>
              <a:rPr lang="en-US" dirty="0"/>
              <a:t>Click Icon to Add Media</a:t>
            </a:r>
          </a:p>
        </p:txBody>
      </p:sp>
      <p:sp>
        <p:nvSpPr>
          <p:cNvPr id="4" name="Slide Number Placeholder 5">
            <a:extLst>
              <a:ext uri="{FF2B5EF4-FFF2-40B4-BE49-F238E27FC236}">
                <a16:creationId xmlns:a16="http://schemas.microsoft.com/office/drawing/2014/main" id="{733A2CA0-F964-D34E-9F7E-8FD6D0181326}"/>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Tree>
    <p:extLst>
      <p:ext uri="{BB962C8B-B14F-4D97-AF65-F5344CB8AC3E}">
        <p14:creationId xmlns:p14="http://schemas.microsoft.com/office/powerpoint/2010/main" val="82126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20800" y="198438"/>
            <a:ext cx="10261600" cy="487362"/>
          </a:xfrm>
          <a:prstGeom prst="rect">
            <a:avLst/>
          </a:prstGeom>
        </p:spPr>
        <p:txBody>
          <a:bodyPr vert="horz"/>
          <a:lstStyle>
            <a:lvl1pPr algn="ctr">
              <a:defRPr sz="2200" b="1" cap="all"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p:cNvSpPr>
            <a:spLocks noGrp="1"/>
          </p:cNvSpPr>
          <p:nvPr>
            <p:ph idx="1"/>
          </p:nvPr>
        </p:nvSpPr>
        <p:spPr>
          <a:xfrm>
            <a:off x="1320800" y="1143000"/>
            <a:ext cx="10261600" cy="5181600"/>
          </a:xfrm>
          <a:prstGeom prst="rect">
            <a:avLst/>
          </a:prstGeom>
        </p:spPr>
        <p:txBody>
          <a:bodyPr/>
          <a:lstStyle>
            <a:lvl1pPr>
              <a:defRPr>
                <a:solidFill>
                  <a:srgbClr val="17478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10"/>
          <p:cNvSpPr>
            <a:spLocks noGrp="1"/>
          </p:cNvSpPr>
          <p:nvPr>
            <p:ph type="sldNum" sz="quarter" idx="12"/>
          </p:nvPr>
        </p:nvSpPr>
        <p:spPr>
          <a:xfrm>
            <a:off x="8737600" y="6553200"/>
            <a:ext cx="2844800" cy="304800"/>
          </a:xfrm>
          <a:prstGeom prst="rect">
            <a:avLst/>
          </a:prstGeom>
        </p:spPr>
        <p:txBody>
          <a:bodyPr/>
          <a:lstStyle>
            <a:lvl1pPr>
              <a:defRPr/>
            </a:lvl1pPr>
          </a:lstStyle>
          <a:p>
            <a:fld id="{A829F25A-84D3-4F9E-BD6A-3ADD05BBF9F6}" type="slidenum">
              <a:rPr lang="en-US" altLang="en-US"/>
              <a:pPr/>
              <a:t>‹#›</a:t>
            </a:fld>
            <a:endParaRPr lang="en-US" altLang="en-US" dirty="0"/>
          </a:p>
        </p:txBody>
      </p:sp>
      <p:pic>
        <p:nvPicPr>
          <p:cNvPr id="8" name="Picture 7"/>
          <p:cNvPicPr>
            <a:picLocks noChangeAspect="1"/>
          </p:cNvPicPr>
          <p:nvPr userDrawn="1"/>
        </p:nvPicPr>
        <p:blipFill>
          <a:blip r:embed="rId2"/>
          <a:stretch>
            <a:fillRect/>
          </a:stretch>
        </p:blipFill>
        <p:spPr>
          <a:xfrm>
            <a:off x="10978787" y="37941"/>
            <a:ext cx="1213213" cy="760888"/>
          </a:xfrm>
          <a:prstGeom prst="rect">
            <a:avLst/>
          </a:prstGeom>
        </p:spPr>
      </p:pic>
    </p:spTree>
    <p:extLst>
      <p:ext uri="{BB962C8B-B14F-4D97-AF65-F5344CB8AC3E}">
        <p14:creationId xmlns:p14="http://schemas.microsoft.com/office/powerpoint/2010/main" val="60612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A37B47-9D99-B34C-B4E0-C6553B4D627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 y="0"/>
            <a:ext cx="12188719" cy="6851902"/>
          </a:xfrm>
          <a:prstGeom prst="rect">
            <a:avLst/>
          </a:prstGeom>
        </p:spPr>
      </p:pic>
      <p:sp>
        <p:nvSpPr>
          <p:cNvPr id="2" name="Title 1"/>
          <p:cNvSpPr>
            <a:spLocks noGrp="1"/>
          </p:cNvSpPr>
          <p:nvPr>
            <p:ph type="title" hasCustomPrompt="1"/>
          </p:nvPr>
        </p:nvSpPr>
        <p:spPr>
          <a:xfrm>
            <a:off x="650311" y="5520223"/>
            <a:ext cx="10515600" cy="415909"/>
          </a:xfrm>
          <a:prstGeom prst="rect">
            <a:avLst/>
          </a:prstGeom>
        </p:spPr>
        <p:txBody>
          <a:bodyPr anchor="t">
            <a:normAutofit/>
          </a:bodyPr>
          <a:lstStyle>
            <a:lvl1pPr algn="ctr">
              <a:defRPr sz="1650" b="1" i="0">
                <a:solidFill>
                  <a:schemeClr val="tx1">
                    <a:lumMod val="65000"/>
                    <a:lumOff val="35000"/>
                  </a:schemeClr>
                </a:solidFill>
                <a:latin typeface="Calibri" panose="020F0502020204030204" pitchFamily="34" charset="0"/>
                <a:cs typeface="Calibri" panose="020F0502020204030204" pitchFamily="34" charset="0"/>
              </a:defRPr>
            </a:lvl1pPr>
          </a:lstStyle>
          <a:p>
            <a:r>
              <a:rPr lang="en-US" dirty="0"/>
              <a:t>Click To Edit Image Title, 22pt Calibri Bold, Color: RGB 0,89,89 </a:t>
            </a:r>
          </a:p>
        </p:txBody>
      </p:sp>
      <p:sp>
        <p:nvSpPr>
          <p:cNvPr id="3" name="Content Placeholder 2"/>
          <p:cNvSpPr>
            <a:spLocks noGrp="1"/>
          </p:cNvSpPr>
          <p:nvPr>
            <p:ph idx="1" hasCustomPrompt="1"/>
          </p:nvPr>
        </p:nvSpPr>
        <p:spPr>
          <a:xfrm>
            <a:off x="623016" y="1624084"/>
            <a:ext cx="10524893" cy="3807724"/>
          </a:xfrm>
          <a:prstGeom prst="rect">
            <a:avLst/>
          </a:prstGeom>
        </p:spPr>
        <p:txBody>
          <a:bodyPr/>
          <a:lstStyle>
            <a:lvl1pPr marL="0" indent="0">
              <a:buFontTx/>
              <a:buNone/>
              <a:defRPr>
                <a:solidFill>
                  <a:schemeClr val="tx1"/>
                </a:solidFill>
              </a:defRPr>
            </a:lvl1pPr>
            <a:lvl2pPr>
              <a:buClr>
                <a:srgbClr val="003F72"/>
              </a:buClr>
              <a:defRPr/>
            </a:lvl2pPr>
          </a:lstStyle>
          <a:p>
            <a:pPr lvl="0"/>
            <a:r>
              <a:rPr lang="en-US" dirty="0"/>
              <a:t>Click To Place Image</a:t>
            </a:r>
          </a:p>
        </p:txBody>
      </p:sp>
      <p:sp>
        <p:nvSpPr>
          <p:cNvPr id="6" name="Slide Number Placeholder 5">
            <a:extLst>
              <a:ext uri="{FF2B5EF4-FFF2-40B4-BE49-F238E27FC236}">
                <a16:creationId xmlns:a16="http://schemas.microsoft.com/office/drawing/2014/main" id="{B5EC2367-8F44-D744-9189-CAE5EF90F3DF}"/>
              </a:ext>
            </a:extLst>
          </p:cNvPr>
          <p:cNvSpPr txBox="1">
            <a:spLocks/>
          </p:cNvSpPr>
          <p:nvPr userDrawn="1"/>
        </p:nvSpPr>
        <p:spPr>
          <a:xfrm>
            <a:off x="5538216" y="6492882"/>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50" dirty="0">
              <a:solidFill>
                <a:srgbClr val="003F72"/>
              </a:solidFill>
            </a:endParaRPr>
          </a:p>
        </p:txBody>
      </p:sp>
      <p:sp>
        <p:nvSpPr>
          <p:cNvPr id="8" name="Slide Number Placeholder 5">
            <a:extLst>
              <a:ext uri="{FF2B5EF4-FFF2-40B4-BE49-F238E27FC236}">
                <a16:creationId xmlns:a16="http://schemas.microsoft.com/office/drawing/2014/main" id="{A9E8B9B7-E31F-3542-92B1-B94DA9F5CA55}"/>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3D509D3A-48BB-D243-BEFF-4827580461E8}"/>
              </a:ext>
            </a:extLst>
          </p:cNvPr>
          <p:cNvSpPr>
            <a:spLocks noGrp="1"/>
          </p:cNvSpPr>
          <p:nvPr>
            <p:ph type="body" sz="quarter" idx="14" hasCustomPrompt="1"/>
          </p:nvPr>
        </p:nvSpPr>
        <p:spPr>
          <a:xfrm>
            <a:off x="623018" y="350732"/>
            <a:ext cx="10008775" cy="1075463"/>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9" name="Picture 8" descr="VHA Live Whole Health Graphic">
            <a:extLst>
              <a:ext uri="{FF2B5EF4-FFF2-40B4-BE49-F238E27FC236}">
                <a16:creationId xmlns:a16="http://schemas.microsoft.com/office/drawing/2014/main" id="{9D066CF6-A32E-304B-96AA-3D8C3DE54B07}"/>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11" name="Picture 10" descr="Logo and seal for the U.S. Department of Veterans Affairs, Veterans Health Administration">
            <a:extLst>
              <a:ext uri="{FF2B5EF4-FFF2-40B4-BE49-F238E27FC236}">
                <a16:creationId xmlns:a16="http://schemas.microsoft.com/office/drawing/2014/main" id="{30153DD9-BDBF-5C4C-AAA4-2A5255DC3385}"/>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2019252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Image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p:cNvSpPr>
            <a:spLocks noGrp="1"/>
          </p:cNvSpPr>
          <p:nvPr>
            <p:ph idx="1" hasCustomPrompt="1"/>
          </p:nvPr>
        </p:nvSpPr>
        <p:spPr>
          <a:xfrm>
            <a:off x="626327" y="1696111"/>
            <a:ext cx="5095240" cy="4182175"/>
          </a:xfrm>
          <a:prstGeom prst="rect">
            <a:avLst/>
          </a:prstGeom>
        </p:spPr>
        <p:txBody>
          <a:bodyPr>
            <a:normAutofit/>
          </a:bodyPr>
          <a:lstStyle>
            <a:lvl1pPr marL="257168" indent="-257168">
              <a:buClr>
                <a:srgbClr val="0083BE"/>
              </a:buClr>
              <a:buFont typeface="Arial" panose="020B0604020202020204" pitchFamily="34" charset="0"/>
              <a:buChar char="•"/>
              <a:defRPr sz="1650">
                <a:solidFill>
                  <a:schemeClr val="tx1"/>
                </a:solidFill>
              </a:defRPr>
            </a:lvl1pPr>
            <a:lvl2pPr marL="514337" indent="-171446">
              <a:buClr>
                <a:srgbClr val="0083BE"/>
              </a:buClr>
              <a:buSzPct val="80000"/>
              <a:buFont typeface="Courier New" panose="02070309020205020404" pitchFamily="49" charset="0"/>
              <a:buChar char="o"/>
              <a:defRPr sz="1650">
                <a:solidFill>
                  <a:schemeClr val="tx1"/>
                </a:solidFill>
              </a:defRPr>
            </a:lvl2pPr>
            <a:lvl3pPr marL="857228" indent="-171446">
              <a:buClr>
                <a:srgbClr val="0083BE"/>
              </a:buClr>
              <a:buFont typeface="Wingdings" pitchFamily="2" charset="2"/>
              <a:buChar char="§"/>
              <a:defRPr sz="1650">
                <a:solidFill>
                  <a:schemeClr val="tx1"/>
                </a:solidFill>
              </a:defRPr>
            </a:lvl3pPr>
            <a:lvl4pPr marL="1200120" indent="-171446">
              <a:buClr>
                <a:srgbClr val="0083BE"/>
              </a:buClr>
              <a:buFont typeface="Apple Symbols" panose="02000000000000000000" pitchFamily="2" charset="-79"/>
              <a:buChar char="⎼"/>
              <a:defRPr sz="1650">
                <a:solidFill>
                  <a:schemeClr val="tx1"/>
                </a:solidFill>
              </a:defRPr>
            </a:lvl4pPr>
            <a:lvl5pPr>
              <a:defRPr>
                <a:solidFill>
                  <a:schemeClr val="tx1"/>
                </a:solidFill>
              </a:defRPr>
            </a:lvl5pPr>
          </a:lstStyle>
          <a:p>
            <a:pPr lvl="0"/>
            <a:r>
              <a:rPr lang="en-US" dirty="0"/>
              <a:t>Text no smaller than 18pt, Calibri Regular</a:t>
            </a:r>
          </a:p>
          <a:p>
            <a:pPr lvl="0"/>
            <a:endParaRPr lang="en-US" dirty="0"/>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2">
            <a:extLst>
              <a:ext uri="{FF2B5EF4-FFF2-40B4-BE49-F238E27FC236}">
                <a16:creationId xmlns:a16="http://schemas.microsoft.com/office/drawing/2014/main" id="{EF383A4C-A2F8-BF49-B606-69329284EA1C}"/>
              </a:ext>
            </a:extLst>
          </p:cNvPr>
          <p:cNvSpPr>
            <a:spLocks noGrp="1"/>
          </p:cNvSpPr>
          <p:nvPr>
            <p:ph idx="13" hasCustomPrompt="1"/>
          </p:nvPr>
        </p:nvSpPr>
        <p:spPr>
          <a:xfrm>
            <a:off x="6392375" y="1696111"/>
            <a:ext cx="5095240" cy="4182175"/>
          </a:xfrm>
          <a:prstGeom prst="rect">
            <a:avLst/>
          </a:prstGeom>
        </p:spPr>
        <p:txBody>
          <a:bodyPr>
            <a:normAutofit/>
          </a:bodyPr>
          <a:lstStyle>
            <a:lvl1pPr marL="0" indent="0">
              <a:buFontTx/>
              <a:buNone/>
              <a:defRPr sz="1650">
                <a:solidFill>
                  <a:schemeClr val="tx1"/>
                </a:solidFill>
              </a:defRPr>
            </a:lvl1pPr>
            <a:lvl2pPr>
              <a:buClr>
                <a:srgbClr val="003F72"/>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Place Image</a:t>
            </a:r>
          </a:p>
        </p:txBody>
      </p:sp>
      <p:sp>
        <p:nvSpPr>
          <p:cNvPr id="11" name="Slide Number Placeholder 5">
            <a:extLst>
              <a:ext uri="{FF2B5EF4-FFF2-40B4-BE49-F238E27FC236}">
                <a16:creationId xmlns:a16="http://schemas.microsoft.com/office/drawing/2014/main" id="{F975DB10-B9D7-0641-8D39-FDF873DFE99B}"/>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4" name="Text Placeholder 3">
            <a:extLst>
              <a:ext uri="{FF2B5EF4-FFF2-40B4-BE49-F238E27FC236}">
                <a16:creationId xmlns:a16="http://schemas.microsoft.com/office/drawing/2014/main" id="{8BB3DFAB-FE33-6A45-A80A-53006CBC0157}"/>
              </a:ext>
            </a:extLst>
          </p:cNvPr>
          <p:cNvSpPr>
            <a:spLocks noGrp="1"/>
          </p:cNvSpPr>
          <p:nvPr>
            <p:ph type="body" sz="quarter" idx="14" hasCustomPrompt="1"/>
          </p:nvPr>
        </p:nvSpPr>
        <p:spPr>
          <a:xfrm>
            <a:off x="626330" y="350734"/>
            <a:ext cx="10008775" cy="1085559"/>
          </a:xfrm>
          <a:prstGeom prst="rect">
            <a:avLst/>
          </a:prstGeom>
        </p:spPr>
        <p:txBody>
          <a:bodyPr/>
          <a:lstStyle>
            <a:lvl1pPr marL="0" indent="0">
              <a:buNone/>
              <a:defRPr sz="2250"/>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9" name="Picture 8" descr="VHA Live Whole Health Graphic">
            <a:extLst>
              <a:ext uri="{FF2B5EF4-FFF2-40B4-BE49-F238E27FC236}">
                <a16:creationId xmlns:a16="http://schemas.microsoft.com/office/drawing/2014/main" id="{D477B286-731B-404C-B13F-0AF54059DC3C}"/>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10" name="Picture 9" descr="Logo and seal for the U.S. Department of Veterans Affairs, Veterans Health Administration">
            <a:extLst>
              <a:ext uri="{FF2B5EF4-FFF2-40B4-BE49-F238E27FC236}">
                <a16:creationId xmlns:a16="http://schemas.microsoft.com/office/drawing/2014/main" id="{77134205-D045-F049-8748-D8A8D88022F2}"/>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153001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ransition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A334FD-CDB9-4E4B-A9B3-39744F3FC10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914400" y="2542524"/>
            <a:ext cx="10363200" cy="1399039"/>
          </a:xfrm>
          <a:prstGeom prst="rect">
            <a:avLst/>
          </a:prstGeom>
        </p:spPr>
        <p:txBody>
          <a:bodyPr anchor="t" anchorCtr="0">
            <a:noAutofit/>
          </a:bodyPr>
          <a:lstStyle>
            <a:lvl1pPr algn="l">
              <a:lnSpc>
                <a:spcPct val="100000"/>
              </a:lnSpc>
              <a:defRPr sz="2100" b="1" i="0" baseline="0">
                <a:solidFill>
                  <a:schemeClr val="bg1"/>
                </a:solidFill>
                <a:latin typeface="Calibri" panose="020F0502020204030204" pitchFamily="34" charset="0"/>
                <a:cs typeface="Calibri" panose="020F0502020204030204" pitchFamily="34" charset="0"/>
              </a:defRPr>
            </a:lvl1pPr>
          </a:lstStyle>
          <a:p>
            <a:r>
              <a:rPr lang="en-US" dirty="0"/>
              <a:t>Click to Edit Transition Slide Title</a:t>
            </a:r>
            <a:br>
              <a:rPr lang="en-US" dirty="0"/>
            </a:br>
            <a:r>
              <a:rPr lang="en-US" dirty="0"/>
              <a:t>Size 28pt, Calibri Bold, Color: RGB 255,255,255</a:t>
            </a:r>
          </a:p>
        </p:txBody>
      </p:sp>
      <p:sp>
        <p:nvSpPr>
          <p:cNvPr id="3" name="Subtitle 2"/>
          <p:cNvSpPr>
            <a:spLocks noGrp="1"/>
          </p:cNvSpPr>
          <p:nvPr>
            <p:ph type="subTitle" idx="1" hasCustomPrompt="1"/>
          </p:nvPr>
        </p:nvSpPr>
        <p:spPr>
          <a:xfrm>
            <a:off x="914400" y="3963867"/>
            <a:ext cx="9753600" cy="1126671"/>
          </a:xfrm>
          <a:prstGeom prst="rect">
            <a:avLst/>
          </a:prstGeom>
        </p:spPr>
        <p:txBody>
          <a:bodyPr>
            <a:normAutofit/>
          </a:bodyPr>
          <a:lstStyle>
            <a:lvl1pPr marL="0" indent="0" algn="l">
              <a:lnSpc>
                <a:spcPct val="100000"/>
              </a:lnSpc>
              <a:buNone/>
              <a:defRPr sz="1350" i="1"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Subtitle</a:t>
            </a:r>
            <a:br>
              <a:rPr lang="en-US" dirty="0"/>
            </a:br>
            <a:r>
              <a:rPr lang="en-US" dirty="0"/>
              <a:t>Size 18pt, Calibri Italic, Color: RGB 255,255,255</a:t>
            </a:r>
          </a:p>
        </p:txBody>
      </p:sp>
      <p:sp>
        <p:nvSpPr>
          <p:cNvPr id="6" name="Slide Number Placeholder 5">
            <a:extLst>
              <a:ext uri="{FF2B5EF4-FFF2-40B4-BE49-F238E27FC236}">
                <a16:creationId xmlns:a16="http://schemas.microsoft.com/office/drawing/2014/main" id="{D57521C5-C50D-C04D-A79C-9EA444E44AEF}"/>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pic>
        <p:nvPicPr>
          <p:cNvPr id="7" name="Picture 6" descr="VHA Live Whole Health Graphic">
            <a:extLst>
              <a:ext uri="{FF2B5EF4-FFF2-40B4-BE49-F238E27FC236}">
                <a16:creationId xmlns:a16="http://schemas.microsoft.com/office/drawing/2014/main" id="{65D11122-CA4E-1245-9A7F-441B233B1B2C}"/>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9" name="Picture 8" descr="Logo and seal for the U.S. Department of Veterans Affairs, Veterans Health Administration">
            <a:extLst>
              <a:ext uri="{FF2B5EF4-FFF2-40B4-BE49-F238E27FC236}">
                <a16:creationId xmlns:a16="http://schemas.microsoft.com/office/drawing/2014/main" id="{BF1A4D08-D141-9F41-8A81-63D8A6BA94CD}"/>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133112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2">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722FA0-AB68-BE46-BCF4-CD24D6F8D89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 y="0"/>
            <a:ext cx="12188719" cy="6851902"/>
          </a:xfrm>
          <a:prstGeom prst="rect">
            <a:avLst/>
          </a:prstGeom>
        </p:spPr>
      </p:pic>
      <p:sp>
        <p:nvSpPr>
          <p:cNvPr id="2" name="Title 1"/>
          <p:cNvSpPr>
            <a:spLocks noGrp="1"/>
          </p:cNvSpPr>
          <p:nvPr>
            <p:ph type="title" hasCustomPrompt="1"/>
          </p:nvPr>
        </p:nvSpPr>
        <p:spPr>
          <a:xfrm>
            <a:off x="831851" y="2446725"/>
            <a:ext cx="10515600" cy="2852737"/>
          </a:xfrm>
          <a:prstGeom prst="rect">
            <a:avLst/>
          </a:prstGeom>
        </p:spPr>
        <p:txBody>
          <a:bodyPr anchor="ctr" anchorCtr="0"/>
          <a:lstStyle>
            <a:lvl1pPr algn="ctr">
              <a:defRPr sz="4500" b="1" i="0" baseline="0">
                <a:solidFill>
                  <a:schemeClr val="bg1"/>
                </a:solidFill>
              </a:defRPr>
            </a:lvl1pPr>
          </a:lstStyle>
          <a:p>
            <a:r>
              <a:rPr lang="en-US" dirty="0"/>
              <a:t>Questions?</a:t>
            </a:r>
          </a:p>
        </p:txBody>
      </p:sp>
      <p:sp>
        <p:nvSpPr>
          <p:cNvPr id="6" name="Slide Number Placeholder 5">
            <a:extLst>
              <a:ext uri="{FF2B5EF4-FFF2-40B4-BE49-F238E27FC236}">
                <a16:creationId xmlns:a16="http://schemas.microsoft.com/office/drawing/2014/main" id="{6D14EDFD-AAE4-D249-871B-495B4EC5A786}"/>
              </a:ext>
            </a:extLst>
          </p:cNvPr>
          <p:cNvSpPr txBox="1">
            <a:spLocks/>
          </p:cNvSpPr>
          <p:nvPr userDrawn="1"/>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pic>
        <p:nvPicPr>
          <p:cNvPr id="4" name="Picture 3" descr="VHA Live Whole Health Graphic">
            <a:extLst>
              <a:ext uri="{FF2B5EF4-FFF2-40B4-BE49-F238E27FC236}">
                <a16:creationId xmlns:a16="http://schemas.microsoft.com/office/drawing/2014/main" id="{B9DE6CE6-6E91-DD47-9252-9C54413D81C1}"/>
              </a:ext>
            </a:extLst>
          </p:cNvPr>
          <p:cNvPicPr>
            <a:picLocks noChangeAspect="1"/>
          </p:cNvPicPr>
          <p:nvPr userDrawn="1"/>
        </p:nvPicPr>
        <p:blipFill>
          <a:blip r:embed="rId3"/>
          <a:stretch>
            <a:fillRect/>
          </a:stretch>
        </p:blipFill>
        <p:spPr>
          <a:xfrm>
            <a:off x="778953" y="6320105"/>
            <a:ext cx="1814347" cy="153325"/>
          </a:xfrm>
          <a:prstGeom prst="rect">
            <a:avLst/>
          </a:prstGeom>
        </p:spPr>
      </p:pic>
      <p:pic>
        <p:nvPicPr>
          <p:cNvPr id="7" name="Picture 6" descr="Logo and seal for the U.S. Department of Veterans Affairs, Veterans Health Administration">
            <a:extLst>
              <a:ext uri="{FF2B5EF4-FFF2-40B4-BE49-F238E27FC236}">
                <a16:creationId xmlns:a16="http://schemas.microsoft.com/office/drawing/2014/main" id="{CB2821ED-7562-AE4B-9C26-CB81F27CF222}"/>
              </a:ext>
            </a:extLst>
          </p:cNvPr>
          <p:cNvPicPr>
            <a:picLocks noChangeAspect="1"/>
          </p:cNvPicPr>
          <p:nvPr userDrawn="1"/>
        </p:nvPicPr>
        <p:blipFill>
          <a:blip r:embed="rId4"/>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334470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Media / Video Slide">
    <p:spTree>
      <p:nvGrpSpPr>
        <p:cNvPr id="1" name=""/>
        <p:cNvGrpSpPr/>
        <p:nvPr/>
      </p:nvGrpSpPr>
      <p:grpSpPr>
        <a:xfrm>
          <a:off x="0" y="0"/>
          <a:ext cx="0" cy="0"/>
          <a:chOff x="0" y="0"/>
          <a:chExt cx="0" cy="0"/>
        </a:xfrm>
      </p:grpSpPr>
      <p:sp>
        <p:nvSpPr>
          <p:cNvPr id="10" name="Media Placeholder 9">
            <a:extLst>
              <a:ext uri="{FF2B5EF4-FFF2-40B4-BE49-F238E27FC236}">
                <a16:creationId xmlns:a16="http://schemas.microsoft.com/office/drawing/2014/main" id="{70F19F6E-1AB7-8E46-A2E1-01B247BB0DC1}"/>
              </a:ext>
            </a:extLst>
          </p:cNvPr>
          <p:cNvSpPr>
            <a:spLocks noGrp="1"/>
          </p:cNvSpPr>
          <p:nvPr>
            <p:ph type="media" sz="quarter" idx="10" hasCustomPrompt="1"/>
          </p:nvPr>
        </p:nvSpPr>
        <p:spPr>
          <a:xfrm>
            <a:off x="0" y="0"/>
            <a:ext cx="12192000" cy="6858000"/>
          </a:xfrm>
          <a:ln>
            <a:noFill/>
          </a:ln>
        </p:spPr>
        <p:txBody>
          <a:bodyPr/>
          <a:lstStyle/>
          <a:p>
            <a:r>
              <a:rPr lang="en-US" dirty="0"/>
              <a:t>Media/Video</a:t>
            </a:r>
          </a:p>
        </p:txBody>
      </p:sp>
    </p:spTree>
    <p:extLst>
      <p:ext uri="{BB962C8B-B14F-4D97-AF65-F5344CB8AC3E}">
        <p14:creationId xmlns:p14="http://schemas.microsoft.com/office/powerpoint/2010/main" val="221382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20800" y="198438"/>
            <a:ext cx="10261600" cy="487362"/>
          </a:xfrm>
          <a:prstGeom prst="rect">
            <a:avLst/>
          </a:prstGeom>
        </p:spPr>
        <p:txBody>
          <a:bodyPr vert="horz"/>
          <a:lstStyle>
            <a:lvl1pPr algn="ctr">
              <a:defRPr sz="2200" b="1" cap="all"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p:cNvSpPr>
            <a:spLocks noGrp="1"/>
          </p:cNvSpPr>
          <p:nvPr>
            <p:ph idx="1"/>
          </p:nvPr>
        </p:nvSpPr>
        <p:spPr>
          <a:xfrm>
            <a:off x="1320800" y="1143000"/>
            <a:ext cx="10261600" cy="5181600"/>
          </a:xfrm>
          <a:prstGeom prst="rect">
            <a:avLst/>
          </a:prstGeom>
        </p:spPr>
        <p:txBody>
          <a:bodyPr/>
          <a:lstStyle>
            <a:lvl1pPr>
              <a:defRPr>
                <a:solidFill>
                  <a:srgbClr val="17478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10"/>
          <p:cNvSpPr>
            <a:spLocks noGrp="1"/>
          </p:cNvSpPr>
          <p:nvPr>
            <p:ph type="sldNum" sz="quarter" idx="12"/>
          </p:nvPr>
        </p:nvSpPr>
        <p:spPr>
          <a:xfrm>
            <a:off x="8737600" y="6553200"/>
            <a:ext cx="2844800" cy="304800"/>
          </a:xfrm>
          <a:prstGeom prst="rect">
            <a:avLst/>
          </a:prstGeom>
        </p:spPr>
        <p:txBody>
          <a:bodyPr/>
          <a:lstStyle>
            <a:lvl1pPr>
              <a:defRPr/>
            </a:lvl1pPr>
          </a:lstStyle>
          <a:p>
            <a:fld id="{A829F25A-84D3-4F9E-BD6A-3ADD05BBF9F6}" type="slidenum">
              <a:rPr lang="en-US" altLang="en-US"/>
              <a:pPr/>
              <a:t>‹#›</a:t>
            </a:fld>
            <a:endParaRPr lang="en-US" altLang="en-US" dirty="0"/>
          </a:p>
        </p:txBody>
      </p:sp>
      <p:pic>
        <p:nvPicPr>
          <p:cNvPr id="8" name="Picture 7"/>
          <p:cNvPicPr>
            <a:picLocks noChangeAspect="1"/>
          </p:cNvPicPr>
          <p:nvPr userDrawn="1"/>
        </p:nvPicPr>
        <p:blipFill>
          <a:blip r:embed="rId2"/>
          <a:stretch>
            <a:fillRect/>
          </a:stretch>
        </p:blipFill>
        <p:spPr>
          <a:xfrm>
            <a:off x="10978787" y="37941"/>
            <a:ext cx="1213213" cy="760888"/>
          </a:xfrm>
          <a:prstGeom prst="rect">
            <a:avLst/>
          </a:prstGeom>
        </p:spPr>
      </p:pic>
    </p:spTree>
    <p:extLst>
      <p:ext uri="{BB962C8B-B14F-4D97-AF65-F5344CB8AC3E}">
        <p14:creationId xmlns:p14="http://schemas.microsoft.com/office/powerpoint/2010/main" val="408841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image" Target="../media/image3.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image" Target="../media/image2.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image" Target="../media/image1.jp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406483CC-7EA9-4C48-97A1-8EEC76C3323B}"/>
              </a:ext>
            </a:extLst>
          </p:cNvPr>
          <p:cNvSpPr txBox="1">
            <a:spLocks/>
          </p:cNvSpPr>
          <p:nvPr/>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pic>
        <p:nvPicPr>
          <p:cNvPr id="3" name="Picture 2" descr="VHA Live Whole Health Graphic">
            <a:extLst>
              <a:ext uri="{FF2B5EF4-FFF2-40B4-BE49-F238E27FC236}">
                <a16:creationId xmlns:a16="http://schemas.microsoft.com/office/drawing/2014/main" id="{D39C7DC7-04ED-E241-BFB3-42AE7E7574B6}"/>
              </a:ext>
            </a:extLst>
          </p:cNvPr>
          <p:cNvPicPr>
            <a:picLocks noChangeAspect="1"/>
          </p:cNvPicPr>
          <p:nvPr/>
        </p:nvPicPr>
        <p:blipFill>
          <a:blip r:embed="rId12"/>
          <a:stretch>
            <a:fillRect/>
          </a:stretch>
        </p:blipFill>
        <p:spPr>
          <a:xfrm>
            <a:off x="778953" y="6320105"/>
            <a:ext cx="1814347" cy="153325"/>
          </a:xfrm>
          <a:prstGeom prst="rect">
            <a:avLst/>
          </a:prstGeom>
        </p:spPr>
      </p:pic>
      <p:pic>
        <p:nvPicPr>
          <p:cNvPr id="4" name="Picture 3" descr="Logo and seal for the U.S. Department of Veterans Affairs, Veterans Health Administration">
            <a:extLst>
              <a:ext uri="{FF2B5EF4-FFF2-40B4-BE49-F238E27FC236}">
                <a16:creationId xmlns:a16="http://schemas.microsoft.com/office/drawing/2014/main" id="{87EEB2A1-C8A4-9346-A2D6-E39EDDBD813E}"/>
              </a:ext>
            </a:extLst>
          </p:cNvPr>
          <p:cNvPicPr>
            <a:picLocks noChangeAspect="1"/>
          </p:cNvPicPr>
          <p:nvPr/>
        </p:nvPicPr>
        <p:blipFill>
          <a:blip r:embed="rId13"/>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245273870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99" r:id="rId8"/>
    <p:sldLayoutId id="2147483901" r:id="rId9"/>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406483CC-7EA9-4C48-97A1-8EEC76C3323B}"/>
              </a:ext>
            </a:extLst>
          </p:cNvPr>
          <p:cNvSpPr txBox="1">
            <a:spLocks/>
          </p:cNvSpPr>
          <p:nvPr/>
        </p:nvSpPr>
        <p:spPr>
          <a:xfrm>
            <a:off x="5538216" y="6221419"/>
            <a:ext cx="1163320"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pic>
        <p:nvPicPr>
          <p:cNvPr id="3" name="Picture 2" descr="VHA Live Whole Health Graphic">
            <a:extLst>
              <a:ext uri="{FF2B5EF4-FFF2-40B4-BE49-F238E27FC236}">
                <a16:creationId xmlns:a16="http://schemas.microsoft.com/office/drawing/2014/main" id="{D39C7DC7-04ED-E241-BFB3-42AE7E7574B6}"/>
              </a:ext>
            </a:extLst>
          </p:cNvPr>
          <p:cNvPicPr>
            <a:picLocks noChangeAspect="1"/>
          </p:cNvPicPr>
          <p:nvPr/>
        </p:nvPicPr>
        <p:blipFill>
          <a:blip r:embed="rId24"/>
          <a:stretch>
            <a:fillRect/>
          </a:stretch>
        </p:blipFill>
        <p:spPr>
          <a:xfrm>
            <a:off x="778953" y="6320105"/>
            <a:ext cx="1814347" cy="153325"/>
          </a:xfrm>
          <a:prstGeom prst="rect">
            <a:avLst/>
          </a:prstGeom>
        </p:spPr>
      </p:pic>
      <p:pic>
        <p:nvPicPr>
          <p:cNvPr id="4" name="Picture 3" descr="Logo and seal for the U.S. Department of Veterans Affairs, Veterans Health Administration">
            <a:extLst>
              <a:ext uri="{FF2B5EF4-FFF2-40B4-BE49-F238E27FC236}">
                <a16:creationId xmlns:a16="http://schemas.microsoft.com/office/drawing/2014/main" id="{87EEB2A1-C8A4-9346-A2D6-E39EDDBD813E}"/>
              </a:ext>
            </a:extLst>
          </p:cNvPr>
          <p:cNvPicPr>
            <a:picLocks noChangeAspect="1"/>
          </p:cNvPicPr>
          <p:nvPr/>
        </p:nvPicPr>
        <p:blipFill>
          <a:blip r:embed="rId25"/>
          <a:stretch>
            <a:fillRect/>
          </a:stretch>
        </p:blipFill>
        <p:spPr>
          <a:xfrm>
            <a:off x="9363656" y="6195352"/>
            <a:ext cx="2064509" cy="402831"/>
          </a:xfrm>
          <a:prstGeom prst="rect">
            <a:avLst/>
          </a:prstGeom>
        </p:spPr>
      </p:pic>
    </p:spTree>
    <p:extLst>
      <p:ext uri="{BB962C8B-B14F-4D97-AF65-F5344CB8AC3E}">
        <p14:creationId xmlns:p14="http://schemas.microsoft.com/office/powerpoint/2010/main" val="3815008226"/>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Y9H5_UgDAjA"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holehealth.wisc.edu/" TargetMode="External"/><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hyperlink" Target="https://dvagov.sharepoint.com/sites/VHAOPCC/Education/SitePages/Home.aspx" TargetMode="External"/><Relationship Id="rId5" Type="http://schemas.openxmlformats.org/officeDocument/2006/relationships/hyperlink" Target="http://vaww.va.gov/patientcenteredcare" TargetMode="External"/><Relationship Id="rId4" Type="http://schemas.openxmlformats.org/officeDocument/2006/relationships/hyperlink" Target="https://www.va.gov/WHOLEHEALTH/"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va.gov/WHOLEHEALTH/veteran-resources/Peer-Facilitator-Materials.asp" TargetMode="External"/><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mailto:Donna.Faraone@va.gov"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hyperlink" Target="mailto:Kathy.Hedrick@va.gov" TargetMode="External"/><Relationship Id="rId5" Type="http://schemas.openxmlformats.org/officeDocument/2006/relationships/hyperlink" Target="mailto:Anika.Doucette@va.gov" TargetMode="External"/><Relationship Id="rId4" Type="http://schemas.openxmlformats.org/officeDocument/2006/relationships/hyperlink" Target="mailto:Carlo.DiMercurio@va.gov"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hyperlink" Target="https://creativecommons.org/licenses/by-nc-nd/3.0/" TargetMode="External"/><Relationship Id="rId4" Type="http://schemas.openxmlformats.org/officeDocument/2006/relationships/hyperlink" Target="http://www.julipmade.com/2012/10/quote-of-week_11.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hyperlink" Target="https://www.pexels.com/photo/sunset-man-10388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vksdBSVAM6g"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rawpixel.com/search/conversation" TargetMode="External"/><Relationship Id="rId2" Type="http://schemas.openxmlformats.org/officeDocument/2006/relationships/notesSlide" Target="../notesSlides/notesSlide50.xml"/><Relationship Id="rId1" Type="http://schemas.openxmlformats.org/officeDocument/2006/relationships/slideLayout" Target="../slideLayouts/slideLayout22.xml"/><Relationship Id="rId6" Type="http://schemas.openxmlformats.org/officeDocument/2006/relationships/image" Target="../media/image31.1"/><Relationship Id="rId5" Type="http://schemas.openxmlformats.org/officeDocument/2006/relationships/hyperlink" Target="https://creativecommons.org/licenses/by-nc-sa/3.0/" TargetMode="External"/><Relationship Id="rId4" Type="http://schemas.openxmlformats.org/officeDocument/2006/relationships/hyperlink" Target="http://wccftech.com/scientists-explain-men-narcissistic-wom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hyperlink" Target="https://creativecommons.org/licenses/by-nc-sa/3.0/" TargetMode="External"/><Relationship Id="rId4" Type="http://schemas.openxmlformats.org/officeDocument/2006/relationships/hyperlink" Target="http://wccftech.com/scientists-explain-men-narcissistic-wome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wEfrj4tqgtU" TargetMode="External"/><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0nkO-3PA29c&amp;feature=youtu.be"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Live Whole Health Logo">
            <a:extLst>
              <a:ext uri="{FF2B5EF4-FFF2-40B4-BE49-F238E27FC236}">
                <a16:creationId xmlns:a16="http://schemas.microsoft.com/office/drawing/2014/main" id="{32960D0C-1104-4D2F-89CB-F91C831622C6}"/>
              </a:ext>
            </a:extLst>
          </p:cNvPr>
          <p:cNvPicPr>
            <a:picLocks noGrp="1" noChangeAspect="1"/>
          </p:cNvPicPr>
          <p:nvPr>
            <p:ph type="pic" sz="quarter" idx="14"/>
          </p:nvPr>
        </p:nvPicPr>
        <p:blipFill>
          <a:blip r:embed="rId3"/>
          <a:srcRect t="5493" b="5493"/>
          <a:stretch>
            <a:fillRect/>
          </a:stretch>
        </p:blipFill>
        <p:spPr>
          <a:xfrm>
            <a:off x="504825" y="327025"/>
            <a:ext cx="3490913" cy="641350"/>
          </a:xfrm>
          <a:prstGeom prst="rect">
            <a:avLst/>
          </a:prstGeom>
        </p:spPr>
      </p:pic>
      <p:sp>
        <p:nvSpPr>
          <p:cNvPr id="2" name="Title 1">
            <a:extLst>
              <a:ext uri="{FF2B5EF4-FFF2-40B4-BE49-F238E27FC236}">
                <a16:creationId xmlns:a16="http://schemas.microsoft.com/office/drawing/2014/main" id="{1AE2474A-B726-4A9E-BE31-B17C52D57422}"/>
              </a:ext>
            </a:extLst>
          </p:cNvPr>
          <p:cNvSpPr>
            <a:spLocks noGrp="1"/>
          </p:cNvSpPr>
          <p:nvPr>
            <p:ph type="ctrTitle"/>
          </p:nvPr>
        </p:nvSpPr>
        <p:spPr>
          <a:xfrm>
            <a:off x="152401" y="2104974"/>
            <a:ext cx="7903028" cy="1823162"/>
          </a:xfrm>
        </p:spPr>
        <p:txBody>
          <a:bodyPr>
            <a:normAutofit fontScale="90000"/>
          </a:bodyPr>
          <a:lstStyle/>
          <a:p>
            <a:pPr algn="ctr"/>
            <a:r>
              <a:rPr lang="en-US" sz="4400" b="1" i="1" kern="1200" baseline="0" dirty="0">
                <a:solidFill>
                  <a:schemeClr val="bg1"/>
                </a:solidFill>
                <a:effectLst/>
                <a:latin typeface="Calibri" panose="020F0502020204030204" pitchFamily="34" charset="0"/>
                <a:ea typeface="+mj-ea"/>
                <a:cs typeface="Calibri" panose="020F0502020204030204" pitchFamily="34" charset="0"/>
              </a:rPr>
              <a:t>Taking Charge of My Life and Health </a:t>
            </a:r>
            <a:br>
              <a:rPr lang="en-US" sz="4400" b="1" i="1" kern="1200" baseline="0" dirty="0">
                <a:solidFill>
                  <a:schemeClr val="bg1"/>
                </a:solidFill>
                <a:effectLst/>
                <a:latin typeface="Calibri" panose="020F0502020204030204" pitchFamily="34" charset="0"/>
                <a:ea typeface="+mj-ea"/>
                <a:cs typeface="Calibri" panose="020F0502020204030204" pitchFamily="34" charset="0"/>
              </a:rPr>
            </a:br>
            <a:r>
              <a:rPr lang="en-US" sz="4400" b="1" i="1" kern="1200" baseline="0" dirty="0">
                <a:solidFill>
                  <a:schemeClr val="bg1"/>
                </a:solidFill>
                <a:effectLst/>
                <a:latin typeface="Calibri" panose="020F0502020204030204" pitchFamily="34" charset="0"/>
                <a:ea typeface="+mj-ea"/>
                <a:cs typeface="Calibri" panose="020F0502020204030204" pitchFamily="34" charset="0"/>
              </a:rPr>
              <a:t>Facilitator Training</a:t>
            </a:r>
            <a:endParaRPr lang="en-US" sz="4400" dirty="0">
              <a:latin typeface="+mn-lt"/>
              <a:cs typeface="Arial" panose="020B0604020202020204" pitchFamily="34" charset="0"/>
            </a:endParaRPr>
          </a:p>
        </p:txBody>
      </p:sp>
      <p:sp>
        <p:nvSpPr>
          <p:cNvPr id="5" name="Text Placeholder 4">
            <a:extLst>
              <a:ext uri="{FF2B5EF4-FFF2-40B4-BE49-F238E27FC236}">
                <a16:creationId xmlns:a16="http://schemas.microsoft.com/office/drawing/2014/main" id="{23FEF42E-9C25-477C-A10C-5D4B42002E7D}"/>
              </a:ext>
            </a:extLst>
          </p:cNvPr>
          <p:cNvSpPr>
            <a:spLocks noGrp="1"/>
          </p:cNvSpPr>
          <p:nvPr>
            <p:ph type="body" sz="quarter" idx="11"/>
          </p:nvPr>
        </p:nvSpPr>
        <p:spPr/>
        <p:txBody>
          <a:bodyPr>
            <a:normAutofit fontScale="85000" lnSpcReduction="20000"/>
          </a:bodyPr>
          <a:lstStyle/>
          <a:p>
            <a:r>
              <a:rPr lang="en-US" sz="1700" dirty="0">
                <a:cs typeface="Arial" panose="020B0604020202020204" pitchFamily="34" charset="0"/>
              </a:rPr>
              <a:t>Virtual Course I</a:t>
            </a:r>
            <a:br>
              <a:rPr lang="en-US" sz="1600" dirty="0">
                <a:cs typeface="Arial" panose="020B0604020202020204" pitchFamily="34" charset="0"/>
              </a:rPr>
            </a:br>
            <a:endParaRPr lang="en-US" dirty="0"/>
          </a:p>
        </p:txBody>
      </p:sp>
      <p:sp>
        <p:nvSpPr>
          <p:cNvPr id="6" name="Text Placeholder 5">
            <a:extLst>
              <a:ext uri="{FF2B5EF4-FFF2-40B4-BE49-F238E27FC236}">
                <a16:creationId xmlns:a16="http://schemas.microsoft.com/office/drawing/2014/main" id="{97430C34-5807-4B44-8F48-804281AB8953}"/>
              </a:ext>
            </a:extLst>
          </p:cNvPr>
          <p:cNvSpPr>
            <a:spLocks noGrp="1"/>
          </p:cNvSpPr>
          <p:nvPr>
            <p:ph type="body" sz="quarter" idx="12"/>
          </p:nvPr>
        </p:nvSpPr>
        <p:spPr/>
        <p:txBody>
          <a:bodyPr/>
          <a:lstStyle/>
          <a:p>
            <a:r>
              <a:rPr lang="en-US" dirty="0">
                <a:cs typeface="Arial" panose="020B0604020202020204" pitchFamily="34" charset="0"/>
              </a:rPr>
              <a:t>July 27, 2020</a:t>
            </a:r>
            <a:endParaRPr lang="en-US" dirty="0"/>
          </a:p>
        </p:txBody>
      </p:sp>
      <p:pic>
        <p:nvPicPr>
          <p:cNvPr id="12" name="Picture Placeholder 11" descr="U.S. Department of Veterans Affairs (VA) Veterans Health Administration logo. ">
            <a:extLst>
              <a:ext uri="{FF2B5EF4-FFF2-40B4-BE49-F238E27FC236}">
                <a16:creationId xmlns:a16="http://schemas.microsoft.com/office/drawing/2014/main" id="{D5F4BB7B-AFB4-4BDD-930C-B78A4C144B4E}"/>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809" r="809"/>
          <a:stretch>
            <a:fillRect/>
          </a:stretch>
        </p:blipFill>
        <p:spPr>
          <a:xfrm>
            <a:off x="9231313" y="5878513"/>
            <a:ext cx="2743200" cy="793750"/>
          </a:xfrm>
          <a:prstGeom prst="rect">
            <a:avLst/>
          </a:prstGeom>
        </p:spPr>
      </p:pic>
    </p:spTree>
    <p:extLst>
      <p:ext uri="{BB962C8B-B14F-4D97-AF65-F5344CB8AC3E}">
        <p14:creationId xmlns:p14="http://schemas.microsoft.com/office/powerpoint/2010/main" val="131115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43346" y="3196265"/>
            <a:ext cx="9692328" cy="1470025"/>
          </a:xfrm>
        </p:spPr>
        <p:txBody>
          <a:bodyPr>
            <a:normAutofit/>
          </a:bodyPr>
          <a:lstStyle/>
          <a:p>
            <a:r>
              <a:rPr lang="en-US" altLang="en-US" sz="4000" b="1" dirty="0">
                <a:latin typeface="+mn-lt"/>
                <a:cs typeface="Arial" panose="020B0604020202020204" pitchFamily="34" charset="0"/>
              </a:rPr>
              <a:t>Module 2 – Introductions and Group Guidelines</a:t>
            </a:r>
            <a:endParaRPr lang="en-US" sz="4000" dirty="0"/>
          </a:p>
        </p:txBody>
      </p:sp>
    </p:spTree>
    <p:extLst>
      <p:ext uri="{BB962C8B-B14F-4D97-AF65-F5344CB8AC3E}">
        <p14:creationId xmlns:p14="http://schemas.microsoft.com/office/powerpoint/2010/main" val="187022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D4AE97-DAF0-4EDB-8D70-F2588D8D1E4D}"/>
              </a:ext>
            </a:extLst>
          </p:cNvPr>
          <p:cNvSpPr>
            <a:spLocks noGrp="1"/>
          </p:cNvSpPr>
          <p:nvPr>
            <p:ph type="title" idx="4294967295"/>
          </p:nvPr>
        </p:nvSpPr>
        <p:spPr>
          <a:xfrm>
            <a:off x="838200" y="198311"/>
            <a:ext cx="10515600" cy="1325563"/>
          </a:xfrm>
          <a:prstGeom prst="rect">
            <a:avLst/>
          </a:prstGeom>
        </p:spPr>
        <p:txBody>
          <a:bodyPr/>
          <a:lstStyle/>
          <a:p>
            <a:pPr rtl="0" eaLnBrk="1" latinLnBrk="0" hangingPunct="1"/>
            <a:r>
              <a:rPr lang="en-US" sz="3600" kern="1200" baseline="0" dirty="0">
                <a:solidFill>
                  <a:srgbClr val="FFFFFF"/>
                </a:solidFill>
                <a:effectLst/>
                <a:latin typeface="Calibri" panose="020F0502020204030204" pitchFamily="34" charset="0"/>
                <a:ea typeface="+mn-ea"/>
                <a:cs typeface="+mn-cs"/>
              </a:rPr>
              <a:t>Participant Introductions</a:t>
            </a:r>
            <a:endParaRPr lang="en-US" dirty="0">
              <a:effectLst/>
            </a:endParaRPr>
          </a:p>
        </p:txBody>
      </p:sp>
      <p:sp>
        <p:nvSpPr>
          <p:cNvPr id="2053" name="Rectangle 4"/>
          <p:cNvSpPr>
            <a:spLocks noGrp="1" noChangeArrowheads="1"/>
          </p:cNvSpPr>
          <p:nvPr>
            <p:ph idx="1"/>
          </p:nvPr>
        </p:nvSpPr>
        <p:spPr>
          <a:xfrm>
            <a:off x="211016" y="1814733"/>
            <a:ext cx="6326150" cy="4182175"/>
          </a:xfrm>
          <a:extLst>
            <a:ext uri="{91240B29-F687-4F45-9708-019B960494DF}">
              <a14:hiddenLine xmlns:a14="http://schemas.microsoft.com/office/drawing/2010/main" w="9525">
                <a:solidFill>
                  <a:schemeClr val="tx1"/>
                </a:solidFill>
                <a:miter lim="800000"/>
                <a:headEnd/>
                <a:tailEnd/>
              </a14:hiddenLine>
            </a:ext>
          </a:extLst>
        </p:spPr>
        <p:txBody>
          <a:bodyPr>
            <a:normAutofit lnSpcReduction="10000"/>
          </a:bodyPr>
          <a:lstStyle/>
          <a:p>
            <a:pPr marL="0" indent="0">
              <a:spcBef>
                <a:spcPts val="1200"/>
              </a:spcBef>
              <a:buSzPct val="99000"/>
              <a:buNone/>
              <a:defRPr/>
            </a:pPr>
            <a:r>
              <a:rPr lang="en-US" altLang="en-US" sz="2400" dirty="0"/>
              <a:t>Please share:  </a:t>
            </a:r>
            <a:r>
              <a:rPr lang="en-US" altLang="en-US" sz="2400" b="1" dirty="0"/>
              <a:t>Your name, where you work and your role</a:t>
            </a:r>
            <a:r>
              <a:rPr lang="en-US" altLang="en-US" sz="2400" dirty="0"/>
              <a:t>.</a:t>
            </a:r>
          </a:p>
          <a:p>
            <a:pPr marL="0" indent="0">
              <a:spcBef>
                <a:spcPts val="1200"/>
              </a:spcBef>
              <a:buSzPct val="99000"/>
              <a:buNone/>
              <a:defRPr/>
            </a:pPr>
            <a:r>
              <a:rPr lang="en-US" altLang="en-US" sz="2400" dirty="0"/>
              <a:t>Answer </a:t>
            </a:r>
            <a:r>
              <a:rPr lang="en-US" altLang="en-US" sz="2400" b="1" i="1" u="sng" dirty="0"/>
              <a:t>one</a:t>
            </a:r>
            <a:r>
              <a:rPr lang="en-US" altLang="en-US" sz="2400" dirty="0"/>
              <a:t> of the following:</a:t>
            </a:r>
          </a:p>
          <a:p>
            <a:pPr marL="365760" lvl="2" indent="-338328">
              <a:spcBef>
                <a:spcPts val="3000"/>
              </a:spcBef>
              <a:buSzPct val="99000"/>
              <a:buFont typeface="Arial" panose="020B0604020202020204" pitchFamily="34" charset="0"/>
              <a:buChar char="•"/>
              <a:defRPr/>
            </a:pPr>
            <a:r>
              <a:rPr lang="en-US" altLang="en-US" sz="2400" dirty="0"/>
              <a:t>What is one thing you want the group to know about you?</a:t>
            </a:r>
          </a:p>
          <a:p>
            <a:pPr marL="365760" lvl="2" indent="-338328">
              <a:spcBef>
                <a:spcPts val="3000"/>
              </a:spcBef>
              <a:buSzPct val="99000"/>
              <a:buFont typeface="Arial" panose="020B0604020202020204" pitchFamily="34" charset="0"/>
              <a:buChar char="•"/>
              <a:defRPr/>
            </a:pPr>
            <a:r>
              <a:rPr lang="en-US" altLang="en-US" sz="2400" dirty="0"/>
              <a:t>What is something you do that reflects an important value of yours?</a:t>
            </a:r>
          </a:p>
          <a:p>
            <a:pPr marL="365760" lvl="2" indent="-338328">
              <a:spcBef>
                <a:spcPts val="3000"/>
              </a:spcBef>
              <a:buSzPct val="99000"/>
              <a:buFont typeface="Arial" panose="020B0604020202020204" pitchFamily="34" charset="0"/>
              <a:buChar char="•"/>
              <a:defRPr/>
            </a:pPr>
            <a:r>
              <a:rPr lang="en-US" altLang="en-US" sz="2400" dirty="0"/>
              <a:t>What is one thing fun about you, or one thing you do for fun?</a:t>
            </a:r>
          </a:p>
        </p:txBody>
      </p:sp>
      <p:pic>
        <p:nvPicPr>
          <p:cNvPr id="7" name="Content Placeholder 6" descr="A close up of a card being held by a hand that reads, &quot;Introduce yourself&quot;&#10;&#10;">
            <a:extLst>
              <a:ext uri="{FF2B5EF4-FFF2-40B4-BE49-F238E27FC236}">
                <a16:creationId xmlns:a16="http://schemas.microsoft.com/office/drawing/2014/main" id="{A3B7E905-4B5A-4CFF-A91C-95BC81403259}"/>
              </a:ext>
            </a:extLst>
          </p:cNvPr>
          <p:cNvPicPr>
            <a:picLocks noGrp="1" noChangeAspect="1"/>
          </p:cNvPicPr>
          <p:nvPr>
            <p:ph idx="13"/>
          </p:nvPr>
        </p:nvPicPr>
        <p:blipFill rotWithShape="1">
          <a:blip r:embed="rId3">
            <a:extLst>
              <a:ext uri="{28A0092B-C50C-407E-A947-70E740481C1C}">
                <a14:useLocalDpi xmlns:a14="http://schemas.microsoft.com/office/drawing/2010/main" val="0"/>
              </a:ext>
            </a:extLst>
          </a:blip>
          <a:srcRect r="-2" b="13156"/>
          <a:stretch/>
        </p:blipFill>
        <p:spPr>
          <a:xfrm>
            <a:off x="6537166" y="1814733"/>
            <a:ext cx="5095245" cy="4182174"/>
          </a:xfrm>
          <a:prstGeom prst="rect">
            <a:avLst/>
          </a:prstGeom>
          <a:noFill/>
        </p:spPr>
      </p:pic>
    </p:spTree>
    <p:extLst>
      <p:ext uri="{BB962C8B-B14F-4D97-AF65-F5344CB8AC3E}">
        <p14:creationId xmlns:p14="http://schemas.microsoft.com/office/powerpoint/2010/main" val="28326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B9A0CFE-B2A5-4243-969D-16AB818161DC}"/>
              </a:ext>
            </a:extLst>
          </p:cNvPr>
          <p:cNvSpPr>
            <a:spLocks noGrp="1"/>
          </p:cNvSpPr>
          <p:nvPr>
            <p:ph type="title" idx="4294967295"/>
          </p:nvPr>
        </p:nvSpPr>
        <p:spPr>
          <a:xfrm>
            <a:off x="0" y="157163"/>
            <a:ext cx="10515600" cy="1325562"/>
          </a:xfrm>
          <a:prstGeom prst="rect">
            <a:avLst/>
          </a:prstGeom>
        </p:spPr>
        <p:txBody>
          <a:bodyPr/>
          <a:lstStyle/>
          <a:p>
            <a:pPr rtl="0" eaLnBrk="1" latinLnBrk="0" hangingPunct="1"/>
            <a:r>
              <a:rPr lang="en-US" sz="4000" kern="1200" baseline="0" dirty="0">
                <a:solidFill>
                  <a:srgbClr val="FFFFFF"/>
                </a:solidFill>
                <a:effectLst/>
                <a:ea typeface="+mn-ea"/>
                <a:cs typeface="+mn-cs"/>
              </a:rPr>
              <a:t>Community agreements</a:t>
            </a:r>
            <a:endParaRPr lang="en-US" sz="4000" dirty="0">
              <a:effectLst/>
            </a:endParaRPr>
          </a:p>
          <a:p>
            <a:endParaRPr lang="en-US" sz="4000" dirty="0"/>
          </a:p>
        </p:txBody>
      </p:sp>
      <p:sp>
        <p:nvSpPr>
          <p:cNvPr id="13" name="Text Placeholder 12">
            <a:extLst>
              <a:ext uri="{FF2B5EF4-FFF2-40B4-BE49-F238E27FC236}">
                <a16:creationId xmlns:a16="http://schemas.microsoft.com/office/drawing/2014/main" id="{F1D0AF77-862A-4F9D-A58E-3CD657F06861}"/>
              </a:ext>
            </a:extLst>
          </p:cNvPr>
          <p:cNvSpPr>
            <a:spLocks noGrp="1"/>
          </p:cNvSpPr>
          <p:nvPr>
            <p:ph type="body" sz="quarter" idx="15"/>
          </p:nvPr>
        </p:nvSpPr>
        <p:spPr>
          <a:xfrm>
            <a:off x="647700" y="1762783"/>
            <a:ext cx="2108380" cy="1938991"/>
          </a:xfrm>
        </p:spPr>
        <p:txBody>
          <a:bodyPr/>
          <a:lstStyle/>
          <a:p>
            <a:pPr marL="0" indent="0">
              <a:spcBef>
                <a:spcPts val="0"/>
              </a:spcBef>
              <a:buNone/>
            </a:pPr>
            <a:r>
              <a:rPr lang="en-US" sz="2200" dirty="0"/>
              <a:t>Be Timely – arriving in morning, after lunch and returning from breaks</a:t>
            </a:r>
          </a:p>
        </p:txBody>
      </p:sp>
      <p:sp>
        <p:nvSpPr>
          <p:cNvPr id="14" name="Text Placeholder 13">
            <a:extLst>
              <a:ext uri="{FF2B5EF4-FFF2-40B4-BE49-F238E27FC236}">
                <a16:creationId xmlns:a16="http://schemas.microsoft.com/office/drawing/2014/main" id="{EC7D32A0-2434-427E-B331-BBC2CDDDFB7C}"/>
              </a:ext>
            </a:extLst>
          </p:cNvPr>
          <p:cNvSpPr>
            <a:spLocks noGrp="1"/>
          </p:cNvSpPr>
          <p:nvPr>
            <p:ph type="body" sz="quarter" idx="16"/>
          </p:nvPr>
        </p:nvSpPr>
        <p:spPr>
          <a:xfrm>
            <a:off x="3498762" y="1748714"/>
            <a:ext cx="2219460" cy="1866557"/>
          </a:xfrm>
        </p:spPr>
        <p:txBody>
          <a:bodyPr/>
          <a:lstStyle/>
          <a:p>
            <a:pPr marL="0" lvl="0" indent="0">
              <a:spcBef>
                <a:spcPts val="0"/>
              </a:spcBef>
              <a:buNone/>
            </a:pPr>
            <a:r>
              <a:rPr lang="en-US" sz="2200" dirty="0"/>
              <a:t>Turn off cell phone ringer and set to vibrate.</a:t>
            </a:r>
          </a:p>
          <a:p>
            <a:pPr marL="0" lvl="0" indent="0">
              <a:spcBef>
                <a:spcPts val="0"/>
              </a:spcBef>
              <a:buNone/>
            </a:pPr>
            <a:r>
              <a:rPr lang="en-US" sz="2200" dirty="0"/>
              <a:t>Be present – no multi-tasking.</a:t>
            </a:r>
          </a:p>
          <a:p>
            <a:endParaRPr lang="en-US" dirty="0"/>
          </a:p>
        </p:txBody>
      </p:sp>
      <p:sp>
        <p:nvSpPr>
          <p:cNvPr id="15" name="Text Placeholder 14">
            <a:extLst>
              <a:ext uri="{FF2B5EF4-FFF2-40B4-BE49-F238E27FC236}">
                <a16:creationId xmlns:a16="http://schemas.microsoft.com/office/drawing/2014/main" id="{AF0527DA-940D-4BE3-8764-9AEE28762ED2}"/>
              </a:ext>
            </a:extLst>
          </p:cNvPr>
          <p:cNvSpPr>
            <a:spLocks noGrp="1"/>
          </p:cNvSpPr>
          <p:nvPr>
            <p:ph type="body" sz="quarter" idx="17"/>
          </p:nvPr>
        </p:nvSpPr>
        <p:spPr>
          <a:xfrm>
            <a:off x="6460904" y="1748714"/>
            <a:ext cx="2266681" cy="1797050"/>
          </a:xfrm>
        </p:spPr>
        <p:txBody>
          <a:bodyPr/>
          <a:lstStyle/>
          <a:p>
            <a:pPr marL="0" lvl="0" indent="0" defTabSz="914400">
              <a:spcBef>
                <a:spcPts val="0"/>
              </a:spcBef>
              <a:buNone/>
            </a:pPr>
            <a:r>
              <a:rPr lang="en-US" sz="2000" dirty="0">
                <a:solidFill>
                  <a:prstClr val="black"/>
                </a:solidFill>
              </a:rPr>
              <a:t>Balance the amount of time you are speaking with how much time others have the chance to speak.  </a:t>
            </a:r>
          </a:p>
          <a:p>
            <a:endParaRPr lang="en-US" dirty="0"/>
          </a:p>
        </p:txBody>
      </p:sp>
      <p:sp>
        <p:nvSpPr>
          <p:cNvPr id="16" name="Text Placeholder 15">
            <a:extLst>
              <a:ext uri="{FF2B5EF4-FFF2-40B4-BE49-F238E27FC236}">
                <a16:creationId xmlns:a16="http://schemas.microsoft.com/office/drawing/2014/main" id="{AB78875D-20CC-437B-9ABB-7DD85762DBBA}"/>
              </a:ext>
            </a:extLst>
          </p:cNvPr>
          <p:cNvSpPr>
            <a:spLocks noGrp="1"/>
          </p:cNvSpPr>
          <p:nvPr>
            <p:ph type="body" sz="quarter" idx="18"/>
          </p:nvPr>
        </p:nvSpPr>
        <p:spPr>
          <a:xfrm>
            <a:off x="9414997" y="1748714"/>
            <a:ext cx="2266681" cy="1665287"/>
          </a:xfrm>
        </p:spPr>
        <p:txBody>
          <a:bodyPr/>
          <a:lstStyle/>
          <a:p>
            <a:pPr marL="0" indent="0" defTabSz="914400">
              <a:spcBef>
                <a:spcPts val="0"/>
              </a:spcBef>
              <a:spcAft>
                <a:spcPts val="1000"/>
              </a:spcAft>
              <a:buNone/>
            </a:pPr>
            <a:r>
              <a:rPr lang="en-US" sz="2000" dirty="0">
                <a:solidFill>
                  <a:prstClr val="black"/>
                </a:solidFill>
              </a:rPr>
              <a:t>Participate in small group and practice activities. </a:t>
            </a:r>
          </a:p>
          <a:p>
            <a:pPr marL="0" indent="0" defTabSz="914400">
              <a:spcBef>
                <a:spcPts val="0"/>
              </a:spcBef>
              <a:buNone/>
            </a:pPr>
            <a:r>
              <a:rPr lang="en-US" sz="2000" dirty="0">
                <a:solidFill>
                  <a:prstClr val="black"/>
                </a:solidFill>
              </a:rPr>
              <a:t>Support each other in the training experience.</a:t>
            </a:r>
          </a:p>
          <a:p>
            <a:endParaRPr lang="en-US" dirty="0"/>
          </a:p>
        </p:txBody>
      </p:sp>
      <p:sp>
        <p:nvSpPr>
          <p:cNvPr id="17" name="Text Placeholder 16">
            <a:extLst>
              <a:ext uri="{FF2B5EF4-FFF2-40B4-BE49-F238E27FC236}">
                <a16:creationId xmlns:a16="http://schemas.microsoft.com/office/drawing/2014/main" id="{702C67A4-EA32-4CED-BC18-08CCF45C5883}"/>
              </a:ext>
            </a:extLst>
          </p:cNvPr>
          <p:cNvSpPr>
            <a:spLocks noGrp="1"/>
          </p:cNvSpPr>
          <p:nvPr>
            <p:ph type="body" sz="quarter" idx="19"/>
          </p:nvPr>
        </p:nvSpPr>
        <p:spPr>
          <a:xfrm>
            <a:off x="647700" y="4073770"/>
            <a:ext cx="2006600" cy="2124352"/>
          </a:xfrm>
        </p:spPr>
        <p:txBody>
          <a:bodyPr/>
          <a:lstStyle/>
          <a:p>
            <a:pPr marL="0" lvl="0" indent="0" defTabSz="914400">
              <a:spcBef>
                <a:spcPts val="0"/>
              </a:spcBef>
              <a:buNone/>
            </a:pPr>
            <a:r>
              <a:rPr lang="en-US" sz="2000" dirty="0">
                <a:solidFill>
                  <a:prstClr val="black"/>
                </a:solidFill>
              </a:rPr>
              <a:t>Observe yourself and self-manage: avoid verbal and non-verbal behaviors that detract from other’s learning.</a:t>
            </a:r>
          </a:p>
          <a:p>
            <a:endParaRPr lang="en-US" dirty="0"/>
          </a:p>
        </p:txBody>
      </p:sp>
      <p:sp>
        <p:nvSpPr>
          <p:cNvPr id="18" name="Text Placeholder 17">
            <a:extLst>
              <a:ext uri="{FF2B5EF4-FFF2-40B4-BE49-F238E27FC236}">
                <a16:creationId xmlns:a16="http://schemas.microsoft.com/office/drawing/2014/main" id="{97C57BA2-AC32-4DD4-B66F-3E3BD274B8F8}"/>
              </a:ext>
            </a:extLst>
          </p:cNvPr>
          <p:cNvSpPr>
            <a:spLocks noGrp="1"/>
          </p:cNvSpPr>
          <p:nvPr>
            <p:ph type="body" sz="quarter" idx="20"/>
          </p:nvPr>
        </p:nvSpPr>
        <p:spPr>
          <a:xfrm>
            <a:off x="3605192" y="4059075"/>
            <a:ext cx="2006599" cy="1978025"/>
          </a:xfrm>
        </p:spPr>
        <p:txBody>
          <a:bodyPr/>
          <a:lstStyle/>
          <a:p>
            <a:pPr marL="0" lvl="0" indent="0" defTabSz="914400">
              <a:spcBef>
                <a:spcPts val="0"/>
              </a:spcBef>
              <a:buNone/>
            </a:pPr>
            <a:r>
              <a:rPr lang="en-US" sz="2300" dirty="0">
                <a:solidFill>
                  <a:prstClr val="black"/>
                </a:solidFill>
              </a:rPr>
              <a:t>Practice confidentiality.</a:t>
            </a:r>
          </a:p>
          <a:p>
            <a:pPr marL="0" lvl="0" indent="0" defTabSz="914400">
              <a:spcBef>
                <a:spcPts val="0"/>
              </a:spcBef>
              <a:buNone/>
            </a:pPr>
            <a:r>
              <a:rPr lang="en-US" sz="2300" dirty="0">
                <a:solidFill>
                  <a:prstClr val="black"/>
                </a:solidFill>
              </a:rPr>
              <a:t>Practice respect – avoid advice giving.</a:t>
            </a:r>
          </a:p>
          <a:p>
            <a:endParaRPr lang="en-US" dirty="0"/>
          </a:p>
        </p:txBody>
      </p:sp>
      <p:sp>
        <p:nvSpPr>
          <p:cNvPr id="19" name="Text Placeholder 18">
            <a:extLst>
              <a:ext uri="{FF2B5EF4-FFF2-40B4-BE49-F238E27FC236}">
                <a16:creationId xmlns:a16="http://schemas.microsoft.com/office/drawing/2014/main" id="{12E64803-9B03-4EA7-9127-E090FB50855B}"/>
              </a:ext>
            </a:extLst>
          </p:cNvPr>
          <p:cNvSpPr>
            <a:spLocks noGrp="1"/>
          </p:cNvSpPr>
          <p:nvPr>
            <p:ph type="body" sz="quarter" idx="21"/>
          </p:nvPr>
        </p:nvSpPr>
        <p:spPr>
          <a:xfrm>
            <a:off x="6618288" y="4049054"/>
            <a:ext cx="2006599" cy="2173288"/>
          </a:xfrm>
        </p:spPr>
        <p:txBody>
          <a:bodyPr/>
          <a:lstStyle/>
          <a:p>
            <a:pPr marL="0" indent="0">
              <a:buNone/>
            </a:pPr>
            <a:r>
              <a:rPr lang="en-US" sz="2200" dirty="0"/>
              <a:t>“Try on” the principles, process and skills of Whole Health Mentoring.</a:t>
            </a:r>
          </a:p>
        </p:txBody>
      </p:sp>
      <p:sp>
        <p:nvSpPr>
          <p:cNvPr id="20" name="Text Placeholder 19">
            <a:extLst>
              <a:ext uri="{FF2B5EF4-FFF2-40B4-BE49-F238E27FC236}">
                <a16:creationId xmlns:a16="http://schemas.microsoft.com/office/drawing/2014/main" id="{71D595F9-1F88-4805-9ED3-60B77D42CFB4}"/>
              </a:ext>
            </a:extLst>
          </p:cNvPr>
          <p:cNvSpPr>
            <a:spLocks noGrp="1"/>
          </p:cNvSpPr>
          <p:nvPr>
            <p:ph type="body" sz="quarter" idx="22"/>
          </p:nvPr>
        </p:nvSpPr>
        <p:spPr>
          <a:xfrm>
            <a:off x="9491663" y="4086720"/>
            <a:ext cx="2052637" cy="1838325"/>
          </a:xfrm>
        </p:spPr>
        <p:txBody>
          <a:bodyPr/>
          <a:lstStyle/>
          <a:p>
            <a:pPr marL="0" lvl="0" indent="0" defTabSz="914400">
              <a:spcBef>
                <a:spcPts val="0"/>
              </a:spcBef>
              <a:buNone/>
            </a:pPr>
            <a:r>
              <a:rPr lang="en-US" sz="1900" dirty="0">
                <a:solidFill>
                  <a:prstClr val="black"/>
                </a:solidFill>
              </a:rPr>
              <a:t>You choose how you want to be in this training – relaxed, curious, experiment, have fun, make some mistakes.</a:t>
            </a:r>
          </a:p>
          <a:p>
            <a:endParaRPr lang="en-US" dirty="0"/>
          </a:p>
        </p:txBody>
      </p:sp>
    </p:spTree>
    <p:extLst>
      <p:ext uri="{BB962C8B-B14F-4D97-AF65-F5344CB8AC3E}">
        <p14:creationId xmlns:p14="http://schemas.microsoft.com/office/powerpoint/2010/main" val="3130999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3275" y="3196264"/>
            <a:ext cx="9908771" cy="1470025"/>
          </a:xfrm>
        </p:spPr>
        <p:txBody>
          <a:bodyPr>
            <a:normAutofit fontScale="90000"/>
          </a:bodyPr>
          <a:lstStyle/>
          <a:p>
            <a:r>
              <a:rPr lang="en-US" altLang="en-US" sz="4400" b="1" dirty="0">
                <a:latin typeface="+mn-lt"/>
                <a:cs typeface="Arial" panose="020B0604020202020204" pitchFamily="34" charset="0"/>
              </a:rPr>
              <a:t>Module 3 – Introduction to Patient Centered Care, OPCC&amp;CT and Whole Health</a:t>
            </a:r>
            <a:endParaRPr lang="en-US" dirty="0"/>
          </a:p>
        </p:txBody>
      </p:sp>
    </p:spTree>
    <p:extLst>
      <p:ext uri="{BB962C8B-B14F-4D97-AF65-F5344CB8AC3E}">
        <p14:creationId xmlns:p14="http://schemas.microsoft.com/office/powerpoint/2010/main" val="107337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C57AC3EA-ADBC-4DA6-9D8C-CEF2432D2380}"/>
              </a:ext>
            </a:extLst>
          </p:cNvPr>
          <p:cNvSpPr>
            <a:spLocks noGrp="1"/>
          </p:cNvSpPr>
          <p:nvPr>
            <p:ph type="title" idx="4294967295"/>
          </p:nvPr>
        </p:nvSpPr>
        <p:spPr>
          <a:xfrm>
            <a:off x="957934" y="388759"/>
            <a:ext cx="11053762" cy="1325562"/>
          </a:xfrm>
        </p:spPr>
        <p:txBody>
          <a:bodyPr>
            <a:normAutofit/>
          </a:bodyPr>
          <a:lstStyle/>
          <a:p>
            <a:r>
              <a:rPr lang="en-US" sz="3200" b="0" cap="none" dirty="0">
                <a:effectLst/>
              </a:rPr>
              <a:t>Overview of Whole Health</a:t>
            </a:r>
          </a:p>
        </p:txBody>
      </p:sp>
      <p:sp>
        <p:nvSpPr>
          <p:cNvPr id="4" name="Content Placeholder 3"/>
          <p:cNvSpPr>
            <a:spLocks noGrp="1"/>
          </p:cNvSpPr>
          <p:nvPr>
            <p:ph idx="4294967295"/>
          </p:nvPr>
        </p:nvSpPr>
        <p:spPr>
          <a:xfrm>
            <a:off x="574675" y="2905352"/>
            <a:ext cx="11042650" cy="1203009"/>
          </a:xfrm>
        </p:spPr>
        <p:txBody>
          <a:bodyPr/>
          <a:lstStyle/>
          <a:p>
            <a:pPr marL="0" indent="0" algn="ctr">
              <a:buNone/>
            </a:pPr>
            <a:r>
              <a:rPr lang="en-US" altLang="en-US" sz="3200" u="sng" dirty="0">
                <a:hlinkClick r:id="rId3"/>
              </a:rPr>
              <a:t>Dr. Tracy Gaudet: Redesigning Health Care to Promote One's Whole Health video</a:t>
            </a:r>
            <a:endParaRPr lang="en-US" altLang="en-US" sz="3200" u="sng" dirty="0"/>
          </a:p>
        </p:txBody>
      </p:sp>
    </p:spTree>
    <p:extLst>
      <p:ext uri="{BB962C8B-B14F-4D97-AF65-F5344CB8AC3E}">
        <p14:creationId xmlns:p14="http://schemas.microsoft.com/office/powerpoint/2010/main" val="16131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352CBD-287A-4649-B7A5-BB6156B23848}"/>
              </a:ext>
            </a:extLst>
          </p:cNvPr>
          <p:cNvSpPr>
            <a:spLocks noGrp="1"/>
          </p:cNvSpPr>
          <p:nvPr>
            <p:ph type="title" idx="4294967295"/>
          </p:nvPr>
        </p:nvSpPr>
        <p:spPr>
          <a:xfrm>
            <a:off x="562710" y="123167"/>
            <a:ext cx="10515600" cy="1325562"/>
          </a:xfrm>
          <a:prstGeom prst="rect">
            <a:avLst/>
          </a:prstGeom>
        </p:spPr>
        <p:txBody>
          <a:bodyPr/>
          <a:lstStyle/>
          <a:p>
            <a:pPr rtl="0" eaLnBrk="1" latinLnBrk="0" hangingPunct="1"/>
            <a:r>
              <a:rPr lang="en-US" sz="3200" b="1" kern="1200" baseline="0" dirty="0">
                <a:solidFill>
                  <a:srgbClr val="FFFFFF"/>
                </a:solidFill>
                <a:effectLst/>
                <a:latin typeface="Calibri" panose="020F0502020204030204" pitchFamily="34" charset="0"/>
                <a:ea typeface="+mn-ea"/>
                <a:cs typeface="Calibri" panose="020F0502020204030204" pitchFamily="34" charset="0"/>
              </a:rPr>
              <a:t>Department of Veterans Affairs </a:t>
            </a:r>
            <a:endParaRPr lang="en-US" dirty="0">
              <a:effectLst/>
            </a:endParaRPr>
          </a:p>
          <a:p>
            <a:pPr rtl="0" eaLnBrk="1" latinLnBrk="0" hangingPunct="1"/>
            <a:r>
              <a:rPr lang="en-US" sz="3200" b="1" kern="1200" baseline="0" dirty="0">
                <a:solidFill>
                  <a:srgbClr val="FFFFFF"/>
                </a:solidFill>
                <a:effectLst/>
                <a:latin typeface="Calibri" panose="020F0502020204030204" pitchFamily="34" charset="0"/>
                <a:ea typeface="+mn-ea"/>
                <a:cs typeface="Calibri" panose="020F0502020204030204" pitchFamily="34" charset="0"/>
              </a:rPr>
              <a:t>FY 2018-2024 Strategic Plan</a:t>
            </a:r>
            <a:endParaRPr lang="en-US" dirty="0">
              <a:effectLst/>
            </a:endParaRPr>
          </a:p>
          <a:p>
            <a:endParaRPr lang="en-US" dirty="0"/>
          </a:p>
        </p:txBody>
      </p:sp>
      <p:sp>
        <p:nvSpPr>
          <p:cNvPr id="10" name="Content Placeholder 9">
            <a:extLst>
              <a:ext uri="{FF2B5EF4-FFF2-40B4-BE49-F238E27FC236}">
                <a16:creationId xmlns:a16="http://schemas.microsoft.com/office/drawing/2014/main" id="{66BCA6CA-E69E-4FAE-BBF9-F2C22DD961BA}"/>
              </a:ext>
            </a:extLst>
          </p:cNvPr>
          <p:cNvSpPr>
            <a:spLocks noGrp="1"/>
          </p:cNvSpPr>
          <p:nvPr>
            <p:ph idx="1"/>
          </p:nvPr>
        </p:nvSpPr>
        <p:spPr>
          <a:xfrm>
            <a:off x="384783" y="1858132"/>
            <a:ext cx="4060148" cy="2113916"/>
          </a:xfrm>
        </p:spPr>
        <p:txBody>
          <a:bodyPr>
            <a:normAutofit/>
          </a:bodyPr>
          <a:lstStyle/>
          <a:p>
            <a:pPr marL="0" indent="0">
              <a:buNone/>
            </a:pPr>
            <a:r>
              <a:rPr lang="en-US" sz="2400" dirty="0"/>
              <a:t>VA will significantly improve Veteran health outcomes by shifting from a system focused on disease management</a:t>
            </a:r>
          </a:p>
        </p:txBody>
      </p:sp>
      <p:sp>
        <p:nvSpPr>
          <p:cNvPr id="12" name="Text Placeholder 11">
            <a:extLst>
              <a:ext uri="{FF2B5EF4-FFF2-40B4-BE49-F238E27FC236}">
                <a16:creationId xmlns:a16="http://schemas.microsoft.com/office/drawing/2014/main" id="{3A618986-C160-415F-A9C1-61CA257A9865}"/>
              </a:ext>
            </a:extLst>
          </p:cNvPr>
          <p:cNvSpPr>
            <a:spLocks noGrp="1"/>
          </p:cNvSpPr>
          <p:nvPr>
            <p:ph type="body" sz="quarter" idx="15"/>
          </p:nvPr>
        </p:nvSpPr>
        <p:spPr>
          <a:xfrm>
            <a:off x="6012730" y="3471985"/>
            <a:ext cx="618978" cy="500063"/>
          </a:xfrm>
        </p:spPr>
        <p:txBody>
          <a:bodyPr/>
          <a:lstStyle/>
          <a:p>
            <a:pPr marL="0" indent="0">
              <a:buNone/>
            </a:pPr>
            <a:r>
              <a:rPr lang="en-US" sz="2400" dirty="0"/>
              <a:t>TO</a:t>
            </a:r>
          </a:p>
          <a:p>
            <a:pPr marL="0" indent="0">
              <a:buNone/>
            </a:pPr>
            <a:endParaRPr lang="en-US" dirty="0"/>
          </a:p>
        </p:txBody>
      </p:sp>
      <p:sp>
        <p:nvSpPr>
          <p:cNvPr id="13" name="Text Placeholder 12">
            <a:extLst>
              <a:ext uri="{FF2B5EF4-FFF2-40B4-BE49-F238E27FC236}">
                <a16:creationId xmlns:a16="http://schemas.microsoft.com/office/drawing/2014/main" id="{29748A2B-80BE-4B62-BE57-C4C142AFEF28}"/>
              </a:ext>
            </a:extLst>
          </p:cNvPr>
          <p:cNvSpPr>
            <a:spLocks noGrp="1"/>
          </p:cNvSpPr>
          <p:nvPr>
            <p:ph type="body" sz="quarter" idx="16"/>
          </p:nvPr>
        </p:nvSpPr>
        <p:spPr>
          <a:xfrm>
            <a:off x="8742419" y="2783405"/>
            <a:ext cx="3449581" cy="1752146"/>
          </a:xfrm>
        </p:spPr>
        <p:txBody>
          <a:bodyPr/>
          <a:lstStyle/>
          <a:p>
            <a:pPr marL="0" indent="0">
              <a:buNone/>
            </a:pPr>
            <a:r>
              <a:rPr lang="en-US" sz="2400" dirty="0"/>
              <a:t>One that is based on partnering with Veterans throughout their lives and focused on their Whole Health.</a:t>
            </a:r>
          </a:p>
          <a:p>
            <a:endParaRPr lang="en-US" dirty="0"/>
          </a:p>
        </p:txBody>
      </p:sp>
      <p:sp>
        <p:nvSpPr>
          <p:cNvPr id="14" name="Text Placeholder 13">
            <a:extLst>
              <a:ext uri="{FF2B5EF4-FFF2-40B4-BE49-F238E27FC236}">
                <a16:creationId xmlns:a16="http://schemas.microsoft.com/office/drawing/2014/main" id="{CF0FABDB-7C1E-4A66-A1D6-34A090163D00}"/>
              </a:ext>
            </a:extLst>
          </p:cNvPr>
          <p:cNvSpPr>
            <a:spLocks noGrp="1"/>
          </p:cNvSpPr>
          <p:nvPr>
            <p:ph type="body" sz="quarter" idx="17"/>
          </p:nvPr>
        </p:nvSpPr>
        <p:spPr>
          <a:xfrm>
            <a:off x="384783" y="5049684"/>
            <a:ext cx="11632592" cy="1104255"/>
          </a:xfrm>
        </p:spPr>
        <p:txBody>
          <a:bodyPr/>
          <a:lstStyle/>
          <a:p>
            <a:pPr marL="0" indent="0">
              <a:buNone/>
            </a:pPr>
            <a:r>
              <a:rPr lang="en-US" sz="2400" dirty="0"/>
              <a:t>VA will provide </a:t>
            </a:r>
            <a:r>
              <a:rPr lang="en-US" sz="2400" b="1" dirty="0"/>
              <a:t>personalized, proactive, patient driven health care </a:t>
            </a:r>
            <a:r>
              <a:rPr lang="en-US" sz="2400" dirty="0"/>
              <a:t>to </a:t>
            </a:r>
            <a:r>
              <a:rPr lang="en-US" sz="2400" b="1" dirty="0"/>
              <a:t>empower, equip, and encourage Veterans </a:t>
            </a:r>
            <a:r>
              <a:rPr lang="en-US" sz="2400" dirty="0"/>
              <a:t>to take charge of their health, well-being, and to adopt healthy living practices that deter or defer preventable health conditions.</a:t>
            </a:r>
          </a:p>
          <a:p>
            <a:pPr marL="0" indent="0">
              <a:buNone/>
            </a:pPr>
            <a:endParaRPr lang="en-US" dirty="0"/>
          </a:p>
        </p:txBody>
      </p:sp>
    </p:spTree>
    <p:extLst>
      <p:ext uri="{BB962C8B-B14F-4D97-AF65-F5344CB8AC3E}">
        <p14:creationId xmlns:p14="http://schemas.microsoft.com/office/powerpoint/2010/main" val="2309562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97684"/>
            <a:ext cx="10390018" cy="1325563"/>
          </a:xfrm>
        </p:spPr>
        <p:txBody>
          <a:bodyPr>
            <a:normAutofit/>
          </a:bodyPr>
          <a:lstStyle/>
          <a:p>
            <a:pPr algn="ctr"/>
            <a:r>
              <a:rPr lang="en-US" sz="3600" cap="none" dirty="0">
                <a:solidFill>
                  <a:schemeClr val="bg1"/>
                </a:solidFill>
                <a:effectLst/>
              </a:rPr>
              <a:t>Personalized, Proactive, Patient-driven Health Care</a:t>
            </a:r>
            <a:endParaRPr lang="en-US" sz="3600" dirty="0">
              <a:solidFill>
                <a:schemeClr val="bg1"/>
              </a:solidFill>
            </a:endParaRPr>
          </a:p>
        </p:txBody>
      </p:sp>
      <p:sp>
        <p:nvSpPr>
          <p:cNvPr id="3" name="Content Placeholder 2"/>
          <p:cNvSpPr>
            <a:spLocks noGrp="1"/>
          </p:cNvSpPr>
          <p:nvPr>
            <p:ph idx="1"/>
          </p:nvPr>
        </p:nvSpPr>
        <p:spPr>
          <a:xfrm>
            <a:off x="522514" y="1726447"/>
            <a:ext cx="11157856" cy="4383314"/>
          </a:xfrm>
        </p:spPr>
        <p:txBody>
          <a:bodyPr>
            <a:normAutofit fontScale="92500" lnSpcReduction="10000"/>
          </a:bodyPr>
          <a:lstStyle/>
          <a:p>
            <a:pPr marL="0" indent="0">
              <a:lnSpc>
                <a:spcPct val="108000"/>
              </a:lnSpc>
              <a:spcAft>
                <a:spcPts val="1800"/>
              </a:spcAft>
              <a:buNone/>
              <a:defRPr/>
            </a:pPr>
            <a:r>
              <a:rPr lang="en-US" sz="3200" b="1" i="1" dirty="0">
                <a:solidFill>
                  <a:srgbClr val="0070C0"/>
                </a:solidFill>
              </a:rPr>
              <a:t>Personalized</a:t>
            </a:r>
            <a:r>
              <a:rPr lang="en-US" sz="3200" i="1" dirty="0"/>
              <a:t> - </a:t>
            </a:r>
            <a:r>
              <a:rPr lang="en-US" sz="3200" dirty="0"/>
              <a:t>Considering the unique interests, desires and health care needs of each individual Veteran.</a:t>
            </a:r>
          </a:p>
          <a:p>
            <a:pPr marL="0" indent="0">
              <a:lnSpc>
                <a:spcPct val="118000"/>
              </a:lnSpc>
              <a:spcAft>
                <a:spcPts val="1800"/>
              </a:spcAft>
              <a:buNone/>
              <a:defRPr/>
            </a:pPr>
            <a:r>
              <a:rPr lang="en-US" sz="3200" b="1" i="1" dirty="0">
                <a:solidFill>
                  <a:srgbClr val="0070C0"/>
                </a:solidFill>
              </a:rPr>
              <a:t>Proactive</a:t>
            </a:r>
            <a:r>
              <a:rPr lang="en-US" sz="3200" i="1" dirty="0"/>
              <a:t> - </a:t>
            </a:r>
            <a:r>
              <a:rPr lang="en-US" sz="3200" dirty="0"/>
              <a:t>Assisting the Veteran in not waiting for health problems to happen, but taking the initiative to live in a manner that minimizes health problems from occurring.</a:t>
            </a:r>
          </a:p>
          <a:p>
            <a:pPr marL="0" indent="0">
              <a:lnSpc>
                <a:spcPct val="118000"/>
              </a:lnSpc>
              <a:spcAft>
                <a:spcPts val="1800"/>
              </a:spcAft>
              <a:buNone/>
              <a:defRPr/>
            </a:pPr>
            <a:r>
              <a:rPr lang="en-US" sz="3200" b="1" i="1" dirty="0">
                <a:solidFill>
                  <a:srgbClr val="0070C0"/>
                </a:solidFill>
              </a:rPr>
              <a:t>Patient-driven </a:t>
            </a:r>
            <a:r>
              <a:rPr lang="en-US" sz="3200" i="1" dirty="0"/>
              <a:t>-  </a:t>
            </a:r>
            <a:r>
              <a:rPr lang="en-US" sz="3200" dirty="0"/>
              <a:t>Providing care based on what really matters to the Veteran and including the Veterans in their own health care decisions.</a:t>
            </a:r>
          </a:p>
        </p:txBody>
      </p:sp>
    </p:spTree>
    <p:extLst>
      <p:ext uri="{BB962C8B-B14F-4D97-AF65-F5344CB8AC3E}">
        <p14:creationId xmlns:p14="http://schemas.microsoft.com/office/powerpoint/2010/main" val="325484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C91025-7BC8-4358-94DE-394D83C4F0C8}"/>
              </a:ext>
            </a:extLst>
          </p:cNvPr>
          <p:cNvSpPr>
            <a:spLocks noGrp="1"/>
          </p:cNvSpPr>
          <p:nvPr>
            <p:ph type="title"/>
          </p:nvPr>
        </p:nvSpPr>
        <p:spPr>
          <a:xfrm>
            <a:off x="322944" y="168655"/>
            <a:ext cx="9880600" cy="1325563"/>
          </a:xfrm>
        </p:spPr>
        <p:txBody>
          <a:bodyPr>
            <a:normAutofit/>
          </a:bodyPr>
          <a:lstStyle/>
          <a:p>
            <a:r>
              <a:rPr lang="en-US" sz="3600" cap="none" dirty="0">
                <a:solidFill>
                  <a:schemeClr val="bg1"/>
                </a:solidFill>
                <a:effectLst/>
              </a:rPr>
              <a:t>VHA Modernization plan</a:t>
            </a:r>
          </a:p>
        </p:txBody>
      </p:sp>
      <p:sp>
        <p:nvSpPr>
          <p:cNvPr id="6" name="Content Placeholder 5">
            <a:extLst>
              <a:ext uri="{FF2B5EF4-FFF2-40B4-BE49-F238E27FC236}">
                <a16:creationId xmlns:a16="http://schemas.microsoft.com/office/drawing/2014/main" id="{9AEF6449-543E-429A-80AD-1BBF5A7C511D}"/>
              </a:ext>
            </a:extLst>
          </p:cNvPr>
          <p:cNvSpPr>
            <a:spLocks noGrp="1"/>
          </p:cNvSpPr>
          <p:nvPr>
            <p:ph idx="1"/>
          </p:nvPr>
        </p:nvSpPr>
        <p:spPr>
          <a:xfrm>
            <a:off x="574420" y="1741713"/>
            <a:ext cx="11043160" cy="4252687"/>
          </a:xfrm>
        </p:spPr>
        <p:txBody>
          <a:bodyPr>
            <a:normAutofit/>
          </a:bodyPr>
          <a:lstStyle/>
          <a:p>
            <a:pPr marL="304800" indent="-304800">
              <a:lnSpc>
                <a:spcPct val="108000"/>
              </a:lnSpc>
              <a:spcBef>
                <a:spcPts val="2500"/>
              </a:spcBef>
              <a:buFont typeface="Lucida Grande" charset="0"/>
              <a:buChar char="•"/>
              <a:defRPr/>
            </a:pPr>
            <a:r>
              <a:rPr lang="en-US" sz="3600" dirty="0"/>
              <a:t>Engaging Veterans in Lifelong Health, Well-being and Resilience</a:t>
            </a:r>
          </a:p>
          <a:p>
            <a:pPr marL="891540" lvl="1" indent="-571500">
              <a:spcBef>
                <a:spcPts val="3500"/>
              </a:spcBef>
              <a:buFont typeface="Arial" panose="020B0604020202020204" pitchFamily="34" charset="0"/>
              <a:buChar char="•"/>
            </a:pPr>
            <a:r>
              <a:rPr lang="en-US" sz="3600" dirty="0"/>
              <a:t>Using peers to engage and empower Veterans</a:t>
            </a:r>
          </a:p>
          <a:p>
            <a:pPr marL="891540" lvl="1" indent="-571500">
              <a:spcBef>
                <a:spcPts val="3500"/>
              </a:spcBef>
              <a:buFont typeface="Arial" panose="020B0604020202020204" pitchFamily="34" charset="0"/>
              <a:buChar char="•"/>
            </a:pPr>
            <a:r>
              <a:rPr lang="en-US" sz="3600" dirty="0"/>
              <a:t>Supporting self-care through well-being programs</a:t>
            </a:r>
          </a:p>
          <a:p>
            <a:pPr marL="891540" lvl="1" indent="-571500">
              <a:spcBef>
                <a:spcPts val="3500"/>
              </a:spcBef>
              <a:buFont typeface="Arial" panose="020B0604020202020204" pitchFamily="34" charset="0"/>
              <a:buChar char="•"/>
            </a:pPr>
            <a:r>
              <a:rPr lang="en-US" sz="3600" dirty="0"/>
              <a:t>Whole Health for employees</a:t>
            </a:r>
          </a:p>
        </p:txBody>
      </p:sp>
    </p:spTree>
    <p:extLst>
      <p:ext uri="{BB962C8B-B14F-4D97-AF65-F5344CB8AC3E}">
        <p14:creationId xmlns:p14="http://schemas.microsoft.com/office/powerpoint/2010/main" val="47998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420" y="270256"/>
            <a:ext cx="10041675" cy="908654"/>
          </a:xfrm>
        </p:spPr>
        <p:txBody>
          <a:bodyPr>
            <a:normAutofit/>
          </a:bodyPr>
          <a:lstStyle/>
          <a:p>
            <a:r>
              <a:rPr lang="en-US" sz="3600" b="0" cap="none" dirty="0">
                <a:solidFill>
                  <a:schemeClr val="bg1"/>
                </a:solidFill>
                <a:effectLst/>
              </a:rPr>
              <a:t>Whole Health Defined</a:t>
            </a:r>
          </a:p>
        </p:txBody>
      </p:sp>
      <p:sp>
        <p:nvSpPr>
          <p:cNvPr id="3" name="Content Placeholder 2"/>
          <p:cNvSpPr>
            <a:spLocks noGrp="1"/>
          </p:cNvSpPr>
          <p:nvPr>
            <p:ph idx="1"/>
          </p:nvPr>
        </p:nvSpPr>
        <p:spPr>
          <a:xfrm>
            <a:off x="574420" y="1741713"/>
            <a:ext cx="11043160" cy="4093029"/>
          </a:xfrm>
        </p:spPr>
        <p:txBody>
          <a:bodyPr>
            <a:normAutofit lnSpcReduction="10000"/>
          </a:bodyPr>
          <a:lstStyle/>
          <a:p>
            <a:pPr marL="0" lvl="1" indent="0">
              <a:buNone/>
              <a:defRPr/>
            </a:pPr>
            <a:endParaRPr lang="en-US" sz="800" b="1" i="1" dirty="0"/>
          </a:p>
          <a:p>
            <a:pPr marL="0" lvl="1" indent="0" algn="ctr">
              <a:buNone/>
              <a:defRPr/>
            </a:pPr>
            <a:r>
              <a:rPr lang="en-US" sz="4400" b="1" i="1" dirty="0">
                <a:solidFill>
                  <a:srgbClr val="003F72"/>
                </a:solidFill>
                <a:cs typeface="Arial" panose="020B0604020202020204" pitchFamily="34" charset="0"/>
              </a:rPr>
              <a:t>Whole Health</a:t>
            </a:r>
            <a:endParaRPr lang="en-US" sz="4400" dirty="0">
              <a:solidFill>
                <a:srgbClr val="003F72"/>
              </a:solidFill>
              <a:cs typeface="Arial" panose="020B0604020202020204" pitchFamily="34" charset="0"/>
            </a:endParaRPr>
          </a:p>
          <a:p>
            <a:pPr marL="0" lvl="1" indent="0" algn="ctr">
              <a:buNone/>
              <a:defRPr/>
            </a:pPr>
            <a:r>
              <a:rPr lang="en-US" sz="4400" dirty="0">
                <a:solidFill>
                  <a:srgbClr val="003F72"/>
                </a:solidFill>
                <a:cs typeface="Arial" panose="020B0604020202020204" pitchFamily="34" charset="0"/>
              </a:rPr>
              <a:t>is an approach to health care that</a:t>
            </a:r>
          </a:p>
          <a:p>
            <a:pPr marL="0" lvl="1" indent="0" algn="ctr">
              <a:buNone/>
              <a:defRPr/>
            </a:pPr>
            <a:r>
              <a:rPr lang="en-US" sz="4400" b="1" i="1" dirty="0">
                <a:solidFill>
                  <a:srgbClr val="003F72"/>
                </a:solidFill>
                <a:cs typeface="Arial" panose="020B0604020202020204" pitchFamily="34" charset="0"/>
              </a:rPr>
              <a:t>empowers</a:t>
            </a:r>
            <a:r>
              <a:rPr lang="en-US" sz="4400" dirty="0">
                <a:solidFill>
                  <a:srgbClr val="003F72"/>
                </a:solidFill>
                <a:cs typeface="Arial" panose="020B0604020202020204" pitchFamily="34" charset="0"/>
              </a:rPr>
              <a:t> </a:t>
            </a:r>
            <a:r>
              <a:rPr lang="en-US" sz="4400" i="1" dirty="0">
                <a:solidFill>
                  <a:srgbClr val="003F72"/>
                </a:solidFill>
                <a:cs typeface="Arial" panose="020B0604020202020204" pitchFamily="34" charset="0"/>
              </a:rPr>
              <a:t>AND</a:t>
            </a:r>
            <a:r>
              <a:rPr lang="en-US" sz="4400" dirty="0">
                <a:solidFill>
                  <a:srgbClr val="003F72"/>
                </a:solidFill>
                <a:cs typeface="Arial" panose="020B0604020202020204" pitchFamily="34" charset="0"/>
              </a:rPr>
              <a:t> </a:t>
            </a:r>
            <a:r>
              <a:rPr lang="en-US" sz="4400" b="1" i="1" dirty="0">
                <a:solidFill>
                  <a:srgbClr val="003F72"/>
                </a:solidFill>
                <a:cs typeface="Arial" panose="020B0604020202020204" pitchFamily="34" charset="0"/>
              </a:rPr>
              <a:t>equips</a:t>
            </a:r>
            <a:endParaRPr lang="en-US" sz="4400" dirty="0">
              <a:solidFill>
                <a:srgbClr val="003F72"/>
              </a:solidFill>
              <a:cs typeface="Arial" panose="020B0604020202020204" pitchFamily="34" charset="0"/>
            </a:endParaRPr>
          </a:p>
          <a:p>
            <a:pPr marL="0" lvl="1" indent="0" algn="ctr">
              <a:buNone/>
              <a:defRPr/>
            </a:pPr>
            <a:r>
              <a:rPr lang="en-US" sz="4400" dirty="0">
                <a:solidFill>
                  <a:srgbClr val="003F72"/>
                </a:solidFill>
                <a:cs typeface="Arial" panose="020B0604020202020204" pitchFamily="34" charset="0"/>
              </a:rPr>
              <a:t>people to take charge of their health</a:t>
            </a:r>
          </a:p>
          <a:p>
            <a:pPr marL="0" lvl="1" indent="0" algn="ctr">
              <a:buNone/>
              <a:defRPr/>
            </a:pPr>
            <a:r>
              <a:rPr lang="en-US" sz="4400" dirty="0">
                <a:solidFill>
                  <a:srgbClr val="003F72"/>
                </a:solidFill>
                <a:cs typeface="Arial" panose="020B0604020202020204" pitchFamily="34" charset="0"/>
              </a:rPr>
              <a:t>and well-being,</a:t>
            </a:r>
          </a:p>
          <a:p>
            <a:pPr marL="0" lvl="1" indent="0" algn="ctr">
              <a:buNone/>
              <a:defRPr/>
            </a:pPr>
            <a:r>
              <a:rPr lang="en-US" sz="4400" dirty="0">
                <a:solidFill>
                  <a:srgbClr val="003F72"/>
                </a:solidFill>
                <a:cs typeface="Arial" panose="020B0604020202020204" pitchFamily="34" charset="0"/>
              </a:rPr>
              <a:t>and live their life to the fullest.</a:t>
            </a:r>
            <a:endParaRPr lang="en-US" sz="4000" dirty="0">
              <a:solidFill>
                <a:srgbClr val="003F72"/>
              </a:solidFill>
              <a:cs typeface="Arial" panose="020B0604020202020204" pitchFamily="34" charset="0"/>
            </a:endParaRPr>
          </a:p>
        </p:txBody>
      </p:sp>
    </p:spTree>
    <p:extLst>
      <p:ext uri="{BB962C8B-B14F-4D97-AF65-F5344CB8AC3E}">
        <p14:creationId xmlns:p14="http://schemas.microsoft.com/office/powerpoint/2010/main" val="290546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FB12FA-BF1D-4EA9-8E3E-BC4CB55F74D5}"/>
              </a:ext>
            </a:extLst>
          </p:cNvPr>
          <p:cNvSpPr>
            <a:spLocks noGrp="1"/>
          </p:cNvSpPr>
          <p:nvPr>
            <p:ph type="title" idx="4294967295"/>
          </p:nvPr>
        </p:nvSpPr>
        <p:spPr>
          <a:xfrm>
            <a:off x="838200" y="196947"/>
            <a:ext cx="10515600" cy="1325563"/>
          </a:xfrm>
          <a:prstGeom prst="rect">
            <a:avLst/>
          </a:prstGeom>
        </p:spPr>
        <p:txBody>
          <a:bodyPr/>
          <a:lstStyle/>
          <a:p>
            <a:pPr algn="ctr"/>
            <a:r>
              <a:rPr lang="en-US" sz="2000" b="1" dirty="0">
                <a:solidFill>
                  <a:srgbClr val="895753"/>
                </a:solidFill>
              </a:rPr>
              <a:t>The</a:t>
            </a:r>
            <a:r>
              <a:rPr lang="en-US" sz="2000" b="1" baseline="0" dirty="0">
                <a:solidFill>
                  <a:srgbClr val="895753"/>
                </a:solidFill>
              </a:rPr>
              <a:t> Whole Health System</a:t>
            </a:r>
            <a:endParaRPr lang="en-US" sz="2000" b="1" dirty="0">
              <a:solidFill>
                <a:srgbClr val="895753"/>
              </a:solidFill>
            </a:endParaRPr>
          </a:p>
        </p:txBody>
      </p:sp>
      <p:sp>
        <p:nvSpPr>
          <p:cNvPr id="7" name="Text Placeholder 6">
            <a:extLst>
              <a:ext uri="{FF2B5EF4-FFF2-40B4-BE49-F238E27FC236}">
                <a16:creationId xmlns:a16="http://schemas.microsoft.com/office/drawing/2014/main" id="{53812107-1AD8-43A6-ABDD-F58E9BEDA097}"/>
              </a:ext>
            </a:extLst>
          </p:cNvPr>
          <p:cNvSpPr>
            <a:spLocks noGrp="1"/>
          </p:cNvSpPr>
          <p:nvPr>
            <p:ph type="body" sz="quarter" idx="15"/>
          </p:nvPr>
        </p:nvSpPr>
        <p:spPr/>
        <p:txBody>
          <a:bodyPr/>
          <a:lstStyle/>
          <a:p>
            <a:pPr marL="0" indent="0">
              <a:buNone/>
            </a:pPr>
            <a:r>
              <a:rPr lang="en-US" sz="1800" dirty="0"/>
              <a:t>Facilitator Guide</a:t>
            </a:r>
          </a:p>
          <a:p>
            <a:pPr marL="0" indent="0">
              <a:buNone/>
            </a:pPr>
            <a:r>
              <a:rPr lang="en-US" sz="1800" dirty="0"/>
              <a:t>Page 81</a:t>
            </a:r>
          </a:p>
          <a:p>
            <a:pPr marL="0" indent="0">
              <a:buNone/>
            </a:pPr>
            <a:endParaRPr lang="en-US" dirty="0"/>
          </a:p>
        </p:txBody>
      </p:sp>
      <p:pic>
        <p:nvPicPr>
          <p:cNvPr id="8" name="Media Placeholder 7" descr="Diagram depicting the Whole Health System, composed of the following:&#10; &#10;Three circles that overlap with each other. &#10;The first circle is titled The Pathway—Empower. The Pathway partners with Veterans to discover their mission, aspiration, and purpose and begins to create an overarching personal health plan.&#10;The second circle is titled Whole Health Clinical Care—Treat. Clinical care covers outpatient and inpatient. It also covers health and disease management within a Whole Health Paradigm, that is, personal health planning, CIH, and health coaching.&#10;The third circle is titled Well-Being Programs—Equip. Well-being programs cover self-care/skill building and support. It also covers complementary and integrative health, abbreviated CIH. And it covers health coaching and health partner support.&#10; &#10;The three circles—the Pathway, Whole Health Clinical Care, and Well-Being Programs—overlap at the Personal Health Plan.&#10; &#10;The three circles and Personal Health Plan are enclosed by a circle labeled healing environments and healing relationships.&#10; &#10;The entire diagram is enclosed by a circle labeled community.&#10;">
            <a:extLst>
              <a:ext uri="{FF2B5EF4-FFF2-40B4-BE49-F238E27FC236}">
                <a16:creationId xmlns:a16="http://schemas.microsoft.com/office/drawing/2014/main" id="{976E0C3C-51B5-48F7-83C0-0BB2DEC5593F}"/>
              </a:ext>
            </a:extLst>
          </p:cNvPr>
          <p:cNvPicPr>
            <a:picLocks noGrp="1"/>
          </p:cNvPicPr>
          <p:nvPr>
            <p:ph type="media" sz="quarter" idx="10"/>
          </p:nvPr>
        </p:nvPicPr>
        <p:blipFill>
          <a:blip r:embed="rId3">
            <a:extLst>
              <a:ext uri="{28A0092B-C50C-407E-A947-70E740481C1C}">
                <a14:useLocalDpi xmlns:a14="http://schemas.microsoft.com/office/drawing/2010/main" val="0"/>
              </a:ext>
            </a:extLst>
          </a:blip>
          <a:srcRect/>
          <a:stretch>
            <a:fillRect/>
          </a:stretch>
        </p:blipFill>
        <p:spPr bwMode="auto">
          <a:xfrm>
            <a:off x="2902634" y="176139"/>
            <a:ext cx="6386732" cy="6548511"/>
          </a:xfrm>
          <a:prstGeom prst="rect">
            <a:avLst/>
          </a:prstGeom>
          <a:noFill/>
        </p:spPr>
      </p:pic>
    </p:spTree>
    <p:extLst>
      <p:ext uri="{BB962C8B-B14F-4D97-AF65-F5344CB8AC3E}">
        <p14:creationId xmlns:p14="http://schemas.microsoft.com/office/powerpoint/2010/main" val="275124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3639" y="2450272"/>
            <a:ext cx="7804598" cy="2852737"/>
          </a:xfrm>
        </p:spPr>
        <p:txBody>
          <a:bodyPr>
            <a:normAutofit/>
          </a:bodyPr>
          <a:lstStyle/>
          <a:p>
            <a:pPr algn="l"/>
            <a:r>
              <a:rPr lang="en-US" altLang="en-US" sz="4000" b="1" dirty="0">
                <a:latin typeface="+mn-lt"/>
                <a:cs typeface="Arial" panose="020B0604020202020204" pitchFamily="34" charset="0"/>
              </a:rPr>
              <a:t>Module 1 – Introduction to </a:t>
            </a:r>
            <a:br>
              <a:rPr lang="en-US" altLang="en-US" sz="4000" b="1" dirty="0">
                <a:latin typeface="+mn-lt"/>
                <a:cs typeface="Arial" panose="020B0604020202020204" pitchFamily="34" charset="0"/>
              </a:rPr>
            </a:br>
            <a:r>
              <a:rPr lang="en-US" altLang="en-US" sz="4000" b="1" dirty="0">
                <a:latin typeface="+mn-lt"/>
                <a:cs typeface="Arial" panose="020B0604020202020204" pitchFamily="34" charset="0"/>
              </a:rPr>
              <a:t>Taking Charge of My Life and Health (TCMLH)</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13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normAutofit/>
          </a:bodyPr>
          <a:lstStyle/>
          <a:p>
            <a:r>
              <a:rPr lang="en-US" altLang="en-US" sz="2800" cap="none" dirty="0">
                <a:solidFill>
                  <a:schemeClr val="bg1"/>
                </a:solidFill>
                <a:effectLst/>
                <a:latin typeface="Arial" panose="020B0604020202020204" pitchFamily="34" charset="0"/>
                <a:cs typeface="Arial" panose="020B0604020202020204" pitchFamily="34" charset="0"/>
              </a:rPr>
              <a:t>The Future: The Whole Health System (1 of 3)</a:t>
            </a:r>
          </a:p>
        </p:txBody>
      </p:sp>
      <p:sp>
        <p:nvSpPr>
          <p:cNvPr id="3" name="Content Placeholder 2"/>
          <p:cNvSpPr>
            <a:spLocks noGrp="1"/>
          </p:cNvSpPr>
          <p:nvPr>
            <p:ph idx="1"/>
          </p:nvPr>
        </p:nvSpPr>
        <p:spPr>
          <a:xfrm>
            <a:off x="188686" y="1611086"/>
            <a:ext cx="12003314" cy="4136571"/>
          </a:xfrm>
        </p:spPr>
        <p:txBody>
          <a:bodyPr>
            <a:noAutofit/>
          </a:bodyPr>
          <a:lstStyle/>
          <a:p>
            <a:pPr marL="738188" lvl="1" indent="-571500">
              <a:lnSpc>
                <a:spcPct val="110000"/>
              </a:lnSpc>
              <a:spcBef>
                <a:spcPts val="0"/>
              </a:spcBef>
              <a:buFont typeface="Arial" panose="020B0604020202020204" pitchFamily="34" charset="0"/>
              <a:buChar char="•"/>
              <a:defRPr/>
            </a:pPr>
            <a:r>
              <a:rPr lang="en-US" sz="4000" b="1" u="sng" dirty="0">
                <a:solidFill>
                  <a:schemeClr val="tx1"/>
                </a:solidFill>
                <a:cs typeface="Arial" panose="020B0604020202020204" pitchFamily="34" charset="0"/>
              </a:rPr>
              <a:t>The Pathway  (Empower)</a:t>
            </a:r>
          </a:p>
          <a:p>
            <a:pPr marL="457200" lvl="1" indent="0">
              <a:lnSpc>
                <a:spcPct val="110000"/>
              </a:lnSpc>
              <a:spcBef>
                <a:spcPts val="800"/>
              </a:spcBef>
              <a:buNone/>
              <a:defRPr/>
            </a:pPr>
            <a:r>
              <a:rPr lang="en-US" sz="4000" dirty="0">
                <a:solidFill>
                  <a:schemeClr val="tx1"/>
                </a:solidFill>
                <a:cs typeface="Arial" panose="020B0604020202020204" pitchFamily="34" charset="0"/>
              </a:rPr>
              <a:t>Partners with the person and their family, exploring their mission/purpose/aspirations and begins their overarching personal health plan.</a:t>
            </a:r>
          </a:p>
        </p:txBody>
      </p:sp>
    </p:spTree>
    <p:extLst>
      <p:ext uri="{BB962C8B-B14F-4D97-AF65-F5344CB8AC3E}">
        <p14:creationId xmlns:p14="http://schemas.microsoft.com/office/powerpoint/2010/main" val="360241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normAutofit/>
          </a:bodyPr>
          <a:lstStyle/>
          <a:p>
            <a:r>
              <a:rPr lang="en-US" altLang="en-US" sz="2800" cap="none" dirty="0">
                <a:solidFill>
                  <a:schemeClr val="bg1"/>
                </a:solidFill>
                <a:effectLst/>
                <a:latin typeface="Arial" panose="020B0604020202020204" pitchFamily="34" charset="0"/>
                <a:cs typeface="Arial" panose="020B0604020202020204" pitchFamily="34" charset="0"/>
              </a:rPr>
              <a:t>The Future: The Whole Health System (2 of 3)</a:t>
            </a:r>
          </a:p>
        </p:txBody>
      </p:sp>
      <p:sp>
        <p:nvSpPr>
          <p:cNvPr id="3" name="Content Placeholder 2"/>
          <p:cNvSpPr>
            <a:spLocks noGrp="1"/>
          </p:cNvSpPr>
          <p:nvPr>
            <p:ph idx="1"/>
          </p:nvPr>
        </p:nvSpPr>
        <p:spPr>
          <a:xfrm>
            <a:off x="188686" y="1611086"/>
            <a:ext cx="12003314" cy="5080000"/>
          </a:xfrm>
        </p:spPr>
        <p:txBody>
          <a:bodyPr>
            <a:noAutofit/>
          </a:bodyPr>
          <a:lstStyle/>
          <a:p>
            <a:pPr marL="623888" lvl="1" indent="-457200">
              <a:lnSpc>
                <a:spcPct val="110000"/>
              </a:lnSpc>
              <a:spcBef>
                <a:spcPts val="800"/>
              </a:spcBef>
              <a:buFont typeface="Arial" panose="020B0604020202020204" pitchFamily="34" charset="0"/>
              <a:buChar char="•"/>
              <a:defRPr/>
            </a:pPr>
            <a:r>
              <a:rPr lang="en-US" sz="3200" b="1" u="sng" dirty="0">
                <a:solidFill>
                  <a:schemeClr val="tx1"/>
                </a:solidFill>
                <a:cs typeface="Arial" panose="020B0604020202020204" pitchFamily="34" charset="0"/>
              </a:rPr>
              <a:t>Wellbeing Programs  (Equip)</a:t>
            </a:r>
          </a:p>
          <a:p>
            <a:pPr marL="457200" lvl="1" indent="0">
              <a:lnSpc>
                <a:spcPct val="110000"/>
              </a:lnSpc>
              <a:spcBef>
                <a:spcPts val="0"/>
              </a:spcBef>
              <a:buNone/>
              <a:defRPr/>
            </a:pPr>
            <a:r>
              <a:rPr lang="en-US" sz="3200" dirty="0">
                <a:solidFill>
                  <a:schemeClr val="tx1"/>
                </a:solidFill>
                <a:cs typeface="Arial" panose="020B0604020202020204" pitchFamily="34" charset="0"/>
              </a:rPr>
              <a:t>Skill building and support, complementary and integrative health (CIH) programs and service, health coaching , personal health planning.</a:t>
            </a:r>
          </a:p>
          <a:p>
            <a:pPr lvl="2">
              <a:lnSpc>
                <a:spcPct val="110000"/>
              </a:lnSpc>
              <a:spcBef>
                <a:spcPts val="0"/>
              </a:spcBef>
              <a:buFont typeface="Arial" charset="0"/>
              <a:buChar char="•"/>
              <a:defRPr/>
            </a:pPr>
            <a:r>
              <a:rPr lang="en-US" sz="3200" dirty="0">
                <a:solidFill>
                  <a:schemeClr val="tx1"/>
                </a:solidFill>
                <a:cs typeface="Arial" panose="020B0604020202020204" pitchFamily="34" charset="0"/>
              </a:rPr>
              <a:t>Proactive, integrative health approaches such as stress reduction, yoga, tai chi, mindfulness, nutrition, acupuncture.</a:t>
            </a:r>
          </a:p>
          <a:p>
            <a:pPr lvl="2">
              <a:lnSpc>
                <a:spcPct val="110000"/>
              </a:lnSpc>
              <a:spcBef>
                <a:spcPts val="800"/>
              </a:spcBef>
              <a:buFont typeface="Arial" charset="0"/>
              <a:buChar char="•"/>
              <a:defRPr/>
            </a:pPr>
            <a:r>
              <a:rPr lang="en-US" sz="3200" dirty="0">
                <a:solidFill>
                  <a:schemeClr val="tx1"/>
                </a:solidFill>
                <a:cs typeface="Arial" panose="020B0604020202020204" pitchFamily="34" charset="0"/>
              </a:rPr>
              <a:t>Not diagnosis or disease based.</a:t>
            </a:r>
            <a:endParaRPr lang="en-US" sz="2000" dirty="0">
              <a:solidFill>
                <a:schemeClr val="tx1"/>
              </a:solidFill>
              <a:cs typeface="Arial" panose="020B0604020202020204" pitchFamily="34" charset="0"/>
            </a:endParaRPr>
          </a:p>
        </p:txBody>
      </p:sp>
    </p:spTree>
    <p:extLst>
      <p:ext uri="{BB962C8B-B14F-4D97-AF65-F5344CB8AC3E}">
        <p14:creationId xmlns:p14="http://schemas.microsoft.com/office/powerpoint/2010/main" val="63387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normAutofit/>
          </a:bodyPr>
          <a:lstStyle/>
          <a:p>
            <a:r>
              <a:rPr lang="en-US" altLang="en-US" sz="2800" cap="none" dirty="0">
                <a:solidFill>
                  <a:schemeClr val="bg1"/>
                </a:solidFill>
                <a:effectLst/>
                <a:latin typeface="Arial" panose="020B0604020202020204" pitchFamily="34" charset="0"/>
                <a:cs typeface="Arial" panose="020B0604020202020204" pitchFamily="34" charset="0"/>
              </a:rPr>
              <a:t>The Future: The Whole Health System (3 of 3)</a:t>
            </a:r>
          </a:p>
        </p:txBody>
      </p:sp>
      <p:sp>
        <p:nvSpPr>
          <p:cNvPr id="3" name="Content Placeholder 2"/>
          <p:cNvSpPr>
            <a:spLocks noGrp="1"/>
          </p:cNvSpPr>
          <p:nvPr>
            <p:ph idx="1"/>
          </p:nvPr>
        </p:nvSpPr>
        <p:spPr>
          <a:xfrm>
            <a:off x="188686" y="1946366"/>
            <a:ext cx="11491684" cy="5080000"/>
          </a:xfrm>
        </p:spPr>
        <p:txBody>
          <a:bodyPr>
            <a:noAutofit/>
          </a:bodyPr>
          <a:lstStyle/>
          <a:p>
            <a:pPr marL="687388" lvl="1" indent="-571500">
              <a:lnSpc>
                <a:spcPct val="110000"/>
              </a:lnSpc>
              <a:spcBef>
                <a:spcPts val="800"/>
              </a:spcBef>
              <a:buFont typeface="Arial" panose="020B0604020202020204" pitchFamily="34" charset="0"/>
              <a:buChar char="•"/>
              <a:defRPr/>
            </a:pPr>
            <a:r>
              <a:rPr lang="en-US" sz="3600" b="1" u="sng" dirty="0">
                <a:solidFill>
                  <a:schemeClr val="tx1"/>
                </a:solidFill>
                <a:cs typeface="Arial" panose="020B0604020202020204" pitchFamily="34" charset="0"/>
              </a:rPr>
              <a:t>WH Clinical Care  (Treat)</a:t>
            </a:r>
          </a:p>
          <a:p>
            <a:pPr marL="398463" lvl="1" indent="0">
              <a:lnSpc>
                <a:spcPct val="110000"/>
              </a:lnSpc>
              <a:spcBef>
                <a:spcPts val="0"/>
              </a:spcBef>
              <a:buNone/>
              <a:defRPr/>
            </a:pPr>
            <a:r>
              <a:rPr lang="en-US" sz="3600" dirty="0">
                <a:solidFill>
                  <a:schemeClr val="tx1"/>
                </a:solidFill>
                <a:cs typeface="Arial" panose="020B0604020202020204" pitchFamily="34" charset="0"/>
              </a:rPr>
              <a:t> VA or community, or both</a:t>
            </a:r>
          </a:p>
          <a:p>
            <a:pPr lvl="2">
              <a:lnSpc>
                <a:spcPct val="110000"/>
              </a:lnSpc>
              <a:spcBef>
                <a:spcPts val="0"/>
              </a:spcBef>
              <a:buFont typeface="Arial" charset="0"/>
              <a:buChar char="•"/>
              <a:defRPr/>
            </a:pPr>
            <a:r>
              <a:rPr lang="en-US" sz="3600" dirty="0">
                <a:solidFill>
                  <a:schemeClr val="tx1"/>
                </a:solidFill>
                <a:cs typeface="Arial" panose="020B0604020202020204" pitchFamily="34" charset="0"/>
              </a:rPr>
              <a:t>PACT, specialty clinics, etc.</a:t>
            </a:r>
          </a:p>
          <a:p>
            <a:pPr lvl="2">
              <a:lnSpc>
                <a:spcPct val="110000"/>
              </a:lnSpc>
              <a:spcBef>
                <a:spcPts val="0"/>
              </a:spcBef>
              <a:buFont typeface="Arial" charset="0"/>
              <a:buChar char="•"/>
              <a:defRPr/>
            </a:pPr>
            <a:r>
              <a:rPr lang="en-US" sz="3600" dirty="0">
                <a:solidFill>
                  <a:schemeClr val="tx1"/>
                </a:solidFill>
                <a:cs typeface="Arial" panose="020B0604020202020204" pitchFamily="34" charset="0"/>
              </a:rPr>
              <a:t>Includes: healing environments, healing relationship, complementary and integrative health approaches, personal health planning.</a:t>
            </a:r>
          </a:p>
        </p:txBody>
      </p:sp>
    </p:spTree>
    <p:extLst>
      <p:ext uri="{BB962C8B-B14F-4D97-AF65-F5344CB8AC3E}">
        <p14:creationId xmlns:p14="http://schemas.microsoft.com/office/powerpoint/2010/main" val="291969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B1803-3594-448B-9F13-E54EC2409341}"/>
              </a:ext>
            </a:extLst>
          </p:cNvPr>
          <p:cNvSpPr>
            <a:spLocks noGrp="1"/>
          </p:cNvSpPr>
          <p:nvPr>
            <p:ph type="title" idx="4294967295"/>
          </p:nvPr>
        </p:nvSpPr>
        <p:spPr>
          <a:xfrm>
            <a:off x="626327" y="340501"/>
            <a:ext cx="10515600" cy="1325563"/>
          </a:xfrm>
          <a:prstGeom prst="rect">
            <a:avLst/>
          </a:prstGeom>
        </p:spPr>
        <p:txBody>
          <a:bodyPr/>
          <a:lstStyle/>
          <a:p>
            <a:pPr rtl="0" eaLnBrk="1" latinLnBrk="0" hangingPunct="1"/>
            <a:r>
              <a:rPr lang="en-US" sz="3200" kern="1200" baseline="0" dirty="0">
                <a:solidFill>
                  <a:srgbClr val="FFFFFF"/>
                </a:solidFill>
                <a:effectLst/>
                <a:latin typeface="Calibri" panose="020F0502020204030204" pitchFamily="34" charset="0"/>
                <a:ea typeface="+mn-ea"/>
                <a:cs typeface="+mn-cs"/>
              </a:rPr>
              <a:t>Introduction to Whole Health</a:t>
            </a:r>
            <a:endParaRPr lang="en-US" dirty="0">
              <a:effectLst/>
            </a:endParaRPr>
          </a:p>
        </p:txBody>
      </p:sp>
      <p:sp>
        <p:nvSpPr>
          <p:cNvPr id="3" name="Content Placeholder 2"/>
          <p:cNvSpPr>
            <a:spLocks noGrp="1"/>
          </p:cNvSpPr>
          <p:nvPr>
            <p:ph idx="1"/>
          </p:nvPr>
        </p:nvSpPr>
        <p:spPr>
          <a:xfrm>
            <a:off x="217714" y="1726447"/>
            <a:ext cx="11611429" cy="4543724"/>
          </a:xfrm>
        </p:spPr>
        <p:txBody>
          <a:bodyPr>
            <a:noAutofit/>
          </a:bodyPr>
          <a:lstStyle/>
          <a:p>
            <a:pPr lvl="0">
              <a:lnSpc>
                <a:spcPct val="100000"/>
              </a:lnSpc>
              <a:spcBef>
                <a:spcPts val="1200"/>
              </a:spcBef>
            </a:pPr>
            <a:r>
              <a:rPr lang="en-US" sz="2800" dirty="0">
                <a:latin typeface="+mn-lt"/>
              </a:rPr>
              <a:t>A 2-hour Introduction to Whole Health group-based, peer led, experiential session offered by facilities twice a month to expose participants to the fundamentals of Whole Health and empower them to engage in self-exploration</a:t>
            </a:r>
          </a:p>
          <a:p>
            <a:pPr lvl="0">
              <a:lnSpc>
                <a:spcPct val="100000"/>
              </a:lnSpc>
              <a:spcBef>
                <a:spcPts val="1200"/>
              </a:spcBef>
            </a:pPr>
            <a:r>
              <a:rPr lang="en-US" sz="2800" dirty="0">
                <a:latin typeface="+mn-lt"/>
              </a:rPr>
              <a:t>Recommended for recently separated Service members and also  Veterans already in your system, as well as by employees.  </a:t>
            </a:r>
          </a:p>
          <a:p>
            <a:pPr lvl="0">
              <a:lnSpc>
                <a:spcPct val="100000"/>
              </a:lnSpc>
              <a:spcBef>
                <a:spcPts val="1200"/>
              </a:spcBef>
            </a:pPr>
            <a:r>
              <a:rPr lang="en-US" sz="2800" dirty="0">
                <a:latin typeface="+mn-lt"/>
              </a:rPr>
              <a:t>From this Introduction to Whole Health, Veterans can choose to participate in the full TCMLH peer-led Whole Health group program.</a:t>
            </a:r>
          </a:p>
          <a:p>
            <a:pPr lvl="0">
              <a:lnSpc>
                <a:spcPct val="100000"/>
              </a:lnSpc>
              <a:spcBef>
                <a:spcPts val="1200"/>
              </a:spcBef>
            </a:pPr>
            <a:r>
              <a:rPr lang="en-US" sz="2800" dirty="0">
                <a:latin typeface="+mn-lt"/>
              </a:rPr>
              <a:t>Facilitator training available in TMS:  Course #35647</a:t>
            </a:r>
          </a:p>
        </p:txBody>
      </p:sp>
    </p:spTree>
    <p:extLst>
      <p:ext uri="{BB962C8B-B14F-4D97-AF65-F5344CB8AC3E}">
        <p14:creationId xmlns:p14="http://schemas.microsoft.com/office/powerpoint/2010/main" val="226463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078DCD-7DF6-4FEF-A8A8-012B9459CCF6}"/>
              </a:ext>
            </a:extLst>
          </p:cNvPr>
          <p:cNvSpPr>
            <a:spLocks noGrp="1"/>
          </p:cNvSpPr>
          <p:nvPr>
            <p:ph type="title" idx="4294967295"/>
          </p:nvPr>
        </p:nvSpPr>
        <p:spPr>
          <a:xfrm>
            <a:off x="239154" y="244475"/>
            <a:ext cx="7343775" cy="1252538"/>
          </a:xfrm>
        </p:spPr>
        <p:txBody>
          <a:bodyPr>
            <a:normAutofit/>
          </a:bodyPr>
          <a:lstStyle/>
          <a:p>
            <a:r>
              <a:rPr lang="en-US" sz="3600" dirty="0"/>
              <a:t>Online Whole Health Resources</a:t>
            </a:r>
          </a:p>
        </p:txBody>
      </p:sp>
      <p:sp>
        <p:nvSpPr>
          <p:cNvPr id="5" name="Text Placeholder 4">
            <a:extLst>
              <a:ext uri="{FF2B5EF4-FFF2-40B4-BE49-F238E27FC236}">
                <a16:creationId xmlns:a16="http://schemas.microsoft.com/office/drawing/2014/main" id="{1A49099B-6D4D-4CE8-8F4F-3E66E43E00E4}"/>
              </a:ext>
            </a:extLst>
          </p:cNvPr>
          <p:cNvSpPr>
            <a:spLocks noGrp="1"/>
          </p:cNvSpPr>
          <p:nvPr>
            <p:ph type="body" sz="quarter" idx="15"/>
          </p:nvPr>
        </p:nvSpPr>
        <p:spPr>
          <a:xfrm>
            <a:off x="239154" y="1322624"/>
            <a:ext cx="11854374" cy="5282671"/>
          </a:xfrm>
        </p:spPr>
        <p:txBody>
          <a:bodyPr/>
          <a:lstStyle/>
          <a:p>
            <a:pPr marL="0" indent="0">
              <a:spcBef>
                <a:spcPts val="1800"/>
              </a:spcBef>
              <a:buNone/>
              <a:tabLst>
                <a:tab pos="2971800" algn="ctr"/>
                <a:tab pos="5943600" algn="r"/>
              </a:tabLst>
            </a:pPr>
            <a:r>
              <a:rPr lang="en-US" sz="2800" dirty="0">
                <a:ea typeface="Calibri" panose="020F0502020204030204" pitchFamily="34" charset="0"/>
                <a:cs typeface="Times New Roman" panose="02020603050405020304" pitchFamily="18" charset="0"/>
              </a:rPr>
              <a:t>Public websites:</a:t>
            </a:r>
          </a:p>
          <a:p>
            <a:pPr marL="179388" indent="0">
              <a:spcBef>
                <a:spcPts val="1800"/>
              </a:spcBef>
              <a:buNone/>
              <a:tabLst>
                <a:tab pos="2971800" algn="ctr"/>
                <a:tab pos="5943600" algn="r"/>
              </a:tabLst>
            </a:pPr>
            <a:r>
              <a:rPr lang="en-US" sz="2000" b="1" dirty="0">
                <a:solidFill>
                  <a:srgbClr val="0000CC"/>
                </a:solidFill>
                <a:ea typeface="Calibri" panose="020F0502020204030204" pitchFamily="34" charset="0"/>
                <a:cs typeface="Times New Roman" panose="02020603050405020304" pitchFamily="18" charset="0"/>
              </a:rPr>
              <a:t>Whole Health Online Library:  </a:t>
            </a:r>
            <a:r>
              <a:rPr lang="en-US" sz="2000" b="1" dirty="0">
                <a:solidFill>
                  <a:srgbClr val="0000CC"/>
                </a:solidFill>
                <a:ea typeface="Calibri" panose="020F0502020204030204" pitchFamily="34" charset="0"/>
                <a:cs typeface="Times New Roman" panose="02020603050405020304" pitchFamily="18" charset="0"/>
                <a:hlinkClick r:id="rId3"/>
              </a:rPr>
              <a:t>https://wholehealth.wisc.edu/</a:t>
            </a:r>
            <a:r>
              <a:rPr lang="en-US" sz="2000" b="1" dirty="0">
                <a:solidFill>
                  <a:srgbClr val="0000CC"/>
                </a:solidFill>
                <a:ea typeface="Calibri" panose="020F0502020204030204" pitchFamily="34" charset="0"/>
                <a:cs typeface="Times New Roman" panose="02020603050405020304" pitchFamily="18" charset="0"/>
              </a:rPr>
              <a:t> </a:t>
            </a:r>
          </a:p>
          <a:p>
            <a:pPr marL="179388" indent="0">
              <a:spcBef>
                <a:spcPts val="1800"/>
              </a:spcBef>
              <a:buNone/>
              <a:tabLst>
                <a:tab pos="2971800" algn="ctr"/>
                <a:tab pos="5943600" algn="r"/>
              </a:tabLst>
            </a:pPr>
            <a:r>
              <a:rPr lang="en-US" sz="2000" b="1" dirty="0">
                <a:solidFill>
                  <a:srgbClr val="0000CC"/>
                </a:solidFill>
                <a:ea typeface="Calibri" panose="020F0502020204030204" pitchFamily="34" charset="0"/>
                <a:cs typeface="Times New Roman" panose="02020603050405020304" pitchFamily="18" charset="0"/>
              </a:rPr>
              <a:t>Whole Health for Internet: </a:t>
            </a:r>
            <a:r>
              <a:rPr lang="en-US" sz="2000" b="1" dirty="0">
                <a:solidFill>
                  <a:srgbClr val="0000CC"/>
                </a:solidFill>
                <a:ea typeface="Calibri" panose="020F0502020204030204" pitchFamily="34" charset="0"/>
                <a:cs typeface="Times New Roman" panose="02020603050405020304" pitchFamily="18" charset="0"/>
                <a:hlinkClick r:id="rId4"/>
              </a:rPr>
              <a:t>https://www.va.gov/WHOLEHEALTH/</a:t>
            </a:r>
            <a:endParaRPr lang="en-US" sz="2000" b="1" dirty="0">
              <a:solidFill>
                <a:srgbClr val="0000CC"/>
              </a:solidFill>
              <a:ea typeface="Calibri" panose="020F0502020204030204" pitchFamily="34" charset="0"/>
              <a:cs typeface="Times New Roman" panose="02020603050405020304" pitchFamily="18" charset="0"/>
            </a:endParaRPr>
          </a:p>
          <a:p>
            <a:pPr marL="0" indent="0">
              <a:spcBef>
                <a:spcPts val="1800"/>
              </a:spcBef>
              <a:buNone/>
              <a:tabLst>
                <a:tab pos="2971800" algn="ctr"/>
                <a:tab pos="5943600" algn="r"/>
              </a:tabLst>
            </a:pPr>
            <a:r>
              <a:rPr lang="en-US" sz="2800" dirty="0">
                <a:cs typeface="Times New Roman" panose="02020603050405020304" pitchFamily="18" charset="0"/>
              </a:rPr>
              <a:t>VA-only websites:</a:t>
            </a:r>
          </a:p>
          <a:p>
            <a:pPr marL="179388" indent="0">
              <a:lnSpc>
                <a:spcPct val="118000"/>
              </a:lnSpc>
              <a:spcBef>
                <a:spcPts val="800"/>
              </a:spcBef>
              <a:buNone/>
              <a:tabLst>
                <a:tab pos="2971800" algn="ctr"/>
                <a:tab pos="5943600" algn="r"/>
              </a:tabLst>
            </a:pPr>
            <a:r>
              <a:rPr lang="en-US" sz="2000" b="1" dirty="0">
                <a:solidFill>
                  <a:srgbClr val="0000CC"/>
                </a:solidFill>
              </a:rPr>
              <a:t>Whole Health for Intranet: </a:t>
            </a:r>
            <a:r>
              <a:rPr lang="en-US" sz="2000" b="1" u="sng" dirty="0">
                <a:solidFill>
                  <a:srgbClr val="1F497D"/>
                </a:solidFill>
                <a:ea typeface="Calibri" panose="020F0502020204030204" pitchFamily="34" charset="0"/>
                <a:hlinkClick r:id="rId5"/>
              </a:rPr>
              <a:t>http://vaww.va.gov/patientcenteredcare</a:t>
            </a:r>
            <a:r>
              <a:rPr lang="en-US" sz="2000" b="1" dirty="0"/>
              <a:t> </a:t>
            </a:r>
          </a:p>
          <a:p>
            <a:pPr marL="179388" indent="0">
              <a:lnSpc>
                <a:spcPct val="118000"/>
              </a:lnSpc>
              <a:spcBef>
                <a:spcPts val="800"/>
              </a:spcBef>
              <a:buNone/>
              <a:tabLst>
                <a:tab pos="2971800" algn="ctr"/>
                <a:tab pos="5943600" algn="r"/>
              </a:tabLst>
            </a:pPr>
            <a:r>
              <a:rPr lang="en-US" sz="2000" b="1" dirty="0">
                <a:solidFill>
                  <a:srgbClr val="0000CC"/>
                </a:solidFill>
              </a:rPr>
              <a:t>Whole Health Education </a:t>
            </a:r>
            <a:r>
              <a:rPr lang="en-US" sz="2000" b="1" dirty="0" err="1">
                <a:solidFill>
                  <a:srgbClr val="0000CC"/>
                </a:solidFill>
              </a:rPr>
              <a:t>Sharepoint</a:t>
            </a:r>
            <a:r>
              <a:rPr lang="en-US" sz="2000" b="1" dirty="0">
                <a:solidFill>
                  <a:srgbClr val="0000CC"/>
                </a:solidFill>
              </a:rPr>
              <a:t>:</a:t>
            </a:r>
            <a:endParaRPr lang="en-US" sz="2000" b="1" dirty="0">
              <a:solidFill>
                <a:srgbClr val="0000CC"/>
              </a:solidFill>
              <a:hlinkClick r:id="rId6">
                <a:extLst>
                  <a:ext uri="{A12FA001-AC4F-418D-AE19-62706E023703}">
                    <ahyp:hlinkClr xmlns:ahyp="http://schemas.microsoft.com/office/drawing/2018/hyperlinkcolor" val="tx"/>
                  </a:ext>
                </a:extLst>
              </a:hlinkClick>
            </a:endParaRPr>
          </a:p>
          <a:p>
            <a:pPr marL="179388" indent="0">
              <a:lnSpc>
                <a:spcPct val="118000"/>
              </a:lnSpc>
              <a:spcBef>
                <a:spcPts val="0"/>
              </a:spcBef>
              <a:buNone/>
              <a:tabLst>
                <a:tab pos="2971800" algn="ctr"/>
                <a:tab pos="5943600" algn="r"/>
              </a:tabLst>
            </a:pPr>
            <a:r>
              <a:rPr lang="en-US" sz="2000" b="1" u="sng" dirty="0">
                <a:solidFill>
                  <a:srgbClr val="0070C0"/>
                </a:solidFill>
                <a:cs typeface="Times New Roman" panose="02020603050405020304" pitchFamily="18" charset="0"/>
                <a:hlinkClick r:id="rId6">
                  <a:extLst>
                    <a:ext uri="{A12FA001-AC4F-418D-AE19-62706E023703}">
                      <ahyp:hlinkClr xmlns:ahyp="http://schemas.microsoft.com/office/drawing/2018/hyperlinkcolor" val="tx"/>
                    </a:ext>
                  </a:extLst>
                </a:hlinkClick>
              </a:rPr>
              <a:t>https://dvagov.sharepoint.com/sites/VHAOPCC/Education/SitePages/Home.aspx</a:t>
            </a:r>
            <a:endParaRPr lang="en-US" sz="2000" b="1" u="sng" dirty="0">
              <a:solidFill>
                <a:srgbClr val="0070C0"/>
              </a:solidFill>
              <a:cs typeface="Times New Roman" panose="02020603050405020304" pitchFamily="18" charset="0"/>
            </a:endParaRPr>
          </a:p>
          <a:p>
            <a:pPr marL="179388" indent="0">
              <a:lnSpc>
                <a:spcPct val="115000"/>
              </a:lnSpc>
              <a:spcBef>
                <a:spcPts val="1800"/>
              </a:spcBef>
              <a:buNone/>
            </a:pPr>
            <a:r>
              <a:rPr lang="en-US" sz="2000" b="1" dirty="0">
                <a:solidFill>
                  <a:srgbClr val="0000CC"/>
                </a:solidFill>
                <a:cs typeface="Times New Roman" panose="02020603050405020304" pitchFamily="18" charset="0"/>
              </a:rPr>
              <a:t>Whole Health Print Products Catalogue: </a:t>
            </a:r>
            <a:r>
              <a:rPr lang="en-US" sz="2000" b="1" u="sng" dirty="0">
                <a:solidFill>
                  <a:srgbClr val="0070C0"/>
                </a:solidFill>
                <a:ea typeface="Calibri" panose="020F0502020204030204" pitchFamily="34" charset="0"/>
                <a:cs typeface="Times New Roman" panose="02020603050405020304" pitchFamily="18" charset="0"/>
              </a:rPr>
              <a:t>https://vaww.va.gov/PATIENTCENTEREDCARE/Available_Print_Products.asp</a:t>
            </a:r>
            <a:endParaRPr lang="en-US" sz="2000" b="1" dirty="0">
              <a:ea typeface="Calibri" panose="020F0502020204030204" pitchFamily="34" charset="0"/>
              <a:cs typeface="Times New Roman" panose="02020603050405020304" pitchFamily="18" charset="0"/>
            </a:endParaRPr>
          </a:p>
          <a:p>
            <a:pPr marL="179388" indent="0">
              <a:spcBef>
                <a:spcPts val="1800"/>
              </a:spcBef>
              <a:buNone/>
            </a:pPr>
            <a:r>
              <a:rPr lang="en-US" sz="2000" b="1" dirty="0">
                <a:solidFill>
                  <a:srgbClr val="0000CC"/>
                </a:solidFill>
                <a:cs typeface="Times New Roman" panose="02020603050405020304" pitchFamily="18" charset="0"/>
              </a:rPr>
              <a:t>Whole Health Communication Resources:</a:t>
            </a:r>
            <a:r>
              <a:rPr lang="en-US" sz="2000" b="1" dirty="0"/>
              <a:t> </a:t>
            </a:r>
            <a:r>
              <a:rPr lang="en-US" sz="2000" b="1" u="sng" dirty="0">
                <a:solidFill>
                  <a:srgbClr val="0070C0"/>
                </a:solidFill>
              </a:rPr>
              <a:t>https://vaww.va.gov/PATIENTCENTEREDCARE/Communication_Resources.asp</a:t>
            </a:r>
          </a:p>
          <a:p>
            <a:endParaRPr lang="en-US" dirty="0"/>
          </a:p>
        </p:txBody>
      </p:sp>
      <p:pic>
        <p:nvPicPr>
          <p:cNvPr id="7" name="Content Placeholder 6" descr="This is a picture of the Whole Health Library website. The picture shows a healthcare worker in a white jacket withe the Personal Health Inventory in their hand, talking with a patient. ">
            <a:extLst>
              <a:ext uri="{FF2B5EF4-FFF2-40B4-BE49-F238E27FC236}">
                <a16:creationId xmlns:a16="http://schemas.microsoft.com/office/drawing/2014/main" id="{42DB06ED-E41A-43E3-A50E-F9A51692F90E}"/>
              </a:ext>
            </a:extLst>
          </p:cNvPr>
          <p:cNvPicPr>
            <a:picLocks noGrp="1" noChangeAspect="1"/>
          </p:cNvPicPr>
          <p:nvPr>
            <p:ph type="media" sz="quarter" idx="10"/>
          </p:nvPr>
        </p:nvPicPr>
        <p:blipFill>
          <a:blip r:embed="rId7"/>
          <a:stretch>
            <a:fillRect/>
          </a:stretch>
        </p:blipFill>
        <p:spPr>
          <a:xfrm>
            <a:off x="8545380" y="78316"/>
            <a:ext cx="3477807" cy="1630393"/>
          </a:xfrm>
          <a:prstGeom prst="rect">
            <a:avLst/>
          </a:prstGeom>
        </p:spPr>
      </p:pic>
    </p:spTree>
    <p:extLst>
      <p:ext uri="{BB962C8B-B14F-4D97-AF65-F5344CB8AC3E}">
        <p14:creationId xmlns:p14="http://schemas.microsoft.com/office/powerpoint/2010/main" val="44077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3CE21E-C774-461F-AF33-87F677B46317}"/>
              </a:ext>
            </a:extLst>
          </p:cNvPr>
          <p:cNvSpPr>
            <a:spLocks noGrp="1"/>
          </p:cNvSpPr>
          <p:nvPr>
            <p:ph type="title" idx="4294967295"/>
          </p:nvPr>
        </p:nvSpPr>
        <p:spPr>
          <a:xfrm>
            <a:off x="1138238" y="401638"/>
            <a:ext cx="11053762" cy="1325562"/>
          </a:xfrm>
        </p:spPr>
        <p:txBody>
          <a:bodyPr>
            <a:normAutofit/>
          </a:bodyPr>
          <a:lstStyle/>
          <a:p>
            <a:r>
              <a:rPr lang="en-US" sz="3600" dirty="0">
                <a:solidFill>
                  <a:schemeClr val="bg1"/>
                </a:solidFill>
              </a:rPr>
              <a:t>‘Plug and Play’ Videos</a:t>
            </a:r>
          </a:p>
        </p:txBody>
      </p:sp>
      <p:sp>
        <p:nvSpPr>
          <p:cNvPr id="5" name="Content Placeholder 4">
            <a:extLst>
              <a:ext uri="{FF2B5EF4-FFF2-40B4-BE49-F238E27FC236}">
                <a16:creationId xmlns:a16="http://schemas.microsoft.com/office/drawing/2014/main" id="{208D7611-47DD-4A1F-ADF9-5411E60CCE33}"/>
              </a:ext>
            </a:extLst>
          </p:cNvPr>
          <p:cNvSpPr>
            <a:spLocks noGrp="1"/>
          </p:cNvSpPr>
          <p:nvPr>
            <p:ph idx="1"/>
          </p:nvPr>
        </p:nvSpPr>
        <p:spPr>
          <a:xfrm>
            <a:off x="626326" y="1696111"/>
            <a:ext cx="6517423" cy="4182175"/>
          </a:xfrm>
        </p:spPr>
        <p:txBody>
          <a:bodyPr>
            <a:normAutofit fontScale="55000" lnSpcReduction="20000"/>
          </a:bodyPr>
          <a:lstStyle/>
          <a:p>
            <a:pPr marL="0" indent="0" defTabSz="914400" fontAlgn="auto">
              <a:lnSpc>
                <a:spcPct val="110000"/>
              </a:lnSpc>
              <a:spcBef>
                <a:spcPts val="0"/>
              </a:spcBef>
              <a:spcAft>
                <a:spcPts val="0"/>
              </a:spcAft>
              <a:buNone/>
              <a:defRPr/>
            </a:pPr>
            <a:r>
              <a:rPr lang="en-US" sz="3800" dirty="0">
                <a:solidFill>
                  <a:srgbClr val="003F72"/>
                </a:solidFill>
              </a:rPr>
              <a:t>‘</a:t>
            </a:r>
            <a:r>
              <a:rPr lang="en-US" sz="3800" dirty="0"/>
              <a:t>Plug and Play’ videos can provide a deeper dive into these areas:</a:t>
            </a:r>
          </a:p>
          <a:p>
            <a:pPr marL="1214437" lvl="2" indent="-571500">
              <a:lnSpc>
                <a:spcPct val="128000"/>
              </a:lnSpc>
              <a:buFont typeface="Arial" panose="020B0604020202020204" pitchFamily="34" charset="0"/>
              <a:buChar char="•"/>
            </a:pPr>
            <a:r>
              <a:rPr lang="en-US" sz="3800" dirty="0"/>
              <a:t>Whole Health Introduction</a:t>
            </a:r>
          </a:p>
          <a:p>
            <a:pPr marL="1214437" lvl="2" indent="-571500">
              <a:lnSpc>
                <a:spcPct val="128000"/>
              </a:lnSpc>
              <a:buFont typeface="Arial" panose="020B0604020202020204" pitchFamily="34" charset="0"/>
              <a:buChar char="•"/>
            </a:pPr>
            <a:r>
              <a:rPr lang="en-US" sz="3800" dirty="0"/>
              <a:t>Mindful Awareness </a:t>
            </a:r>
          </a:p>
          <a:p>
            <a:pPr marL="1214437" lvl="2" indent="-571500">
              <a:lnSpc>
                <a:spcPct val="128000"/>
              </a:lnSpc>
              <a:buFont typeface="Arial" panose="020B0604020202020204" pitchFamily="34" charset="0"/>
              <a:buChar char="•"/>
            </a:pPr>
            <a:r>
              <a:rPr lang="en-US" sz="3800" dirty="0"/>
              <a:t>Signs of Suffering </a:t>
            </a:r>
          </a:p>
          <a:p>
            <a:pPr marL="1214437" lvl="2" indent="-571500">
              <a:lnSpc>
                <a:spcPct val="120000"/>
              </a:lnSpc>
              <a:spcBef>
                <a:spcPts val="600"/>
              </a:spcBef>
              <a:buFont typeface="Arial" panose="020B0604020202020204" pitchFamily="34" charset="0"/>
              <a:buChar char="•"/>
            </a:pPr>
            <a:r>
              <a:rPr lang="en-US" sz="3800" dirty="0"/>
              <a:t>Each self-care component of health (8 videos)</a:t>
            </a:r>
          </a:p>
          <a:p>
            <a:pPr>
              <a:lnSpc>
                <a:spcPct val="128000"/>
              </a:lnSpc>
              <a:spcBef>
                <a:spcPts val="1200"/>
              </a:spcBef>
              <a:spcAft>
                <a:spcPts val="1200"/>
              </a:spcAft>
            </a:pPr>
            <a:r>
              <a:rPr lang="en-US" sz="3800" dirty="0"/>
              <a:t>The link is: </a:t>
            </a:r>
            <a:r>
              <a:rPr lang="en-US" sz="3800" b="1" dirty="0">
                <a:solidFill>
                  <a:srgbClr val="0070C0"/>
                </a:solidFill>
                <a:hlinkClick r:id="rId3">
                  <a:extLst>
                    <a:ext uri="{A12FA001-AC4F-418D-AE19-62706E023703}">
                      <ahyp:hlinkClr xmlns:ahyp="http://schemas.microsoft.com/office/drawing/2018/hyperlinkcolor" val="tx"/>
                    </a:ext>
                  </a:extLst>
                </a:hlinkClick>
              </a:rPr>
              <a:t>https://www.va.gov/WHOLEHEALTH/veteran-resources/Peer-Facilitator-Materials.asp</a:t>
            </a:r>
            <a:endParaRPr lang="en-US" sz="3800" b="1" dirty="0">
              <a:solidFill>
                <a:srgbClr val="0070C0"/>
              </a:solidFill>
            </a:endParaRPr>
          </a:p>
        </p:txBody>
      </p:sp>
      <p:pic>
        <p:nvPicPr>
          <p:cNvPr id="10" name="Content Placeholder 9" descr="Screenshot of Plug and Play Videos">
            <a:extLst>
              <a:ext uri="{FF2B5EF4-FFF2-40B4-BE49-F238E27FC236}">
                <a16:creationId xmlns:a16="http://schemas.microsoft.com/office/drawing/2014/main" id="{4F001CF1-8E05-40DD-8050-A9201165C979}"/>
              </a:ext>
            </a:extLst>
          </p:cNvPr>
          <p:cNvPicPr>
            <a:picLocks noGrp="1" noChangeAspect="1"/>
          </p:cNvPicPr>
          <p:nvPr>
            <p:ph idx="13"/>
          </p:nvPr>
        </p:nvPicPr>
        <p:blipFill>
          <a:blip r:embed="rId4"/>
          <a:stretch>
            <a:fillRect/>
          </a:stretch>
        </p:blipFill>
        <p:spPr>
          <a:xfrm>
            <a:off x="7394536" y="1775127"/>
            <a:ext cx="3090940" cy="4023709"/>
          </a:xfrm>
          <a:prstGeom prst="rect">
            <a:avLst/>
          </a:prstGeom>
        </p:spPr>
      </p:pic>
    </p:spTree>
    <p:extLst>
      <p:ext uri="{BB962C8B-B14F-4D97-AF65-F5344CB8AC3E}">
        <p14:creationId xmlns:p14="http://schemas.microsoft.com/office/powerpoint/2010/main" val="128353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704" y="350728"/>
            <a:ext cx="11053763" cy="1325563"/>
          </a:xfrm>
        </p:spPr>
        <p:txBody>
          <a:bodyPr>
            <a:normAutofit/>
          </a:bodyPr>
          <a:lstStyle/>
          <a:p>
            <a:r>
              <a:rPr lang="en-US" sz="3600" cap="none" dirty="0">
                <a:solidFill>
                  <a:schemeClr val="bg1"/>
                </a:solidFill>
                <a:effectLst/>
                <a:latin typeface="+mn-lt"/>
              </a:rPr>
              <a:t>OPCC&amp;CT Contacts </a:t>
            </a:r>
            <a:endParaRPr lang="en-US" sz="3200" b="0" cap="none" dirty="0">
              <a:latin typeface="+mn-lt"/>
            </a:endParaRPr>
          </a:p>
        </p:txBody>
      </p:sp>
      <p:sp>
        <p:nvSpPr>
          <p:cNvPr id="3" name="Content Placeholder 2">
            <a:extLst>
              <a:ext uri="{FF2B5EF4-FFF2-40B4-BE49-F238E27FC236}">
                <a16:creationId xmlns:a16="http://schemas.microsoft.com/office/drawing/2014/main" id="{3915F174-F862-4A2E-B10A-3A6BF8607ED8}"/>
              </a:ext>
            </a:extLst>
          </p:cNvPr>
          <p:cNvSpPr>
            <a:spLocks noGrp="1"/>
          </p:cNvSpPr>
          <p:nvPr>
            <p:ph idx="1"/>
          </p:nvPr>
        </p:nvSpPr>
        <p:spPr>
          <a:xfrm>
            <a:off x="215704" y="1676291"/>
            <a:ext cx="11643361" cy="4400951"/>
          </a:xfrm>
        </p:spPr>
        <p:txBody>
          <a:bodyPr>
            <a:normAutofit fontScale="92500"/>
          </a:bodyPr>
          <a:lstStyle/>
          <a:p>
            <a:pPr marL="0" lvl="0" indent="0" defTabSz="914400">
              <a:lnSpc>
                <a:spcPct val="100000"/>
              </a:lnSpc>
              <a:spcBef>
                <a:spcPts val="0"/>
              </a:spcBef>
              <a:buClrTx/>
              <a:buNone/>
              <a:defRPr/>
            </a:pPr>
            <a:r>
              <a:rPr lang="en-US" sz="2800" dirty="0">
                <a:solidFill>
                  <a:schemeClr val="tx2"/>
                </a:solidFill>
                <a:cs typeface="Arial" panose="020B0604020202020204" pitchFamily="34" charset="0"/>
              </a:rPr>
              <a:t>The National Office of Patient Centered Care &amp; Cultural Transformation can help you on your Whole Health Journey.  Please contact the Regional Lead for your VISN.</a:t>
            </a:r>
          </a:p>
          <a:p>
            <a:pPr marL="0" lvl="0" indent="0" defTabSz="914400">
              <a:lnSpc>
                <a:spcPct val="200000"/>
              </a:lnSpc>
              <a:spcBef>
                <a:spcPts val="0"/>
              </a:spcBef>
              <a:buClrTx/>
              <a:buNone/>
              <a:defRPr/>
            </a:pPr>
            <a:r>
              <a:rPr lang="en-US" sz="2800" b="1" dirty="0">
                <a:solidFill>
                  <a:srgbClr val="003F72"/>
                </a:solidFill>
                <a:cs typeface="Arial" panose="020B0604020202020204" pitchFamily="34" charset="0"/>
              </a:rPr>
              <a:t>VISN 1, 2, 3, 4, 10, 11   Donna </a:t>
            </a:r>
            <a:r>
              <a:rPr lang="en-US" sz="2800" b="1" dirty="0" err="1">
                <a:solidFill>
                  <a:srgbClr val="003F72"/>
                </a:solidFill>
                <a:cs typeface="Arial" panose="020B0604020202020204" pitchFamily="34" charset="0"/>
              </a:rPr>
              <a:t>Faraone</a:t>
            </a:r>
            <a:r>
              <a:rPr lang="en-US" sz="2800" b="1" dirty="0">
                <a:solidFill>
                  <a:srgbClr val="003F72"/>
                </a:solidFill>
                <a:cs typeface="Arial" panose="020B0604020202020204" pitchFamily="34" charset="0"/>
              </a:rPr>
              <a:t>, Lead:  </a:t>
            </a:r>
            <a:r>
              <a:rPr lang="en-US" sz="2800" b="1" dirty="0">
                <a:solidFill>
                  <a:srgbClr val="0070C0"/>
                </a:solidFill>
                <a:cs typeface="Arial" panose="020B0604020202020204" pitchFamily="34" charset="0"/>
                <a:hlinkClick r:id="rId3">
                  <a:extLst>
                    <a:ext uri="{A12FA001-AC4F-418D-AE19-62706E023703}">
                      <ahyp:hlinkClr xmlns:ahyp="http://schemas.microsoft.com/office/drawing/2018/hyperlinkcolor" val="tx"/>
                    </a:ext>
                  </a:extLst>
                </a:hlinkClick>
              </a:rPr>
              <a:t>Donna.Faraone@va.gov</a:t>
            </a:r>
            <a:endParaRPr lang="en-US" sz="2800" b="1" dirty="0">
              <a:solidFill>
                <a:srgbClr val="0070C0"/>
              </a:solidFill>
              <a:cs typeface="Arial" panose="020B0604020202020204" pitchFamily="34" charset="0"/>
            </a:endParaRPr>
          </a:p>
          <a:p>
            <a:pPr marL="0" lvl="0" indent="0" defTabSz="914400">
              <a:lnSpc>
                <a:spcPct val="200000"/>
              </a:lnSpc>
              <a:spcBef>
                <a:spcPts val="0"/>
              </a:spcBef>
              <a:buClrTx/>
              <a:buNone/>
              <a:defRPr/>
            </a:pPr>
            <a:r>
              <a:rPr lang="en-US" sz="2800" b="1" dirty="0">
                <a:solidFill>
                  <a:srgbClr val="003F72"/>
                </a:solidFill>
                <a:cs typeface="Arial" panose="020B0604020202020204" pitchFamily="34" charset="0"/>
              </a:rPr>
              <a:t>VISN 5, 6, 7, 8, 9   Christian </a:t>
            </a:r>
            <a:r>
              <a:rPr lang="en-US" sz="2800" b="1" dirty="0" err="1">
                <a:solidFill>
                  <a:srgbClr val="003F72"/>
                </a:solidFill>
                <a:cs typeface="Arial" panose="020B0604020202020204" pitchFamily="34" charset="0"/>
              </a:rPr>
              <a:t>DiMercurio</a:t>
            </a:r>
            <a:r>
              <a:rPr lang="en-US" sz="2800" b="1" dirty="0">
                <a:solidFill>
                  <a:srgbClr val="003F72"/>
                </a:solidFill>
                <a:cs typeface="Arial" panose="020B0604020202020204" pitchFamily="34" charset="0"/>
              </a:rPr>
              <a:t>, Lead:  </a:t>
            </a:r>
            <a:r>
              <a:rPr lang="en-US" sz="2800" b="1" dirty="0">
                <a:solidFill>
                  <a:srgbClr val="0070C0"/>
                </a:solidFill>
                <a:cs typeface="Arial" panose="020B0604020202020204" pitchFamily="34" charset="0"/>
                <a:hlinkClick r:id="rId4">
                  <a:extLst>
                    <a:ext uri="{A12FA001-AC4F-418D-AE19-62706E023703}">
                      <ahyp:hlinkClr xmlns:ahyp="http://schemas.microsoft.com/office/drawing/2018/hyperlinkcolor" val="tx"/>
                    </a:ext>
                  </a:extLst>
                </a:hlinkClick>
              </a:rPr>
              <a:t>Carlo.DiMercurio@va.gov</a:t>
            </a:r>
            <a:endParaRPr lang="en-US" sz="2800" b="1" dirty="0">
              <a:solidFill>
                <a:srgbClr val="0070C0"/>
              </a:solidFill>
              <a:cs typeface="Arial" panose="020B0604020202020204" pitchFamily="34" charset="0"/>
            </a:endParaRPr>
          </a:p>
          <a:p>
            <a:pPr marL="0" lvl="0" indent="0" defTabSz="914400">
              <a:lnSpc>
                <a:spcPct val="200000"/>
              </a:lnSpc>
              <a:spcBef>
                <a:spcPts val="0"/>
              </a:spcBef>
              <a:buClrTx/>
              <a:buNone/>
              <a:defRPr/>
            </a:pPr>
            <a:r>
              <a:rPr lang="en-US" sz="2800" b="1" dirty="0">
                <a:solidFill>
                  <a:srgbClr val="003F72"/>
                </a:solidFill>
                <a:cs typeface="Arial" panose="020B0604020202020204" pitchFamily="34" charset="0"/>
              </a:rPr>
              <a:t>VISN 12, 15, 16, 17, 23 Anika Doucette, Lead  </a:t>
            </a:r>
            <a:r>
              <a:rPr lang="en-US" sz="2800" b="1" dirty="0">
                <a:solidFill>
                  <a:srgbClr val="003F72"/>
                </a:solidFill>
                <a:cs typeface="Arial" panose="020B0604020202020204" pitchFamily="34" charset="0"/>
                <a:hlinkClick r:id="rId5"/>
              </a:rPr>
              <a:t>Anika.Doucette@va.gov</a:t>
            </a:r>
            <a:r>
              <a:rPr lang="en-US" sz="2800" b="1" dirty="0">
                <a:solidFill>
                  <a:srgbClr val="003F72"/>
                </a:solidFill>
                <a:cs typeface="Arial" panose="020B0604020202020204" pitchFamily="34" charset="0"/>
              </a:rPr>
              <a:t> </a:t>
            </a:r>
            <a:endParaRPr lang="en-US" sz="2800" b="1" dirty="0">
              <a:solidFill>
                <a:srgbClr val="0070C0"/>
              </a:solidFill>
              <a:cs typeface="Arial" panose="020B0604020202020204" pitchFamily="34" charset="0"/>
            </a:endParaRPr>
          </a:p>
          <a:p>
            <a:pPr marL="0" lvl="0" indent="0" defTabSz="914400">
              <a:lnSpc>
                <a:spcPct val="200000"/>
              </a:lnSpc>
              <a:spcBef>
                <a:spcPts val="0"/>
              </a:spcBef>
              <a:buClrTx/>
              <a:buNone/>
              <a:defRPr/>
            </a:pPr>
            <a:r>
              <a:rPr lang="en-US" sz="2800" b="1" dirty="0">
                <a:solidFill>
                  <a:srgbClr val="003F72"/>
                </a:solidFill>
                <a:cs typeface="Arial" panose="020B0604020202020204" pitchFamily="34" charset="0"/>
              </a:rPr>
              <a:t>VISNs 18, 19, 20, 21, 22   Kathy Hedrick, Lead:  </a:t>
            </a:r>
            <a:r>
              <a:rPr lang="en-US" sz="2800" b="1" dirty="0">
                <a:solidFill>
                  <a:srgbClr val="0070C0"/>
                </a:solidFill>
                <a:cs typeface="Arial" panose="020B0604020202020204" pitchFamily="34" charset="0"/>
                <a:hlinkClick r:id="rId6">
                  <a:extLst>
                    <a:ext uri="{A12FA001-AC4F-418D-AE19-62706E023703}">
                      <ahyp:hlinkClr xmlns:ahyp="http://schemas.microsoft.com/office/drawing/2018/hyperlinkcolor" val="tx"/>
                    </a:ext>
                  </a:extLst>
                </a:hlinkClick>
              </a:rPr>
              <a:t>Kathy.Hedrick@va.gov</a:t>
            </a:r>
            <a:endParaRPr lang="en-US" sz="2800" b="1" dirty="0">
              <a:solidFill>
                <a:srgbClr val="0070C0"/>
              </a:solidFill>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52723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27838" y="3205007"/>
            <a:ext cx="9579046" cy="1470025"/>
          </a:xfrm>
        </p:spPr>
        <p:txBody>
          <a:bodyPr>
            <a:normAutofit/>
          </a:bodyPr>
          <a:lstStyle/>
          <a:p>
            <a:r>
              <a:rPr lang="en-US" altLang="en-US" sz="4000" b="1" dirty="0">
                <a:latin typeface="+mn-lt"/>
                <a:cs typeface="Arial" panose="020B0604020202020204" pitchFamily="34" charset="0"/>
              </a:rPr>
              <a:t>Module 4 – Skill Building: Introduction to Mindful Awareness</a:t>
            </a:r>
            <a:endParaRPr lang="en-US" sz="4000" dirty="0"/>
          </a:p>
        </p:txBody>
      </p:sp>
    </p:spTree>
    <p:extLst>
      <p:ext uri="{BB962C8B-B14F-4D97-AF65-F5344CB8AC3E}">
        <p14:creationId xmlns:p14="http://schemas.microsoft.com/office/powerpoint/2010/main" val="157805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704E-C17F-4507-A436-C34829E3A3A5}"/>
              </a:ext>
            </a:extLst>
          </p:cNvPr>
          <p:cNvSpPr>
            <a:spLocks noGrp="1"/>
          </p:cNvSpPr>
          <p:nvPr>
            <p:ph type="title"/>
          </p:nvPr>
        </p:nvSpPr>
        <p:spPr>
          <a:xfrm>
            <a:off x="574765" y="461562"/>
            <a:ext cx="10515600" cy="1136994"/>
          </a:xfrm>
        </p:spPr>
        <p:txBody>
          <a:bodyPr>
            <a:normAutofit/>
          </a:bodyPr>
          <a:lstStyle/>
          <a:p>
            <a:pPr algn="l"/>
            <a:r>
              <a:rPr lang="en-US" sz="3200" dirty="0">
                <a:solidFill>
                  <a:schemeClr val="bg1"/>
                </a:solidFill>
              </a:rPr>
              <a:t>What does being present mean to you?</a:t>
            </a:r>
            <a:endParaRPr lang="en-US" sz="3200" dirty="0"/>
          </a:p>
        </p:txBody>
      </p:sp>
      <p:pic>
        <p:nvPicPr>
          <p:cNvPr id="11" name="Content Placeholder 10" descr="Wherever you are, be all there - Jim Elloit">
            <a:extLst>
              <a:ext uri="{FF2B5EF4-FFF2-40B4-BE49-F238E27FC236}">
                <a16:creationId xmlns:a16="http://schemas.microsoft.com/office/drawing/2014/main" id="{AC298A34-B12E-4378-BC69-9033A5AF85AE}"/>
              </a:ext>
            </a:extLst>
          </p:cNvPr>
          <p:cNvPicPr>
            <a:picLocks noGrp="1" noChangeAspect="1"/>
          </p:cNvPicPr>
          <p:nvPr>
            <p:ph idx="1"/>
          </p:nvPr>
        </p:nvPicPr>
        <p:blipFill>
          <a:blip r:embed="rId3"/>
          <a:stretch>
            <a:fillRect/>
          </a:stretch>
        </p:blipFill>
        <p:spPr>
          <a:xfrm>
            <a:off x="3711275" y="1626989"/>
            <a:ext cx="4769449" cy="4900420"/>
          </a:xfrm>
          <a:prstGeom prst="rect">
            <a:avLst/>
          </a:prstGeom>
        </p:spPr>
      </p:pic>
      <p:sp>
        <p:nvSpPr>
          <p:cNvPr id="8" name="Text Placeholder 7">
            <a:extLst>
              <a:ext uri="{FF2B5EF4-FFF2-40B4-BE49-F238E27FC236}">
                <a16:creationId xmlns:a16="http://schemas.microsoft.com/office/drawing/2014/main" id="{49CFEC2F-7641-4969-98AF-3FDB97B5BF54}"/>
              </a:ext>
            </a:extLst>
          </p:cNvPr>
          <p:cNvSpPr>
            <a:spLocks noGrp="1"/>
          </p:cNvSpPr>
          <p:nvPr>
            <p:ph type="body" sz="quarter" idx="14"/>
          </p:nvPr>
        </p:nvSpPr>
        <p:spPr>
          <a:xfrm>
            <a:off x="5195018" y="5932920"/>
            <a:ext cx="4441351" cy="463518"/>
          </a:xfrm>
        </p:spPr>
        <p:txBody>
          <a:bodyPr/>
          <a:lstStyle/>
          <a:p>
            <a:r>
              <a:rPr lang="en-US" sz="900" dirty="0">
                <a:solidFill>
                  <a:schemeClr val="tx1"/>
                </a:solidFill>
                <a:hlinkClick r:id="rId4" tooltip="http://www.julipmade.com/2012/10/quote-of-week_11.html"/>
              </a:rPr>
              <a:t>This Photo </a:t>
            </a:r>
            <a:r>
              <a:rPr lang="en-US" sz="900" dirty="0">
                <a:solidFill>
                  <a:schemeClr val="tx1"/>
                </a:solidFill>
              </a:rPr>
              <a:t>by Unknown Author is licensed under </a:t>
            </a:r>
            <a:r>
              <a:rPr lang="en-US" sz="900" dirty="0">
                <a:solidFill>
                  <a:srgbClr val="0070C0"/>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900" dirty="0">
              <a:solidFill>
                <a:srgbClr val="0070C0"/>
              </a:solidFill>
            </a:endParaRPr>
          </a:p>
          <a:p>
            <a:endParaRPr lang="en-US" dirty="0"/>
          </a:p>
        </p:txBody>
      </p:sp>
    </p:spTree>
    <p:extLst>
      <p:ext uri="{BB962C8B-B14F-4D97-AF65-F5344CB8AC3E}">
        <p14:creationId xmlns:p14="http://schemas.microsoft.com/office/powerpoint/2010/main" val="275933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82889-22DD-47BF-8685-553D7D501F78}"/>
              </a:ext>
            </a:extLst>
          </p:cNvPr>
          <p:cNvSpPr>
            <a:spLocks noGrp="1"/>
          </p:cNvSpPr>
          <p:nvPr>
            <p:ph type="title" idx="4294967295"/>
          </p:nvPr>
        </p:nvSpPr>
        <p:spPr>
          <a:xfrm>
            <a:off x="1138238" y="401638"/>
            <a:ext cx="11053762" cy="1325562"/>
          </a:xfrm>
        </p:spPr>
        <p:txBody>
          <a:bodyPr/>
          <a:lstStyle/>
          <a:p>
            <a:r>
              <a:rPr lang="en-US" sz="3600" dirty="0">
                <a:solidFill>
                  <a:schemeClr val="bg1"/>
                </a:solidFill>
                <a:effectLst/>
              </a:rPr>
              <a:t>Mindful Awareness (1 of 2)</a:t>
            </a:r>
          </a:p>
        </p:txBody>
      </p:sp>
      <p:pic>
        <p:nvPicPr>
          <p:cNvPr id="7" name="Content Placeholder 6" descr="Jon Kabat-Zinn">
            <a:extLst>
              <a:ext uri="{FF2B5EF4-FFF2-40B4-BE49-F238E27FC236}">
                <a16:creationId xmlns:a16="http://schemas.microsoft.com/office/drawing/2014/main" id="{A5A144F9-43C7-48BB-9ECF-0B5545FF2983}"/>
              </a:ext>
            </a:extLst>
          </p:cNvPr>
          <p:cNvPicPr>
            <a:picLocks noGrp="1" noChangeAspect="1"/>
          </p:cNvPicPr>
          <p:nvPr>
            <p:ph idx="1"/>
          </p:nvPr>
        </p:nvPicPr>
        <p:blipFill>
          <a:blip r:embed="rId3"/>
          <a:stretch>
            <a:fillRect/>
          </a:stretch>
        </p:blipFill>
        <p:spPr>
          <a:xfrm>
            <a:off x="1625017" y="2912618"/>
            <a:ext cx="3127827" cy="1757856"/>
          </a:xfrm>
          <a:prstGeom prst="rect">
            <a:avLst/>
          </a:prstGeom>
        </p:spPr>
      </p:pic>
      <p:sp>
        <p:nvSpPr>
          <p:cNvPr id="4" name="Content Placeholder 3">
            <a:extLst>
              <a:ext uri="{FF2B5EF4-FFF2-40B4-BE49-F238E27FC236}">
                <a16:creationId xmlns:a16="http://schemas.microsoft.com/office/drawing/2014/main" id="{333BB84F-B723-4682-8499-89617782CF2B}"/>
              </a:ext>
            </a:extLst>
          </p:cNvPr>
          <p:cNvSpPr>
            <a:spLocks noGrp="1"/>
          </p:cNvSpPr>
          <p:nvPr>
            <p:ph idx="13"/>
          </p:nvPr>
        </p:nvSpPr>
        <p:spPr>
          <a:xfrm>
            <a:off x="5964702" y="1696111"/>
            <a:ext cx="5852159" cy="4182175"/>
          </a:xfrm>
        </p:spPr>
        <p:txBody>
          <a:bodyPr>
            <a:normAutofit/>
          </a:bodyPr>
          <a:lstStyle/>
          <a:p>
            <a:pPr algn="ctr">
              <a:spcAft>
                <a:spcPts val="1200"/>
              </a:spcAft>
            </a:pPr>
            <a:r>
              <a:rPr lang="en-US" sz="3500" dirty="0"/>
              <a:t>“</a:t>
            </a:r>
            <a:r>
              <a:rPr lang="en-US" sz="3900" dirty="0"/>
              <a:t>Mindfulness means paying attention in a particular way; on purpose, in the present moment, and non-judgmentally.”</a:t>
            </a:r>
          </a:p>
          <a:p>
            <a:pPr lvl="0" algn="ctr">
              <a:defRPr/>
            </a:pPr>
            <a:r>
              <a:rPr lang="en-US" sz="3900" dirty="0"/>
              <a:t>- Jon Kabat-Zinn</a:t>
            </a:r>
            <a:endParaRPr lang="en-US" dirty="0"/>
          </a:p>
        </p:txBody>
      </p:sp>
    </p:spTree>
    <p:extLst>
      <p:ext uri="{BB962C8B-B14F-4D97-AF65-F5344CB8AC3E}">
        <p14:creationId xmlns:p14="http://schemas.microsoft.com/office/powerpoint/2010/main" val="1787552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579A51-839A-4605-9142-11ED179C3BD3}"/>
              </a:ext>
            </a:extLst>
          </p:cNvPr>
          <p:cNvSpPr>
            <a:spLocks noGrp="1"/>
          </p:cNvSpPr>
          <p:nvPr>
            <p:ph type="title" idx="4294967295"/>
          </p:nvPr>
        </p:nvSpPr>
        <p:spPr>
          <a:xfrm>
            <a:off x="650878" y="350729"/>
            <a:ext cx="10515600" cy="1325563"/>
          </a:xfrm>
          <a:prstGeom prst="rect">
            <a:avLst/>
          </a:prstGeom>
        </p:spPr>
        <p:txBody>
          <a:bodyPr/>
          <a:lstStyle/>
          <a:p>
            <a:pPr rtl="0" eaLnBrk="1" latinLnBrk="0" hangingPunct="1"/>
            <a:r>
              <a:rPr lang="en-US" sz="3200" kern="1200" baseline="0" dirty="0">
                <a:solidFill>
                  <a:srgbClr val="FFFFFF"/>
                </a:solidFill>
                <a:effectLst/>
                <a:latin typeface="Calibri" panose="020F0502020204030204" pitchFamily="34" charset="0"/>
                <a:ea typeface="+mn-ea"/>
                <a:cs typeface="+mn-cs"/>
              </a:rPr>
              <a:t>What are TCMLH groups designed to do?</a:t>
            </a:r>
            <a:endParaRPr lang="en-US" dirty="0">
              <a:effectLst/>
            </a:endParaRPr>
          </a:p>
        </p:txBody>
      </p:sp>
      <p:sp>
        <p:nvSpPr>
          <p:cNvPr id="3" name="Content Placeholder 2"/>
          <p:cNvSpPr>
            <a:spLocks noGrp="1"/>
          </p:cNvSpPr>
          <p:nvPr>
            <p:ph idx="1"/>
          </p:nvPr>
        </p:nvSpPr>
        <p:spPr/>
        <p:txBody>
          <a:bodyPr>
            <a:noAutofit/>
          </a:bodyPr>
          <a:lstStyle/>
          <a:p>
            <a:pPr lvl="2" indent="-338328">
              <a:lnSpc>
                <a:spcPct val="100000"/>
              </a:lnSpc>
              <a:spcBef>
                <a:spcPts val="1200"/>
              </a:spcBef>
              <a:buFont typeface="Arial" panose="020B0604020202020204" pitchFamily="34" charset="0"/>
              <a:buChar char="•"/>
            </a:pPr>
            <a:r>
              <a:rPr lang="en-US" altLang="en-US" sz="3200" dirty="0"/>
              <a:t>Explore my </a:t>
            </a:r>
            <a:r>
              <a:rPr lang="en-US" altLang="en-US" sz="3200" b="1" dirty="0">
                <a:solidFill>
                  <a:srgbClr val="0070C0"/>
                </a:solidFill>
              </a:rPr>
              <a:t>Mission, Aspiration</a:t>
            </a:r>
            <a:r>
              <a:rPr lang="en-US" altLang="en-US" sz="3200" dirty="0">
                <a:solidFill>
                  <a:srgbClr val="0070C0"/>
                </a:solidFill>
              </a:rPr>
              <a:t> </a:t>
            </a:r>
            <a:r>
              <a:rPr lang="en-US" altLang="en-US" sz="3200" dirty="0"/>
              <a:t>and/or </a:t>
            </a:r>
            <a:r>
              <a:rPr lang="en-US" altLang="en-US" sz="3200" b="1" dirty="0">
                <a:solidFill>
                  <a:srgbClr val="0070C0"/>
                </a:solidFill>
              </a:rPr>
              <a:t>Purpos</a:t>
            </a:r>
            <a:r>
              <a:rPr lang="en-US" altLang="en-US" sz="3200" dirty="0">
                <a:solidFill>
                  <a:srgbClr val="0070C0"/>
                </a:solidFill>
              </a:rPr>
              <a:t>e</a:t>
            </a:r>
          </a:p>
          <a:p>
            <a:pPr lvl="2" indent="-338328">
              <a:lnSpc>
                <a:spcPct val="100000"/>
              </a:lnSpc>
              <a:spcBef>
                <a:spcPts val="1200"/>
              </a:spcBef>
              <a:buFont typeface="Arial" panose="020B0604020202020204" pitchFamily="34" charset="0"/>
              <a:buChar char="•"/>
            </a:pPr>
            <a:r>
              <a:rPr lang="en-US" altLang="en-US" sz="3200" dirty="0"/>
              <a:t>Reflect on, </a:t>
            </a:r>
            <a:r>
              <a:rPr lang="en-US" altLang="en-US" sz="3200" b="1" dirty="0">
                <a:solidFill>
                  <a:srgbClr val="0070C0"/>
                </a:solidFill>
              </a:rPr>
              <a:t>“What do I really want my health for?”</a:t>
            </a:r>
          </a:p>
          <a:p>
            <a:pPr lvl="2" indent="-338328">
              <a:lnSpc>
                <a:spcPct val="100000"/>
              </a:lnSpc>
              <a:spcBef>
                <a:spcPts val="1200"/>
              </a:spcBef>
              <a:buFont typeface="Arial" panose="020B0604020202020204" pitchFamily="34" charset="0"/>
              <a:buChar char="•"/>
            </a:pPr>
            <a:r>
              <a:rPr lang="en-US" altLang="en-US" sz="3200" dirty="0"/>
              <a:t>Assess my </a:t>
            </a:r>
            <a:r>
              <a:rPr lang="en-US" altLang="en-US" sz="3200" b="1" dirty="0">
                <a:solidFill>
                  <a:srgbClr val="0070C0"/>
                </a:solidFill>
              </a:rPr>
              <a:t>own health</a:t>
            </a:r>
          </a:p>
          <a:p>
            <a:pPr lvl="2" indent="-338328">
              <a:lnSpc>
                <a:spcPct val="100000"/>
              </a:lnSpc>
              <a:spcBef>
                <a:spcPts val="1200"/>
              </a:spcBef>
              <a:buFont typeface="Arial" panose="020B0604020202020204" pitchFamily="34" charset="0"/>
              <a:buChar char="•"/>
            </a:pPr>
            <a:r>
              <a:rPr lang="en-US" altLang="en-US" sz="3200" dirty="0"/>
              <a:t>Choose an area of </a:t>
            </a:r>
            <a:r>
              <a:rPr lang="en-US" altLang="en-US" sz="3200" b="1" dirty="0">
                <a:solidFill>
                  <a:srgbClr val="0070C0"/>
                </a:solidFill>
              </a:rPr>
              <a:t>focus</a:t>
            </a:r>
            <a:r>
              <a:rPr lang="en-US" altLang="en-US" sz="3200" b="1" dirty="0"/>
              <a:t> </a:t>
            </a:r>
            <a:r>
              <a:rPr lang="en-US" altLang="en-US" sz="3200" dirty="0"/>
              <a:t>that is </a:t>
            </a:r>
            <a:r>
              <a:rPr lang="en-US" altLang="en-US" sz="3200" u="sng" dirty="0"/>
              <a:t>important</a:t>
            </a:r>
            <a:r>
              <a:rPr lang="en-US" altLang="en-US" sz="3200" dirty="0"/>
              <a:t> to me</a:t>
            </a:r>
          </a:p>
          <a:p>
            <a:pPr lvl="2" indent="-338328">
              <a:lnSpc>
                <a:spcPct val="100000"/>
              </a:lnSpc>
              <a:spcBef>
                <a:spcPts val="1200"/>
              </a:spcBef>
              <a:buFont typeface="Arial" panose="020B0604020202020204" pitchFamily="34" charset="0"/>
              <a:buChar char="•"/>
            </a:pPr>
            <a:r>
              <a:rPr lang="en-US" altLang="en-US" sz="3200" dirty="0"/>
              <a:t>Set my </a:t>
            </a:r>
            <a:r>
              <a:rPr lang="en-US" altLang="en-US" sz="3200" u="sng" dirty="0"/>
              <a:t>own</a:t>
            </a:r>
            <a:r>
              <a:rPr lang="en-US" altLang="en-US" sz="3200" dirty="0"/>
              <a:t> </a:t>
            </a:r>
            <a:r>
              <a:rPr lang="en-US" altLang="en-US" sz="3200" b="1" dirty="0">
                <a:solidFill>
                  <a:srgbClr val="0070C0"/>
                </a:solidFill>
              </a:rPr>
              <a:t>goals</a:t>
            </a:r>
            <a:r>
              <a:rPr lang="en-US" altLang="en-US" sz="3200" dirty="0">
                <a:solidFill>
                  <a:srgbClr val="0070C0"/>
                </a:solidFill>
              </a:rPr>
              <a:t> </a:t>
            </a:r>
            <a:r>
              <a:rPr lang="en-US" altLang="en-US" sz="3200" dirty="0"/>
              <a:t>and </a:t>
            </a:r>
            <a:r>
              <a:rPr lang="en-US" altLang="en-US" sz="3200" b="1" dirty="0">
                <a:solidFill>
                  <a:srgbClr val="0070C0"/>
                </a:solidFill>
              </a:rPr>
              <a:t>action plans</a:t>
            </a:r>
          </a:p>
          <a:p>
            <a:pPr lvl="2" indent="-338328">
              <a:lnSpc>
                <a:spcPct val="100000"/>
              </a:lnSpc>
              <a:spcBef>
                <a:spcPts val="1200"/>
              </a:spcBef>
              <a:buFont typeface="Arial" panose="020B0604020202020204" pitchFamily="34" charset="0"/>
              <a:buChar char="•"/>
            </a:pPr>
            <a:r>
              <a:rPr lang="en-US" altLang="en-US" sz="3200" dirty="0"/>
              <a:t>Gain </a:t>
            </a:r>
            <a:r>
              <a:rPr lang="en-US" altLang="en-US" sz="3200" i="1" dirty="0">
                <a:solidFill>
                  <a:srgbClr val="0070C0"/>
                </a:solidFill>
              </a:rPr>
              <a:t>support</a:t>
            </a:r>
            <a:r>
              <a:rPr lang="en-US" altLang="en-US" sz="3200" dirty="0"/>
              <a:t> from the group to accomplish my goal</a:t>
            </a:r>
          </a:p>
          <a:p>
            <a:pPr lvl="2" indent="-338328">
              <a:lnSpc>
                <a:spcPct val="100000"/>
              </a:lnSpc>
              <a:spcBef>
                <a:spcPts val="1200"/>
              </a:spcBef>
              <a:buFont typeface="Arial" panose="020B0604020202020204" pitchFamily="34" charset="0"/>
              <a:buChar char="•"/>
            </a:pPr>
            <a:r>
              <a:rPr lang="en-US" altLang="en-US" sz="3200" dirty="0"/>
              <a:t>Develop a </a:t>
            </a:r>
            <a:r>
              <a:rPr lang="en-US" altLang="en-US" sz="3200" b="1" u="sng" dirty="0"/>
              <a:t>Personalized Health Plan</a:t>
            </a:r>
          </a:p>
        </p:txBody>
      </p:sp>
    </p:spTree>
    <p:extLst>
      <p:ext uri="{BB962C8B-B14F-4D97-AF65-F5344CB8AC3E}">
        <p14:creationId xmlns:p14="http://schemas.microsoft.com/office/powerpoint/2010/main" val="418291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F58123-7C99-4CA7-B855-2A90256591E9}"/>
              </a:ext>
            </a:extLst>
          </p:cNvPr>
          <p:cNvSpPr>
            <a:spLocks noGrp="1"/>
          </p:cNvSpPr>
          <p:nvPr>
            <p:ph type="title"/>
          </p:nvPr>
        </p:nvSpPr>
        <p:spPr>
          <a:xfrm>
            <a:off x="626325" y="400884"/>
            <a:ext cx="10128761" cy="1065059"/>
          </a:xfrm>
        </p:spPr>
        <p:txBody>
          <a:bodyPr/>
          <a:lstStyle/>
          <a:p>
            <a:r>
              <a:rPr lang="en-US" sz="3600" dirty="0">
                <a:solidFill>
                  <a:schemeClr val="bg1"/>
                </a:solidFill>
                <a:effectLst/>
              </a:rPr>
              <a:t>Mindful Awareness (2 of 2)</a:t>
            </a:r>
          </a:p>
        </p:txBody>
      </p:sp>
      <p:sp>
        <p:nvSpPr>
          <p:cNvPr id="2" name="Content Placeholder 1">
            <a:extLst>
              <a:ext uri="{FF2B5EF4-FFF2-40B4-BE49-F238E27FC236}">
                <a16:creationId xmlns:a16="http://schemas.microsoft.com/office/drawing/2014/main" id="{2B54D370-AC98-42D3-8F76-63B7FE9234B6}"/>
              </a:ext>
            </a:extLst>
          </p:cNvPr>
          <p:cNvSpPr>
            <a:spLocks noGrp="1"/>
          </p:cNvSpPr>
          <p:nvPr>
            <p:ph idx="1"/>
          </p:nvPr>
        </p:nvSpPr>
        <p:spPr/>
        <p:txBody>
          <a:bodyPr/>
          <a:lstStyle/>
          <a:p>
            <a:pPr marL="0" indent="0">
              <a:buNone/>
            </a:pPr>
            <a:r>
              <a:rPr lang="en-US" sz="6000" dirty="0">
                <a:solidFill>
                  <a:schemeClr val="tx1"/>
                </a:solidFill>
              </a:rPr>
              <a:t>“The intention to pay attention, in the present moment, with a friendly and open orientation.”</a:t>
            </a:r>
          </a:p>
          <a:p>
            <a:pPr marL="0" indent="0" algn="r">
              <a:spcBef>
                <a:spcPts val="2400"/>
              </a:spcBef>
              <a:buNone/>
            </a:pPr>
            <a:r>
              <a:rPr lang="en-US" sz="5400" i="1" dirty="0">
                <a:solidFill>
                  <a:schemeClr val="tx1"/>
                </a:solidFill>
              </a:rPr>
              <a:t>Jeff Brantley M.D.</a:t>
            </a:r>
          </a:p>
          <a:p>
            <a:endParaRPr lang="en-US" dirty="0"/>
          </a:p>
        </p:txBody>
      </p:sp>
    </p:spTree>
    <p:extLst>
      <p:ext uri="{BB962C8B-B14F-4D97-AF65-F5344CB8AC3E}">
        <p14:creationId xmlns:p14="http://schemas.microsoft.com/office/powerpoint/2010/main" val="388970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076DE4B-EFA4-42D9-9A58-7854FA294818}"/>
              </a:ext>
            </a:extLst>
          </p:cNvPr>
          <p:cNvSpPr>
            <a:spLocks noGrp="1"/>
          </p:cNvSpPr>
          <p:nvPr>
            <p:ph type="title"/>
          </p:nvPr>
        </p:nvSpPr>
        <p:spPr/>
        <p:txBody>
          <a:bodyPr/>
          <a:lstStyle/>
          <a:p>
            <a:r>
              <a:rPr lang="en-US" dirty="0"/>
              <a:t>Mind Full,</a:t>
            </a:r>
            <a:r>
              <a:rPr lang="en-US" baseline="0" dirty="0"/>
              <a:t> or Mindful</a:t>
            </a:r>
            <a:endParaRPr lang="en-US" dirty="0"/>
          </a:p>
        </p:txBody>
      </p:sp>
      <p:pic>
        <p:nvPicPr>
          <p:cNvPr id="5" name="Picture 1" descr="The drawing has the title across the top: Mind Full, or Mindful? There are two stick figure people standing. There are two purple flowers with green stems and leaves drawn on each side of them, as if they are outside, and a drawn yellow sun. One person looks like a parent and has a thought bubble with many different drawings of shapes in it, as if that person is thinking about a lot of things and his mind could be perceived as 'full'. The second person looks like the daughter with a dress and longer hair and has a thought bubble that contains nothing but mostly white space, except for the flowers and sun shown in her immediate surroundings as if she is thinking about nothing but the flowers present beside her. Her mind is shown as more empty and focused on the present moment and could be perceived as 'mindful'. There is a photo credit on the picture that reads: ForbesOste.">
            <a:extLst>
              <a:ext uri="{FF2B5EF4-FFF2-40B4-BE49-F238E27FC236}">
                <a16:creationId xmlns:a16="http://schemas.microsoft.com/office/drawing/2014/main" id="{69972F75-DEA7-497C-AD13-9461E7F366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8366" y="337341"/>
            <a:ext cx="8295267" cy="55311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41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1B060E-40E0-4440-9CA7-F51678427B59}"/>
              </a:ext>
            </a:extLst>
          </p:cNvPr>
          <p:cNvSpPr>
            <a:spLocks noGrp="1"/>
          </p:cNvSpPr>
          <p:nvPr>
            <p:ph type="title" idx="4294967295"/>
          </p:nvPr>
        </p:nvSpPr>
        <p:spPr>
          <a:xfrm>
            <a:off x="0" y="401638"/>
            <a:ext cx="10858500" cy="1252537"/>
          </a:xfrm>
        </p:spPr>
        <p:txBody>
          <a:bodyPr/>
          <a:lstStyle/>
          <a:p>
            <a:r>
              <a:rPr lang="en-US" dirty="0"/>
              <a:t>We all have it…</a:t>
            </a:r>
          </a:p>
        </p:txBody>
      </p:sp>
      <p:sp>
        <p:nvSpPr>
          <p:cNvPr id="3" name="Content Placeholder 2"/>
          <p:cNvSpPr>
            <a:spLocks noGrp="1"/>
          </p:cNvSpPr>
          <p:nvPr>
            <p:ph type="body" sz="quarter" idx="14"/>
          </p:nvPr>
        </p:nvSpPr>
        <p:spPr>
          <a:xfrm>
            <a:off x="176165" y="849602"/>
            <a:ext cx="6297112" cy="5236711"/>
          </a:xfrm>
        </p:spPr>
        <p:txBody>
          <a:bodyPr>
            <a:normAutofit/>
          </a:bodyPr>
          <a:lstStyle/>
          <a:p>
            <a:pPr algn="ctr" defTabSz="914400">
              <a:spcBef>
                <a:spcPct val="0"/>
              </a:spcBef>
              <a:buClr>
                <a:srgbClr val="000000"/>
              </a:buClr>
              <a:buSzPct val="100000"/>
              <a:buNone/>
              <a:defRPr/>
            </a:pPr>
            <a:r>
              <a:rPr lang="en-US" sz="6000" kern="0" dirty="0">
                <a:solidFill>
                  <a:schemeClr val="tx2"/>
                </a:solidFill>
              </a:rPr>
              <a:t>We all have it . . .</a:t>
            </a:r>
          </a:p>
          <a:p>
            <a:pPr algn="ctr" defTabSz="914400">
              <a:spcBef>
                <a:spcPct val="0"/>
              </a:spcBef>
              <a:buClr>
                <a:srgbClr val="000000"/>
              </a:buClr>
              <a:buSzPct val="100000"/>
              <a:buNone/>
              <a:defRPr/>
            </a:pPr>
            <a:r>
              <a:rPr lang="en-US" sz="6000" kern="0" dirty="0">
                <a:solidFill>
                  <a:schemeClr val="tx2"/>
                </a:solidFill>
              </a:rPr>
              <a:t>the natural capacity to</a:t>
            </a:r>
          </a:p>
          <a:p>
            <a:pPr algn="ctr" defTabSz="914400">
              <a:spcBef>
                <a:spcPct val="0"/>
              </a:spcBef>
              <a:buClr>
                <a:srgbClr val="000000"/>
              </a:buClr>
              <a:buSzPct val="100000"/>
              <a:buNone/>
              <a:defRPr/>
            </a:pPr>
            <a:r>
              <a:rPr lang="en-US" sz="6000" kern="0" dirty="0">
                <a:solidFill>
                  <a:schemeClr val="tx2"/>
                </a:solidFill>
              </a:rPr>
              <a:t>pay attention with curiosity</a:t>
            </a:r>
          </a:p>
          <a:p>
            <a:pPr algn="ctr" defTabSz="914400">
              <a:spcBef>
                <a:spcPct val="0"/>
              </a:spcBef>
              <a:buClr>
                <a:srgbClr val="000000"/>
              </a:buClr>
              <a:buSzPct val="100000"/>
              <a:buNone/>
              <a:defRPr/>
            </a:pPr>
            <a:r>
              <a:rPr lang="en-US" sz="6000" kern="0" dirty="0">
                <a:solidFill>
                  <a:schemeClr val="tx2"/>
                </a:solidFill>
              </a:rPr>
              <a:t>and openness.</a:t>
            </a:r>
          </a:p>
          <a:p>
            <a:pPr>
              <a:buFont typeface="Arial" charset="0"/>
              <a:buChar char="•"/>
              <a:defRPr/>
            </a:pPr>
            <a:endParaRPr lang="en-US" dirty="0"/>
          </a:p>
        </p:txBody>
      </p:sp>
      <p:pic>
        <p:nvPicPr>
          <p:cNvPr id="9" name="Media Placeholder 2" descr="Picture of person standing on waters edge with arms extended at sunrise or sunset">
            <a:extLst>
              <a:ext uri="{FF2B5EF4-FFF2-40B4-BE49-F238E27FC236}">
                <a16:creationId xmlns:a16="http://schemas.microsoft.com/office/drawing/2014/main" id="{D7CC8ED8-9EA5-49ED-8C36-FE936CE4D6C7}"/>
              </a:ext>
            </a:extLst>
          </p:cNvPr>
          <p:cNvPicPr>
            <a:picLocks noGrp="1" noChangeAspect="1"/>
          </p:cNvPicPr>
          <p:nvPr>
            <p:ph type="media" sz="quarter" idx="10"/>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8629" b="3"/>
          <a:stretch/>
        </p:blipFill>
        <p:spPr>
          <a:xfrm>
            <a:off x="6251242" y="990899"/>
            <a:ext cx="5940758" cy="4876202"/>
          </a:xfrm>
          <a:prstGeom prst="rect">
            <a:avLst/>
          </a:prstGeom>
          <a:noFill/>
        </p:spPr>
      </p:pic>
    </p:spTree>
    <p:extLst>
      <p:ext uri="{BB962C8B-B14F-4D97-AF65-F5344CB8AC3E}">
        <p14:creationId xmlns:p14="http://schemas.microsoft.com/office/powerpoint/2010/main" val="19416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0184114-EE06-492A-823D-7EEE05F45B44}"/>
              </a:ext>
            </a:extLst>
          </p:cNvPr>
          <p:cNvSpPr>
            <a:spLocks noGrp="1"/>
          </p:cNvSpPr>
          <p:nvPr>
            <p:ph type="title"/>
          </p:nvPr>
        </p:nvSpPr>
        <p:spPr/>
        <p:txBody>
          <a:bodyPr/>
          <a:lstStyle/>
          <a:p>
            <a:r>
              <a:rPr lang="en-US" dirty="0"/>
              <a:t>Mr. Duffy</a:t>
            </a:r>
          </a:p>
        </p:txBody>
      </p:sp>
      <p:pic>
        <p:nvPicPr>
          <p:cNvPr id="7" name="Picture 3" descr="A cartoon drawing of a man walking with a very long neck and his head is in the middle of clouds as if it is reaching up to the sky away from his body walking on the ground.">
            <a:extLst>
              <a:ext uri="{FF2B5EF4-FFF2-40B4-BE49-F238E27FC236}">
                <a16:creationId xmlns:a16="http://schemas.microsoft.com/office/drawing/2014/main" id="{2C58BFA9-392A-4141-8C67-8CF7364722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315693" y="520505"/>
            <a:ext cx="5132925" cy="513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E706910C-033D-4655-8F99-814B25CB086F}"/>
              </a:ext>
            </a:extLst>
          </p:cNvPr>
          <p:cNvSpPr>
            <a:spLocks noGrp="1"/>
          </p:cNvSpPr>
          <p:nvPr>
            <p:ph idx="13"/>
          </p:nvPr>
        </p:nvSpPr>
        <p:spPr>
          <a:xfrm>
            <a:off x="5703058" y="520506"/>
            <a:ext cx="5635502" cy="4389120"/>
          </a:xfrm>
        </p:spPr>
        <p:txBody>
          <a:bodyPr>
            <a:normAutofit lnSpcReduction="10000"/>
          </a:bodyPr>
          <a:lstStyle/>
          <a:p>
            <a:pPr marL="342900" lvl="0" indent="-342900" algn="ctr" defTabSz="914400">
              <a:lnSpc>
                <a:spcPct val="170000"/>
              </a:lnSpc>
              <a:spcBef>
                <a:spcPct val="0"/>
              </a:spcBef>
              <a:buClr>
                <a:srgbClr val="000000"/>
              </a:buClr>
              <a:buSzPct val="100000"/>
              <a:buNone/>
              <a:defRPr/>
            </a:pPr>
            <a:r>
              <a:rPr lang="en-US" sz="4800" kern="0" dirty="0">
                <a:solidFill>
                  <a:srgbClr val="003F72"/>
                </a:solidFill>
                <a:latin typeface="Times New Roman" panose="02020603050405020304" pitchFamily="18" charset="0"/>
                <a:cs typeface="Times New Roman" panose="02020603050405020304" pitchFamily="18" charset="0"/>
                <a:sym typeface="Lucida Grande" charset="0"/>
              </a:rPr>
              <a:t>“Mr. Duffy lived a short distance from his body.”</a:t>
            </a:r>
          </a:p>
          <a:p>
            <a:pPr marL="342900" lvl="0" indent="-342900" algn="ctr" defTabSz="914400">
              <a:spcBef>
                <a:spcPct val="0"/>
              </a:spcBef>
              <a:buClr>
                <a:srgbClr val="000000"/>
              </a:buClr>
              <a:buSzPct val="100000"/>
              <a:buNone/>
              <a:defRPr/>
            </a:pPr>
            <a:endParaRPr lang="en-US" sz="1600" kern="0" dirty="0">
              <a:solidFill>
                <a:srgbClr val="003F72"/>
              </a:solidFill>
              <a:latin typeface="Times New Roman" panose="02020603050405020304" pitchFamily="18" charset="0"/>
              <a:cs typeface="Times New Roman" panose="02020603050405020304" pitchFamily="18" charset="0"/>
              <a:sym typeface="Lucida Grande" charset="0"/>
            </a:endParaRPr>
          </a:p>
          <a:p>
            <a:pPr marL="342900" lvl="0" indent="-342900" algn="r" defTabSz="914400">
              <a:spcBef>
                <a:spcPct val="0"/>
              </a:spcBef>
              <a:buClr>
                <a:srgbClr val="000000"/>
              </a:buClr>
              <a:buSzPct val="100000"/>
              <a:buNone/>
              <a:defRPr/>
            </a:pPr>
            <a:r>
              <a:rPr lang="en-US" sz="4000" i="1" kern="0" dirty="0">
                <a:solidFill>
                  <a:srgbClr val="003F72"/>
                </a:solidFill>
                <a:latin typeface="Times New Roman" panose="02020603050405020304" pitchFamily="18" charset="0"/>
                <a:cs typeface="Times New Roman" panose="02020603050405020304" pitchFamily="18" charset="0"/>
                <a:sym typeface="Lucida Grande" charset="0"/>
              </a:rPr>
              <a:t>James Joyce </a:t>
            </a:r>
          </a:p>
          <a:p>
            <a:pPr marL="0" indent="0">
              <a:buNone/>
            </a:pPr>
            <a:endParaRPr lang="en-US" dirty="0"/>
          </a:p>
        </p:txBody>
      </p:sp>
    </p:spTree>
    <p:extLst>
      <p:ext uri="{BB962C8B-B14F-4D97-AF65-F5344CB8AC3E}">
        <p14:creationId xmlns:p14="http://schemas.microsoft.com/office/powerpoint/2010/main" val="105291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8CFD-3333-46B9-877B-4D5A414C46B8}"/>
              </a:ext>
            </a:extLst>
          </p:cNvPr>
          <p:cNvSpPr>
            <a:spLocks noGrp="1"/>
          </p:cNvSpPr>
          <p:nvPr>
            <p:ph type="title" idx="4294967295"/>
          </p:nvPr>
        </p:nvSpPr>
        <p:spPr>
          <a:xfrm>
            <a:off x="387875" y="160951"/>
            <a:ext cx="10515600" cy="753449"/>
          </a:xfrm>
          <a:prstGeom prst="rect">
            <a:avLst/>
          </a:prstGeom>
        </p:spPr>
        <p:txBody>
          <a:bodyPr/>
          <a:lstStyle/>
          <a:p>
            <a:pPr rtl="0" eaLnBrk="1" latinLnBrk="0" hangingPunct="1"/>
            <a:r>
              <a:rPr lang="en-US" sz="3000" b="1" kern="1200" dirty="0">
                <a:solidFill>
                  <a:srgbClr val="203864"/>
                </a:solidFill>
                <a:effectLst/>
                <a:latin typeface="Calibri" panose="020F0502020204030204" pitchFamily="34" charset="0"/>
                <a:ea typeface="+mn-ea"/>
                <a:cs typeface="Calibri" panose="020F0502020204030204" pitchFamily="34" charset="0"/>
              </a:rPr>
              <a:t>Benefits of Mindful Awareness</a:t>
            </a:r>
            <a:endParaRPr lang="en-US" dirty="0">
              <a:effectLst/>
            </a:endParaRPr>
          </a:p>
        </p:txBody>
      </p:sp>
      <p:graphicFrame>
        <p:nvGraphicFramePr>
          <p:cNvPr id="9" name="Table 9" descr="A table with the words, Physical, Behavioral, Mental across the top and 4 boxes underneath describing each.">
            <a:extLst>
              <a:ext uri="{FF2B5EF4-FFF2-40B4-BE49-F238E27FC236}">
                <a16:creationId xmlns:a16="http://schemas.microsoft.com/office/drawing/2014/main" id="{D212A950-5F31-4DB9-A506-55333ABBBA7B}"/>
              </a:ext>
            </a:extLst>
          </p:cNvPr>
          <p:cNvGraphicFramePr>
            <a:graphicFrameLocks noGrp="1"/>
          </p:cNvGraphicFramePr>
          <p:nvPr>
            <p:ph type="media" sz="quarter" idx="10"/>
          </p:nvPr>
        </p:nvGraphicFramePr>
        <p:xfrm>
          <a:off x="465" y="914400"/>
          <a:ext cx="12191535" cy="5929086"/>
        </p:xfrm>
        <a:graphic>
          <a:graphicData uri="http://schemas.openxmlformats.org/drawingml/2006/table">
            <a:tbl>
              <a:tblPr firstRow="1" bandRow="1">
                <a:tableStyleId>{5C22544A-7EE6-4342-B048-85BDC9FD1C3A}</a:tableStyleId>
              </a:tblPr>
              <a:tblGrid>
                <a:gridCol w="4063845">
                  <a:extLst>
                    <a:ext uri="{9D8B030D-6E8A-4147-A177-3AD203B41FA5}">
                      <a16:colId xmlns:a16="http://schemas.microsoft.com/office/drawing/2014/main" val="2976324465"/>
                    </a:ext>
                  </a:extLst>
                </a:gridCol>
                <a:gridCol w="4063845">
                  <a:extLst>
                    <a:ext uri="{9D8B030D-6E8A-4147-A177-3AD203B41FA5}">
                      <a16:colId xmlns:a16="http://schemas.microsoft.com/office/drawing/2014/main" val="3418844671"/>
                    </a:ext>
                  </a:extLst>
                </a:gridCol>
                <a:gridCol w="4063845">
                  <a:extLst>
                    <a:ext uri="{9D8B030D-6E8A-4147-A177-3AD203B41FA5}">
                      <a16:colId xmlns:a16="http://schemas.microsoft.com/office/drawing/2014/main" val="1543964141"/>
                    </a:ext>
                  </a:extLst>
                </a:gridCol>
              </a:tblGrid>
              <a:tr h="376043">
                <a:tc>
                  <a:txBody>
                    <a:bodyPr/>
                    <a:lstStyle/>
                    <a:p>
                      <a:r>
                        <a:rPr lang="en-US" sz="1800" dirty="0"/>
                        <a:t>Physical</a:t>
                      </a:r>
                    </a:p>
                  </a:txBody>
                  <a:tcPr marL="105718" marR="105718"/>
                </a:tc>
                <a:tc>
                  <a:txBody>
                    <a:bodyPr/>
                    <a:lstStyle/>
                    <a:p>
                      <a:pPr algn="ctr"/>
                      <a:r>
                        <a:rPr lang="en-US" sz="1800" dirty="0"/>
                        <a:t>Behavioral</a:t>
                      </a:r>
                    </a:p>
                  </a:txBody>
                  <a:tcPr marL="105718" marR="105718"/>
                </a:tc>
                <a:tc>
                  <a:txBody>
                    <a:bodyPr/>
                    <a:lstStyle/>
                    <a:p>
                      <a:r>
                        <a:rPr lang="en-US" sz="1800" dirty="0"/>
                        <a:t>Mental</a:t>
                      </a:r>
                    </a:p>
                  </a:txBody>
                  <a:tcPr marL="105718" marR="105718"/>
                </a:tc>
                <a:extLst>
                  <a:ext uri="{0D108BD9-81ED-4DB2-BD59-A6C34878D82A}">
                    <a16:rowId xmlns:a16="http://schemas.microsoft.com/office/drawing/2014/main" val="1561555339"/>
                  </a:ext>
                </a:extLst>
              </a:tr>
              <a:tr h="1085397">
                <a:tc>
                  <a:txBody>
                    <a:bodyPr/>
                    <a:lstStyle/>
                    <a:p>
                      <a:pPr marL="0" indent="0">
                        <a:lnSpc>
                          <a:spcPct val="108000"/>
                        </a:lnSpc>
                        <a:spcBef>
                          <a:spcPts val="2500"/>
                        </a:spcBef>
                        <a:buSzPct val="100000"/>
                        <a:buFont typeface="Lucida Grande" charset="0"/>
                        <a:buNone/>
                        <a:defRPr/>
                      </a:pPr>
                      <a:r>
                        <a:rPr lang="en-US" sz="2000" dirty="0">
                          <a:sym typeface="Lucida Grande" charset="0"/>
                        </a:rPr>
                        <a:t>Decrease in stress hormones</a:t>
                      </a:r>
                    </a:p>
                    <a:p>
                      <a:endParaRPr lang="en-US" sz="2000" dirty="0"/>
                    </a:p>
                  </a:txBody>
                  <a:tcPr marL="105718" marR="105718"/>
                </a:tc>
                <a:tc>
                  <a:txBody>
                    <a:bodyPr/>
                    <a:lstStyle/>
                    <a:p>
                      <a:pPr marL="0" indent="0">
                        <a:lnSpc>
                          <a:spcPct val="118000"/>
                        </a:lnSpc>
                        <a:spcBef>
                          <a:spcPts val="2500"/>
                        </a:spcBef>
                        <a:buSzPct val="100000"/>
                        <a:buFont typeface="Lucida Grande" charset="0"/>
                        <a:buNone/>
                        <a:defRPr/>
                      </a:pPr>
                      <a:r>
                        <a:rPr lang="en-US" sz="2000" dirty="0">
                          <a:sym typeface="Lucida Grande" charset="0"/>
                        </a:rPr>
                        <a:t>Increase in non-reactivity</a:t>
                      </a:r>
                    </a:p>
                    <a:p>
                      <a:endParaRPr lang="en-US" sz="2000" dirty="0"/>
                    </a:p>
                  </a:txBody>
                  <a:tcPr marL="105718" marR="105718"/>
                </a:tc>
                <a:tc>
                  <a:txBody>
                    <a:bodyPr/>
                    <a:lstStyle/>
                    <a:p>
                      <a:r>
                        <a:rPr lang="en-US" sz="2000" dirty="0"/>
                        <a:t>Decreased anxiety, worry, anger, depression</a:t>
                      </a:r>
                    </a:p>
                    <a:p>
                      <a:endParaRPr lang="en-US" sz="2000" dirty="0"/>
                    </a:p>
                  </a:txBody>
                  <a:tcPr marL="105718" marR="105718"/>
                </a:tc>
                <a:extLst>
                  <a:ext uri="{0D108BD9-81ED-4DB2-BD59-A6C34878D82A}">
                    <a16:rowId xmlns:a16="http://schemas.microsoft.com/office/drawing/2014/main" val="3055595740"/>
                  </a:ext>
                </a:extLst>
              </a:tr>
              <a:tr h="1414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ym typeface="Lucida Grande" charset="0"/>
                        </a:rPr>
                        <a:t>Decrease in inflammatory molecules</a:t>
                      </a:r>
                    </a:p>
                    <a:p>
                      <a:endParaRPr lang="en-US" sz="2000" dirty="0"/>
                    </a:p>
                  </a:txBody>
                  <a:tcPr marL="105718" marR="10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ym typeface="Lucida Grande" charset="0"/>
                        </a:rPr>
                        <a:t>Decrease in binge eating/Smoking cessation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ym typeface="Lucida Grande" charset="0"/>
                      </a:endParaRPr>
                    </a:p>
                    <a:p>
                      <a:endParaRPr lang="en-US" sz="2000" dirty="0"/>
                    </a:p>
                  </a:txBody>
                  <a:tcPr marL="105718" marR="10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Less emotional distress and rumination</a:t>
                      </a:r>
                    </a:p>
                  </a:txBody>
                  <a:tcPr marL="105718" marR="105718"/>
                </a:tc>
                <a:extLst>
                  <a:ext uri="{0D108BD9-81ED-4DB2-BD59-A6C34878D82A}">
                    <a16:rowId xmlns:a16="http://schemas.microsoft.com/office/drawing/2014/main" val="3295536190"/>
                  </a:ext>
                </a:extLst>
              </a:tr>
              <a:tr h="1414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ym typeface="Lucida Grande" charset="0"/>
                        </a:rPr>
                        <a:t>Decrease  in chronic pain</a:t>
                      </a:r>
                    </a:p>
                    <a:p>
                      <a:endParaRPr lang="en-US" sz="2000" dirty="0"/>
                    </a:p>
                  </a:txBody>
                  <a:tcPr marL="105718" marR="10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ym typeface="Lucida Grande" charset="0"/>
                        </a:rPr>
                        <a:t>Decrease  in sleep disturbance</a:t>
                      </a:r>
                    </a:p>
                    <a:p>
                      <a:endParaRPr lang="en-US" sz="2000" dirty="0"/>
                    </a:p>
                  </a:txBody>
                  <a:tcPr marL="105718" marR="10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Increased concentration, emotional intelligence, creativity and problem solving</a:t>
                      </a:r>
                    </a:p>
                    <a:p>
                      <a:endParaRPr lang="en-US" sz="2000" dirty="0"/>
                    </a:p>
                  </a:txBody>
                  <a:tcPr marL="105718" marR="105718"/>
                </a:tc>
                <a:extLst>
                  <a:ext uri="{0D108BD9-81ED-4DB2-BD59-A6C34878D82A}">
                    <a16:rowId xmlns:a16="http://schemas.microsoft.com/office/drawing/2014/main" val="1578961377"/>
                  </a:ext>
                </a:extLst>
              </a:tr>
              <a:tr h="1639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ym typeface="Lucida Grande" charset="0"/>
                        </a:rPr>
                        <a:t>Increase in immune function/Decrease in heart rate, blood pressure, and hypertension</a:t>
                      </a:r>
                      <a:endParaRPr lang="en-US" sz="2000" dirty="0"/>
                    </a:p>
                  </a:txBody>
                  <a:tcPr marL="105718" marR="10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ym typeface="Lucida Grande" charset="0"/>
                        </a:rPr>
                        <a:t>Reduction in alcohol use and illicit substance use</a:t>
                      </a:r>
                    </a:p>
                    <a:p>
                      <a:endParaRPr lang="en-US" sz="2000" dirty="0"/>
                    </a:p>
                  </a:txBody>
                  <a:tcPr marL="105718" marR="105718"/>
                </a:tc>
                <a:tc>
                  <a:txBody>
                    <a:bodyPr/>
                    <a:lstStyle/>
                    <a:p>
                      <a:endParaRPr lang="en-US" sz="2000" dirty="0"/>
                    </a:p>
                  </a:txBody>
                  <a:tcPr marL="105718" marR="105718"/>
                </a:tc>
                <a:extLst>
                  <a:ext uri="{0D108BD9-81ED-4DB2-BD59-A6C34878D82A}">
                    <a16:rowId xmlns:a16="http://schemas.microsoft.com/office/drawing/2014/main" val="3996300173"/>
                  </a:ext>
                </a:extLst>
              </a:tr>
            </a:tbl>
          </a:graphicData>
        </a:graphic>
      </p:graphicFrame>
    </p:spTree>
    <p:extLst>
      <p:ext uri="{BB962C8B-B14F-4D97-AF65-F5344CB8AC3E}">
        <p14:creationId xmlns:p14="http://schemas.microsoft.com/office/powerpoint/2010/main" val="3157333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511630" y="328313"/>
            <a:ext cx="11054045" cy="1325563"/>
          </a:xfrm>
        </p:spPr>
        <p:txBody>
          <a:bodyPr/>
          <a:lstStyle/>
          <a:p>
            <a:r>
              <a:rPr lang="en-US" altLang="en-US" sz="3600" cap="none" dirty="0">
                <a:solidFill>
                  <a:schemeClr val="bg1"/>
                </a:solidFill>
                <a:effectLst/>
                <a:latin typeface="+mn-lt"/>
                <a:cs typeface="Arial" panose="020B0604020202020204" pitchFamily="34" charset="0"/>
              </a:rPr>
              <a:t>What Mindful Awareness is NOT</a:t>
            </a:r>
          </a:p>
        </p:txBody>
      </p:sp>
      <p:sp>
        <p:nvSpPr>
          <p:cNvPr id="3" name="Content Placeholder 2"/>
          <p:cNvSpPr>
            <a:spLocks noGrp="1"/>
          </p:cNvSpPr>
          <p:nvPr>
            <p:ph idx="1"/>
          </p:nvPr>
        </p:nvSpPr>
        <p:spPr>
          <a:xfrm>
            <a:off x="2678397" y="1877033"/>
            <a:ext cx="6720510" cy="4238924"/>
          </a:xfrm>
        </p:spPr>
        <p:txBody>
          <a:bodyPr>
            <a:normAutofit/>
          </a:bodyPr>
          <a:lstStyle/>
          <a:p>
            <a:pPr marL="304800" indent="-304800">
              <a:lnSpc>
                <a:spcPct val="118000"/>
              </a:lnSpc>
              <a:spcBef>
                <a:spcPts val="2500"/>
              </a:spcBef>
              <a:buSzPct val="100000"/>
              <a:buFont typeface="Lucida Grande" charset="0"/>
              <a:buChar char="•"/>
              <a:defRPr/>
            </a:pPr>
            <a:r>
              <a:rPr lang="en-US" sz="5400" dirty="0">
                <a:sym typeface="Lucida Grande" charset="0"/>
              </a:rPr>
              <a:t>Meditation</a:t>
            </a:r>
          </a:p>
          <a:p>
            <a:pPr marL="304800" indent="-304800">
              <a:lnSpc>
                <a:spcPct val="118000"/>
              </a:lnSpc>
              <a:spcBef>
                <a:spcPts val="2500"/>
              </a:spcBef>
              <a:buSzPct val="100000"/>
              <a:buFont typeface="Lucida Grande" charset="0"/>
              <a:buChar char="•"/>
              <a:defRPr/>
            </a:pPr>
            <a:r>
              <a:rPr lang="en-US" sz="5400" dirty="0">
                <a:sym typeface="Lucida Grande" charset="0"/>
              </a:rPr>
              <a:t>Having a clear mind</a:t>
            </a:r>
          </a:p>
          <a:p>
            <a:pPr marL="304800" indent="-304800">
              <a:lnSpc>
                <a:spcPct val="118000"/>
              </a:lnSpc>
              <a:spcBef>
                <a:spcPts val="2500"/>
              </a:spcBef>
              <a:buSzPct val="100000"/>
              <a:buFont typeface="Lucida Grande" charset="0"/>
              <a:buChar char="•"/>
              <a:defRPr/>
            </a:pPr>
            <a:r>
              <a:rPr lang="en-US" sz="5400" dirty="0">
                <a:sym typeface="Lucida Grande" charset="0"/>
              </a:rPr>
              <a:t>Relaxation</a:t>
            </a:r>
          </a:p>
        </p:txBody>
      </p:sp>
    </p:spTree>
    <p:extLst>
      <p:ext uri="{BB962C8B-B14F-4D97-AF65-F5344CB8AC3E}">
        <p14:creationId xmlns:p14="http://schemas.microsoft.com/office/powerpoint/2010/main" val="33371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Title 1"/>
          <p:cNvSpPr>
            <a:spLocks noGrp="1"/>
          </p:cNvSpPr>
          <p:nvPr>
            <p:ph type="title"/>
          </p:nvPr>
        </p:nvSpPr>
        <p:spPr>
          <a:xfrm>
            <a:off x="838200" y="166222"/>
            <a:ext cx="10515600" cy="776313"/>
          </a:xfrm>
        </p:spPr>
        <p:txBody>
          <a:bodyPr>
            <a:normAutofit/>
          </a:bodyPr>
          <a:lstStyle/>
          <a:p>
            <a:pPr algn="l"/>
            <a:r>
              <a:rPr lang="en-US" altLang="en-US" sz="3600" dirty="0">
                <a:solidFill>
                  <a:schemeClr val="bg1"/>
                </a:solidFill>
                <a:latin typeface="Arial" panose="020B0604020202020204" pitchFamily="34" charset="0"/>
                <a:cs typeface="Arial" panose="020B0604020202020204" pitchFamily="34" charset="0"/>
              </a:rPr>
              <a:t>9</a:t>
            </a:r>
            <a:r>
              <a:rPr lang="en-US" altLang="en-US" sz="3600" cap="none" dirty="0">
                <a:solidFill>
                  <a:schemeClr val="bg1"/>
                </a:solidFill>
                <a:effectLst/>
                <a:latin typeface="Arial" panose="020B0604020202020204" pitchFamily="34" charset="0"/>
                <a:cs typeface="Arial" panose="020B0604020202020204" pitchFamily="34" charset="0"/>
              </a:rPr>
              <a:t> Attitudes of Mindful Awareness</a:t>
            </a:r>
          </a:p>
        </p:txBody>
      </p:sp>
      <p:pic>
        <p:nvPicPr>
          <p:cNvPr id="14" name="Content Placeholder 13" descr="A graphic of 9 equal sized, but different colored hexagon shapes in a circle, with one hexagon shape in the middle. Each hexagon shape has the name of an attitude of mindful awareness. Starting at the top, and going around the circle to the right, each shape has the text: Beginners Mind, Non-striving, Letting Go, Trust, Acceptance, Patience. The middle shape reads, Non-judging, Gratitude, Generosity.">
            <a:extLst>
              <a:ext uri="{FF2B5EF4-FFF2-40B4-BE49-F238E27FC236}">
                <a16:creationId xmlns:a16="http://schemas.microsoft.com/office/drawing/2014/main" id="{F4B6302E-4CA5-416B-AA3A-94B84A1EEEBD}"/>
              </a:ext>
            </a:extLst>
          </p:cNvPr>
          <p:cNvPicPr>
            <a:picLocks noGrp="1" noChangeAspect="1"/>
          </p:cNvPicPr>
          <p:nvPr>
            <p:ph idx="1"/>
          </p:nvPr>
        </p:nvPicPr>
        <p:blipFill>
          <a:blip r:embed="rId3"/>
          <a:stretch>
            <a:fillRect/>
          </a:stretch>
        </p:blipFill>
        <p:spPr>
          <a:xfrm>
            <a:off x="2510985" y="1609944"/>
            <a:ext cx="7170030" cy="4665925"/>
          </a:xfrm>
          <a:prstGeom prst="rect">
            <a:avLst/>
          </a:prstGeom>
        </p:spPr>
      </p:pic>
    </p:spTree>
    <p:extLst>
      <p:ext uri="{BB962C8B-B14F-4D97-AF65-F5344CB8AC3E}">
        <p14:creationId xmlns:p14="http://schemas.microsoft.com/office/powerpoint/2010/main" val="136520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626325" y="400885"/>
            <a:ext cx="11054045" cy="841762"/>
          </a:xfrm>
        </p:spPr>
        <p:txBody>
          <a:bodyPr>
            <a:normAutofit/>
          </a:bodyPr>
          <a:lstStyle/>
          <a:p>
            <a:r>
              <a:rPr lang="en-US" altLang="en-US" sz="3600" cap="none" dirty="0">
                <a:solidFill>
                  <a:schemeClr val="bg1"/>
                </a:solidFill>
                <a:effectLst/>
                <a:latin typeface="+mn-lt"/>
                <a:cs typeface="Arial" panose="020B0604020202020204" pitchFamily="34" charset="0"/>
              </a:rPr>
              <a:t>Practice of Mindful Awareness</a:t>
            </a:r>
          </a:p>
        </p:txBody>
      </p:sp>
      <p:sp>
        <p:nvSpPr>
          <p:cNvPr id="3" name="Content Placeholder 2"/>
          <p:cNvSpPr>
            <a:spLocks noGrp="1"/>
          </p:cNvSpPr>
          <p:nvPr>
            <p:ph idx="1"/>
          </p:nvPr>
        </p:nvSpPr>
        <p:spPr>
          <a:xfrm>
            <a:off x="626325" y="1605504"/>
            <a:ext cx="10719508" cy="4717281"/>
          </a:xfrm>
        </p:spPr>
        <p:txBody>
          <a:bodyPr>
            <a:normAutofit/>
          </a:bodyPr>
          <a:lstStyle/>
          <a:p>
            <a:pPr>
              <a:lnSpc>
                <a:spcPct val="100000"/>
              </a:lnSpc>
              <a:spcBef>
                <a:spcPts val="600"/>
              </a:spcBef>
            </a:pPr>
            <a:r>
              <a:rPr lang="en-US" altLang="en-US" sz="2800" dirty="0">
                <a:cs typeface="Arial" panose="020B0604020202020204" pitchFamily="34" charset="0"/>
              </a:rPr>
              <a:t>Find a comfortable position</a:t>
            </a:r>
          </a:p>
          <a:p>
            <a:pPr>
              <a:lnSpc>
                <a:spcPct val="100000"/>
              </a:lnSpc>
              <a:spcBef>
                <a:spcPts val="600"/>
              </a:spcBef>
            </a:pPr>
            <a:r>
              <a:rPr lang="en-US" altLang="en-US" sz="2800" dirty="0">
                <a:cs typeface="Arial" panose="020B0604020202020204" pitchFamily="34" charset="0"/>
              </a:rPr>
              <a:t>Allow your eyes to close if you like</a:t>
            </a:r>
          </a:p>
          <a:p>
            <a:pPr>
              <a:lnSpc>
                <a:spcPct val="100000"/>
              </a:lnSpc>
              <a:spcBef>
                <a:spcPts val="600"/>
              </a:spcBef>
            </a:pPr>
            <a:r>
              <a:rPr lang="en-US" altLang="en-US" sz="2800" dirty="0">
                <a:cs typeface="Arial" panose="020B0604020202020204" pitchFamily="34" charset="0"/>
              </a:rPr>
              <a:t>Remember the 7 attitudes</a:t>
            </a:r>
          </a:p>
          <a:p>
            <a:pPr>
              <a:lnSpc>
                <a:spcPct val="100000"/>
              </a:lnSpc>
              <a:spcBef>
                <a:spcPts val="600"/>
              </a:spcBef>
            </a:pPr>
            <a:r>
              <a:rPr lang="en-US" altLang="en-US" sz="2800" dirty="0">
                <a:cs typeface="Arial" panose="020B0604020202020204" pitchFamily="34" charset="0"/>
              </a:rPr>
              <a:t>Let go of busy-ness or life concerns</a:t>
            </a:r>
          </a:p>
          <a:p>
            <a:pPr>
              <a:lnSpc>
                <a:spcPct val="100000"/>
              </a:lnSpc>
              <a:spcBef>
                <a:spcPts val="600"/>
              </a:spcBef>
            </a:pPr>
            <a:r>
              <a:rPr lang="en-US" altLang="en-US" sz="2800" dirty="0">
                <a:cs typeface="Arial" panose="020B0604020202020204" pitchFamily="34" charset="0"/>
              </a:rPr>
              <a:t>Pay attention to your breath</a:t>
            </a:r>
          </a:p>
          <a:p>
            <a:pPr>
              <a:lnSpc>
                <a:spcPct val="100000"/>
              </a:lnSpc>
              <a:spcBef>
                <a:spcPts val="600"/>
              </a:spcBef>
            </a:pPr>
            <a:r>
              <a:rPr lang="en-US" altLang="en-US" sz="2800" dirty="0">
                <a:cs typeface="Arial" panose="020B0604020202020204" pitchFamily="34" charset="0"/>
              </a:rPr>
              <a:t>When attention wanders to thought, sensation, emotion, etc. - simply notice</a:t>
            </a:r>
          </a:p>
          <a:p>
            <a:pPr>
              <a:lnSpc>
                <a:spcPct val="100000"/>
              </a:lnSpc>
              <a:spcBef>
                <a:spcPts val="600"/>
              </a:spcBef>
            </a:pPr>
            <a:r>
              <a:rPr lang="en-US" altLang="en-US" sz="2800" dirty="0">
                <a:cs typeface="Arial" panose="020B0604020202020204" pitchFamily="34" charset="0"/>
              </a:rPr>
              <a:t>Gently return focus to your breath</a:t>
            </a:r>
          </a:p>
          <a:p>
            <a:pPr>
              <a:lnSpc>
                <a:spcPct val="100000"/>
              </a:lnSpc>
              <a:spcBef>
                <a:spcPts val="600"/>
              </a:spcBef>
            </a:pPr>
            <a:r>
              <a:rPr lang="en-US" altLang="en-US" sz="2800" dirty="0">
                <a:cs typeface="Arial" panose="020B0604020202020204" pitchFamily="34" charset="0"/>
              </a:rPr>
              <a:t>Practice as long as you wish</a:t>
            </a:r>
          </a:p>
        </p:txBody>
      </p:sp>
    </p:spTree>
    <p:extLst>
      <p:ext uri="{BB962C8B-B14F-4D97-AF65-F5344CB8AC3E}">
        <p14:creationId xmlns:p14="http://schemas.microsoft.com/office/powerpoint/2010/main" val="206181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ctrTitle"/>
          </p:nvPr>
        </p:nvSpPr>
        <p:spPr>
          <a:xfrm>
            <a:off x="505179" y="3212042"/>
            <a:ext cx="9144000" cy="1470025"/>
          </a:xfrm>
        </p:spPr>
        <p:txBody>
          <a:bodyPr anchor="ctr">
            <a:noAutofit/>
          </a:bodyPr>
          <a:lstStyle/>
          <a:p>
            <a:r>
              <a:rPr lang="en-US" altLang="en-US" sz="4000" b="1" dirty="0">
                <a:latin typeface="+mn-lt"/>
                <a:ea typeface="Calibri" pitchFamily="34" charset="0"/>
                <a:cs typeface="Arial" panose="020B0604020202020204" pitchFamily="34" charset="0"/>
              </a:rPr>
              <a:t>Module 5 – PHI Introduction and   Mission/Aspiration/Purpose </a:t>
            </a:r>
            <a:br>
              <a:rPr lang="en-US" altLang="en-US" sz="4000" b="1" dirty="0">
                <a:latin typeface="+mn-lt"/>
                <a:ea typeface="Calibri" pitchFamily="34" charset="0"/>
                <a:cs typeface="Arial" panose="020B0604020202020204" pitchFamily="34" charset="0"/>
              </a:rPr>
            </a:br>
            <a:r>
              <a:rPr lang="en-US" altLang="en-US" sz="4000" b="1" i="1" dirty="0">
                <a:latin typeface="+mn-lt"/>
                <a:ea typeface="Calibri" pitchFamily="34" charset="0"/>
                <a:cs typeface="Arial" panose="020B0604020202020204" pitchFamily="34" charset="0"/>
              </a:rPr>
              <a:t>Stage I</a:t>
            </a:r>
            <a:endParaRPr lang="en-US" altLang="en-US" sz="1600" b="1" i="1" dirty="0">
              <a:latin typeface="Georgia" panose="02040502050405020303" pitchFamily="18" charset="0"/>
              <a:ea typeface="Calibri" pitchFamily="34" charset="0"/>
              <a:cs typeface="Calibri" pitchFamily="34" charset="0"/>
            </a:endParaRPr>
          </a:p>
        </p:txBody>
      </p:sp>
    </p:spTree>
    <p:extLst>
      <p:ext uri="{BB962C8B-B14F-4D97-AF65-F5344CB8AC3E}">
        <p14:creationId xmlns:p14="http://schemas.microsoft.com/office/powerpoint/2010/main" val="282332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23FA-1AB7-48B0-846F-923E384C14EE}"/>
              </a:ext>
            </a:extLst>
          </p:cNvPr>
          <p:cNvSpPr>
            <a:spLocks noGrp="1"/>
          </p:cNvSpPr>
          <p:nvPr>
            <p:ph type="title" idx="4294967295"/>
          </p:nvPr>
        </p:nvSpPr>
        <p:spPr>
          <a:xfrm>
            <a:off x="838200" y="82549"/>
            <a:ext cx="10515600" cy="1325563"/>
          </a:xfrm>
          <a:prstGeom prst="rect">
            <a:avLst/>
          </a:prstGeom>
        </p:spPr>
        <p:txBody>
          <a:bodyPr/>
          <a:lstStyle/>
          <a:p>
            <a:pPr algn="ctr" rtl="0" eaLnBrk="0" fontAlgn="auto" latinLnBrk="0" hangingPunct="0"/>
            <a:r>
              <a:rPr lang="en-US" sz="3600" b="1" i="0" kern="1200" spc="0" baseline="0" dirty="0">
                <a:ln>
                  <a:noFill/>
                </a:ln>
                <a:solidFill>
                  <a:srgbClr val="003F71"/>
                </a:solidFill>
                <a:effectLst/>
                <a:latin typeface="Arial" panose="020B0604020202020204" pitchFamily="34" charset="0"/>
                <a:ea typeface="ヒラギノ角ゴ ProN W3"/>
                <a:cs typeface="Arial" panose="020B0604020202020204" pitchFamily="34" charset="0"/>
              </a:rPr>
              <a:t>Process Model for Group Facilitation – Stage I</a:t>
            </a:r>
            <a:endParaRPr lang="en-US" dirty="0">
              <a:effectLst/>
            </a:endParaRPr>
          </a:p>
        </p:txBody>
      </p:sp>
      <p:pic>
        <p:nvPicPr>
          <p:cNvPr id="6" name="Media Placeholder 5" descr="This graphic is a blue circle divided into four quarters, and only the quarter at the top right of the circle, has text inside it and adjacent to it. The adjacent text reads, Stage I: Explore Mission, Aspirations and Purpose. Inside the quarter, reads: Create vision. Explore values and value conflicts.">
            <a:extLst>
              <a:ext uri="{FF2B5EF4-FFF2-40B4-BE49-F238E27FC236}">
                <a16:creationId xmlns:a16="http://schemas.microsoft.com/office/drawing/2014/main" id="{377E3852-000E-42C1-86B3-0BD8FE17F649}"/>
              </a:ext>
            </a:extLst>
          </p:cNvPr>
          <p:cNvPicPr>
            <a:picLocks noGrp="1" noChangeAspect="1"/>
          </p:cNvPicPr>
          <p:nvPr>
            <p:ph type="media" sz="quarter" idx="10"/>
          </p:nvPr>
        </p:nvPicPr>
        <p:blipFill>
          <a:blip r:embed="rId3"/>
          <a:stretch>
            <a:fillRect/>
          </a:stretch>
        </p:blipFill>
        <p:spPr>
          <a:xfrm>
            <a:off x="2863239" y="872196"/>
            <a:ext cx="8054462" cy="5714553"/>
          </a:xfrm>
          <a:prstGeom prst="rect">
            <a:avLst/>
          </a:prstGeom>
        </p:spPr>
      </p:pic>
    </p:spTree>
    <p:extLst>
      <p:ext uri="{BB962C8B-B14F-4D97-AF65-F5344CB8AC3E}">
        <p14:creationId xmlns:p14="http://schemas.microsoft.com/office/powerpoint/2010/main" val="105264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DF1DB-7034-42AE-AD68-C4E9BE7FB980}"/>
              </a:ext>
            </a:extLst>
          </p:cNvPr>
          <p:cNvSpPr>
            <a:spLocks noGrp="1"/>
          </p:cNvSpPr>
          <p:nvPr>
            <p:ph type="title" idx="4294967295"/>
          </p:nvPr>
        </p:nvSpPr>
        <p:spPr>
          <a:xfrm>
            <a:off x="650878" y="359491"/>
            <a:ext cx="10515600" cy="1325563"/>
          </a:xfrm>
          <a:prstGeom prst="rect">
            <a:avLst/>
          </a:prstGeom>
        </p:spPr>
        <p:txBody>
          <a:bodyPr/>
          <a:lstStyle/>
          <a:p>
            <a:pPr rtl="0" eaLnBrk="1" latinLnBrk="0" hangingPunct="1"/>
            <a:r>
              <a:rPr lang="en-US" sz="3200" kern="1200" baseline="0" dirty="0">
                <a:solidFill>
                  <a:srgbClr val="FFFFFF"/>
                </a:solidFill>
                <a:effectLst/>
                <a:latin typeface="Calibri" panose="020F0502020204030204" pitchFamily="34" charset="0"/>
                <a:ea typeface="+mn-ea"/>
                <a:cs typeface="+mn-cs"/>
              </a:rPr>
              <a:t>What Taking Charge of My Life and Health Groups are Not!</a:t>
            </a:r>
            <a:endParaRPr lang="en-US" dirty="0">
              <a:effectLst/>
            </a:endParaRPr>
          </a:p>
        </p:txBody>
      </p:sp>
      <p:sp>
        <p:nvSpPr>
          <p:cNvPr id="3" name="Content Placeholder 2"/>
          <p:cNvSpPr>
            <a:spLocks noGrp="1"/>
          </p:cNvSpPr>
          <p:nvPr>
            <p:ph idx="1"/>
          </p:nvPr>
        </p:nvSpPr>
        <p:spPr/>
        <p:txBody>
          <a:bodyPr>
            <a:noAutofit/>
          </a:bodyPr>
          <a:lstStyle/>
          <a:p>
            <a:pPr marL="1261872" lvl="2" indent="-338328">
              <a:lnSpc>
                <a:spcPct val="115000"/>
              </a:lnSpc>
              <a:spcBef>
                <a:spcPts val="0"/>
              </a:spcBef>
              <a:buFont typeface="Arial" panose="020B0604020202020204" pitchFamily="34" charset="0"/>
              <a:buChar char="•"/>
            </a:pPr>
            <a:r>
              <a:rPr lang="en-US" altLang="en-US" sz="3200" dirty="0"/>
              <a:t>Not:</a:t>
            </a:r>
          </a:p>
          <a:p>
            <a:pPr marL="1780786" lvl="3" indent="-514350">
              <a:lnSpc>
                <a:spcPct val="115000"/>
              </a:lnSpc>
              <a:spcBef>
                <a:spcPts val="1800"/>
              </a:spcBef>
              <a:buFont typeface="Arial" panose="020B0604020202020204" pitchFamily="34" charset="0"/>
              <a:buChar char="•"/>
            </a:pPr>
            <a:r>
              <a:rPr lang="en-US" altLang="en-US" sz="3200" i="1" dirty="0"/>
              <a:t>A therapy group</a:t>
            </a:r>
          </a:p>
          <a:p>
            <a:pPr marL="1780786" lvl="3" indent="-514350">
              <a:lnSpc>
                <a:spcPct val="115000"/>
              </a:lnSpc>
              <a:spcBef>
                <a:spcPts val="0"/>
              </a:spcBef>
              <a:buFont typeface="Arial" panose="020B0604020202020204" pitchFamily="34" charset="0"/>
              <a:buChar char="•"/>
            </a:pPr>
            <a:r>
              <a:rPr lang="en-US" altLang="en-US" sz="3200" i="1" dirty="0"/>
              <a:t>Focused on deficits</a:t>
            </a:r>
          </a:p>
          <a:p>
            <a:pPr marL="1780786" lvl="3" indent="-514350">
              <a:lnSpc>
                <a:spcPct val="115000"/>
              </a:lnSpc>
              <a:spcBef>
                <a:spcPts val="0"/>
              </a:spcBef>
              <a:buFont typeface="Arial" panose="020B0604020202020204" pitchFamily="34" charset="0"/>
              <a:buChar char="•"/>
            </a:pPr>
            <a:r>
              <a:rPr lang="en-US" altLang="en-US" sz="3200" i="1" dirty="0"/>
              <a:t>Mentoring group</a:t>
            </a:r>
          </a:p>
          <a:p>
            <a:pPr marL="1780786" lvl="3" indent="-514350">
              <a:lnSpc>
                <a:spcPct val="115000"/>
              </a:lnSpc>
              <a:spcBef>
                <a:spcPts val="0"/>
              </a:spcBef>
              <a:buFont typeface="Arial" panose="020B0604020202020204" pitchFamily="34" charset="0"/>
              <a:buChar char="•"/>
            </a:pPr>
            <a:r>
              <a:rPr lang="en-US" altLang="en-US" sz="3200" i="1" dirty="0"/>
              <a:t>Confrontation nor intervention group</a:t>
            </a:r>
          </a:p>
          <a:p>
            <a:pPr marL="1780786" lvl="3" indent="-514350">
              <a:lnSpc>
                <a:spcPct val="115000"/>
              </a:lnSpc>
              <a:spcBef>
                <a:spcPts val="0"/>
              </a:spcBef>
              <a:buFont typeface="Arial" panose="020B0604020202020204" pitchFamily="34" charset="0"/>
              <a:buChar char="•"/>
            </a:pPr>
            <a:r>
              <a:rPr lang="en-US" altLang="en-US" sz="3200" i="1" dirty="0"/>
              <a:t>Diagnostics nor labeling</a:t>
            </a:r>
          </a:p>
        </p:txBody>
      </p:sp>
    </p:spTree>
    <p:extLst>
      <p:ext uri="{BB962C8B-B14F-4D97-AF65-F5344CB8AC3E}">
        <p14:creationId xmlns:p14="http://schemas.microsoft.com/office/powerpoint/2010/main" val="317202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C57ABA-4F8E-454C-AD59-1DB3682084EC}"/>
              </a:ext>
            </a:extLst>
          </p:cNvPr>
          <p:cNvSpPr>
            <a:spLocks noGrp="1"/>
          </p:cNvSpPr>
          <p:nvPr>
            <p:ph type="title" idx="4294967295"/>
          </p:nvPr>
        </p:nvSpPr>
        <p:spPr>
          <a:xfrm>
            <a:off x="383495" y="229394"/>
            <a:ext cx="11053762" cy="1325562"/>
          </a:xfrm>
        </p:spPr>
        <p:txBody>
          <a:bodyPr>
            <a:normAutofit/>
          </a:bodyPr>
          <a:lstStyle/>
          <a:p>
            <a:r>
              <a:rPr lang="en-US" sz="4000" cap="none" dirty="0">
                <a:effectLst/>
              </a:rPr>
              <a:t>Dream Rangers Video</a:t>
            </a:r>
          </a:p>
        </p:txBody>
      </p:sp>
      <p:sp>
        <p:nvSpPr>
          <p:cNvPr id="3" name="Content Placeholder 2"/>
          <p:cNvSpPr>
            <a:spLocks noGrp="1"/>
          </p:cNvSpPr>
          <p:nvPr>
            <p:ph idx="4294967295"/>
          </p:nvPr>
        </p:nvSpPr>
        <p:spPr>
          <a:xfrm>
            <a:off x="742950" y="2525487"/>
            <a:ext cx="11042650" cy="3048000"/>
          </a:xfrm>
        </p:spPr>
        <p:txBody>
          <a:bodyPr/>
          <a:lstStyle/>
          <a:p>
            <a:pPr marL="0" indent="0" algn="ctr">
              <a:buNone/>
            </a:pPr>
            <a:r>
              <a:rPr lang="en-US" sz="4400" u="sng" dirty="0">
                <a:hlinkClick r:id="rId3"/>
              </a:rPr>
              <a:t>https://www.youtube.com/watch?v=vksdBSVAM6g</a:t>
            </a:r>
            <a:endParaRPr lang="en-US" sz="4400" u="sng" dirty="0"/>
          </a:p>
        </p:txBody>
      </p:sp>
    </p:spTree>
    <p:extLst>
      <p:ext uri="{BB962C8B-B14F-4D97-AF65-F5344CB8AC3E}">
        <p14:creationId xmlns:p14="http://schemas.microsoft.com/office/powerpoint/2010/main" val="295676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2EA1E2-7018-41E8-A2B8-1B2206090DA3}"/>
              </a:ext>
            </a:extLst>
          </p:cNvPr>
          <p:cNvSpPr>
            <a:spLocks noGrp="1"/>
          </p:cNvSpPr>
          <p:nvPr>
            <p:ph type="title" idx="4294967295"/>
          </p:nvPr>
        </p:nvSpPr>
        <p:spPr>
          <a:xfrm>
            <a:off x="492370" y="316932"/>
            <a:ext cx="10515600" cy="1325563"/>
          </a:xfrm>
          <a:prstGeom prst="rect">
            <a:avLst/>
          </a:prstGeom>
        </p:spPr>
        <p:txBody>
          <a:bodyPr/>
          <a:lstStyle/>
          <a:p>
            <a:pPr rtl="0" eaLnBrk="1" latinLnBrk="0" hangingPunct="1"/>
            <a:r>
              <a:rPr lang="en-US" sz="3200" kern="1200" baseline="0" dirty="0">
                <a:solidFill>
                  <a:srgbClr val="FFFFFF"/>
                </a:solidFill>
                <a:effectLst/>
                <a:latin typeface="Calibri" panose="020F0502020204030204" pitchFamily="34" charset="0"/>
                <a:ea typeface="+mn-ea"/>
                <a:cs typeface="+mn-cs"/>
              </a:rPr>
              <a:t>Stage I - Instructions for MAP Activity </a:t>
            </a:r>
            <a:endParaRPr lang="en-US" dirty="0">
              <a:effectLst/>
            </a:endParaRPr>
          </a:p>
        </p:txBody>
      </p:sp>
      <p:sp>
        <p:nvSpPr>
          <p:cNvPr id="3" name="Content Placeholder 2"/>
          <p:cNvSpPr>
            <a:spLocks noGrp="1"/>
          </p:cNvSpPr>
          <p:nvPr>
            <p:ph idx="1"/>
          </p:nvPr>
        </p:nvSpPr>
        <p:spPr>
          <a:xfrm>
            <a:off x="487109" y="1696111"/>
            <a:ext cx="5860785" cy="4182175"/>
          </a:xfrm>
        </p:spPr>
        <p:txBody>
          <a:bodyPr>
            <a:noAutofit/>
          </a:bodyPr>
          <a:lstStyle/>
          <a:p>
            <a:pPr>
              <a:lnSpc>
                <a:spcPct val="100000"/>
              </a:lnSpc>
              <a:spcBef>
                <a:spcPts val="1200"/>
              </a:spcBef>
            </a:pPr>
            <a:r>
              <a:rPr lang="en-US" altLang="en-US" sz="3600" dirty="0"/>
              <a:t>Turn to the Personal Health Inventory (PHI) in either the Participant Workbook on </a:t>
            </a:r>
            <a:r>
              <a:rPr lang="en-US" altLang="en-US" sz="3600" u="sng" dirty="0"/>
              <a:t>page 2</a:t>
            </a:r>
            <a:r>
              <a:rPr lang="en-US" altLang="en-US" sz="3600" dirty="0"/>
              <a:t> or in the PHI Handout and complete. </a:t>
            </a:r>
          </a:p>
          <a:p>
            <a:pPr>
              <a:lnSpc>
                <a:spcPct val="100000"/>
              </a:lnSpc>
              <a:spcBef>
                <a:spcPts val="1200"/>
              </a:spcBef>
            </a:pPr>
            <a:r>
              <a:rPr lang="en-US" altLang="en-US" sz="3600" dirty="0"/>
              <a:t>You will have up to 10 minutes to reflect and finish.</a:t>
            </a:r>
          </a:p>
        </p:txBody>
      </p:sp>
      <p:pic>
        <p:nvPicPr>
          <p:cNvPr id="9" name="Content Placeholder 8" descr="Screenshot of the first 3 questions in the PHI and the participant workbook.">
            <a:extLst>
              <a:ext uri="{FF2B5EF4-FFF2-40B4-BE49-F238E27FC236}">
                <a16:creationId xmlns:a16="http://schemas.microsoft.com/office/drawing/2014/main" id="{32E8220E-0C49-4CEE-B0D7-8E38B92D0CB4}"/>
              </a:ext>
            </a:extLst>
          </p:cNvPr>
          <p:cNvPicPr>
            <a:picLocks noGrp="1" noChangeAspect="1"/>
          </p:cNvPicPr>
          <p:nvPr>
            <p:ph idx="13"/>
          </p:nvPr>
        </p:nvPicPr>
        <p:blipFill>
          <a:blip r:embed="rId3"/>
          <a:stretch>
            <a:fillRect/>
          </a:stretch>
        </p:blipFill>
        <p:spPr>
          <a:xfrm>
            <a:off x="6446369" y="1850855"/>
            <a:ext cx="5608891" cy="4182175"/>
          </a:xfrm>
          <a:prstGeom prst="rect">
            <a:avLst/>
          </a:prstGeom>
        </p:spPr>
      </p:pic>
    </p:spTree>
    <p:extLst>
      <p:ext uri="{BB962C8B-B14F-4D97-AF65-F5344CB8AC3E}">
        <p14:creationId xmlns:p14="http://schemas.microsoft.com/office/powerpoint/2010/main" val="133962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682" y="3202165"/>
            <a:ext cx="10725150" cy="1470025"/>
          </a:xfrm>
        </p:spPr>
        <p:txBody>
          <a:bodyPr>
            <a:normAutofit/>
          </a:bodyPr>
          <a:lstStyle/>
          <a:p>
            <a:r>
              <a:rPr lang="en-US" altLang="en-US" sz="4000" b="1" dirty="0">
                <a:latin typeface="+mn-lt"/>
                <a:cs typeface="Arial" panose="020B0604020202020204" pitchFamily="34" charset="0"/>
              </a:rPr>
              <a:t>Module 6 - Values and Value Conflicts</a:t>
            </a:r>
            <a:br>
              <a:rPr lang="en-US" altLang="en-US" sz="4000" b="1" dirty="0">
                <a:latin typeface="+mn-lt"/>
                <a:cs typeface="Arial" panose="020B0604020202020204" pitchFamily="34" charset="0"/>
              </a:rPr>
            </a:br>
            <a:r>
              <a:rPr lang="en-US" altLang="en-US" sz="4000" b="1" i="1" dirty="0">
                <a:latin typeface="+mn-lt"/>
                <a:cs typeface="Arial" panose="020B0604020202020204" pitchFamily="34" charset="0"/>
              </a:rPr>
              <a:t>Stage I</a:t>
            </a:r>
            <a:endParaRPr lang="en-US" sz="4000" dirty="0"/>
          </a:p>
        </p:txBody>
      </p:sp>
    </p:spTree>
    <p:extLst>
      <p:ext uri="{BB962C8B-B14F-4D97-AF65-F5344CB8AC3E}">
        <p14:creationId xmlns:p14="http://schemas.microsoft.com/office/powerpoint/2010/main" val="88678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23A9C-B6CB-45F9-B981-847732EC7957}"/>
              </a:ext>
            </a:extLst>
          </p:cNvPr>
          <p:cNvSpPr>
            <a:spLocks noGrp="1"/>
          </p:cNvSpPr>
          <p:nvPr>
            <p:ph type="title" idx="4294967295"/>
          </p:nvPr>
        </p:nvSpPr>
        <p:spPr>
          <a:xfrm>
            <a:off x="275007" y="221690"/>
            <a:ext cx="10515600" cy="1325563"/>
          </a:xfrm>
          <a:prstGeom prst="rect">
            <a:avLst/>
          </a:prstGeom>
        </p:spPr>
        <p:txBody>
          <a:bodyPr/>
          <a:lstStyle/>
          <a:p>
            <a:pPr rtl="0" eaLnBrk="1" latinLnBrk="0" hangingPunct="1"/>
            <a:r>
              <a:rPr lang="en-US" sz="3200" kern="1200" baseline="0" dirty="0">
                <a:solidFill>
                  <a:srgbClr val="FFFFFF"/>
                </a:solidFill>
                <a:effectLst/>
                <a:latin typeface="Calibri" panose="020F0502020204030204" pitchFamily="34" charset="0"/>
                <a:ea typeface="+mn-ea"/>
                <a:cs typeface="+mn-cs"/>
              </a:rPr>
              <a:t>Stage I - Two Kinds of Values</a:t>
            </a:r>
            <a:endParaRPr lang="en-US" dirty="0">
              <a:effectLst/>
            </a:endParaRPr>
          </a:p>
        </p:txBody>
      </p:sp>
      <p:sp>
        <p:nvSpPr>
          <p:cNvPr id="13" name="Content Placeholder 12">
            <a:extLst>
              <a:ext uri="{FF2B5EF4-FFF2-40B4-BE49-F238E27FC236}">
                <a16:creationId xmlns:a16="http://schemas.microsoft.com/office/drawing/2014/main" id="{F4B63094-4BC1-4C77-B52D-653E44193DC7}"/>
              </a:ext>
            </a:extLst>
          </p:cNvPr>
          <p:cNvSpPr>
            <a:spLocks noGrp="1"/>
          </p:cNvSpPr>
          <p:nvPr>
            <p:ph idx="1"/>
          </p:nvPr>
        </p:nvSpPr>
        <p:spPr>
          <a:xfrm>
            <a:off x="275007" y="1696112"/>
            <a:ext cx="5524619" cy="3681432"/>
          </a:xfrm>
          <a:ln>
            <a:solidFill>
              <a:schemeClr val="tx2"/>
            </a:solidFill>
          </a:ln>
        </p:spPr>
        <p:txBody>
          <a:bodyPr>
            <a:normAutofit lnSpcReduction="10000"/>
          </a:bodyPr>
          <a:lstStyle/>
          <a:p>
            <a:pPr marL="0" indent="0">
              <a:spcBef>
                <a:spcPts val="4000"/>
              </a:spcBef>
              <a:spcAft>
                <a:spcPts val="1200"/>
              </a:spcAft>
              <a:buNone/>
            </a:pPr>
            <a:r>
              <a:rPr lang="en-US" altLang="en-US" sz="3000" b="1" dirty="0">
                <a:cs typeface="Georgia" pitchFamily="18" charset="0"/>
              </a:rPr>
              <a:t>Ideal Values:</a:t>
            </a:r>
          </a:p>
          <a:p>
            <a:pPr marL="0" indent="0">
              <a:spcBef>
                <a:spcPts val="4000"/>
              </a:spcBef>
              <a:spcAft>
                <a:spcPts val="1200"/>
              </a:spcAft>
              <a:buNone/>
            </a:pPr>
            <a:r>
              <a:rPr lang="en-US" altLang="en-US" sz="3200" dirty="0">
                <a:cs typeface="Georgia" pitchFamily="18" charset="0"/>
              </a:rPr>
              <a:t>What is important to us in the ideal or long term?</a:t>
            </a:r>
          </a:p>
          <a:p>
            <a:pPr marL="0" indent="0">
              <a:spcAft>
                <a:spcPts val="1200"/>
              </a:spcAft>
              <a:buNone/>
            </a:pPr>
            <a:r>
              <a:rPr lang="en-US" altLang="en-US" sz="3200" i="1" dirty="0">
                <a:cs typeface="Georgia" pitchFamily="18" charset="0"/>
              </a:rPr>
              <a:t>Examples:  “God, Honor, Country”, Health, Family, Commitment</a:t>
            </a:r>
          </a:p>
          <a:p>
            <a:endParaRPr lang="en-US" dirty="0"/>
          </a:p>
        </p:txBody>
      </p:sp>
      <p:sp>
        <p:nvSpPr>
          <p:cNvPr id="6" name="Content Placeholder 5">
            <a:extLst>
              <a:ext uri="{FF2B5EF4-FFF2-40B4-BE49-F238E27FC236}">
                <a16:creationId xmlns:a16="http://schemas.microsoft.com/office/drawing/2014/main" id="{01332C1C-A7BF-42F6-92E0-331A008C201E}"/>
              </a:ext>
            </a:extLst>
          </p:cNvPr>
          <p:cNvSpPr>
            <a:spLocks noGrp="1"/>
          </p:cNvSpPr>
          <p:nvPr>
            <p:ph idx="13"/>
          </p:nvPr>
        </p:nvSpPr>
        <p:spPr>
          <a:xfrm>
            <a:off x="6392375" y="1696111"/>
            <a:ext cx="5524618" cy="3681433"/>
          </a:xfrm>
          <a:ln>
            <a:solidFill>
              <a:schemeClr val="tx2"/>
            </a:solidFill>
          </a:ln>
        </p:spPr>
        <p:txBody>
          <a:bodyPr>
            <a:normAutofit lnSpcReduction="10000"/>
          </a:bodyPr>
          <a:lstStyle/>
          <a:p>
            <a:pPr lvl="0">
              <a:spcBef>
                <a:spcPts val="4000"/>
              </a:spcBef>
              <a:spcAft>
                <a:spcPts val="1200"/>
              </a:spcAft>
              <a:buClr>
                <a:srgbClr val="0083BE"/>
              </a:buClr>
            </a:pPr>
            <a:r>
              <a:rPr lang="en-US" altLang="en-US" sz="3000" b="1" dirty="0">
                <a:cs typeface="Georgia" pitchFamily="18" charset="0"/>
              </a:rPr>
              <a:t>Operational Values:</a:t>
            </a:r>
          </a:p>
          <a:p>
            <a:pPr lvl="0">
              <a:spcBef>
                <a:spcPts val="4000"/>
              </a:spcBef>
              <a:spcAft>
                <a:spcPts val="1200"/>
              </a:spcAft>
              <a:buClr>
                <a:srgbClr val="0083BE"/>
              </a:buClr>
            </a:pPr>
            <a:r>
              <a:rPr lang="en-US" altLang="en-US" sz="3200" dirty="0">
                <a:cs typeface="Georgia" pitchFamily="18" charset="0"/>
              </a:rPr>
              <a:t>What is important to us in the moment</a:t>
            </a:r>
          </a:p>
          <a:p>
            <a:pPr lvl="0">
              <a:spcAft>
                <a:spcPts val="1200"/>
              </a:spcAft>
              <a:buClr>
                <a:srgbClr val="0083BE"/>
              </a:buClr>
            </a:pPr>
            <a:r>
              <a:rPr lang="en-US" altLang="en-US" sz="3200" i="1" dirty="0">
                <a:cs typeface="Georgia" pitchFamily="18" charset="0"/>
              </a:rPr>
              <a:t>Examples:  Pleasurable experiences, food, drink, comfort</a:t>
            </a:r>
          </a:p>
          <a:p>
            <a:endParaRPr lang="en-US" dirty="0"/>
          </a:p>
        </p:txBody>
      </p:sp>
      <p:sp>
        <p:nvSpPr>
          <p:cNvPr id="11" name="Text Placeholder 10">
            <a:extLst>
              <a:ext uri="{FF2B5EF4-FFF2-40B4-BE49-F238E27FC236}">
                <a16:creationId xmlns:a16="http://schemas.microsoft.com/office/drawing/2014/main" id="{A7883D83-C7CB-4EF4-9F9D-C204E6371805}"/>
              </a:ext>
            </a:extLst>
          </p:cNvPr>
          <p:cNvSpPr>
            <a:spLocks noGrp="1"/>
          </p:cNvSpPr>
          <p:nvPr>
            <p:ph type="body" sz="quarter" idx="15"/>
          </p:nvPr>
        </p:nvSpPr>
        <p:spPr>
          <a:xfrm>
            <a:off x="369660" y="5675260"/>
            <a:ext cx="11288713" cy="365125"/>
          </a:xfrm>
        </p:spPr>
        <p:txBody>
          <a:bodyPr/>
          <a:lstStyle/>
          <a:p>
            <a:pPr marL="0" indent="0" algn="ctr">
              <a:buNone/>
            </a:pPr>
            <a:r>
              <a:rPr lang="en-US" altLang="en-US" sz="2800" b="1" dirty="0">
                <a:solidFill>
                  <a:srgbClr val="003F72"/>
                </a:solidFill>
                <a:latin typeface="Calibri" panose="020F0502020204030204" pitchFamily="34" charset="0"/>
                <a:cs typeface="Calibri" panose="020F0502020204030204" pitchFamily="34" charset="0"/>
              </a:rPr>
              <a:t>Many times, these are in conflict. . . </a:t>
            </a:r>
            <a:endParaRPr lang="en-US" sz="2800" b="1" dirty="0">
              <a:solidFill>
                <a:srgbClr val="003F72"/>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83042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en-US" sz="3600" cap="none" dirty="0">
                <a:solidFill>
                  <a:schemeClr val="bg1"/>
                </a:solidFill>
                <a:effectLst/>
              </a:rPr>
              <a:t>Stage I - Experiences of Value Conflicts - Personal</a:t>
            </a:r>
            <a:endParaRPr lang="en-US" dirty="0">
              <a:effectLst/>
            </a:endParaRPr>
          </a:p>
        </p:txBody>
      </p:sp>
      <p:sp>
        <p:nvSpPr>
          <p:cNvPr id="3" name="Content Placeholder 2"/>
          <p:cNvSpPr>
            <a:spLocks noGrp="1"/>
          </p:cNvSpPr>
          <p:nvPr>
            <p:ph idx="1"/>
          </p:nvPr>
        </p:nvSpPr>
        <p:spPr>
          <a:xfrm>
            <a:off x="468088" y="1726447"/>
            <a:ext cx="11043160" cy="4238924"/>
          </a:xfrm>
        </p:spPr>
        <p:txBody>
          <a:bodyPr>
            <a:normAutofit/>
          </a:bodyPr>
          <a:lstStyle/>
          <a:p>
            <a:pPr marL="514350" indent="-514350">
              <a:spcBef>
                <a:spcPts val="6000"/>
              </a:spcBef>
              <a:buClrTx/>
              <a:buFont typeface="+mj-lt"/>
              <a:buAutoNum type="arabicPeriod"/>
              <a:defRPr/>
            </a:pPr>
            <a:r>
              <a:rPr lang="en-US" sz="3200" dirty="0">
                <a:solidFill>
                  <a:schemeClr val="tx1"/>
                </a:solidFill>
              </a:rPr>
              <a:t>How many of you value your health?</a:t>
            </a:r>
          </a:p>
          <a:p>
            <a:pPr marL="514350" indent="-514350">
              <a:lnSpc>
                <a:spcPct val="108000"/>
              </a:lnSpc>
              <a:spcBef>
                <a:spcPts val="6000"/>
              </a:spcBef>
              <a:buClrTx/>
              <a:buFont typeface="+mj-lt"/>
              <a:buAutoNum type="arabicPeriod"/>
              <a:defRPr/>
            </a:pPr>
            <a:r>
              <a:rPr lang="en-US" sz="3200" dirty="0">
                <a:solidFill>
                  <a:schemeClr val="tx1"/>
                </a:solidFill>
              </a:rPr>
              <a:t>How many of you have done a behavior that is inconsistent with your value of health in the last 24 hours?</a:t>
            </a:r>
          </a:p>
          <a:p>
            <a:pPr marL="0" indent="0">
              <a:lnSpc>
                <a:spcPct val="108000"/>
              </a:lnSpc>
              <a:spcBef>
                <a:spcPts val="6000"/>
              </a:spcBef>
              <a:buNone/>
              <a:defRPr/>
            </a:pPr>
            <a:r>
              <a:rPr lang="en-US" sz="3600" dirty="0">
                <a:solidFill>
                  <a:schemeClr val="tx1"/>
                </a:solidFill>
              </a:rPr>
              <a:t>What values were in conflict?  (either ideal or operational)</a:t>
            </a:r>
          </a:p>
        </p:txBody>
      </p:sp>
    </p:spTree>
    <p:extLst>
      <p:ext uri="{BB962C8B-B14F-4D97-AF65-F5344CB8AC3E}">
        <p14:creationId xmlns:p14="http://schemas.microsoft.com/office/powerpoint/2010/main" val="402092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en-US" sz="3600" cap="none" dirty="0">
                <a:solidFill>
                  <a:schemeClr val="bg1"/>
                </a:solidFill>
                <a:effectLst/>
              </a:rPr>
              <a:t>Stage I - Value Conflicts for Veteran’s We Serve</a:t>
            </a:r>
            <a:endParaRPr lang="en-US" sz="2800" b="0" cap="none" dirty="0">
              <a:effectLst/>
            </a:endParaRPr>
          </a:p>
        </p:txBody>
      </p:sp>
      <p:sp>
        <p:nvSpPr>
          <p:cNvPr id="3" name="Content Placeholder 2"/>
          <p:cNvSpPr>
            <a:spLocks noGrp="1"/>
          </p:cNvSpPr>
          <p:nvPr>
            <p:ph idx="1"/>
          </p:nvPr>
        </p:nvSpPr>
        <p:spPr>
          <a:xfrm>
            <a:off x="522515" y="1725694"/>
            <a:ext cx="11043160" cy="4238924"/>
          </a:xfrm>
        </p:spPr>
        <p:txBody>
          <a:bodyPr>
            <a:normAutofit fontScale="92500" lnSpcReduction="10000"/>
          </a:bodyPr>
          <a:lstStyle/>
          <a:p>
            <a:pPr marL="0" indent="0">
              <a:buNone/>
              <a:defRPr/>
            </a:pPr>
            <a:r>
              <a:rPr lang="en-US" sz="3200" dirty="0">
                <a:solidFill>
                  <a:schemeClr val="tx1"/>
                </a:solidFill>
              </a:rPr>
              <a:t>Choose a Veteran behavior that you have a hard time understanding:</a:t>
            </a:r>
          </a:p>
          <a:p>
            <a:pPr marL="457200" lvl="1" indent="0">
              <a:spcBef>
                <a:spcPts val="3375"/>
              </a:spcBef>
              <a:buNone/>
              <a:defRPr/>
            </a:pPr>
            <a:r>
              <a:rPr lang="en-US" sz="3200" dirty="0">
                <a:solidFill>
                  <a:schemeClr val="tx1"/>
                </a:solidFill>
              </a:rPr>
              <a:t>Examples:</a:t>
            </a:r>
          </a:p>
          <a:p>
            <a:pPr lvl="2">
              <a:buFont typeface="Arial" charset="0"/>
              <a:buChar char="•"/>
              <a:defRPr/>
            </a:pPr>
            <a:r>
              <a:rPr lang="en-US" sz="3200" dirty="0">
                <a:solidFill>
                  <a:schemeClr val="tx1"/>
                </a:solidFill>
              </a:rPr>
              <a:t>Don’t take their meds</a:t>
            </a:r>
          </a:p>
          <a:p>
            <a:pPr lvl="2">
              <a:buFont typeface="Arial" charset="0"/>
              <a:buChar char="•"/>
              <a:defRPr/>
            </a:pPr>
            <a:r>
              <a:rPr lang="en-US" sz="3200" dirty="0">
                <a:solidFill>
                  <a:schemeClr val="tx1"/>
                </a:solidFill>
              </a:rPr>
              <a:t>Refuse to stop drinking/smoking</a:t>
            </a:r>
          </a:p>
          <a:p>
            <a:pPr lvl="2">
              <a:buFont typeface="Arial" charset="0"/>
              <a:buChar char="•"/>
              <a:defRPr/>
            </a:pPr>
            <a:r>
              <a:rPr lang="en-US" sz="3200" dirty="0">
                <a:solidFill>
                  <a:schemeClr val="tx1"/>
                </a:solidFill>
              </a:rPr>
              <a:t>Not interested in losing weight</a:t>
            </a:r>
          </a:p>
          <a:p>
            <a:pPr lvl="2">
              <a:buFont typeface="Arial" charset="0"/>
              <a:buChar char="•"/>
              <a:defRPr/>
            </a:pPr>
            <a:r>
              <a:rPr lang="en-US" sz="3200" dirty="0">
                <a:solidFill>
                  <a:schemeClr val="tx1"/>
                </a:solidFill>
              </a:rPr>
              <a:t>Others?</a:t>
            </a:r>
          </a:p>
          <a:p>
            <a:pPr marL="57150" indent="0">
              <a:lnSpc>
                <a:spcPct val="250000"/>
              </a:lnSpc>
              <a:buNone/>
              <a:defRPr/>
            </a:pPr>
            <a:r>
              <a:rPr lang="en-US" sz="3200" dirty="0">
                <a:solidFill>
                  <a:schemeClr val="tx1"/>
                </a:solidFill>
              </a:rPr>
              <a:t>What might be going on for them in terms of value conflicts?</a:t>
            </a:r>
          </a:p>
        </p:txBody>
      </p:sp>
    </p:spTree>
    <p:extLst>
      <p:ext uri="{BB962C8B-B14F-4D97-AF65-F5344CB8AC3E}">
        <p14:creationId xmlns:p14="http://schemas.microsoft.com/office/powerpoint/2010/main" val="209729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ltLang="en-US" sz="3600" cap="none" dirty="0">
                <a:solidFill>
                  <a:schemeClr val="bg1"/>
                </a:solidFill>
                <a:effectLst/>
              </a:rPr>
              <a:t>Strategies for Dealing with Conflicting Values</a:t>
            </a:r>
            <a:endParaRPr lang="en-US" sz="3200" b="0" cap="none" dirty="0">
              <a:solidFill>
                <a:schemeClr val="bg1"/>
              </a:solidFill>
            </a:endParaRPr>
          </a:p>
        </p:txBody>
      </p:sp>
      <p:sp>
        <p:nvSpPr>
          <p:cNvPr id="3" name="Content Placeholder 2"/>
          <p:cNvSpPr>
            <a:spLocks noGrp="1"/>
          </p:cNvSpPr>
          <p:nvPr>
            <p:ph idx="1"/>
          </p:nvPr>
        </p:nvSpPr>
        <p:spPr>
          <a:xfrm>
            <a:off x="277982" y="1489110"/>
            <a:ext cx="11043160" cy="4605494"/>
          </a:xfrm>
        </p:spPr>
        <p:txBody>
          <a:bodyPr>
            <a:normAutofit/>
          </a:bodyPr>
          <a:lstStyle/>
          <a:p>
            <a:pPr lvl="1">
              <a:lnSpc>
                <a:spcPct val="150000"/>
              </a:lnSpc>
              <a:spcBef>
                <a:spcPts val="0"/>
              </a:spcBef>
              <a:buFont typeface="Arial" panose="020B0604020202020204" pitchFamily="34" charset="0"/>
              <a:buChar char="•"/>
              <a:defRPr/>
            </a:pPr>
            <a:r>
              <a:rPr lang="en-US" altLang="en-US" sz="3200" dirty="0">
                <a:solidFill>
                  <a:schemeClr val="tx1"/>
                </a:solidFill>
              </a:rPr>
              <a:t>Choose one value over the other</a:t>
            </a:r>
          </a:p>
          <a:p>
            <a:pPr lvl="1">
              <a:lnSpc>
                <a:spcPct val="150000"/>
              </a:lnSpc>
              <a:spcBef>
                <a:spcPts val="0"/>
              </a:spcBef>
              <a:buFont typeface="Arial" panose="020B0604020202020204" pitchFamily="34" charset="0"/>
              <a:buChar char="•"/>
              <a:defRPr/>
            </a:pPr>
            <a:r>
              <a:rPr lang="en-US" altLang="en-US" sz="3200" dirty="0">
                <a:solidFill>
                  <a:schemeClr val="tx1"/>
                </a:solidFill>
              </a:rPr>
              <a:t>Compromise between/among the values</a:t>
            </a:r>
          </a:p>
          <a:p>
            <a:pPr lvl="1">
              <a:lnSpc>
                <a:spcPct val="150000"/>
              </a:lnSpc>
              <a:spcBef>
                <a:spcPts val="0"/>
              </a:spcBef>
              <a:buFont typeface="Arial" panose="020B0604020202020204" pitchFamily="34" charset="0"/>
              <a:buChar char="•"/>
              <a:defRPr/>
            </a:pPr>
            <a:r>
              <a:rPr lang="en-US" altLang="en-US" sz="3200" dirty="0">
                <a:solidFill>
                  <a:schemeClr val="tx1"/>
                </a:solidFill>
              </a:rPr>
              <a:t>Live with the values conflict</a:t>
            </a:r>
          </a:p>
          <a:p>
            <a:pPr lvl="1">
              <a:lnSpc>
                <a:spcPct val="150000"/>
              </a:lnSpc>
              <a:spcBef>
                <a:spcPts val="0"/>
              </a:spcBef>
              <a:buFont typeface="Arial" panose="020B0604020202020204" pitchFamily="34" charset="0"/>
              <a:buChar char="•"/>
              <a:tabLst>
                <a:tab pos="1143000" algn="l"/>
              </a:tabLst>
              <a:defRPr/>
            </a:pPr>
            <a:r>
              <a:rPr lang="en-US" altLang="en-US" sz="3200" dirty="0">
                <a:solidFill>
                  <a:schemeClr val="tx1"/>
                </a:solidFill>
              </a:rPr>
              <a:t>Live with values conflict in a stressful way</a:t>
            </a:r>
          </a:p>
          <a:p>
            <a:pPr lvl="1">
              <a:lnSpc>
                <a:spcPct val="150000"/>
              </a:lnSpc>
              <a:spcBef>
                <a:spcPts val="0"/>
              </a:spcBef>
              <a:buFont typeface="Arial" panose="020B0604020202020204" pitchFamily="34" charset="0"/>
              <a:buChar char="•"/>
              <a:tabLst>
                <a:tab pos="1143000" algn="l"/>
              </a:tabLst>
              <a:defRPr/>
            </a:pPr>
            <a:r>
              <a:rPr lang="en-US" altLang="en-US" sz="3200" dirty="0">
                <a:solidFill>
                  <a:schemeClr val="tx1"/>
                </a:solidFill>
              </a:rPr>
              <a:t>Live with the values conflict by simply observing</a:t>
            </a:r>
          </a:p>
          <a:p>
            <a:pPr lvl="1">
              <a:lnSpc>
                <a:spcPct val="150000"/>
              </a:lnSpc>
              <a:spcBef>
                <a:spcPts val="0"/>
              </a:spcBef>
              <a:buFont typeface="Arial" panose="020B0604020202020204" pitchFamily="34" charset="0"/>
              <a:buChar char="•"/>
              <a:tabLst>
                <a:tab pos="1143000" algn="l"/>
              </a:tabLst>
              <a:defRPr/>
            </a:pPr>
            <a:r>
              <a:rPr lang="en-US" altLang="en-US" sz="3200" dirty="0">
                <a:solidFill>
                  <a:schemeClr val="tx1"/>
                </a:solidFill>
              </a:rPr>
              <a:t>Wait to make a future decision</a:t>
            </a:r>
          </a:p>
        </p:txBody>
      </p:sp>
    </p:spTree>
    <p:extLst>
      <p:ext uri="{BB962C8B-B14F-4D97-AF65-F5344CB8AC3E}">
        <p14:creationId xmlns:p14="http://schemas.microsoft.com/office/powerpoint/2010/main" val="104613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38D0-FD14-4DB3-976B-E0EA91A2F8F7}"/>
              </a:ext>
            </a:extLst>
          </p:cNvPr>
          <p:cNvSpPr>
            <a:spLocks noGrp="1"/>
          </p:cNvSpPr>
          <p:nvPr>
            <p:ph type="title" idx="4294967295"/>
          </p:nvPr>
        </p:nvSpPr>
        <p:spPr>
          <a:xfrm>
            <a:off x="328951" y="432558"/>
            <a:ext cx="11053763" cy="1325562"/>
          </a:xfrm>
        </p:spPr>
        <p:txBody>
          <a:bodyPr>
            <a:normAutofit/>
          </a:bodyPr>
          <a:lstStyle/>
          <a:p>
            <a:r>
              <a:rPr lang="en-US" sz="3600" b="1" cap="none" dirty="0">
                <a:solidFill>
                  <a:schemeClr val="bg1"/>
                </a:solidFill>
                <a:effectLst/>
                <a:latin typeface="+mn-lt"/>
              </a:rPr>
              <a:t>Activity: Values-Conflict Worksheet</a:t>
            </a:r>
          </a:p>
        </p:txBody>
      </p:sp>
      <p:sp>
        <p:nvSpPr>
          <p:cNvPr id="3" name="Content Placeholder 2">
            <a:extLst>
              <a:ext uri="{FF2B5EF4-FFF2-40B4-BE49-F238E27FC236}">
                <a16:creationId xmlns:a16="http://schemas.microsoft.com/office/drawing/2014/main" id="{2A74F410-92AC-4168-B0FB-789E210E5CCF}"/>
              </a:ext>
            </a:extLst>
          </p:cNvPr>
          <p:cNvSpPr>
            <a:spLocks noGrp="1"/>
          </p:cNvSpPr>
          <p:nvPr>
            <p:ph idx="1"/>
          </p:nvPr>
        </p:nvSpPr>
        <p:spPr>
          <a:xfrm>
            <a:off x="260566" y="1758120"/>
            <a:ext cx="11190535" cy="4182175"/>
          </a:xfrm>
        </p:spPr>
        <p:txBody>
          <a:bodyPr>
            <a:normAutofit/>
          </a:bodyPr>
          <a:lstStyle/>
          <a:p>
            <a:pPr>
              <a:spcBef>
                <a:spcPts val="3500"/>
              </a:spcBef>
            </a:pPr>
            <a:r>
              <a:rPr lang="en-US" sz="3200" dirty="0">
                <a:solidFill>
                  <a:schemeClr val="tx1"/>
                </a:solidFill>
              </a:rPr>
              <a:t>Before the next activity, take a few moments to reflect on and complete the questions by writing your responses on the Values-Conflict worksheet on </a:t>
            </a:r>
            <a:r>
              <a:rPr lang="en-US" sz="3200" b="1" dirty="0">
                <a:solidFill>
                  <a:schemeClr val="tx1"/>
                </a:solidFill>
              </a:rPr>
              <a:t>page 13-14 </a:t>
            </a:r>
            <a:r>
              <a:rPr lang="en-US" sz="3200" dirty="0">
                <a:solidFill>
                  <a:schemeClr val="tx1"/>
                </a:solidFill>
              </a:rPr>
              <a:t>of the </a:t>
            </a:r>
            <a:r>
              <a:rPr lang="en-US" sz="3200" b="1" dirty="0">
                <a:solidFill>
                  <a:schemeClr val="tx1"/>
                </a:solidFill>
              </a:rPr>
              <a:t>Participant Manual</a:t>
            </a:r>
            <a:r>
              <a:rPr lang="en-US" sz="3200" dirty="0">
                <a:solidFill>
                  <a:schemeClr val="tx1"/>
                </a:solidFill>
              </a:rPr>
              <a:t>.</a:t>
            </a:r>
          </a:p>
          <a:p>
            <a:pPr lvl="8">
              <a:spcBef>
                <a:spcPts val="7200"/>
              </a:spcBef>
            </a:pPr>
            <a:r>
              <a:rPr lang="en-US" sz="4000" dirty="0">
                <a:solidFill>
                  <a:schemeClr val="tx1"/>
                </a:solidFill>
              </a:rPr>
              <a:t>Please describe a situation you are willing to share in the  small group.</a:t>
            </a:r>
          </a:p>
        </p:txBody>
      </p:sp>
      <p:pic>
        <p:nvPicPr>
          <p:cNvPr id="7" name="Content Placeholder 6" descr="A photo of the cover of the Taking Charge of My Life and Health Participant Workbook. There is a yellow colored stripe across the top of this document cover and it is a vertical book.">
            <a:extLst>
              <a:ext uri="{FF2B5EF4-FFF2-40B4-BE49-F238E27FC236}">
                <a16:creationId xmlns:a16="http://schemas.microsoft.com/office/drawing/2014/main" id="{B644D238-1585-4864-A144-BC75BC95B137}"/>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610898" y="3291711"/>
            <a:ext cx="2258911" cy="2924427"/>
          </a:xfrm>
          <a:prstGeom prst="rect">
            <a:avLst/>
          </a:prstGeom>
        </p:spPr>
      </p:pic>
    </p:spTree>
    <p:extLst>
      <p:ext uri="{BB962C8B-B14F-4D97-AF65-F5344CB8AC3E}">
        <p14:creationId xmlns:p14="http://schemas.microsoft.com/office/powerpoint/2010/main" val="199925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1526" y="229847"/>
            <a:ext cx="10273904" cy="1325563"/>
          </a:xfrm>
        </p:spPr>
        <p:txBody>
          <a:bodyPr>
            <a:normAutofit/>
          </a:bodyPr>
          <a:lstStyle/>
          <a:p>
            <a:r>
              <a:rPr lang="en-US" altLang="en-US" sz="3600" cap="none" dirty="0">
                <a:solidFill>
                  <a:schemeClr val="bg1"/>
                </a:solidFill>
                <a:effectLst/>
              </a:rPr>
              <a:t>Instructions for Small Group </a:t>
            </a:r>
            <a:endParaRPr lang="en-US" sz="3600" b="0" cap="none" dirty="0">
              <a:solidFill>
                <a:schemeClr val="bg1"/>
              </a:solidFill>
              <a:effectLst/>
            </a:endParaRPr>
          </a:p>
        </p:txBody>
      </p:sp>
      <p:sp>
        <p:nvSpPr>
          <p:cNvPr id="164867" name="Content Placeholder 2"/>
          <p:cNvSpPr>
            <a:spLocks noGrp="1"/>
          </p:cNvSpPr>
          <p:nvPr>
            <p:ph idx="1"/>
          </p:nvPr>
        </p:nvSpPr>
        <p:spPr/>
        <p:txBody>
          <a:bodyPr>
            <a:normAutofit/>
          </a:bodyPr>
          <a:lstStyle/>
          <a:p>
            <a:pPr marL="514350" indent="-514350">
              <a:spcAft>
                <a:spcPts val="1800"/>
              </a:spcAft>
              <a:buFont typeface="Calibri" pitchFamily="34" charset="0"/>
              <a:buAutoNum type="arabicPeriod"/>
            </a:pPr>
            <a:r>
              <a:rPr lang="en-US" altLang="en-US" sz="3600" dirty="0">
                <a:cs typeface="Georgia" pitchFamily="18" charset="0"/>
              </a:rPr>
              <a:t>Each </a:t>
            </a:r>
            <a:r>
              <a:rPr lang="en-US" altLang="en-US" sz="3600" i="1" u="sng" dirty="0">
                <a:cs typeface="Georgia" pitchFamily="18" charset="0"/>
              </a:rPr>
              <a:t>speaker</a:t>
            </a:r>
            <a:r>
              <a:rPr lang="en-US" altLang="en-US" sz="3600" dirty="0">
                <a:cs typeface="Georgia" pitchFamily="18" charset="0"/>
              </a:rPr>
              <a:t> shares either a recent difficult decision they have had to make or are currently in the process of making. (for 2 minutes)</a:t>
            </a:r>
          </a:p>
          <a:p>
            <a:pPr marL="514350" indent="-514350">
              <a:spcAft>
                <a:spcPts val="1800"/>
              </a:spcAft>
              <a:buFont typeface="Calibri" pitchFamily="34" charset="0"/>
              <a:buAutoNum type="arabicPeriod"/>
            </a:pPr>
            <a:r>
              <a:rPr lang="en-US" altLang="en-US" sz="3600" dirty="0">
                <a:cs typeface="Georgia" pitchFamily="18" charset="0"/>
              </a:rPr>
              <a:t>Each </a:t>
            </a:r>
            <a:r>
              <a:rPr lang="en-US" altLang="en-US" sz="3600" i="1" u="sng" dirty="0">
                <a:cs typeface="Georgia" pitchFamily="18" charset="0"/>
              </a:rPr>
              <a:t>listener</a:t>
            </a:r>
            <a:r>
              <a:rPr lang="en-US" altLang="en-US" sz="3600" dirty="0">
                <a:cs typeface="Georgia" pitchFamily="18" charset="0"/>
              </a:rPr>
              <a:t> reflects a value (or values) they hear that underlies the decision.</a:t>
            </a:r>
          </a:p>
          <a:p>
            <a:pPr marL="514350" indent="-514350">
              <a:spcAft>
                <a:spcPts val="1800"/>
              </a:spcAft>
              <a:buFont typeface="Calibri" pitchFamily="34" charset="0"/>
              <a:buAutoNum type="arabicPeriod"/>
            </a:pPr>
            <a:r>
              <a:rPr lang="en-US" altLang="en-US" sz="3600" dirty="0">
                <a:cs typeface="Georgia" pitchFamily="18" charset="0"/>
              </a:rPr>
              <a:t>Rotate the speaker until everyone has had a chance to speak.</a:t>
            </a:r>
          </a:p>
        </p:txBody>
      </p:sp>
    </p:spTree>
    <p:extLst>
      <p:ext uri="{BB962C8B-B14F-4D97-AF65-F5344CB8AC3E}">
        <p14:creationId xmlns:p14="http://schemas.microsoft.com/office/powerpoint/2010/main" val="129489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66750" y="289098"/>
            <a:ext cx="3018985" cy="653438"/>
          </a:xfrm>
        </p:spPr>
        <p:txBody>
          <a:bodyPr anchor="t">
            <a:normAutofit/>
          </a:bodyPr>
          <a:lstStyle/>
          <a:p>
            <a:r>
              <a:rPr lang="en-US" altLang="en-US" sz="3000" b="1" cap="none" dirty="0">
                <a:solidFill>
                  <a:srgbClr val="003F72"/>
                </a:solidFill>
                <a:effectLst/>
                <a:latin typeface="+mn-lt"/>
              </a:rPr>
              <a:t>Demo #1 MAP</a:t>
            </a:r>
            <a:endParaRPr lang="en-US" sz="3000" b="1" cap="none" dirty="0">
              <a:solidFill>
                <a:srgbClr val="003F72"/>
              </a:solidFill>
              <a:latin typeface="+mn-lt"/>
            </a:endParaRPr>
          </a:p>
        </p:txBody>
      </p:sp>
      <p:sp>
        <p:nvSpPr>
          <p:cNvPr id="165894" name="Rectangle 4"/>
          <p:cNvSpPr>
            <a:spLocks noGrp="1" noChangeArrowheads="1"/>
          </p:cNvSpPr>
          <p:nvPr>
            <p:ph type="body" sz="quarter" idx="14"/>
          </p:nvPr>
        </p:nvSpPr>
        <p:spPr>
          <a:xfrm>
            <a:off x="5373859" y="545144"/>
            <a:ext cx="6647986" cy="5623881"/>
          </a:xfrm>
          <a:extLst>
            <a:ext uri="{91240B29-F687-4F45-9708-019B960494DF}">
              <a14:hiddenLine xmlns:a14="http://schemas.microsoft.com/office/drawing/2010/main" w="9525">
                <a:solidFill>
                  <a:schemeClr val="tx1"/>
                </a:solidFill>
                <a:miter lim="800000"/>
                <a:headEnd/>
                <a:tailEnd/>
              </a14:hiddenLine>
            </a:ext>
          </a:extLst>
        </p:spPr>
        <p:txBody>
          <a:bodyPr>
            <a:noAutofit/>
          </a:bodyPr>
          <a:lstStyle/>
          <a:p>
            <a:pPr marL="457200" indent="-457200">
              <a:spcBef>
                <a:spcPct val="0"/>
              </a:spcBef>
              <a:buClr>
                <a:srgbClr val="0083BE"/>
              </a:buClr>
              <a:buFont typeface="Arial" panose="020B0604020202020204" pitchFamily="34" charset="0"/>
              <a:buChar char="•"/>
            </a:pPr>
            <a:r>
              <a:rPr lang="en-US" altLang="en-US" sz="3200" dirty="0">
                <a:solidFill>
                  <a:schemeClr val="tx2"/>
                </a:solidFill>
              </a:rPr>
              <a:t>Mission / Vision</a:t>
            </a:r>
          </a:p>
          <a:p>
            <a:pPr marL="457200" indent="-457200">
              <a:spcBef>
                <a:spcPts val="800"/>
              </a:spcBef>
              <a:buClr>
                <a:srgbClr val="0083BE"/>
              </a:buClr>
              <a:buFont typeface="Arial" panose="020B0604020202020204" pitchFamily="34" charset="0"/>
              <a:buChar char="•"/>
            </a:pPr>
            <a:r>
              <a:rPr lang="en-US" altLang="en-US" sz="3200" dirty="0">
                <a:solidFill>
                  <a:schemeClr val="tx2"/>
                </a:solidFill>
              </a:rPr>
              <a:t>Values / Value Conflicts</a:t>
            </a:r>
          </a:p>
          <a:p>
            <a:pPr marL="457200" indent="-457200">
              <a:spcBef>
                <a:spcPts val="800"/>
              </a:spcBef>
              <a:buClr>
                <a:srgbClr val="0083BE"/>
              </a:buClr>
              <a:buFont typeface="Arial" panose="020B0604020202020204" pitchFamily="34" charset="0"/>
              <a:buChar char="•"/>
            </a:pPr>
            <a:r>
              <a:rPr lang="en-US" altLang="en-US" sz="3200" dirty="0">
                <a:solidFill>
                  <a:schemeClr val="tx2"/>
                </a:solidFill>
              </a:rPr>
              <a:t>Watch and listen for:</a:t>
            </a:r>
          </a:p>
          <a:p>
            <a:pPr marL="933450" lvl="1" indent="-457200">
              <a:spcBef>
                <a:spcPts val="700"/>
              </a:spcBef>
              <a:buClr>
                <a:srgbClr val="0083BE"/>
              </a:buClr>
              <a:buFont typeface="Arial" panose="020B0604020202020204" pitchFamily="34" charset="0"/>
              <a:buChar char="•"/>
            </a:pPr>
            <a:r>
              <a:rPr lang="en-US" altLang="en-US" sz="3200" dirty="0">
                <a:solidFill>
                  <a:schemeClr val="tx2"/>
                </a:solidFill>
              </a:rPr>
              <a:t>How MAP, vision, and values are elicited</a:t>
            </a:r>
          </a:p>
          <a:p>
            <a:pPr marL="933450" lvl="1" indent="-457200">
              <a:spcBef>
                <a:spcPts val="700"/>
              </a:spcBef>
              <a:buClr>
                <a:srgbClr val="0083BE"/>
              </a:buClr>
              <a:buFont typeface="Arial" panose="020B0604020202020204" pitchFamily="34" charset="0"/>
              <a:buChar char="•"/>
            </a:pPr>
            <a:r>
              <a:rPr lang="en-US" altLang="en-US" sz="3200" dirty="0">
                <a:solidFill>
                  <a:schemeClr val="tx2"/>
                </a:solidFill>
              </a:rPr>
              <a:t>Examples of listening</a:t>
            </a:r>
          </a:p>
          <a:p>
            <a:pPr marL="933450" lvl="1" indent="-457200">
              <a:spcBef>
                <a:spcPts val="700"/>
              </a:spcBef>
              <a:buClr>
                <a:srgbClr val="0083BE"/>
              </a:buClr>
              <a:buFont typeface="Arial" panose="020B0604020202020204" pitchFamily="34" charset="0"/>
              <a:buChar char="•"/>
            </a:pPr>
            <a:r>
              <a:rPr lang="en-US" altLang="en-US" sz="3200" dirty="0">
                <a:solidFill>
                  <a:schemeClr val="tx2"/>
                </a:solidFill>
              </a:rPr>
              <a:t>Bottom-lining</a:t>
            </a:r>
          </a:p>
          <a:p>
            <a:pPr marL="933450" lvl="1" indent="-457200">
              <a:spcBef>
                <a:spcPts val="700"/>
              </a:spcBef>
              <a:buClr>
                <a:srgbClr val="0083BE"/>
              </a:buClr>
              <a:buFont typeface="Arial" panose="020B0604020202020204" pitchFamily="34" charset="0"/>
              <a:buChar char="•"/>
            </a:pPr>
            <a:r>
              <a:rPr lang="en-US" altLang="en-US" sz="3200" dirty="0">
                <a:solidFill>
                  <a:schemeClr val="tx2"/>
                </a:solidFill>
              </a:rPr>
              <a:t>Reflections</a:t>
            </a:r>
          </a:p>
          <a:p>
            <a:pPr marL="933450" lvl="1" indent="-457200">
              <a:spcBef>
                <a:spcPts val="700"/>
              </a:spcBef>
              <a:buClr>
                <a:srgbClr val="0083BE"/>
              </a:buClr>
              <a:buFont typeface="Arial" panose="020B0604020202020204" pitchFamily="34" charset="0"/>
              <a:buChar char="•"/>
            </a:pPr>
            <a:r>
              <a:rPr lang="en-US" altLang="en-US" sz="3200" dirty="0">
                <a:solidFill>
                  <a:schemeClr val="tx2"/>
                </a:solidFill>
              </a:rPr>
              <a:t>Inquiry</a:t>
            </a:r>
          </a:p>
          <a:p>
            <a:pPr marL="419113" indent="-457200">
              <a:spcBef>
                <a:spcPts val="700"/>
              </a:spcBef>
              <a:buClr>
                <a:srgbClr val="0083BE"/>
              </a:buClr>
              <a:buFont typeface="Arial" panose="020B0604020202020204" pitchFamily="34" charset="0"/>
              <a:buChar char="•"/>
            </a:pPr>
            <a:r>
              <a:rPr lang="en-US" altLang="en-US" sz="3200" dirty="0">
                <a:solidFill>
                  <a:schemeClr val="tx2"/>
                </a:solidFill>
              </a:rPr>
              <a:t>Volunteers?</a:t>
            </a:r>
          </a:p>
        </p:txBody>
      </p:sp>
      <p:pic>
        <p:nvPicPr>
          <p:cNvPr id="7" name="Media Placeholder 6" descr="A picture of eight little shaped people around a round white table, sitting in chairs. Each shaped person is a different color.">
            <a:extLst>
              <a:ext uri="{FF2B5EF4-FFF2-40B4-BE49-F238E27FC236}">
                <a16:creationId xmlns:a16="http://schemas.microsoft.com/office/drawing/2014/main" id="{821F8F68-4582-42C1-946D-738A2FBEF92F}"/>
              </a:ext>
            </a:extLst>
          </p:cNvPr>
          <p:cNvPicPr>
            <a:picLocks noGrp="1" noChangeAspect="1"/>
          </p:cNvPicPr>
          <p:nvPr>
            <p:ph type="media" sz="quarter" idx="10"/>
          </p:nvPr>
        </p:nvPicPr>
        <p:blipFill rotWithShape="1">
          <a:blip r:embed="rId3">
            <a:extLst>
              <a:ext uri="{28A0092B-C50C-407E-A947-70E740481C1C}">
                <a14:useLocalDpi xmlns:a14="http://schemas.microsoft.com/office/drawing/2010/main" val="0"/>
              </a:ext>
            </a:extLst>
          </a:blip>
          <a:srcRect r="-1" b="1700"/>
          <a:stretch/>
        </p:blipFill>
        <p:spPr>
          <a:xfrm>
            <a:off x="170155" y="1284091"/>
            <a:ext cx="5079416" cy="4169168"/>
          </a:xfrm>
          <a:prstGeom prst="rect">
            <a:avLst/>
          </a:prstGeom>
          <a:noFill/>
        </p:spPr>
      </p:pic>
    </p:spTree>
    <p:extLst>
      <p:ext uri="{BB962C8B-B14F-4D97-AF65-F5344CB8AC3E}">
        <p14:creationId xmlns:p14="http://schemas.microsoft.com/office/powerpoint/2010/main" val="16067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4B03A-635E-4E9A-8B93-50E35CD61BF6}"/>
              </a:ext>
            </a:extLst>
          </p:cNvPr>
          <p:cNvSpPr>
            <a:spLocks noGrp="1"/>
          </p:cNvSpPr>
          <p:nvPr>
            <p:ph type="title" idx="4294967295"/>
          </p:nvPr>
        </p:nvSpPr>
        <p:spPr>
          <a:xfrm>
            <a:off x="641567" y="350729"/>
            <a:ext cx="10515600" cy="1325563"/>
          </a:xfrm>
          <a:prstGeom prst="rect">
            <a:avLst/>
          </a:prstGeom>
        </p:spPr>
        <p:txBody>
          <a:bodyPr/>
          <a:lstStyle/>
          <a:p>
            <a:pPr rtl="0" eaLnBrk="1" latinLnBrk="0" hangingPunct="1"/>
            <a:r>
              <a:rPr lang="en-US" sz="2800" kern="1200" baseline="0" dirty="0">
                <a:solidFill>
                  <a:srgbClr val="FFFFFF"/>
                </a:solidFill>
                <a:effectLst/>
                <a:latin typeface="Calibri" panose="020F0502020204030204" pitchFamily="34" charset="0"/>
                <a:ea typeface="+mn-ea"/>
                <a:cs typeface="+mn-cs"/>
              </a:rPr>
              <a:t>What does the group provide?</a:t>
            </a:r>
            <a:endParaRPr lang="en-US" sz="3600" dirty="0">
              <a:effectLst/>
            </a:endParaRPr>
          </a:p>
        </p:txBody>
      </p:sp>
      <p:sp>
        <p:nvSpPr>
          <p:cNvPr id="3" name="Content Placeholder 2"/>
          <p:cNvSpPr>
            <a:spLocks noGrp="1"/>
          </p:cNvSpPr>
          <p:nvPr>
            <p:ph idx="1"/>
          </p:nvPr>
        </p:nvSpPr>
        <p:spPr/>
        <p:txBody>
          <a:bodyPr>
            <a:noAutofit/>
          </a:bodyPr>
          <a:lstStyle/>
          <a:p>
            <a:pPr marL="857250" lvl="2" indent="-342900">
              <a:lnSpc>
                <a:spcPct val="150000"/>
              </a:lnSpc>
              <a:spcBef>
                <a:spcPct val="0"/>
              </a:spcBef>
              <a:spcAft>
                <a:spcPts val="1200"/>
              </a:spcAft>
              <a:buFont typeface="Arial" panose="020B0604020202020204" pitchFamily="34" charset="0"/>
              <a:buChar char="•"/>
            </a:pPr>
            <a:r>
              <a:rPr lang="en-US" altLang="en-US" sz="3200" dirty="0"/>
              <a:t>Provides </a:t>
            </a:r>
            <a:r>
              <a:rPr lang="en-US" altLang="en-US" sz="3200" u="sng" dirty="0"/>
              <a:t>support </a:t>
            </a:r>
            <a:r>
              <a:rPr lang="en-US" altLang="en-US" sz="3200" dirty="0"/>
              <a:t>for participants</a:t>
            </a:r>
          </a:p>
          <a:p>
            <a:pPr marL="857250" lvl="2" indent="-342900">
              <a:lnSpc>
                <a:spcPct val="150000"/>
              </a:lnSpc>
              <a:spcBef>
                <a:spcPct val="0"/>
              </a:spcBef>
              <a:spcAft>
                <a:spcPts val="1200"/>
              </a:spcAft>
              <a:buFont typeface="Arial" panose="020B0604020202020204" pitchFamily="34" charset="0"/>
              <a:buChar char="•"/>
            </a:pPr>
            <a:r>
              <a:rPr lang="en-US" altLang="en-US" sz="3200" b="1" i="1" dirty="0"/>
              <a:t>Learn</a:t>
            </a:r>
            <a:r>
              <a:rPr lang="en-US" altLang="en-US" sz="3200" dirty="0"/>
              <a:t> from one another as peers</a:t>
            </a:r>
          </a:p>
          <a:p>
            <a:pPr marL="857250" lvl="2" indent="-342900">
              <a:lnSpc>
                <a:spcPct val="150000"/>
              </a:lnSpc>
              <a:spcBef>
                <a:spcPct val="0"/>
              </a:spcBef>
              <a:spcAft>
                <a:spcPts val="1200"/>
              </a:spcAft>
              <a:buFont typeface="Arial" panose="020B0604020202020204" pitchFamily="34" charset="0"/>
              <a:buChar char="•"/>
            </a:pPr>
            <a:r>
              <a:rPr lang="en-US" altLang="en-US" sz="3200" dirty="0"/>
              <a:t>Allows one </a:t>
            </a:r>
            <a:r>
              <a:rPr lang="en-US" altLang="en-US" sz="3200" b="1" dirty="0"/>
              <a:t>to hear </a:t>
            </a:r>
            <a:r>
              <a:rPr lang="en-US" altLang="en-US" sz="3200" dirty="0"/>
              <a:t>‘out-loud’ what they’ve been thinking</a:t>
            </a:r>
          </a:p>
          <a:p>
            <a:pPr marL="857250" lvl="2" indent="-342900">
              <a:lnSpc>
                <a:spcPct val="150000"/>
              </a:lnSpc>
              <a:spcBef>
                <a:spcPct val="0"/>
              </a:spcBef>
              <a:spcAft>
                <a:spcPts val="1200"/>
              </a:spcAft>
              <a:buFont typeface="Arial" panose="020B0604020202020204" pitchFamily="34" charset="0"/>
              <a:buChar char="•"/>
            </a:pPr>
            <a:r>
              <a:rPr lang="en-US" altLang="en-US" sz="3200" dirty="0"/>
              <a:t>Be </a:t>
            </a:r>
            <a:r>
              <a:rPr lang="en-US" altLang="en-US" sz="3200" u="sng" dirty="0"/>
              <a:t>accountable</a:t>
            </a:r>
            <a:r>
              <a:rPr lang="en-US" altLang="en-US" sz="3200" dirty="0"/>
              <a:t> to one another</a:t>
            </a:r>
          </a:p>
          <a:p>
            <a:pPr marL="857250" lvl="2" indent="-342900">
              <a:lnSpc>
                <a:spcPct val="150000"/>
              </a:lnSpc>
              <a:spcBef>
                <a:spcPct val="0"/>
              </a:spcBef>
              <a:spcAft>
                <a:spcPts val="1200"/>
              </a:spcAft>
              <a:buFont typeface="Arial" panose="020B0604020202020204" pitchFamily="34" charset="0"/>
              <a:buChar char="•"/>
            </a:pPr>
            <a:r>
              <a:rPr lang="en-US" altLang="en-US" sz="3200" dirty="0"/>
              <a:t>Create a sense of </a:t>
            </a:r>
            <a:r>
              <a:rPr lang="en-US" altLang="en-US" sz="3200" b="1" dirty="0"/>
              <a:t>community</a:t>
            </a:r>
          </a:p>
        </p:txBody>
      </p:sp>
    </p:spTree>
    <p:extLst>
      <p:ext uri="{BB962C8B-B14F-4D97-AF65-F5344CB8AC3E}">
        <p14:creationId xmlns:p14="http://schemas.microsoft.com/office/powerpoint/2010/main" val="378420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ctrTitle"/>
          </p:nvPr>
        </p:nvSpPr>
        <p:spPr>
          <a:xfrm>
            <a:off x="481188" y="3209221"/>
            <a:ext cx="9829800" cy="1470025"/>
          </a:xfrm>
        </p:spPr>
        <p:txBody>
          <a:bodyPr anchor="ctr">
            <a:normAutofit/>
          </a:bodyPr>
          <a:lstStyle/>
          <a:p>
            <a:r>
              <a:rPr lang="en-US" altLang="en-US" sz="4000" b="1" dirty="0">
                <a:latin typeface="+mn-lt"/>
                <a:ea typeface="Calibri" pitchFamily="34" charset="0"/>
                <a:cs typeface="Arial" panose="020B0604020202020204" pitchFamily="34" charset="0"/>
              </a:rPr>
              <a:t>Module 7 – Skill Building: Listening</a:t>
            </a:r>
          </a:p>
        </p:txBody>
      </p:sp>
    </p:spTree>
    <p:extLst>
      <p:ext uri="{BB962C8B-B14F-4D97-AF65-F5344CB8AC3E}">
        <p14:creationId xmlns:p14="http://schemas.microsoft.com/office/powerpoint/2010/main" val="178882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626326" y="400884"/>
            <a:ext cx="9983618" cy="1325563"/>
          </a:xfrm>
        </p:spPr>
        <p:txBody>
          <a:bodyPr>
            <a:normAutofit/>
          </a:bodyPr>
          <a:lstStyle/>
          <a:p>
            <a:r>
              <a:rPr lang="en-US" altLang="en-US" sz="4400" cap="none" dirty="0">
                <a:solidFill>
                  <a:schemeClr val="bg1"/>
                </a:solidFill>
                <a:effectLst/>
              </a:rPr>
              <a:t>Listening</a:t>
            </a:r>
            <a:endParaRPr lang="en-US" dirty="0"/>
          </a:p>
        </p:txBody>
      </p:sp>
      <p:sp>
        <p:nvSpPr>
          <p:cNvPr id="2" name="Rectangle 4"/>
          <p:cNvSpPr>
            <a:spLocks noGrp="1" noChangeArrowheads="1"/>
          </p:cNvSpPr>
          <p:nvPr>
            <p:ph idx="1"/>
          </p:nvPr>
        </p:nvSpPr>
        <p:spPr>
          <a:xfrm>
            <a:off x="574420" y="1938215"/>
            <a:ext cx="11043160" cy="3925555"/>
          </a:xfrm>
          <a:extLst>
            <a:ext uri="{91240B29-F687-4F45-9708-019B960494DF}">
              <a14:hiddenLine xmlns:a14="http://schemas.microsoft.com/office/drawing/2010/main" w="9525">
                <a:solidFill>
                  <a:schemeClr val="tx1"/>
                </a:solidFill>
                <a:miter lim="800000"/>
                <a:headEnd/>
                <a:tailEnd/>
              </a14:hiddenLine>
            </a:ext>
          </a:extLst>
        </p:spPr>
        <p:txBody>
          <a:bodyPr>
            <a:normAutofit/>
          </a:bodyPr>
          <a:lstStyle/>
          <a:p>
            <a:pPr marL="0" indent="0" algn="ctr">
              <a:spcBef>
                <a:spcPct val="0"/>
              </a:spcBef>
              <a:buNone/>
              <a:defRPr/>
            </a:pPr>
            <a:r>
              <a:rPr lang="en-US" altLang="en-US" sz="5400" dirty="0"/>
              <a:t>“Most people do not listen with the intent to understand;</a:t>
            </a:r>
          </a:p>
          <a:p>
            <a:pPr marL="0" indent="0" algn="ctr">
              <a:spcBef>
                <a:spcPct val="0"/>
              </a:spcBef>
              <a:buNone/>
              <a:defRPr/>
            </a:pPr>
            <a:r>
              <a:rPr lang="en-US" altLang="en-US" sz="5400" dirty="0"/>
              <a:t>they listen with the intent to reply.”</a:t>
            </a:r>
            <a:endParaRPr lang="en-US" altLang="en-US" sz="4400" dirty="0"/>
          </a:p>
          <a:p>
            <a:pPr marL="0" indent="0" algn="r">
              <a:spcBef>
                <a:spcPts val="4400"/>
              </a:spcBef>
              <a:buNone/>
              <a:defRPr/>
            </a:pPr>
            <a:r>
              <a:rPr lang="en-US" altLang="en-US" sz="3200" i="1" dirty="0"/>
              <a:t>Stephen Covey PhD</a:t>
            </a:r>
          </a:p>
        </p:txBody>
      </p:sp>
    </p:spTree>
    <p:extLst>
      <p:ext uri="{BB962C8B-B14F-4D97-AF65-F5344CB8AC3E}">
        <p14:creationId xmlns:p14="http://schemas.microsoft.com/office/powerpoint/2010/main" val="20217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EBDBFB-F6B7-4D34-9F5D-173F210B40F4}"/>
              </a:ext>
            </a:extLst>
          </p:cNvPr>
          <p:cNvSpPr>
            <a:spLocks noGrp="1"/>
          </p:cNvSpPr>
          <p:nvPr>
            <p:ph type="title" idx="4294967295"/>
          </p:nvPr>
        </p:nvSpPr>
        <p:spPr>
          <a:xfrm>
            <a:off x="0" y="401638"/>
            <a:ext cx="9634538" cy="646112"/>
          </a:xfrm>
          <a:prstGeom prst="rect">
            <a:avLst/>
          </a:prstGeom>
        </p:spPr>
        <p:txBody>
          <a:bodyPr wrap="square">
            <a:spAutoFit/>
          </a:bodyPr>
          <a:lstStyle/>
          <a:p>
            <a:r>
              <a:rPr lang="en-US" altLang="en-US" sz="4000" b="0" cap="none" dirty="0">
                <a:solidFill>
                  <a:schemeClr val="bg1"/>
                </a:solidFill>
                <a:effectLst/>
                <a:latin typeface="Arial" panose="020B0604020202020204" pitchFamily="34" charset="0"/>
                <a:cs typeface="Arial" panose="020B0604020202020204" pitchFamily="34" charset="0"/>
              </a:rPr>
              <a:t>Two </a:t>
            </a:r>
            <a:r>
              <a:rPr lang="en-US" altLang="en-US" sz="3600" b="0" cap="none" dirty="0">
                <a:solidFill>
                  <a:schemeClr val="bg1"/>
                </a:solidFill>
                <a:effectLst/>
                <a:latin typeface="Arial" panose="020B0604020202020204" pitchFamily="34" charset="0"/>
                <a:cs typeface="Arial" panose="020B0604020202020204" pitchFamily="34" charset="0"/>
              </a:rPr>
              <a:t>Types of Listening</a:t>
            </a:r>
          </a:p>
        </p:txBody>
      </p:sp>
      <p:sp>
        <p:nvSpPr>
          <p:cNvPr id="11" name="Text Placeholder 10">
            <a:extLst>
              <a:ext uri="{FF2B5EF4-FFF2-40B4-BE49-F238E27FC236}">
                <a16:creationId xmlns:a16="http://schemas.microsoft.com/office/drawing/2014/main" id="{148FC842-9EB7-4655-9546-5C35396E6B12}"/>
              </a:ext>
            </a:extLst>
          </p:cNvPr>
          <p:cNvSpPr>
            <a:spLocks noGrp="1"/>
          </p:cNvSpPr>
          <p:nvPr>
            <p:ph type="body" sz="quarter" idx="17"/>
          </p:nvPr>
        </p:nvSpPr>
        <p:spPr>
          <a:xfrm>
            <a:off x="5930241" y="2077666"/>
            <a:ext cx="4636573" cy="609600"/>
          </a:xfrm>
        </p:spPr>
        <p:txBody>
          <a:bodyPr/>
          <a:lstStyle/>
          <a:p>
            <a:pPr marL="0" indent="0">
              <a:buNone/>
            </a:pPr>
            <a:r>
              <a:rPr lang="en-US" altLang="en-US" sz="3600" dirty="0"/>
              <a:t>Primarily Self-focused</a:t>
            </a:r>
          </a:p>
          <a:p>
            <a:pPr marL="0" indent="0">
              <a:buNone/>
            </a:pPr>
            <a:endParaRPr lang="en-US" dirty="0"/>
          </a:p>
        </p:txBody>
      </p:sp>
      <p:pic>
        <p:nvPicPr>
          <p:cNvPr id="18" name="Content Placeholder 17" descr="Man looking at himself in a mirror.">
            <a:extLst>
              <a:ext uri="{FF2B5EF4-FFF2-40B4-BE49-F238E27FC236}">
                <a16:creationId xmlns:a16="http://schemas.microsoft.com/office/drawing/2014/main" id="{D086F407-29C0-4D75-A78E-8DFB28A7BE17}"/>
              </a:ext>
            </a:extLst>
          </p:cNvPr>
          <p:cNvPicPr>
            <a:picLocks noGrp="1" noChangeAspect="1"/>
          </p:cNvPicPr>
          <p:nvPr>
            <p:ph idx="13"/>
          </p:nvPr>
        </p:nvPicPr>
        <p:blipFill>
          <a:blip r:embed="rId3"/>
          <a:stretch>
            <a:fillRect/>
          </a:stretch>
        </p:blipFill>
        <p:spPr>
          <a:xfrm>
            <a:off x="1117766" y="1612224"/>
            <a:ext cx="4636573" cy="2606506"/>
          </a:xfrm>
          <a:prstGeom prst="rect">
            <a:avLst/>
          </a:prstGeom>
        </p:spPr>
      </p:pic>
      <p:sp>
        <p:nvSpPr>
          <p:cNvPr id="10" name="Text Placeholder 9">
            <a:extLst>
              <a:ext uri="{FF2B5EF4-FFF2-40B4-BE49-F238E27FC236}">
                <a16:creationId xmlns:a16="http://schemas.microsoft.com/office/drawing/2014/main" id="{6559A3B1-A00E-4410-AF13-0345C36799FD}"/>
              </a:ext>
            </a:extLst>
          </p:cNvPr>
          <p:cNvSpPr>
            <a:spLocks noGrp="1"/>
          </p:cNvSpPr>
          <p:nvPr>
            <p:ph type="body" sz="quarter" idx="16"/>
          </p:nvPr>
        </p:nvSpPr>
        <p:spPr>
          <a:xfrm>
            <a:off x="1837022" y="4278989"/>
            <a:ext cx="3100387" cy="293012"/>
          </a:xfrm>
        </p:spPr>
        <p:txBody>
          <a:bodyPr/>
          <a:lstStyle/>
          <a:p>
            <a:pPr marL="0" indent="0">
              <a:buNone/>
            </a:pPr>
            <a:r>
              <a:rPr lang="en-US" sz="900" dirty="0">
                <a:hlinkClick r:id="rId4" tooltip="http://wccftech.com/scientists-explain-men-narcissistic-women/"/>
              </a:rPr>
              <a:t>This Photo</a:t>
            </a:r>
            <a:r>
              <a:rPr lang="en-US" sz="900" dirty="0"/>
              <a:t> by Unknown Author is licensed under </a:t>
            </a:r>
            <a:r>
              <a:rPr lang="en-US" sz="900" dirty="0">
                <a:hlinkClick r:id="rId5" tooltip="https://creativecommons.org/licenses/by-nc-sa/3.0/"/>
              </a:rPr>
              <a:t>CC BY-SA-NC</a:t>
            </a:r>
            <a:endParaRPr lang="en-US" sz="900" dirty="0"/>
          </a:p>
          <a:p>
            <a:pPr marL="0" indent="0">
              <a:buNone/>
            </a:pPr>
            <a:endParaRPr lang="en-US" dirty="0"/>
          </a:p>
        </p:txBody>
      </p:sp>
      <p:sp>
        <p:nvSpPr>
          <p:cNvPr id="9" name="Text Placeholder 8">
            <a:extLst>
              <a:ext uri="{FF2B5EF4-FFF2-40B4-BE49-F238E27FC236}">
                <a16:creationId xmlns:a16="http://schemas.microsoft.com/office/drawing/2014/main" id="{5C93BCA1-822D-4124-875D-C0A50085C9CF}"/>
              </a:ext>
            </a:extLst>
          </p:cNvPr>
          <p:cNvSpPr>
            <a:spLocks noGrp="1"/>
          </p:cNvSpPr>
          <p:nvPr>
            <p:ph type="body" sz="quarter" idx="15"/>
          </p:nvPr>
        </p:nvSpPr>
        <p:spPr>
          <a:xfrm>
            <a:off x="2482477" y="4783204"/>
            <a:ext cx="5137150" cy="646113"/>
          </a:xfrm>
        </p:spPr>
        <p:txBody>
          <a:bodyPr/>
          <a:lstStyle/>
          <a:p>
            <a:pPr marL="0" indent="0">
              <a:buNone/>
            </a:pPr>
            <a:r>
              <a:rPr lang="en-US" altLang="en-US" sz="3600" dirty="0"/>
              <a:t>Primarily Other-focused</a:t>
            </a:r>
          </a:p>
          <a:p>
            <a:pPr marL="0" indent="0">
              <a:buNone/>
            </a:pPr>
            <a:endParaRPr lang="en-US" dirty="0"/>
          </a:p>
        </p:txBody>
      </p:sp>
      <p:pic>
        <p:nvPicPr>
          <p:cNvPr id="20" name="Content Placeholder 19" descr="4 people intently talking and listening to one another. Copyright by Creative Commons">
            <a:extLst>
              <a:ext uri="{FF2B5EF4-FFF2-40B4-BE49-F238E27FC236}">
                <a16:creationId xmlns:a16="http://schemas.microsoft.com/office/drawing/2014/main" id="{2707EF70-D4E7-4934-8AF7-7A172FF4B2EC}"/>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7220865" y="3221955"/>
            <a:ext cx="4152193" cy="2771589"/>
          </a:xfrm>
          <a:prstGeom prst="rect">
            <a:avLst/>
          </a:prstGeom>
        </p:spPr>
      </p:pic>
    </p:spTree>
    <p:extLst>
      <p:ext uri="{BB962C8B-B14F-4D97-AF65-F5344CB8AC3E}">
        <p14:creationId xmlns:p14="http://schemas.microsoft.com/office/powerpoint/2010/main" val="364576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80972" y="277339"/>
            <a:ext cx="11053763" cy="1325562"/>
          </a:xfrm>
        </p:spPr>
        <p:txBody>
          <a:bodyPr>
            <a:normAutofit/>
          </a:bodyPr>
          <a:lstStyle/>
          <a:p>
            <a:r>
              <a:rPr lang="en-US" altLang="en-US" sz="3600" cap="none" dirty="0">
                <a:effectLst/>
              </a:rPr>
              <a:t>Self-Focused Listening</a:t>
            </a:r>
            <a:endParaRPr lang="en-US" sz="3600" b="0" cap="none" dirty="0">
              <a:effectLst/>
            </a:endParaRPr>
          </a:p>
        </p:txBody>
      </p:sp>
      <p:pic>
        <p:nvPicPr>
          <p:cNvPr id="21" name="Media Placeholder 20" descr="A drawing of seven people, some with computers standing and sitting around one another as if at work. Person standing off from group has a comment bubble that says &quot;I've got a report to finish&quot;. Person sitting in front of computer has a comment bubble that says &quot;Who wants to hear my idea?&quot;. Person standing behind in a walking off fashion has a comment bubble that says &quot;You're wasting your time no one is listening&quot;. Person sitting off to the side has a comment bubble that says &quot;I know how you can do this even better&quot;. Person standing with arms crossed looking at two people not paying attention has a comment bubble saying &quot;Wonder what he wants here?&quot;. To people turned away from the rest of the group one is holding a laptop discussing with the other person and has a comment bubble that says &quot;Hey, did you see this?&quot;. and that person has a comment bubble that says &quot;Oh yea, that was great.&quot;">
            <a:extLst>
              <a:ext uri="{FF2B5EF4-FFF2-40B4-BE49-F238E27FC236}">
                <a16:creationId xmlns:a16="http://schemas.microsoft.com/office/drawing/2014/main" id="{2FBDB745-E3EB-4557-85CB-8FD9B6AD08F0}"/>
              </a:ext>
            </a:extLst>
          </p:cNvPr>
          <p:cNvPicPr>
            <a:picLocks noGrp="1" noChangeAspect="1"/>
          </p:cNvPicPr>
          <p:nvPr>
            <p:ph type="media" sz="quarter" idx="10"/>
          </p:nvPr>
        </p:nvPicPr>
        <p:blipFill>
          <a:blip r:embed="rId3"/>
          <a:stretch>
            <a:fillRect/>
          </a:stretch>
        </p:blipFill>
        <p:spPr>
          <a:xfrm>
            <a:off x="1461672" y="1489488"/>
            <a:ext cx="9268653" cy="4527137"/>
          </a:xfrm>
          <a:prstGeom prst="rect">
            <a:avLst/>
          </a:prstGeom>
        </p:spPr>
      </p:pic>
      <p:sp>
        <p:nvSpPr>
          <p:cNvPr id="15" name="Text Placeholder 14">
            <a:extLst>
              <a:ext uri="{FF2B5EF4-FFF2-40B4-BE49-F238E27FC236}">
                <a16:creationId xmlns:a16="http://schemas.microsoft.com/office/drawing/2014/main" id="{78B3195C-6B31-452E-9A29-2DE4C2426080}"/>
              </a:ext>
            </a:extLst>
          </p:cNvPr>
          <p:cNvSpPr>
            <a:spLocks noGrp="1"/>
          </p:cNvSpPr>
          <p:nvPr>
            <p:ph type="body" sz="quarter" idx="14"/>
          </p:nvPr>
        </p:nvSpPr>
        <p:spPr>
          <a:xfrm>
            <a:off x="4464146" y="6178745"/>
            <a:ext cx="3263706" cy="313837"/>
          </a:xfrm>
        </p:spPr>
        <p:txBody>
          <a:bodyPr/>
          <a:lstStyle/>
          <a:p>
            <a:r>
              <a:rPr lang="en-US" sz="900" dirty="0">
                <a:hlinkClick r:id="rId4" tooltip="http://wccftech.com/scientists-explain-men-narcissistic-women/"/>
              </a:rPr>
              <a:t>This Photo</a:t>
            </a:r>
            <a:r>
              <a:rPr lang="en-US" sz="900" dirty="0"/>
              <a:t> by Unknown Author is licensed under </a:t>
            </a:r>
            <a:r>
              <a:rPr lang="en-US" sz="900" dirty="0">
                <a:hlinkClick r:id="rId5" tooltip="https://creativecommons.org/licenses/by-nc-sa/3.0/"/>
              </a:rPr>
              <a:t>CC BY-SA-NC</a:t>
            </a:r>
            <a:endParaRPr lang="en-US" sz="900" dirty="0"/>
          </a:p>
          <a:p>
            <a:endParaRPr lang="en-US" dirty="0"/>
          </a:p>
        </p:txBody>
      </p:sp>
      <p:sp>
        <p:nvSpPr>
          <p:cNvPr id="13" name="Text Placeholder 12">
            <a:extLst>
              <a:ext uri="{FF2B5EF4-FFF2-40B4-BE49-F238E27FC236}">
                <a16:creationId xmlns:a16="http://schemas.microsoft.com/office/drawing/2014/main" id="{21E07CAC-87F5-4A11-A06B-D44D7FCA1706}"/>
              </a:ext>
            </a:extLst>
          </p:cNvPr>
          <p:cNvSpPr>
            <a:spLocks noGrp="1"/>
          </p:cNvSpPr>
          <p:nvPr>
            <p:ph type="body" sz="quarter" idx="17"/>
          </p:nvPr>
        </p:nvSpPr>
        <p:spPr>
          <a:xfrm>
            <a:off x="68970" y="1208439"/>
            <a:ext cx="3217305" cy="1085850"/>
          </a:xfrm>
        </p:spPr>
        <p:txBody>
          <a:bodyPr/>
          <a:lstStyle/>
          <a:p>
            <a:pPr marL="0" indent="0">
              <a:buNone/>
            </a:pPr>
            <a:r>
              <a:rPr lang="en-US" altLang="en-US" sz="4000" dirty="0">
                <a:latin typeface="Times New Roman" panose="02020603050405020304" pitchFamily="18" charset="0"/>
                <a:cs typeface="Times New Roman" panose="02020603050405020304" pitchFamily="18" charset="0"/>
              </a:rPr>
              <a:t>Multi-tasking, distracted</a:t>
            </a:r>
          </a:p>
        </p:txBody>
      </p:sp>
      <p:sp>
        <p:nvSpPr>
          <p:cNvPr id="11" name="Text Placeholder 10">
            <a:extLst>
              <a:ext uri="{FF2B5EF4-FFF2-40B4-BE49-F238E27FC236}">
                <a16:creationId xmlns:a16="http://schemas.microsoft.com/office/drawing/2014/main" id="{544BA643-4DEA-408C-9364-84318C229184}"/>
              </a:ext>
            </a:extLst>
          </p:cNvPr>
          <p:cNvSpPr>
            <a:spLocks noGrp="1"/>
          </p:cNvSpPr>
          <p:nvPr>
            <p:ph type="body" sz="quarter" idx="15"/>
          </p:nvPr>
        </p:nvSpPr>
        <p:spPr>
          <a:xfrm>
            <a:off x="580972" y="4239232"/>
            <a:ext cx="3682148" cy="1939513"/>
          </a:xfrm>
        </p:spPr>
        <p:txBody>
          <a:bodyPr/>
          <a:lstStyle/>
          <a:p>
            <a:pPr marL="0" indent="0">
              <a:buNone/>
            </a:pPr>
            <a:r>
              <a:rPr lang="en-US" altLang="en-US" sz="4000" dirty="0">
                <a:latin typeface="Times New Roman" panose="02020603050405020304" pitchFamily="18" charset="0"/>
                <a:cs typeface="Times New Roman" panose="02020603050405020304" pitchFamily="18" charset="0"/>
              </a:rPr>
              <a:t>Focused on own personal stories, agenda, advice</a:t>
            </a:r>
          </a:p>
          <a:p>
            <a:pPr marL="0" indent="0">
              <a:buNone/>
            </a:pPr>
            <a:endParaRPr lang="en-US" dirty="0"/>
          </a:p>
        </p:txBody>
      </p:sp>
      <p:sp>
        <p:nvSpPr>
          <p:cNvPr id="14" name="Text Placeholder 13">
            <a:extLst>
              <a:ext uri="{FF2B5EF4-FFF2-40B4-BE49-F238E27FC236}">
                <a16:creationId xmlns:a16="http://schemas.microsoft.com/office/drawing/2014/main" id="{D4D4912D-4220-4C02-B193-02D162999E03}"/>
              </a:ext>
            </a:extLst>
          </p:cNvPr>
          <p:cNvSpPr>
            <a:spLocks noGrp="1"/>
          </p:cNvSpPr>
          <p:nvPr>
            <p:ph type="body" sz="quarter" idx="18"/>
          </p:nvPr>
        </p:nvSpPr>
        <p:spPr>
          <a:xfrm>
            <a:off x="8808138" y="756585"/>
            <a:ext cx="2802887" cy="1085850"/>
          </a:xfrm>
        </p:spPr>
        <p:txBody>
          <a:bodyPr/>
          <a:lstStyle/>
          <a:p>
            <a:pPr marL="0" indent="0">
              <a:buNone/>
            </a:pPr>
            <a:r>
              <a:rPr lang="en-US" altLang="en-US" sz="4000" dirty="0">
                <a:latin typeface="Times New Roman" panose="02020603050405020304" pitchFamily="18" charset="0"/>
                <a:cs typeface="Times New Roman" panose="02020603050405020304" pitchFamily="18" charset="0"/>
              </a:rPr>
              <a:t>Formulating responses</a:t>
            </a:r>
          </a:p>
          <a:p>
            <a:pPr marL="0" indent="0">
              <a:buNone/>
            </a:pPr>
            <a:endParaRPr lang="en-US" dirty="0"/>
          </a:p>
        </p:txBody>
      </p:sp>
      <p:sp>
        <p:nvSpPr>
          <p:cNvPr id="12" name="Text Placeholder 11">
            <a:extLst>
              <a:ext uri="{FF2B5EF4-FFF2-40B4-BE49-F238E27FC236}">
                <a16:creationId xmlns:a16="http://schemas.microsoft.com/office/drawing/2014/main" id="{FD4EE1F8-D508-46B8-A820-994A18830B93}"/>
              </a:ext>
            </a:extLst>
          </p:cNvPr>
          <p:cNvSpPr>
            <a:spLocks noGrp="1"/>
          </p:cNvSpPr>
          <p:nvPr>
            <p:ph type="body" sz="quarter" idx="16"/>
          </p:nvPr>
        </p:nvSpPr>
        <p:spPr>
          <a:xfrm>
            <a:off x="8300777" y="3393879"/>
            <a:ext cx="3310248" cy="2964943"/>
          </a:xfrm>
        </p:spPr>
        <p:txBody>
          <a:bodyPr/>
          <a:lstStyle/>
          <a:p>
            <a:pPr marL="0" indent="0">
              <a:buNone/>
            </a:pPr>
            <a:r>
              <a:rPr lang="en-US" sz="4000" dirty="0">
                <a:latin typeface="Times New Roman" panose="02020603050405020304" pitchFamily="18" charset="0"/>
                <a:cs typeface="Times New Roman" panose="02020603050405020304" pitchFamily="18" charset="0"/>
              </a:rPr>
              <a:t>Filter listening through past experiences, history, assumptions</a:t>
            </a:r>
            <a:endParaRPr lang="en-US" sz="3600" dirty="0"/>
          </a:p>
        </p:txBody>
      </p:sp>
    </p:spTree>
    <p:extLst>
      <p:ext uri="{BB962C8B-B14F-4D97-AF65-F5344CB8AC3E}">
        <p14:creationId xmlns:p14="http://schemas.microsoft.com/office/powerpoint/2010/main" val="348551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68325" y="343389"/>
            <a:ext cx="11055350" cy="1036638"/>
          </a:xfrm>
        </p:spPr>
        <p:txBody>
          <a:bodyPr>
            <a:normAutofit/>
          </a:bodyPr>
          <a:lstStyle/>
          <a:p>
            <a:r>
              <a:rPr lang="en-US" altLang="en-US" sz="4000" b="1" cap="none" dirty="0">
                <a:solidFill>
                  <a:schemeClr val="bg1"/>
                </a:solidFill>
                <a:effectLst/>
                <a:latin typeface="+mn-lt"/>
              </a:rPr>
              <a:t>Other-Focused Listening</a:t>
            </a:r>
            <a:endParaRPr lang="en-US" sz="4000" b="1" cap="none" dirty="0">
              <a:effectLst/>
              <a:latin typeface="+mn-lt"/>
            </a:endParaRPr>
          </a:p>
        </p:txBody>
      </p:sp>
      <p:sp>
        <p:nvSpPr>
          <p:cNvPr id="11269" name="Rectangle 4"/>
          <p:cNvSpPr>
            <a:spLocks noGrp="1" noChangeArrowheads="1"/>
          </p:cNvSpPr>
          <p:nvPr>
            <p:ph idx="1"/>
          </p:nvPr>
        </p:nvSpPr>
        <p:spPr>
          <a:xfrm>
            <a:off x="130064" y="1625553"/>
            <a:ext cx="7986994" cy="4182175"/>
          </a:xfrm>
          <a:extLst>
            <a:ext uri="{91240B29-F687-4F45-9708-019B960494DF}">
              <a14:hiddenLine xmlns:a14="http://schemas.microsoft.com/office/drawing/2010/main" w="9525">
                <a:solidFill>
                  <a:schemeClr val="tx1"/>
                </a:solidFill>
                <a:miter lim="800000"/>
                <a:headEnd/>
                <a:tailEnd/>
              </a14:hiddenLine>
            </a:ext>
          </a:extLst>
        </p:spPr>
        <p:txBody>
          <a:bodyPr>
            <a:noAutofit/>
          </a:bodyPr>
          <a:lstStyle/>
          <a:p>
            <a:pPr indent="-338328">
              <a:spcBef>
                <a:spcPts val="2500"/>
              </a:spcBef>
              <a:spcAft>
                <a:spcPts val="1200"/>
              </a:spcAft>
              <a:defRPr/>
            </a:pPr>
            <a:r>
              <a:rPr lang="en-US" altLang="en-US" sz="3600" dirty="0">
                <a:solidFill>
                  <a:schemeClr val="tx2"/>
                </a:solidFill>
              </a:rPr>
              <a:t>Attention to body language, facial expression, tone of voice</a:t>
            </a:r>
          </a:p>
          <a:p>
            <a:pPr indent="-338328">
              <a:spcBef>
                <a:spcPts val="2500"/>
              </a:spcBef>
              <a:spcAft>
                <a:spcPts val="1200"/>
              </a:spcAft>
              <a:defRPr/>
            </a:pPr>
            <a:r>
              <a:rPr lang="en-US" altLang="en-US" sz="3600" dirty="0">
                <a:solidFill>
                  <a:schemeClr val="tx2"/>
                </a:solidFill>
              </a:rPr>
              <a:t>Beginner’s Mind, Not-knowing</a:t>
            </a:r>
          </a:p>
          <a:p>
            <a:pPr indent="-338328">
              <a:spcBef>
                <a:spcPts val="2500"/>
              </a:spcBef>
              <a:spcAft>
                <a:spcPts val="1200"/>
              </a:spcAft>
              <a:defRPr/>
            </a:pPr>
            <a:r>
              <a:rPr lang="en-US" altLang="en-US" sz="3600" dirty="0">
                <a:solidFill>
                  <a:schemeClr val="tx2"/>
                </a:solidFill>
              </a:rPr>
              <a:t>Allow for silence, space, pause</a:t>
            </a:r>
          </a:p>
          <a:p>
            <a:pPr indent="-338328">
              <a:spcBef>
                <a:spcPts val="2500"/>
              </a:spcBef>
              <a:spcAft>
                <a:spcPts val="1200"/>
              </a:spcAft>
              <a:defRPr/>
            </a:pPr>
            <a:r>
              <a:rPr lang="en-US" altLang="en-US" sz="3600" dirty="0">
                <a:solidFill>
                  <a:schemeClr val="tx2"/>
                </a:solidFill>
              </a:rPr>
              <a:t>Attuned to energy and emotions behind the words</a:t>
            </a:r>
          </a:p>
          <a:p>
            <a:pPr indent="-338328">
              <a:spcBef>
                <a:spcPts val="2500"/>
              </a:spcBef>
              <a:spcAft>
                <a:spcPts val="1200"/>
              </a:spcAft>
              <a:defRPr/>
            </a:pPr>
            <a:endParaRPr lang="en-US" altLang="en-US" sz="2800" dirty="0"/>
          </a:p>
        </p:txBody>
      </p:sp>
      <p:pic>
        <p:nvPicPr>
          <p:cNvPr id="7" name="Content Placeholder 6" descr="A group of six or more people sitting in chairs in a circle talking.&#10;&#10;">
            <a:extLst>
              <a:ext uri="{FF2B5EF4-FFF2-40B4-BE49-F238E27FC236}">
                <a16:creationId xmlns:a16="http://schemas.microsoft.com/office/drawing/2014/main" id="{8FC1FFEE-3629-46B8-9791-E7496575F859}"/>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6272565" y="2307295"/>
            <a:ext cx="5825224" cy="2475720"/>
          </a:xfrm>
          <a:prstGeom prst="rect">
            <a:avLst/>
          </a:prstGeom>
        </p:spPr>
      </p:pic>
    </p:spTree>
    <p:extLst>
      <p:ext uri="{BB962C8B-B14F-4D97-AF65-F5344CB8AC3E}">
        <p14:creationId xmlns:p14="http://schemas.microsoft.com/office/powerpoint/2010/main" val="73637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466668" y="367356"/>
            <a:ext cx="11054045" cy="1050545"/>
          </a:xfrm>
        </p:spPr>
        <p:txBody>
          <a:bodyPr>
            <a:normAutofit/>
          </a:bodyPr>
          <a:lstStyle/>
          <a:p>
            <a:r>
              <a:rPr lang="en-US" altLang="en-US" sz="4000" cap="none" dirty="0">
                <a:solidFill>
                  <a:schemeClr val="bg1"/>
                </a:solidFill>
                <a:effectLst/>
              </a:rPr>
              <a:t>The Pause</a:t>
            </a:r>
            <a:endParaRPr lang="en-US" sz="3600" b="0" cap="none" dirty="0">
              <a:effectLst/>
            </a:endParaRPr>
          </a:p>
        </p:txBody>
      </p:sp>
      <p:sp>
        <p:nvSpPr>
          <p:cNvPr id="22532" name="Rectangle 4"/>
          <p:cNvSpPr>
            <a:spLocks noGrp="1" noChangeArrowheads="1"/>
          </p:cNvSpPr>
          <p:nvPr>
            <p:ph idx="1"/>
          </p:nvPr>
        </p:nvSpPr>
        <p:spPr>
          <a:xfrm>
            <a:off x="690533" y="2214127"/>
            <a:ext cx="10606313" cy="4238924"/>
          </a:xfrm>
          <a:solidFill>
            <a:schemeClr val="accent6">
              <a:lumMod val="60000"/>
              <a:lumOff val="40000"/>
            </a:schemeClr>
          </a:solidFill>
        </p:spPr>
        <p:txBody>
          <a:bodyPr>
            <a:normAutofit fontScale="92500" lnSpcReduction="20000"/>
          </a:bodyPr>
          <a:lstStyle/>
          <a:p>
            <a:pPr marL="0" indent="0" algn="ctr">
              <a:spcBef>
                <a:spcPct val="0"/>
              </a:spcBef>
              <a:buNone/>
            </a:pPr>
            <a:r>
              <a:rPr lang="en-US" altLang="en-US" sz="5900" dirty="0"/>
              <a:t>“The PAUSE: that impressive silence, that eloquent silence…</a:t>
            </a:r>
          </a:p>
          <a:p>
            <a:pPr marL="0" indent="0" algn="ctr">
              <a:spcBef>
                <a:spcPct val="0"/>
              </a:spcBef>
              <a:buNone/>
            </a:pPr>
            <a:r>
              <a:rPr lang="en-US" altLang="en-US" sz="5900" dirty="0"/>
              <a:t>which often achieves a desired effect where no combination of words… could accomplish it.”</a:t>
            </a:r>
          </a:p>
          <a:p>
            <a:pPr marL="0" indent="0" algn="r">
              <a:spcBef>
                <a:spcPts val="3300"/>
              </a:spcBef>
              <a:buNone/>
            </a:pPr>
            <a:r>
              <a:rPr lang="en-US" altLang="en-US" sz="3600" i="1" dirty="0"/>
              <a:t>Mark Twain</a:t>
            </a:r>
          </a:p>
        </p:txBody>
      </p:sp>
    </p:spTree>
    <p:extLst>
      <p:ext uri="{BB962C8B-B14F-4D97-AF65-F5344CB8AC3E}">
        <p14:creationId xmlns:p14="http://schemas.microsoft.com/office/powerpoint/2010/main" val="34738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28CE-B9AC-4AC4-A196-A1DFA3EDF04F}"/>
              </a:ext>
            </a:extLst>
          </p:cNvPr>
          <p:cNvSpPr>
            <a:spLocks noGrp="1"/>
          </p:cNvSpPr>
          <p:nvPr>
            <p:ph type="title" idx="4294967295"/>
          </p:nvPr>
        </p:nvSpPr>
        <p:spPr>
          <a:xfrm>
            <a:off x="398010" y="229394"/>
            <a:ext cx="8078333" cy="1325562"/>
          </a:xfrm>
        </p:spPr>
        <p:txBody>
          <a:bodyPr>
            <a:normAutofit/>
          </a:bodyPr>
          <a:lstStyle/>
          <a:p>
            <a:r>
              <a:rPr lang="en-US" sz="3600" dirty="0"/>
              <a:t>Holding Space Video</a:t>
            </a:r>
          </a:p>
        </p:txBody>
      </p:sp>
      <p:sp>
        <p:nvSpPr>
          <p:cNvPr id="3" name="Content Placeholder 2">
            <a:extLst>
              <a:ext uri="{FF2B5EF4-FFF2-40B4-BE49-F238E27FC236}">
                <a16:creationId xmlns:a16="http://schemas.microsoft.com/office/drawing/2014/main" id="{3BFB910A-7698-4350-84C3-BB7249F72245}"/>
              </a:ext>
            </a:extLst>
          </p:cNvPr>
          <p:cNvSpPr>
            <a:spLocks noGrp="1"/>
          </p:cNvSpPr>
          <p:nvPr>
            <p:ph idx="4294967295"/>
          </p:nvPr>
        </p:nvSpPr>
        <p:spPr>
          <a:xfrm>
            <a:off x="574675" y="2883127"/>
            <a:ext cx="11042650" cy="3402012"/>
          </a:xfrm>
        </p:spPr>
        <p:txBody>
          <a:bodyPr/>
          <a:lstStyle/>
          <a:p>
            <a:pPr marL="0" indent="0" algn="ctr">
              <a:buNone/>
            </a:pPr>
            <a:r>
              <a:rPr lang="en-US" sz="3200" u="sng" dirty="0">
                <a:solidFill>
                  <a:schemeClr val="tx1"/>
                </a:solidFill>
                <a:hlinkClick r:id="rId3"/>
              </a:rPr>
              <a:t>https://www.youtube.com/watch?v=wEfrj4tqgtU</a:t>
            </a:r>
            <a:endParaRPr lang="en-US" sz="3200" dirty="0"/>
          </a:p>
        </p:txBody>
      </p:sp>
    </p:spTree>
    <p:extLst>
      <p:ext uri="{BB962C8B-B14F-4D97-AF65-F5344CB8AC3E}">
        <p14:creationId xmlns:p14="http://schemas.microsoft.com/office/powerpoint/2010/main" val="1895048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535" y="338418"/>
            <a:ext cx="11054045" cy="1094087"/>
          </a:xfrm>
        </p:spPr>
        <p:txBody>
          <a:bodyPr>
            <a:normAutofit/>
          </a:bodyPr>
          <a:lstStyle/>
          <a:p>
            <a:r>
              <a:rPr lang="en-US" altLang="en-US" sz="4000" cap="none" dirty="0">
                <a:solidFill>
                  <a:schemeClr val="bg1"/>
                </a:solidFill>
                <a:effectLst/>
              </a:rPr>
              <a:t>Questions for Small Group Listening Activity</a:t>
            </a:r>
            <a:endParaRPr lang="en-US" dirty="0">
              <a:solidFill>
                <a:schemeClr val="bg1"/>
              </a:solidFill>
            </a:endParaRPr>
          </a:p>
        </p:txBody>
      </p:sp>
      <p:sp>
        <p:nvSpPr>
          <p:cNvPr id="14341" name="Rectangle 4"/>
          <p:cNvSpPr>
            <a:spLocks noGrp="1" noChangeArrowheads="1"/>
          </p:cNvSpPr>
          <p:nvPr>
            <p:ph idx="1"/>
          </p:nvPr>
        </p:nvSpPr>
        <p:spPr>
          <a:xfrm>
            <a:off x="563535" y="1541766"/>
            <a:ext cx="11043160" cy="4663000"/>
          </a:xfrm>
          <a:solidFill>
            <a:schemeClr val="accent2">
              <a:lumMod val="20000"/>
              <a:lumOff val="80000"/>
            </a:schemeClr>
          </a:solidFill>
        </p:spPr>
        <p:txBody>
          <a:bodyPr>
            <a:noAutofit/>
          </a:bodyPr>
          <a:lstStyle/>
          <a:p>
            <a:pPr marL="514350" indent="-514350">
              <a:spcBef>
                <a:spcPts val="2500"/>
              </a:spcBef>
              <a:buFont typeface="+mj-lt"/>
              <a:buAutoNum type="arabicPeriod"/>
              <a:defRPr/>
            </a:pPr>
            <a:r>
              <a:rPr lang="en-US" altLang="en-US" sz="3200" dirty="0">
                <a:cs typeface="Arial" panose="020B0604020202020204" pitchFamily="34" charset="0"/>
              </a:rPr>
              <a:t>What were some dreams/aspirations you had when you were younger?</a:t>
            </a:r>
          </a:p>
          <a:p>
            <a:pPr marL="514350" indent="-514350">
              <a:spcBef>
                <a:spcPts val="2500"/>
              </a:spcBef>
              <a:buFont typeface="+mj-lt"/>
              <a:buAutoNum type="arabicPeriod"/>
              <a:defRPr/>
            </a:pPr>
            <a:r>
              <a:rPr lang="en-US" altLang="en-US" sz="3200" dirty="0">
                <a:cs typeface="Arial" panose="020B0604020202020204" pitchFamily="34" charset="0"/>
              </a:rPr>
              <a:t>Are you in any way currently living out those dreams/ aspirations? If so, How?</a:t>
            </a:r>
          </a:p>
          <a:p>
            <a:pPr marL="514350" indent="-514350">
              <a:spcBef>
                <a:spcPts val="2500"/>
              </a:spcBef>
              <a:buFont typeface="+mj-lt"/>
              <a:buAutoNum type="arabicPeriod"/>
              <a:defRPr/>
            </a:pPr>
            <a:r>
              <a:rPr lang="en-US" altLang="en-US" sz="3200" dirty="0">
                <a:cs typeface="Arial" panose="020B0604020202020204" pitchFamily="34" charset="0"/>
              </a:rPr>
              <a:t>What are some aspirations/dreams you have for yourself in the future?</a:t>
            </a:r>
          </a:p>
          <a:p>
            <a:pPr marL="514350" indent="-514350">
              <a:spcBef>
                <a:spcPts val="2500"/>
              </a:spcBef>
              <a:buFont typeface="+mj-lt"/>
              <a:buAutoNum type="arabicPeriod"/>
              <a:defRPr/>
            </a:pPr>
            <a:r>
              <a:rPr lang="en-US" altLang="en-US" sz="3200" dirty="0"/>
              <a:t>What do your dreams/aspirations tell you about what is important to you now (values)?</a:t>
            </a:r>
          </a:p>
        </p:txBody>
      </p:sp>
    </p:spTree>
    <p:extLst>
      <p:ext uri="{BB962C8B-B14F-4D97-AF65-F5344CB8AC3E}">
        <p14:creationId xmlns:p14="http://schemas.microsoft.com/office/powerpoint/2010/main" val="33594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ctrTitle"/>
          </p:nvPr>
        </p:nvSpPr>
        <p:spPr>
          <a:xfrm>
            <a:off x="472722" y="3209221"/>
            <a:ext cx="10591800" cy="1470025"/>
          </a:xfrm>
        </p:spPr>
        <p:txBody>
          <a:bodyPr anchor="ctr">
            <a:noAutofit/>
          </a:bodyPr>
          <a:lstStyle/>
          <a:p>
            <a:r>
              <a:rPr lang="en-US" altLang="en-US" sz="4000" b="1" dirty="0">
                <a:latin typeface="+mn-lt"/>
                <a:cs typeface="Arial" panose="020B0604020202020204" pitchFamily="34" charset="0"/>
              </a:rPr>
              <a:t>Module 8 – Personal Health Inventory </a:t>
            </a:r>
            <a:br>
              <a:rPr lang="en-US" altLang="en-US" sz="4000" b="1" dirty="0">
                <a:latin typeface="+mn-lt"/>
                <a:cs typeface="Arial" panose="020B0604020202020204" pitchFamily="34" charset="0"/>
              </a:rPr>
            </a:br>
            <a:r>
              <a:rPr lang="en-US" altLang="en-US" sz="4000" b="1" i="1" dirty="0">
                <a:latin typeface="+mn-lt"/>
                <a:cs typeface="Arial" panose="020B0604020202020204" pitchFamily="34" charset="0"/>
              </a:rPr>
              <a:t>Stage II</a:t>
            </a:r>
            <a:endParaRPr lang="en-US" altLang="en-US" sz="4000" b="1" i="1" dirty="0">
              <a:latin typeface="+mn-lt"/>
              <a:ea typeface="Calibri" pitchFamily="34" charset="0"/>
              <a:cs typeface="Arial" panose="020B0604020202020204" pitchFamily="34" charset="0"/>
            </a:endParaRPr>
          </a:p>
        </p:txBody>
      </p:sp>
    </p:spTree>
    <p:extLst>
      <p:ext uri="{BB962C8B-B14F-4D97-AF65-F5344CB8AC3E}">
        <p14:creationId xmlns:p14="http://schemas.microsoft.com/office/powerpoint/2010/main" val="372439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89A1-97FC-45DB-8D7B-9089AF4D5500}"/>
              </a:ext>
            </a:extLst>
          </p:cNvPr>
          <p:cNvSpPr>
            <a:spLocks noGrp="1"/>
          </p:cNvSpPr>
          <p:nvPr>
            <p:ph type="title" idx="4294967295"/>
          </p:nvPr>
        </p:nvSpPr>
        <p:spPr>
          <a:xfrm>
            <a:off x="0" y="114249"/>
            <a:ext cx="11887200" cy="1325563"/>
          </a:xfrm>
          <a:prstGeom prst="rect">
            <a:avLst/>
          </a:prstGeom>
        </p:spPr>
        <p:txBody>
          <a:bodyPr/>
          <a:lstStyle/>
          <a:p>
            <a:pPr algn="ctr" rtl="0" eaLnBrk="0" fontAlgn="auto" latinLnBrk="0" hangingPunct="0"/>
            <a:r>
              <a:rPr lang="en-US" sz="3600" b="1" i="0" kern="1200" spc="0" baseline="0" dirty="0">
                <a:ln>
                  <a:noFill/>
                </a:ln>
                <a:solidFill>
                  <a:srgbClr val="003F71"/>
                </a:solidFill>
                <a:effectLst/>
                <a:latin typeface="Arial" panose="020B0604020202020204" pitchFamily="34" charset="0"/>
                <a:ea typeface="ヒラギノ角ゴ ProN W3"/>
                <a:cs typeface="Arial" panose="020B0604020202020204" pitchFamily="34" charset="0"/>
              </a:rPr>
              <a:t>Process Model for Group Facilitation – Stage I &amp; II</a:t>
            </a:r>
            <a:endParaRPr lang="en-US" dirty="0">
              <a:effectLst/>
            </a:endParaRPr>
          </a:p>
        </p:txBody>
      </p:sp>
      <p:pic>
        <p:nvPicPr>
          <p:cNvPr id="6" name="Media Placeholder 5" descr="This graphic is a blue circle divided into four quarters with two quarters filled in with text. The first quarter, at the top right of the circle, has text adjacent to the quarter that reads, Stage I: Explore Mission, Aspirations and Purpose. Inside the quarter, reads: Create vision, Explore values, and value conflicts. There is a green arrow pointing down from this quarter to the bottom right quarter. This second quarter has similar placement of text. The text adjacent to the quarter reads, Stage II: Reflect, Assess and Focus. The text inside the quarter reads: Conduct PHI assessment. Define focus. Assess readiness.">
            <a:extLst>
              <a:ext uri="{FF2B5EF4-FFF2-40B4-BE49-F238E27FC236}">
                <a16:creationId xmlns:a16="http://schemas.microsoft.com/office/drawing/2014/main" id="{7AD70F55-8B86-402F-ACE9-8A287A0A3C0F}"/>
              </a:ext>
            </a:extLst>
          </p:cNvPr>
          <p:cNvPicPr>
            <a:picLocks noGrp="1" noChangeAspect="1"/>
          </p:cNvPicPr>
          <p:nvPr>
            <p:ph type="media" sz="quarter" idx="10"/>
          </p:nvPr>
        </p:nvPicPr>
        <p:blipFill>
          <a:blip r:embed="rId3"/>
          <a:stretch>
            <a:fillRect/>
          </a:stretch>
        </p:blipFill>
        <p:spPr>
          <a:xfrm>
            <a:off x="1977795" y="725546"/>
            <a:ext cx="8236410" cy="5919729"/>
          </a:xfrm>
          <a:prstGeom prst="rect">
            <a:avLst/>
          </a:prstGeom>
        </p:spPr>
      </p:pic>
    </p:spTree>
    <p:extLst>
      <p:ext uri="{BB962C8B-B14F-4D97-AF65-F5344CB8AC3E}">
        <p14:creationId xmlns:p14="http://schemas.microsoft.com/office/powerpoint/2010/main" val="350497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116012" y="136525"/>
            <a:ext cx="9959975" cy="646113"/>
          </a:xfrm>
          <a:prstGeom prst="rect">
            <a:avLst/>
          </a:prstGeom>
        </p:spPr>
        <p:txBody>
          <a:bodyPr>
            <a:normAutofit/>
          </a:bodyPr>
          <a:lstStyle/>
          <a:p>
            <a:pPr algn="ctr"/>
            <a:r>
              <a:rPr lang="en-US" sz="3600" dirty="0">
                <a:solidFill>
                  <a:srgbClr val="003F72"/>
                </a:solidFill>
                <a:latin typeface="Arial" panose="020B0604020202020204" pitchFamily="34" charset="0"/>
                <a:cs typeface="Arial" panose="020B0604020202020204" pitchFamily="34" charset="0"/>
              </a:rPr>
              <a:t>Circle</a:t>
            </a:r>
            <a:r>
              <a:rPr lang="en-US" sz="3600" baseline="0" dirty="0">
                <a:solidFill>
                  <a:srgbClr val="003F72"/>
                </a:solidFill>
                <a:latin typeface="Arial" panose="020B0604020202020204" pitchFamily="34" charset="0"/>
                <a:cs typeface="Arial" panose="020B0604020202020204" pitchFamily="34" charset="0"/>
              </a:rPr>
              <a:t> of Health and Well-being</a:t>
            </a:r>
            <a:endParaRPr lang="en-US" sz="3600" dirty="0">
              <a:solidFill>
                <a:srgbClr val="003F7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7E8B63EF-CA3D-46F6-8D74-25B131ED797C}"/>
              </a:ext>
            </a:extLst>
          </p:cNvPr>
          <p:cNvSpPr>
            <a:spLocks noGrp="1"/>
          </p:cNvSpPr>
          <p:nvPr>
            <p:ph type="body" sz="quarter" idx="15"/>
          </p:nvPr>
        </p:nvSpPr>
        <p:spPr>
          <a:xfrm>
            <a:off x="414338" y="5365564"/>
            <a:ext cx="2295525" cy="646113"/>
          </a:xfrm>
        </p:spPr>
        <p:txBody>
          <a:bodyPr/>
          <a:lstStyle/>
          <a:p>
            <a:pPr marL="0" indent="0">
              <a:buNone/>
            </a:pPr>
            <a:r>
              <a:rPr lang="en-US" sz="1800" dirty="0">
                <a:latin typeface="Calibri" pitchFamily="34" charset="0"/>
                <a:cs typeface="Arial" pitchFamily="34" charset="0"/>
              </a:rPr>
              <a:t>Participant Manual Page 1</a:t>
            </a:r>
          </a:p>
          <a:p>
            <a:endParaRPr lang="en-US" dirty="0"/>
          </a:p>
        </p:txBody>
      </p:sp>
      <p:pic>
        <p:nvPicPr>
          <p:cNvPr id="7" name="Media Placeholder 6" descr="Components of Proactive Health and Well-Being Model: The “Circle of Health” Large light blue circle that says “community”. Inside that circle is a dark blue circle that says “Prevention &amp; Treatment” on the left and “Conventional &amp; Complementary Approaches” on the right Inside of that is a bright green circle. Overlaid on the bright green circle are smaller white circles. Clockwise from the top they say “Moving the Body; Energy &amp; Flexibility,” “Surroundings; Physical &amp;Emotional,” “Personal Development; Personal Life &amp; Work Life,” “Food &amp; Drink; Nourishing &amp; Fueling,” “Recharge; Sleep &amp; Refresh,” “Family, Friends &amp; Coworkers; Relationships,” “Spirit &amp; Soul; Growing &amp; Connecting,” and “Power of the Mind; Relaxing &amp; Healing.” At the center of this graphic is a small blue circle that says “Me.” Above the circle it says “Mindful” and below the circle it says “Awareness”.">
            <a:extLst>
              <a:ext uri="{FF2B5EF4-FFF2-40B4-BE49-F238E27FC236}">
                <a16:creationId xmlns:a16="http://schemas.microsoft.com/office/drawing/2014/main" id="{105160DD-92B9-4699-ACCE-3232C89C2BA0}"/>
              </a:ext>
            </a:extLst>
          </p:cNvPr>
          <p:cNvPicPr>
            <a:picLocks noGrp="1" noChangeAspect="1"/>
          </p:cNvPicPr>
          <p:nvPr>
            <p:ph type="media" sz="quarter" idx="10"/>
          </p:nvPr>
        </p:nvPicPr>
        <p:blipFill>
          <a:blip r:embed="rId3">
            <a:extLst>
              <a:ext uri="{28A0092B-C50C-407E-A947-70E740481C1C}">
                <a14:useLocalDpi xmlns:a14="http://schemas.microsoft.com/office/drawing/2010/main" val="0"/>
              </a:ext>
            </a:extLst>
          </a:blip>
          <a:stretch>
            <a:fillRect/>
          </a:stretch>
        </p:blipFill>
        <p:spPr>
          <a:xfrm>
            <a:off x="3221157" y="919970"/>
            <a:ext cx="5749686" cy="5801505"/>
          </a:xfrm>
          <a:prstGeom prst="rect">
            <a:avLst/>
          </a:prstGeom>
        </p:spPr>
      </p:pic>
    </p:spTree>
    <p:extLst>
      <p:ext uri="{BB962C8B-B14F-4D97-AF65-F5344CB8AC3E}">
        <p14:creationId xmlns:p14="http://schemas.microsoft.com/office/powerpoint/2010/main" val="350818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94AE71-593E-4B94-A461-DDE9F964A2FE}"/>
              </a:ext>
            </a:extLst>
          </p:cNvPr>
          <p:cNvSpPr>
            <a:spLocks noGrp="1"/>
          </p:cNvSpPr>
          <p:nvPr>
            <p:ph type="title" idx="4294967295"/>
          </p:nvPr>
        </p:nvSpPr>
        <p:spPr>
          <a:xfrm>
            <a:off x="463767" y="210367"/>
            <a:ext cx="10515600" cy="1325563"/>
          </a:xfrm>
          <a:prstGeom prst="rect">
            <a:avLst/>
          </a:prstGeom>
        </p:spPr>
        <p:txBody>
          <a:bodyPr/>
          <a:lstStyle/>
          <a:p>
            <a:pPr rtl="0" eaLnBrk="1" latinLnBrk="0" hangingPunct="1"/>
            <a:r>
              <a:rPr lang="en-US" sz="4000" kern="1200" baseline="0" dirty="0">
                <a:solidFill>
                  <a:srgbClr val="FFFFFF"/>
                </a:solidFill>
                <a:effectLst/>
                <a:latin typeface="Calibri" panose="020F0502020204030204" pitchFamily="34" charset="0"/>
                <a:ea typeface="+mn-ea"/>
                <a:cs typeface="+mn-cs"/>
              </a:rPr>
              <a:t>Stage II – Complete PHI Assessment</a:t>
            </a:r>
          </a:p>
        </p:txBody>
      </p:sp>
      <p:sp>
        <p:nvSpPr>
          <p:cNvPr id="177158" name="Rectangle 4"/>
          <p:cNvSpPr>
            <a:spLocks noGrp="1" noChangeArrowheads="1"/>
          </p:cNvSpPr>
          <p:nvPr>
            <p:ph idx="1"/>
          </p:nvPr>
        </p:nvSpPr>
        <p:spPr>
          <a:xfrm>
            <a:off x="626326" y="1696111"/>
            <a:ext cx="5317273" cy="4592147"/>
          </a:xfrm>
          <a:extLst>
            <a:ext uri="{91240B29-F687-4F45-9708-019B960494DF}">
              <a14:hiddenLine xmlns:a14="http://schemas.microsoft.com/office/drawing/2010/main" w="9525">
                <a:solidFill>
                  <a:schemeClr val="tx1"/>
                </a:solidFill>
                <a:miter lim="800000"/>
                <a:headEnd/>
                <a:tailEnd/>
              </a14:hiddenLine>
            </a:ext>
          </a:extLst>
        </p:spPr>
        <p:txBody>
          <a:bodyPr>
            <a:noAutofit/>
          </a:bodyPr>
          <a:lstStyle/>
          <a:p>
            <a:pPr marL="0" indent="0">
              <a:spcBef>
                <a:spcPts val="2000"/>
              </a:spcBef>
              <a:buNone/>
            </a:pPr>
            <a:r>
              <a:rPr lang="en-US" altLang="en-US" sz="3600" dirty="0"/>
              <a:t>Complete:</a:t>
            </a:r>
          </a:p>
          <a:p>
            <a:pPr marL="688975" indent="-457200">
              <a:spcBef>
                <a:spcPts val="2000"/>
              </a:spcBef>
            </a:pPr>
            <a:r>
              <a:rPr lang="en-US" altLang="en-US" sz="3200" b="1" dirty="0"/>
              <a:t>Part 2 of PHI on pages 3-6 </a:t>
            </a:r>
            <a:r>
              <a:rPr lang="en-US" altLang="en-US" sz="3200" dirty="0"/>
              <a:t>in the Participant Manual</a:t>
            </a:r>
          </a:p>
          <a:p>
            <a:pPr marL="0" indent="0">
              <a:spcBef>
                <a:spcPts val="2000"/>
              </a:spcBef>
              <a:buNone/>
            </a:pPr>
            <a:r>
              <a:rPr lang="en-US" altLang="en-US" sz="3600" dirty="0"/>
              <a:t>Demo # 2</a:t>
            </a:r>
          </a:p>
          <a:p>
            <a:pPr marL="571509" indent="-457200">
              <a:spcBef>
                <a:spcPct val="0"/>
              </a:spcBef>
            </a:pPr>
            <a:r>
              <a:rPr lang="en-US" altLang="en-US" sz="3200" dirty="0"/>
              <a:t>How are areas explored?</a:t>
            </a:r>
          </a:p>
          <a:p>
            <a:pPr marL="571509" indent="-457200">
              <a:spcBef>
                <a:spcPct val="0"/>
              </a:spcBef>
            </a:pPr>
            <a:r>
              <a:rPr lang="en-US" altLang="en-US" sz="3200" dirty="0"/>
              <a:t>Is the focus defined?</a:t>
            </a:r>
          </a:p>
          <a:p>
            <a:pPr marL="0" lvl="1" indent="0">
              <a:spcBef>
                <a:spcPts val="2000"/>
              </a:spcBef>
              <a:spcAft>
                <a:spcPts val="600"/>
              </a:spcAft>
              <a:buNone/>
            </a:pPr>
            <a:r>
              <a:rPr lang="en-US" altLang="en-US" sz="3600" dirty="0"/>
              <a:t>Volunteers?</a:t>
            </a:r>
          </a:p>
        </p:txBody>
      </p:sp>
      <p:pic>
        <p:nvPicPr>
          <p:cNvPr id="8" name="Content Placeholder 7" descr="A picture of eight little shaped people around a round white table, sitting in chairs. Each shaped person is a different color.">
            <a:extLst>
              <a:ext uri="{FF2B5EF4-FFF2-40B4-BE49-F238E27FC236}">
                <a16:creationId xmlns:a16="http://schemas.microsoft.com/office/drawing/2014/main" id="{7A5D79FE-53C9-42AB-88B0-3ADFE3419CC8}"/>
              </a:ext>
            </a:extLst>
          </p:cNvPr>
          <p:cNvPicPr>
            <a:picLocks noGrp="1" noChangeAspect="1"/>
          </p:cNvPicPr>
          <p:nvPr>
            <p:ph idx="13"/>
          </p:nvPr>
        </p:nvPicPr>
        <p:blipFill rotWithShape="1">
          <a:blip r:embed="rId3"/>
          <a:srcRect r="-1" b="1700"/>
          <a:stretch/>
        </p:blipFill>
        <p:spPr>
          <a:xfrm>
            <a:off x="6470435" y="1802676"/>
            <a:ext cx="5095441" cy="4182175"/>
          </a:xfrm>
          <a:prstGeom prst="rect">
            <a:avLst/>
          </a:prstGeom>
          <a:noFill/>
        </p:spPr>
      </p:pic>
    </p:spTree>
    <p:extLst>
      <p:ext uri="{BB962C8B-B14F-4D97-AF65-F5344CB8AC3E}">
        <p14:creationId xmlns:p14="http://schemas.microsoft.com/office/powerpoint/2010/main" val="58912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ctrTitle"/>
          </p:nvPr>
        </p:nvSpPr>
        <p:spPr>
          <a:xfrm>
            <a:off x="469497" y="3201460"/>
            <a:ext cx="9656636" cy="1470025"/>
          </a:xfrm>
        </p:spPr>
        <p:txBody>
          <a:bodyPr anchor="ctr">
            <a:normAutofit/>
          </a:bodyPr>
          <a:lstStyle/>
          <a:p>
            <a:r>
              <a:rPr lang="en-US" altLang="en-US" sz="4000" b="1" dirty="0">
                <a:latin typeface="+mn-lt"/>
                <a:cs typeface="Arial" panose="020B0604020202020204" pitchFamily="34" charset="0"/>
              </a:rPr>
              <a:t>Module 9 –  Manual Review and Preparation for Group Practice</a:t>
            </a:r>
            <a:endParaRPr lang="en-US" altLang="en-US" sz="4000" b="1" i="1" dirty="0">
              <a:latin typeface="+mn-lt"/>
              <a:ea typeface="Calibri" pitchFamily="34" charset="0"/>
              <a:cs typeface="Arial" panose="020B0604020202020204" pitchFamily="34" charset="0"/>
            </a:endParaRPr>
          </a:p>
        </p:txBody>
      </p:sp>
    </p:spTree>
    <p:extLst>
      <p:ext uri="{BB962C8B-B14F-4D97-AF65-F5344CB8AC3E}">
        <p14:creationId xmlns:p14="http://schemas.microsoft.com/office/powerpoint/2010/main" val="86752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FCECF4-6F80-4020-9ED2-3F76CE088C01}"/>
              </a:ext>
            </a:extLst>
          </p:cNvPr>
          <p:cNvSpPr>
            <a:spLocks noGrp="1"/>
          </p:cNvSpPr>
          <p:nvPr>
            <p:ph type="title" idx="4294967295"/>
          </p:nvPr>
        </p:nvSpPr>
        <p:spPr>
          <a:xfrm>
            <a:off x="0" y="269875"/>
            <a:ext cx="10533063" cy="1084263"/>
          </a:xfrm>
        </p:spPr>
        <p:txBody>
          <a:bodyPr>
            <a:normAutofit/>
          </a:bodyPr>
          <a:lstStyle/>
          <a:p>
            <a:r>
              <a:rPr lang="en-US" sz="2800" cap="none" dirty="0">
                <a:solidFill>
                  <a:schemeClr val="bg1"/>
                </a:solidFill>
                <a:latin typeface="Arial" panose="020B0604020202020204" pitchFamily="34" charset="0"/>
                <a:cs typeface="Arial" panose="020B0604020202020204" pitchFamily="34" charset="0"/>
              </a:rPr>
              <a:t>TCMLH – Facilitator Guide and Participant Workbook</a:t>
            </a:r>
          </a:p>
        </p:txBody>
      </p:sp>
      <p:pic>
        <p:nvPicPr>
          <p:cNvPr id="13" name="Content Placeholder 12" descr="A photo of the cover of the Taking Charge of My Life and Health Facilitator Guide. There is a green colored stripe across the top of this document cover and it is a horizontal book."/>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556724" y="1454694"/>
            <a:ext cx="5995172" cy="4636437"/>
          </a:xfrm>
          <a:prstGeom prst="rect">
            <a:avLst/>
          </a:prstGeom>
        </p:spPr>
      </p:pic>
      <p:pic>
        <p:nvPicPr>
          <p:cNvPr id="7" name="Content Placeholder 6" descr="A photo of the cover of the Taking Charge of My Life and Health Participant Workbook. There is a yellow colored stripe across the top of this document cover and it is a vertical book.">
            <a:extLst>
              <a:ext uri="{FF2B5EF4-FFF2-40B4-BE49-F238E27FC236}">
                <a16:creationId xmlns:a16="http://schemas.microsoft.com/office/drawing/2014/main" id="{076849F3-47A3-44D7-AA64-7A4F8964DF6A}"/>
              </a:ext>
            </a:extLst>
          </p:cNvPr>
          <p:cNvPicPr>
            <a:picLocks noGrp="1" noChangeAspect="1"/>
          </p:cNvPicPr>
          <p:nvPr>
            <p:ph idx="13"/>
          </p:nvPr>
        </p:nvPicPr>
        <p:blipFill>
          <a:blip r:embed="rId4"/>
          <a:stretch>
            <a:fillRect/>
          </a:stretch>
        </p:blipFill>
        <p:spPr>
          <a:xfrm>
            <a:off x="7791394" y="1454694"/>
            <a:ext cx="3575301" cy="4636437"/>
          </a:xfrm>
          <a:prstGeom prst="rect">
            <a:avLst/>
          </a:prstGeom>
        </p:spPr>
      </p:pic>
    </p:spTree>
    <p:extLst>
      <p:ext uri="{BB962C8B-B14F-4D97-AF65-F5344CB8AC3E}">
        <p14:creationId xmlns:p14="http://schemas.microsoft.com/office/powerpoint/2010/main" val="283250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7841-307F-4F2F-B972-B1C24DABEAA2}"/>
              </a:ext>
            </a:extLst>
          </p:cNvPr>
          <p:cNvSpPr>
            <a:spLocks noGrp="1"/>
          </p:cNvSpPr>
          <p:nvPr>
            <p:ph type="title" idx="4294967295"/>
          </p:nvPr>
        </p:nvSpPr>
        <p:spPr>
          <a:xfrm>
            <a:off x="1138238" y="275029"/>
            <a:ext cx="11053762" cy="904875"/>
          </a:xfrm>
        </p:spPr>
        <p:txBody>
          <a:bodyPr>
            <a:normAutofit/>
          </a:bodyPr>
          <a:lstStyle/>
          <a:p>
            <a:r>
              <a:rPr lang="en-US" sz="3600" cap="none" dirty="0">
                <a:effectLst/>
              </a:rPr>
              <a:t>Facilitator Guide - Introduction</a:t>
            </a:r>
          </a:p>
        </p:txBody>
      </p:sp>
      <p:pic>
        <p:nvPicPr>
          <p:cNvPr id="11" name="Media Placeholder 10" descr="This is a picture of page 5 in the Facilitator Guide. Red arrows pop up as described the slide instructions. One arrow is pointing to the orange square. One arrow is pointing to the blue square. The arrow is pointing to the Instructor Outline paragraph.">
            <a:extLst>
              <a:ext uri="{FF2B5EF4-FFF2-40B4-BE49-F238E27FC236}">
                <a16:creationId xmlns:a16="http://schemas.microsoft.com/office/drawing/2014/main" id="{E3802785-5981-42A6-83BD-FBB9669175F9}"/>
              </a:ext>
            </a:extLst>
          </p:cNvPr>
          <p:cNvPicPr>
            <a:picLocks noGrp="1" noChangeAspect="1"/>
          </p:cNvPicPr>
          <p:nvPr>
            <p:ph type="media" sz="quarter" idx="10"/>
          </p:nvPr>
        </p:nvPicPr>
        <p:blipFill>
          <a:blip r:embed="rId3"/>
          <a:stretch>
            <a:fillRect/>
          </a:stretch>
        </p:blipFill>
        <p:spPr>
          <a:xfrm>
            <a:off x="2496000" y="854075"/>
            <a:ext cx="7200000" cy="5389331"/>
          </a:xfrm>
          <a:prstGeom prst="rect">
            <a:avLst/>
          </a:prstGeom>
        </p:spPr>
      </p:pic>
    </p:spTree>
    <p:extLst>
      <p:ext uri="{BB962C8B-B14F-4D97-AF65-F5344CB8AC3E}">
        <p14:creationId xmlns:p14="http://schemas.microsoft.com/office/powerpoint/2010/main" val="333765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FCCBF-D44E-4B27-9DEE-4BDF01792575}"/>
              </a:ext>
            </a:extLst>
          </p:cNvPr>
          <p:cNvSpPr>
            <a:spLocks noGrp="1"/>
          </p:cNvSpPr>
          <p:nvPr>
            <p:ph type="title" idx="4294967295"/>
          </p:nvPr>
        </p:nvSpPr>
        <p:spPr>
          <a:xfrm>
            <a:off x="1138238" y="401638"/>
            <a:ext cx="11053762" cy="1325562"/>
          </a:xfrm>
        </p:spPr>
        <p:txBody>
          <a:bodyPr>
            <a:normAutofit/>
          </a:bodyPr>
          <a:lstStyle/>
          <a:p>
            <a:r>
              <a:rPr lang="en-US" sz="3600" cap="none" dirty="0">
                <a:effectLst/>
              </a:rPr>
              <a:t>Facilitator Guide – Color coding</a:t>
            </a:r>
          </a:p>
        </p:txBody>
      </p:sp>
      <p:pic>
        <p:nvPicPr>
          <p:cNvPr id="11" name="Content Placeholder 10" descr="This is a picture of page 6 in the Facilitator Guide. It shows the color coding of the modules with each color and a description of that module (red circle, blue star, green triangle and purple heart.)">
            <a:extLst>
              <a:ext uri="{FF2B5EF4-FFF2-40B4-BE49-F238E27FC236}">
                <a16:creationId xmlns:a16="http://schemas.microsoft.com/office/drawing/2014/main" id="{64F0A3F6-96FF-495F-9880-B6062E659418}"/>
              </a:ext>
            </a:extLst>
          </p:cNvPr>
          <p:cNvPicPr>
            <a:picLocks noGrp="1" noChangeAspect="1"/>
          </p:cNvPicPr>
          <p:nvPr>
            <p:ph type="media" sz="quarter" idx="10"/>
          </p:nvPr>
        </p:nvPicPr>
        <p:blipFill>
          <a:blip r:embed="rId3">
            <a:extLst>
              <a:ext uri="{28A0092B-C50C-407E-A947-70E740481C1C}">
                <a14:useLocalDpi xmlns:a14="http://schemas.microsoft.com/office/drawing/2010/main" val="0"/>
              </a:ext>
            </a:extLst>
          </a:blip>
          <a:srcRect/>
          <a:stretch/>
        </p:blipFill>
        <p:spPr>
          <a:xfrm>
            <a:off x="2047833" y="926982"/>
            <a:ext cx="7126647" cy="5430233"/>
          </a:xfrm>
          <a:prstGeom prst="rect">
            <a:avLst/>
          </a:prstGeom>
        </p:spPr>
      </p:pic>
    </p:spTree>
    <p:extLst>
      <p:ext uri="{BB962C8B-B14F-4D97-AF65-F5344CB8AC3E}">
        <p14:creationId xmlns:p14="http://schemas.microsoft.com/office/powerpoint/2010/main" val="402797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D72C-827D-4A42-9232-B9EB953263C2}"/>
              </a:ext>
            </a:extLst>
          </p:cNvPr>
          <p:cNvSpPr>
            <a:spLocks noGrp="1"/>
          </p:cNvSpPr>
          <p:nvPr>
            <p:ph type="title"/>
          </p:nvPr>
        </p:nvSpPr>
        <p:spPr/>
        <p:txBody>
          <a:bodyPr>
            <a:normAutofit/>
          </a:bodyPr>
          <a:lstStyle/>
          <a:p>
            <a:r>
              <a:rPr lang="en-US" sz="3600" cap="none" dirty="0">
                <a:solidFill>
                  <a:schemeClr val="bg1"/>
                </a:solidFill>
                <a:latin typeface="+mn-lt"/>
              </a:rPr>
              <a:t>Facilitator Guide – Optional Formats</a:t>
            </a:r>
          </a:p>
        </p:txBody>
      </p:sp>
      <p:pic>
        <p:nvPicPr>
          <p:cNvPr id="6" name="Content Placeholder 5" descr="A photo of page 7 in the TCMLH Facilitator Guide on optional formats. This table  has the time length for the format across the top row and the course content with color coding down the first column. Going across the top the formats start at 9 weeks in the first cell, then 6 weeks in the next cell, then 1 to 2 sessions, then 1-2 sessions with variation in the follow-up sessions. Down the left column is the module descriptions in red (circle), blue (star), purple (heart) and green (triangle)depending on the modules. In the middle of the table is description on if the course content is offered and in some cases, how often, for each class format.">
            <a:extLst>
              <a:ext uri="{FF2B5EF4-FFF2-40B4-BE49-F238E27FC236}">
                <a16:creationId xmlns:a16="http://schemas.microsoft.com/office/drawing/2014/main" id="{72082E3C-249B-4E42-9E7B-BB650C394BF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38478" y="1600200"/>
            <a:ext cx="6445932" cy="4724400"/>
          </a:xfrm>
          <a:prstGeom prst="rect">
            <a:avLst/>
          </a:prstGeom>
        </p:spPr>
      </p:pic>
      <p:sp>
        <p:nvSpPr>
          <p:cNvPr id="4" name="Content Placeholder 3">
            <a:extLst>
              <a:ext uri="{FF2B5EF4-FFF2-40B4-BE49-F238E27FC236}">
                <a16:creationId xmlns:a16="http://schemas.microsoft.com/office/drawing/2014/main" id="{C34C270A-AC4E-4C69-B135-A8F8B33F5DED}"/>
              </a:ext>
            </a:extLst>
          </p:cNvPr>
          <p:cNvSpPr>
            <a:spLocks noGrp="1"/>
          </p:cNvSpPr>
          <p:nvPr>
            <p:ph sz="quarter" idx="4294967295"/>
          </p:nvPr>
        </p:nvSpPr>
        <p:spPr>
          <a:xfrm>
            <a:off x="6820670" y="1510924"/>
            <a:ext cx="5523727" cy="5029200"/>
          </a:xfrm>
          <a:prstGeom prst="rect">
            <a:avLst/>
          </a:prstGeom>
        </p:spPr>
        <p:txBody>
          <a:bodyPr/>
          <a:lstStyle/>
          <a:p>
            <a:r>
              <a:rPr lang="en-US" sz="2800" dirty="0"/>
              <a:t>The column headings are the different formats / time frames the course can be presented.</a:t>
            </a:r>
          </a:p>
          <a:p>
            <a:r>
              <a:rPr lang="en-US" sz="2800" dirty="0"/>
              <a:t>The </a:t>
            </a:r>
            <a:r>
              <a:rPr lang="en-US" sz="2800" b="1" dirty="0">
                <a:solidFill>
                  <a:srgbClr val="FF0000"/>
                </a:solidFill>
              </a:rPr>
              <a:t>Red (circle)</a:t>
            </a:r>
            <a:r>
              <a:rPr lang="en-US" sz="2800" dirty="0"/>
              <a:t> modules are done regardless of formats. These are “core” topics. </a:t>
            </a:r>
          </a:p>
          <a:p>
            <a:r>
              <a:rPr lang="en-US" sz="2800" dirty="0"/>
              <a:t>The </a:t>
            </a:r>
            <a:r>
              <a:rPr lang="en-US" sz="2800" b="1" dirty="0">
                <a:solidFill>
                  <a:srgbClr val="008EEE"/>
                </a:solidFill>
              </a:rPr>
              <a:t>Blue (star)</a:t>
            </a:r>
            <a:r>
              <a:rPr lang="en-US" sz="2800" dirty="0">
                <a:solidFill>
                  <a:srgbClr val="008EEE"/>
                </a:solidFill>
              </a:rPr>
              <a:t>, </a:t>
            </a:r>
            <a:r>
              <a:rPr lang="en-US" sz="2800" b="1" dirty="0">
                <a:solidFill>
                  <a:srgbClr val="7030A0"/>
                </a:solidFill>
              </a:rPr>
              <a:t>Purple (heart)</a:t>
            </a:r>
            <a:r>
              <a:rPr lang="en-US" sz="2800" dirty="0"/>
              <a:t>,</a:t>
            </a:r>
            <a:r>
              <a:rPr lang="en-US" sz="2800" b="1" dirty="0">
                <a:solidFill>
                  <a:srgbClr val="7030A0"/>
                </a:solidFill>
              </a:rPr>
              <a:t> </a:t>
            </a:r>
            <a:r>
              <a:rPr lang="en-US" sz="2800" dirty="0"/>
              <a:t>and </a:t>
            </a:r>
            <a:r>
              <a:rPr lang="en-US" sz="2800" b="1" dirty="0">
                <a:solidFill>
                  <a:srgbClr val="008300"/>
                </a:solidFill>
              </a:rPr>
              <a:t>Green (triangle)</a:t>
            </a:r>
            <a:r>
              <a:rPr lang="en-US" sz="2800" dirty="0"/>
              <a:t> modules are done as indicated on the table by the # of practices, times or otherwise.</a:t>
            </a:r>
          </a:p>
        </p:txBody>
      </p:sp>
    </p:spTree>
    <p:extLst>
      <p:ext uri="{BB962C8B-B14F-4D97-AF65-F5344CB8AC3E}">
        <p14:creationId xmlns:p14="http://schemas.microsoft.com/office/powerpoint/2010/main" val="155806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03FC364-2AA7-4C01-B2E3-B9DF07C3D5AF}"/>
              </a:ext>
            </a:extLst>
          </p:cNvPr>
          <p:cNvSpPr>
            <a:spLocks noGrp="1"/>
          </p:cNvSpPr>
          <p:nvPr>
            <p:ph type="title" idx="4294967295"/>
          </p:nvPr>
        </p:nvSpPr>
        <p:spPr>
          <a:xfrm>
            <a:off x="1569509" y="121920"/>
            <a:ext cx="10515600" cy="1325563"/>
          </a:xfrm>
          <a:prstGeom prst="rect">
            <a:avLst/>
          </a:prstGeom>
        </p:spPr>
        <p:txBody>
          <a:bodyPr/>
          <a:lstStyle/>
          <a:p>
            <a:r>
              <a:rPr lang="en-US" sz="1600" b="1" cap="all" dirty="0">
                <a:solidFill>
                  <a:srgbClr val="174773"/>
                </a:solidFill>
                <a:latin typeface="Times New Roman" panose="02020603050405020304" pitchFamily="18" charset="0"/>
                <a:cs typeface="Times New Roman" panose="02020603050405020304" pitchFamily="18" charset="0"/>
              </a:rPr>
              <a:t>Session</a:t>
            </a:r>
            <a:r>
              <a:rPr lang="en-US" sz="1600" b="1" cap="all" baseline="0" dirty="0">
                <a:solidFill>
                  <a:srgbClr val="174773"/>
                </a:solidFill>
                <a:latin typeface="Times New Roman" panose="02020603050405020304" pitchFamily="18" charset="0"/>
                <a:cs typeface="Times New Roman" panose="02020603050405020304" pitchFamily="18" charset="0"/>
              </a:rPr>
              <a:t> 1</a:t>
            </a:r>
            <a:endParaRPr lang="en-US" sz="1600" b="1" cap="all" dirty="0">
              <a:solidFill>
                <a:srgbClr val="174773"/>
              </a:solidFill>
              <a:latin typeface="Times New Roman" panose="02020603050405020304" pitchFamily="18" charset="0"/>
              <a:cs typeface="Times New Roman" panose="02020603050405020304" pitchFamily="18" charset="0"/>
            </a:endParaRPr>
          </a:p>
        </p:txBody>
      </p:sp>
      <p:pic>
        <p:nvPicPr>
          <p:cNvPr id="5" name="Content Placeholder 4" descr="This is a picture of page 9 in the Facilitator Guide. It shows Session 1 at the top and then a table with the headers: &quot;Resources&quot;, &quot;Instructor Outlines&quot;, &quot;Detailed Notes&quot;. Then there are sections under each heading of Modules in red (circle) under &quot;Instructor Outline&quot;. Under &quot;Detailed Notes&quot;, there are notes for each section.">
            <a:extLst>
              <a:ext uri="{FF2B5EF4-FFF2-40B4-BE49-F238E27FC236}">
                <a16:creationId xmlns:a16="http://schemas.microsoft.com/office/drawing/2014/main" id="{CDE32B20-33C6-4396-BD1C-225EAF0241AA}"/>
              </a:ext>
            </a:extLst>
          </p:cNvPr>
          <p:cNvPicPr>
            <a:picLocks noGrp="1" noChangeAspect="1"/>
          </p:cNvPicPr>
          <p:nvPr>
            <p:ph type="media" sz="quarter" idx="10"/>
          </p:nvPr>
        </p:nvPicPr>
        <p:blipFill>
          <a:blip r:embed="rId3">
            <a:extLst>
              <a:ext uri="{28A0092B-C50C-407E-A947-70E740481C1C}">
                <a14:useLocalDpi xmlns:a14="http://schemas.microsoft.com/office/drawing/2010/main" val="0"/>
              </a:ext>
            </a:extLst>
          </a:blip>
          <a:srcRect/>
          <a:stretch/>
        </p:blipFill>
        <p:spPr>
          <a:xfrm>
            <a:off x="1569509" y="0"/>
            <a:ext cx="9052980" cy="6858000"/>
          </a:xfrm>
          <a:prstGeom prst="rect">
            <a:avLst/>
          </a:prstGeom>
        </p:spPr>
      </p:pic>
    </p:spTree>
    <p:extLst>
      <p:ext uri="{BB962C8B-B14F-4D97-AF65-F5344CB8AC3E}">
        <p14:creationId xmlns:p14="http://schemas.microsoft.com/office/powerpoint/2010/main" val="39482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287B9FB-4275-4B0D-BC89-6B81DF12161C}"/>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3600" b="1" kern="1200" baseline="0" dirty="0">
                <a:solidFill>
                  <a:srgbClr val="FFFFFF"/>
                </a:solidFill>
                <a:effectLst/>
                <a:latin typeface="Calibri" panose="020F0502020204030204" pitchFamily="34" charset="0"/>
                <a:ea typeface="+mn-ea"/>
                <a:cs typeface="+mn-cs"/>
              </a:rPr>
              <a:t>Topics to Facilitate</a:t>
            </a:r>
            <a:endParaRPr lang="en-US" dirty="0"/>
          </a:p>
        </p:txBody>
      </p:sp>
      <p:pic>
        <p:nvPicPr>
          <p:cNvPr id="8" name="Picture 7" descr="Screen shot of the &quot;Topics to Facilitate&quot; document with red arrows pointing to the different sections. Topic to Facilitate, Facilitator Guide Page References, Facilitator Guide Questions to Facilitate, Participant Manual and Facilitator name.">
            <a:extLst>
              <a:ext uri="{FF2B5EF4-FFF2-40B4-BE49-F238E27FC236}">
                <a16:creationId xmlns:a16="http://schemas.microsoft.com/office/drawing/2014/main" id="{0AE21005-98B6-43AE-8425-4FF1F23A3D8A}"/>
              </a:ext>
            </a:extLst>
          </p:cNvPr>
          <p:cNvPicPr>
            <a:picLocks noChangeAspect="1"/>
          </p:cNvPicPr>
          <p:nvPr/>
        </p:nvPicPr>
        <p:blipFill>
          <a:blip r:embed="rId2"/>
          <a:stretch>
            <a:fillRect/>
          </a:stretch>
        </p:blipFill>
        <p:spPr>
          <a:xfrm>
            <a:off x="2006008" y="1319634"/>
            <a:ext cx="7791363" cy="5017443"/>
          </a:xfrm>
          <a:prstGeom prst="rect">
            <a:avLst/>
          </a:prstGeom>
        </p:spPr>
      </p:pic>
    </p:spTree>
    <p:extLst>
      <p:ext uri="{BB962C8B-B14F-4D97-AF65-F5344CB8AC3E}">
        <p14:creationId xmlns:p14="http://schemas.microsoft.com/office/powerpoint/2010/main" val="1002590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D529-1A85-49AB-8D4F-A5AF3440EAAE}"/>
              </a:ext>
            </a:extLst>
          </p:cNvPr>
          <p:cNvSpPr>
            <a:spLocks noGrp="1"/>
          </p:cNvSpPr>
          <p:nvPr>
            <p:ph type="ctrTitle"/>
          </p:nvPr>
        </p:nvSpPr>
        <p:spPr>
          <a:xfrm>
            <a:off x="914400" y="3233057"/>
            <a:ext cx="10363200" cy="1399039"/>
          </a:xfrm>
        </p:spPr>
        <p:txBody>
          <a:bodyPr/>
          <a:lstStyle/>
          <a:p>
            <a:pPr algn="ctr"/>
            <a:r>
              <a:rPr lang="en-US" sz="4400" dirty="0"/>
              <a:t>Adjourn</a:t>
            </a:r>
            <a:endParaRPr lang="en-US" sz="4000" dirty="0"/>
          </a:p>
        </p:txBody>
      </p:sp>
    </p:spTree>
    <p:extLst>
      <p:ext uri="{BB962C8B-B14F-4D97-AF65-F5344CB8AC3E}">
        <p14:creationId xmlns:p14="http://schemas.microsoft.com/office/powerpoint/2010/main" val="1631742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A3E0D5-11E8-4D64-A131-BC963744F01E}"/>
              </a:ext>
            </a:extLst>
          </p:cNvPr>
          <p:cNvSpPr>
            <a:spLocks noGrp="1"/>
          </p:cNvSpPr>
          <p:nvPr>
            <p:ph type="title" idx="4294967295"/>
          </p:nvPr>
        </p:nvSpPr>
        <p:spPr>
          <a:xfrm>
            <a:off x="0" y="0"/>
            <a:ext cx="11817350" cy="866775"/>
          </a:xfrm>
          <a:prstGeom prst="rect">
            <a:avLst/>
          </a:prstGeom>
        </p:spPr>
        <p:txBody>
          <a:bodyPr>
            <a:normAutofit/>
          </a:bodyPr>
          <a:lstStyle/>
          <a:p>
            <a:pPr algn="ctr"/>
            <a:r>
              <a:rPr lang="en-US" sz="3000" b="1" dirty="0">
                <a:solidFill>
                  <a:srgbClr val="003F71"/>
                </a:solidFill>
                <a:latin typeface="Arial" panose="020B0604020202020204" pitchFamily="34" charset="0"/>
                <a:cs typeface="Arial" panose="020B0604020202020204" pitchFamily="34" charset="0"/>
              </a:rPr>
              <a:t>Process Model for Group Facilitation</a:t>
            </a:r>
          </a:p>
        </p:txBody>
      </p:sp>
      <p:pic>
        <p:nvPicPr>
          <p:cNvPr id="8" name="Picture 1" descr="This graphic is a blue circle divided into four quarters for each stage, starting at stage 1 on the top right quarter and going clockwise till stage 4 on the top left. Each quarter has adjacent text that identifies the process stage. Within each quarter there is also text with descriptive words for that stage. The first quarter’s adjacent text reads, Stage I: Explore Mission, Aspirations and Purpose. Inside the Stage 1 quarter, reads: Create vision. Explore values and value conflicts. There is a green arrow pointing down from this quarter to the bottom right quarter. The adjacent text of this second quarter reads, Stage II: Reflect, Assess and Focus. Inside the quarter, reads: Conduct PHI assessment. Define focus. Assess readiness. There is a green arrow pointing across from this quarter to the bottom left quarter. The adjacent text of this third quarter reads, Stage III: Plan for Action. Inside the quarter, reads: Goals and Actions. Explore barriers. Training and Support. Accountability. There is a green arrow pointing up from this quarter to the top left quarter. The adjacent text of this fourth quarter reads, Stage IV: Execute the Action. Inside the quarter, reads: Take further action. Re-plan. Learn lessons. Assess action.">
            <a:extLst>
              <a:ext uri="{FF2B5EF4-FFF2-40B4-BE49-F238E27FC236}">
                <a16:creationId xmlns:a16="http://schemas.microsoft.com/office/drawing/2014/main" id="{20EA0AEB-903B-4EB8-9F71-D21D0DD9249A}"/>
              </a:ext>
            </a:extLst>
          </p:cNvPr>
          <p:cNvPicPr>
            <a:picLocks noGrp="1" noChangeAspect="1"/>
          </p:cNvPicPr>
          <p:nvPr>
            <p:ph type="media" sz="quarter" idx="10"/>
          </p:nvPr>
        </p:nvPicPr>
        <p:blipFill>
          <a:blip r:embed="rId3"/>
          <a:stretch>
            <a:fillRect/>
          </a:stretch>
        </p:blipFill>
        <p:spPr>
          <a:xfrm>
            <a:off x="1221825" y="395977"/>
            <a:ext cx="9748349" cy="6066046"/>
          </a:xfrm>
          <a:prstGeom prst="rect">
            <a:avLst/>
          </a:prstGeom>
        </p:spPr>
      </p:pic>
    </p:spTree>
    <p:extLst>
      <p:ext uri="{BB962C8B-B14F-4D97-AF65-F5344CB8AC3E}">
        <p14:creationId xmlns:p14="http://schemas.microsoft.com/office/powerpoint/2010/main" val="1815337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86708" y="192767"/>
            <a:ext cx="10515600" cy="1407886"/>
          </a:xfrm>
        </p:spPr>
        <p:txBody>
          <a:bodyPr>
            <a:noAutofit/>
          </a:bodyPr>
          <a:lstStyle/>
          <a:p>
            <a:pPr algn="ctr"/>
            <a:r>
              <a:rPr lang="en-US" altLang="en-US" sz="3200" dirty="0"/>
              <a:t>17</a:t>
            </a:r>
            <a:r>
              <a:rPr lang="en-US" altLang="en-US" sz="3200" baseline="30000" dirty="0"/>
              <a:t>th</a:t>
            </a:r>
            <a:r>
              <a:rPr lang="en-US" altLang="en-US" sz="3200" dirty="0"/>
              <a:t> Century Nun’s Prayer</a:t>
            </a:r>
            <a:endParaRPr lang="en-US" sz="3200" dirty="0"/>
          </a:p>
        </p:txBody>
      </p:sp>
      <p:sp>
        <p:nvSpPr>
          <p:cNvPr id="3" name="Content Placeholder 2"/>
          <p:cNvSpPr>
            <a:spLocks noGrp="1"/>
          </p:cNvSpPr>
          <p:nvPr>
            <p:ph idx="4294967295"/>
          </p:nvPr>
        </p:nvSpPr>
        <p:spPr>
          <a:xfrm>
            <a:off x="873579" y="1716315"/>
            <a:ext cx="11042650" cy="4244975"/>
          </a:xfrm>
          <a:solidFill>
            <a:schemeClr val="accent6">
              <a:lumMod val="60000"/>
              <a:lumOff val="40000"/>
            </a:schemeClr>
          </a:solidFill>
        </p:spPr>
        <p:txBody>
          <a:bodyPr>
            <a:normAutofit fontScale="55000" lnSpcReduction="20000"/>
          </a:bodyPr>
          <a:lstStyle/>
          <a:p>
            <a:pPr>
              <a:lnSpc>
                <a:spcPct val="128000"/>
              </a:lnSpc>
              <a:spcBef>
                <a:spcPts val="1200"/>
              </a:spcBef>
              <a:defRPr/>
            </a:pPr>
            <a:r>
              <a:rPr lang="en-US" sz="4200" b="1" dirty="0">
                <a:latin typeface="+mj-lt"/>
              </a:rPr>
              <a:t> Keep me from the fatal habit of thinking I must say something on every occasion.</a:t>
            </a:r>
          </a:p>
          <a:p>
            <a:pPr>
              <a:lnSpc>
                <a:spcPct val="128000"/>
              </a:lnSpc>
              <a:spcBef>
                <a:spcPts val="1200"/>
              </a:spcBef>
              <a:defRPr/>
            </a:pPr>
            <a:r>
              <a:rPr lang="en-US" sz="4200" b="1" dirty="0">
                <a:latin typeface="+mj-lt"/>
              </a:rPr>
              <a:t> Release me from craving to straighten out everybody's affairs.</a:t>
            </a:r>
          </a:p>
          <a:p>
            <a:pPr>
              <a:lnSpc>
                <a:spcPct val="128000"/>
              </a:lnSpc>
              <a:spcBef>
                <a:spcPts val="1200"/>
              </a:spcBef>
              <a:defRPr/>
            </a:pPr>
            <a:r>
              <a:rPr lang="en-US" sz="4200" b="1" dirty="0">
                <a:latin typeface="+mj-lt"/>
              </a:rPr>
              <a:t> Make me thoughtful but not moody; helpful but not bossy.</a:t>
            </a:r>
          </a:p>
          <a:p>
            <a:pPr>
              <a:lnSpc>
                <a:spcPct val="128000"/>
              </a:lnSpc>
              <a:spcBef>
                <a:spcPts val="1200"/>
              </a:spcBef>
              <a:defRPr/>
            </a:pPr>
            <a:r>
              <a:rPr lang="en-US" sz="4200" b="1" dirty="0">
                <a:latin typeface="+mj-lt"/>
              </a:rPr>
              <a:t> With my vast store of wisdom, it seems a pity not to use it all, but I want a few friends at the end.</a:t>
            </a:r>
          </a:p>
          <a:p>
            <a:pPr>
              <a:lnSpc>
                <a:spcPct val="128000"/>
              </a:lnSpc>
              <a:spcBef>
                <a:spcPts val="1200"/>
              </a:spcBef>
              <a:defRPr/>
            </a:pPr>
            <a:r>
              <a:rPr lang="en-US" altLang="en-US" sz="4200" b="1" dirty="0">
                <a:latin typeface="+mj-lt"/>
                <a:cs typeface="Georgia" pitchFamily="18" charset="0"/>
              </a:rPr>
              <a:t> Keep my mind free from recitals of endless details; give me wings to get to the point.</a:t>
            </a:r>
          </a:p>
          <a:p>
            <a:pPr>
              <a:lnSpc>
                <a:spcPct val="128000"/>
              </a:lnSpc>
              <a:spcBef>
                <a:spcPts val="1200"/>
              </a:spcBef>
              <a:defRPr/>
            </a:pPr>
            <a:r>
              <a:rPr lang="en-US" altLang="en-US" sz="4200" b="1" dirty="0">
                <a:latin typeface="+mj-lt"/>
                <a:cs typeface="Georgia" pitchFamily="18" charset="0"/>
              </a:rPr>
              <a:t> Give me the ability to see good things in unexpected places, and talents in unexpected people. And, give me, the grace to tell them so.</a:t>
            </a:r>
            <a:endParaRPr lang="en-US" sz="2400" dirty="0"/>
          </a:p>
        </p:txBody>
      </p:sp>
    </p:spTree>
    <p:extLst>
      <p:ext uri="{BB962C8B-B14F-4D97-AF65-F5344CB8AC3E}">
        <p14:creationId xmlns:p14="http://schemas.microsoft.com/office/powerpoint/2010/main" val="191572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46B5-80F4-45AA-BC56-F3AAB5F78E8D}"/>
              </a:ext>
            </a:extLst>
          </p:cNvPr>
          <p:cNvSpPr>
            <a:spLocks noGrp="1"/>
          </p:cNvSpPr>
          <p:nvPr>
            <p:ph type="title" idx="4294967295"/>
          </p:nvPr>
        </p:nvSpPr>
        <p:spPr>
          <a:xfrm>
            <a:off x="152400" y="3097609"/>
            <a:ext cx="11887200" cy="662781"/>
          </a:xfrm>
          <a:prstGeom prst="rect">
            <a:avLst/>
          </a:prstGeom>
        </p:spPr>
        <p:txBody>
          <a:bodyPr/>
          <a:lstStyle/>
          <a:p>
            <a:pPr algn="ctr" rtl="0" eaLnBrk="1" fontAlgn="auto" latinLnBrk="0" hangingPunct="1"/>
            <a:r>
              <a:rPr lang="en-US" sz="3200" b="0" i="0" kern="1200" spc="0" baseline="0" dirty="0">
                <a:ln>
                  <a:noFill/>
                </a:ln>
                <a:solidFill>
                  <a:srgbClr val="003F71"/>
                </a:solidFill>
                <a:effectLst/>
                <a:latin typeface="Arial" panose="020B0604020202020204" pitchFamily="34" charset="0"/>
                <a:ea typeface="+mn-ea"/>
                <a:cs typeface="Arial" panose="020B0604020202020204" pitchFamily="34" charset="0"/>
                <a:hlinkClick r:id="rId3"/>
              </a:rPr>
              <a:t>The Pathway to Whole Health video</a:t>
            </a:r>
            <a:endParaRPr lang="en-US" dirty="0">
              <a:effectLst/>
            </a:endParaRPr>
          </a:p>
        </p:txBody>
      </p:sp>
    </p:spTree>
    <p:extLst>
      <p:ext uri="{BB962C8B-B14F-4D97-AF65-F5344CB8AC3E}">
        <p14:creationId xmlns:p14="http://schemas.microsoft.com/office/powerpoint/2010/main" val="3704834161"/>
      </p:ext>
    </p:extLst>
  </p:cSld>
  <p:clrMapOvr>
    <a:masterClrMapping/>
  </p:clrMapOvr>
</p:sld>
</file>

<file path=ppt/theme/theme1.xml><?xml version="1.0" encoding="utf-8"?>
<a:theme xmlns:a="http://schemas.openxmlformats.org/drawingml/2006/main" name="Live Whole Health Master Slides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ve Whole Health Master Slides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789C08C4CE4047A47B86EE4E9C8734" ma:contentTypeVersion="8" ma:contentTypeDescription="Create a new document." ma:contentTypeScope="" ma:versionID="f4c89173a8733b828a5c749099d6a775">
  <xsd:schema xmlns:xsd="http://www.w3.org/2001/XMLSchema" xmlns:xs="http://www.w3.org/2001/XMLSchema" xmlns:p="http://schemas.microsoft.com/office/2006/metadata/properties" xmlns:ns2="f53970e5-929e-4215-9eff-278e981c886b" targetNamespace="http://schemas.microsoft.com/office/2006/metadata/properties" ma:root="true" ma:fieldsID="daedef5d9c1a5752a00092229325ac70" ns2:_="">
    <xsd:import namespace="f53970e5-929e-4215-9eff-278e981c88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970e5-929e-4215-9eff-278e981c8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3F084F-C7E5-4B13-B3DC-C7DE28469FE1}">
  <ds:schemaRefs>
    <ds:schemaRef ds:uri="http://purl.org/dc/elements/1.1/"/>
    <ds:schemaRef ds:uri="http://schemas.microsoft.com/office/2006/metadata/properties"/>
    <ds:schemaRef ds:uri="f53970e5-929e-4215-9eff-278e981c886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51F285F-154B-4587-9A10-BEA7C9C55547}"/>
</file>

<file path=customXml/itemProps3.xml><?xml version="1.0" encoding="utf-8"?>
<ds:datastoreItem xmlns:ds="http://schemas.openxmlformats.org/officeDocument/2006/customXml" ds:itemID="{5796E1F8-3437-4899-AB55-A0EF30B6F5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822</TotalTime>
  <Words>8785</Words>
  <Application>Microsoft Office PowerPoint</Application>
  <PresentationFormat>Widescreen</PresentationFormat>
  <Paragraphs>620</Paragraphs>
  <Slides>68</Slides>
  <Notes>65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68</vt:i4>
      </vt:variant>
    </vt:vector>
  </HeadingPairs>
  <TitlesOfParts>
    <vt:vector size="82" baseType="lpstr">
      <vt:lpstr>Apple Symbols</vt:lpstr>
      <vt:lpstr>Arial</vt:lpstr>
      <vt:lpstr>Calibri</vt:lpstr>
      <vt:lpstr>Calibri Light</vt:lpstr>
      <vt:lpstr>Courier New</vt:lpstr>
      <vt:lpstr>Georgia</vt:lpstr>
      <vt:lpstr>Gill Sans</vt:lpstr>
      <vt:lpstr>Helvetica</vt:lpstr>
      <vt:lpstr>Lucida Grande</vt:lpstr>
      <vt:lpstr>Monaco</vt:lpstr>
      <vt:lpstr>Times New Roman</vt:lpstr>
      <vt:lpstr>Wingdings</vt:lpstr>
      <vt:lpstr>Live Whole Health Master Slides 2</vt:lpstr>
      <vt:lpstr>1_Live Whole Health Master Slides 2</vt:lpstr>
      <vt:lpstr>Taking Charge of My Life and Health  Facilitator Training</vt:lpstr>
      <vt:lpstr>Module 1 – Introduction to  Taking Charge of My Life and Health (TCMLH)</vt:lpstr>
      <vt:lpstr>What are TCMLH groups designed to do?</vt:lpstr>
      <vt:lpstr>What Taking Charge of My Life and Health Groups are Not!</vt:lpstr>
      <vt:lpstr>What does the group provide?</vt:lpstr>
      <vt:lpstr>Circle of Health and Well-being</vt:lpstr>
      <vt:lpstr>Process Model for Group Facilitation</vt:lpstr>
      <vt:lpstr>17th Century Nun’s Prayer</vt:lpstr>
      <vt:lpstr>The Pathway to Whole Health video</vt:lpstr>
      <vt:lpstr>Module 2 – Introductions and Group Guidelines</vt:lpstr>
      <vt:lpstr>Participant Introductions</vt:lpstr>
      <vt:lpstr>Community agreements </vt:lpstr>
      <vt:lpstr>Module 3 – Introduction to Patient Centered Care, OPCC&amp;CT and Whole Health</vt:lpstr>
      <vt:lpstr>Overview of Whole Health</vt:lpstr>
      <vt:lpstr>Department of Veterans Affairs  FY 2018-2024 Strategic Plan </vt:lpstr>
      <vt:lpstr>Personalized, Proactive, Patient-driven Health Care</vt:lpstr>
      <vt:lpstr>VHA Modernization plan</vt:lpstr>
      <vt:lpstr>Whole Health Defined</vt:lpstr>
      <vt:lpstr>The Whole Health System</vt:lpstr>
      <vt:lpstr>The Future: The Whole Health System (1 of 3)</vt:lpstr>
      <vt:lpstr>The Future: The Whole Health System (2 of 3)</vt:lpstr>
      <vt:lpstr>The Future: The Whole Health System (3 of 3)</vt:lpstr>
      <vt:lpstr>Introduction to Whole Health</vt:lpstr>
      <vt:lpstr>Online Whole Health Resources</vt:lpstr>
      <vt:lpstr>‘Plug and Play’ Videos</vt:lpstr>
      <vt:lpstr>OPCC&amp;CT Contacts </vt:lpstr>
      <vt:lpstr>Module 4 – Skill Building: Introduction to Mindful Awareness</vt:lpstr>
      <vt:lpstr>What does being present mean to you?</vt:lpstr>
      <vt:lpstr>Mindful Awareness (1 of 2)</vt:lpstr>
      <vt:lpstr>Mindful Awareness (2 of 2)</vt:lpstr>
      <vt:lpstr>Mind Full, or Mindful</vt:lpstr>
      <vt:lpstr>We all have it…</vt:lpstr>
      <vt:lpstr>Mr. Duffy</vt:lpstr>
      <vt:lpstr>Benefits of Mindful Awareness</vt:lpstr>
      <vt:lpstr>What Mindful Awareness is NOT</vt:lpstr>
      <vt:lpstr>9 Attitudes of Mindful Awareness</vt:lpstr>
      <vt:lpstr>Practice of Mindful Awareness</vt:lpstr>
      <vt:lpstr>Module 5 – PHI Introduction and   Mission/Aspiration/Purpose  Stage I</vt:lpstr>
      <vt:lpstr>Process Model for Group Facilitation – Stage I</vt:lpstr>
      <vt:lpstr>Dream Rangers Video</vt:lpstr>
      <vt:lpstr>Stage I - Instructions for MAP Activity </vt:lpstr>
      <vt:lpstr>Module 6 - Values and Value Conflicts Stage I</vt:lpstr>
      <vt:lpstr>Stage I - Two Kinds of Values</vt:lpstr>
      <vt:lpstr>Stage I - Experiences of Value Conflicts - Personal</vt:lpstr>
      <vt:lpstr>Stage I - Value Conflicts for Veteran’s We Serve</vt:lpstr>
      <vt:lpstr>Strategies for Dealing with Conflicting Values</vt:lpstr>
      <vt:lpstr>Activity: Values-Conflict Worksheet</vt:lpstr>
      <vt:lpstr>Instructions for Small Group </vt:lpstr>
      <vt:lpstr>Demo #1 MAP</vt:lpstr>
      <vt:lpstr>Module 7 – Skill Building: Listening</vt:lpstr>
      <vt:lpstr>Listening</vt:lpstr>
      <vt:lpstr>Two Types of Listening</vt:lpstr>
      <vt:lpstr>Self-Focused Listening</vt:lpstr>
      <vt:lpstr>Other-Focused Listening</vt:lpstr>
      <vt:lpstr>The Pause</vt:lpstr>
      <vt:lpstr>Holding Space Video</vt:lpstr>
      <vt:lpstr>Questions for Small Group Listening Activity</vt:lpstr>
      <vt:lpstr>Module 8 – Personal Health Inventory  Stage II</vt:lpstr>
      <vt:lpstr>Process Model for Group Facilitation – Stage I &amp; II</vt:lpstr>
      <vt:lpstr>Stage II – Complete PHI Assessment</vt:lpstr>
      <vt:lpstr>Module 9 –  Manual Review and Preparation for Group Practice</vt:lpstr>
      <vt:lpstr>TCMLH – Facilitator Guide and Participant Workbook</vt:lpstr>
      <vt:lpstr>Facilitator Guide - Introduction</vt:lpstr>
      <vt:lpstr>Facilitator Guide – Color coding</vt:lpstr>
      <vt:lpstr>Facilitator Guide – Optional Formats</vt:lpstr>
      <vt:lpstr>Session 1</vt:lpstr>
      <vt:lpstr>Topics to Facilitate</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Charge of My Life and Health  Facilitator Training Day 1</dc:title>
  <dc:creator>Ann Mason</dc:creator>
  <cp:lastModifiedBy>Leslie Janek</cp:lastModifiedBy>
  <cp:revision>49</cp:revision>
  <dcterms:created xsi:type="dcterms:W3CDTF">2020-05-30T20:55:15Z</dcterms:created>
  <dcterms:modified xsi:type="dcterms:W3CDTF">2020-08-07T18:40:44Z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0x010100E1789C08C4CE4047A47B86EE4E9C8734</vt:lpwstr>
  </property>
</Properties>
</file>