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704" r:id="rId5"/>
    <p:sldMasterId id="2147483686" r:id="rId6"/>
    <p:sldMasterId id="2147483723" r:id="rId7"/>
    <p:sldMasterId id="2147483737" r:id="rId8"/>
  </p:sldMasterIdLst>
  <p:notesMasterIdLst>
    <p:notesMasterId r:id="rId55"/>
  </p:notesMasterIdLst>
  <p:handoutMasterIdLst>
    <p:handoutMasterId r:id="rId56"/>
  </p:handoutMasterIdLst>
  <p:sldIdLst>
    <p:sldId id="1710" r:id="rId9"/>
    <p:sldId id="1688" r:id="rId10"/>
    <p:sldId id="450" r:id="rId11"/>
    <p:sldId id="1691" r:id="rId12"/>
    <p:sldId id="1707" r:id="rId13"/>
    <p:sldId id="1601" r:id="rId14"/>
    <p:sldId id="1692" r:id="rId15"/>
    <p:sldId id="1602" r:id="rId16"/>
    <p:sldId id="1693" r:id="rId17"/>
    <p:sldId id="1694" r:id="rId18"/>
    <p:sldId id="1624" r:id="rId19"/>
    <p:sldId id="1625" r:id="rId20"/>
    <p:sldId id="1626" r:id="rId21"/>
    <p:sldId id="260" r:id="rId22"/>
    <p:sldId id="1628" r:id="rId23"/>
    <p:sldId id="1629" r:id="rId24"/>
    <p:sldId id="1630" r:id="rId25"/>
    <p:sldId id="1631" r:id="rId26"/>
    <p:sldId id="1632" r:id="rId27"/>
    <p:sldId id="1633" r:id="rId28"/>
    <p:sldId id="1695" r:id="rId29"/>
    <p:sldId id="1634" r:id="rId30"/>
    <p:sldId id="1635" r:id="rId31"/>
    <p:sldId id="1678" r:id="rId32"/>
    <p:sldId id="1696" r:id="rId33"/>
    <p:sldId id="1697" r:id="rId34"/>
    <p:sldId id="1603" r:id="rId35"/>
    <p:sldId id="1637" r:id="rId36"/>
    <p:sldId id="1712" r:id="rId37"/>
    <p:sldId id="1638" r:id="rId38"/>
    <p:sldId id="1639" r:id="rId39"/>
    <p:sldId id="1640" r:id="rId40"/>
    <p:sldId id="1641" r:id="rId41"/>
    <p:sldId id="1642" r:id="rId42"/>
    <p:sldId id="1643" r:id="rId43"/>
    <p:sldId id="1644" r:id="rId44"/>
    <p:sldId id="1701" r:id="rId45"/>
    <p:sldId id="1702" r:id="rId46"/>
    <p:sldId id="1703" r:id="rId47"/>
    <p:sldId id="1705" r:id="rId48"/>
    <p:sldId id="1704" r:id="rId49"/>
    <p:sldId id="1648" r:id="rId50"/>
    <p:sldId id="1604" r:id="rId51"/>
    <p:sldId id="1708" r:id="rId52"/>
    <p:sldId id="1627" r:id="rId53"/>
    <p:sldId id="1709" r:id="rId54"/>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Rindfleisch" initials="AR" lastIdx="6" clrIdx="0"/>
  <p:cmAuthor id="2" name="Shannon Mcmahon" initials="SM" lastIdx="3" clrIdx="1">
    <p:extLst>
      <p:ext uri="{19B8F6BF-5375-455C-9EA6-DF929625EA0E}">
        <p15:presenceInfo xmlns:p15="http://schemas.microsoft.com/office/powerpoint/2012/main" userId="S::smcmahon@microassist.com::52f09115-d33c-4b99-beed-ea0e233bf83c" providerId="AD"/>
      </p:ext>
    </p:extLst>
  </p:cmAuthor>
  <p:cmAuthor id="3" name="Leslie Janek" initials="LJ" lastIdx="2" clrIdx="2">
    <p:extLst>
      <p:ext uri="{19B8F6BF-5375-455C-9EA6-DF929625EA0E}">
        <p15:presenceInfo xmlns:p15="http://schemas.microsoft.com/office/powerpoint/2012/main" userId="S::ljanek@microassist.com::dd255551-9b82-4ac9-9fd3-50193ef76c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7929"/>
    <a:srgbClr val="58822C"/>
    <a:srgbClr val="7D6E11"/>
    <a:srgbClr val="887612"/>
    <a:srgbClr val="FFC000"/>
    <a:srgbClr val="949494"/>
    <a:srgbClr val="4785D1"/>
    <a:srgbClr val="558ED5"/>
    <a:srgbClr val="0083BE"/>
    <a:srgbClr val="F1F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27" autoAdjust="0"/>
    <p:restoredTop sz="83901" autoAdjust="0"/>
  </p:normalViewPr>
  <p:slideViewPr>
    <p:cSldViewPr snapToGrid="0" snapToObjects="1">
      <p:cViewPr varScale="1">
        <p:scale>
          <a:sx n="95" d="100"/>
          <a:sy n="95" d="100"/>
        </p:scale>
        <p:origin x="1662" y="96"/>
      </p:cViewPr>
      <p:guideLst>
        <p:guide orient="horz" pos="2158"/>
        <p:guide pos="2880"/>
      </p:guideLst>
    </p:cSldViewPr>
  </p:slideViewPr>
  <p:outlineViewPr>
    <p:cViewPr>
      <p:scale>
        <a:sx n="33" d="100"/>
        <a:sy n="33" d="100"/>
      </p:scale>
      <p:origin x="0" y="-9996"/>
    </p:cViewPr>
  </p:outlineViewPr>
  <p:notesTextViewPr>
    <p:cViewPr>
      <p:scale>
        <a:sx n="100" d="100"/>
        <a:sy n="100" d="100"/>
      </p:scale>
      <p:origin x="0" y="0"/>
    </p:cViewPr>
  </p:notesTextViewPr>
  <p:sorterViewPr>
    <p:cViewPr varScale="1">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D6B371A-3F0A-405E-951E-694C9E488307}" type="datetime1">
              <a:rPr lang="en-US" smtClean="0"/>
              <a:t>9/12/2020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D582D19C-BA43-4FFA-8B01-B05348BD6689}" type="slidenum">
              <a:rPr lang="en-US"/>
              <a:pPr>
                <a:defRPr/>
              </a:pPr>
              <a:t>‹#›</a:t>
            </a:fld>
            <a:endParaRPr lang="en-US"/>
          </a:p>
        </p:txBody>
      </p:sp>
    </p:spTree>
    <p:extLst>
      <p:ext uri="{BB962C8B-B14F-4D97-AF65-F5344CB8AC3E}">
        <p14:creationId xmlns:p14="http://schemas.microsoft.com/office/powerpoint/2010/main" val="17347514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ABC67A71-6019-4748-8D91-DAFCFDB890D8}" type="datetime1">
              <a:rPr lang="en-US" smtClean="0"/>
              <a:t>9/12/2020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A4844692-DC52-406F-9DA8-9AD0650E4A6E}" type="slidenum">
              <a:rPr lang="en-US"/>
              <a:pPr>
                <a:defRPr/>
              </a:pPr>
              <a:t>‹#›</a:t>
            </a:fld>
            <a:endParaRPr lang="en-US"/>
          </a:p>
        </p:txBody>
      </p:sp>
    </p:spTree>
    <p:extLst>
      <p:ext uri="{BB962C8B-B14F-4D97-AF65-F5344CB8AC3E}">
        <p14:creationId xmlns:p14="http://schemas.microsoft.com/office/powerpoint/2010/main" val="21480096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L_7I03LOyy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1</a:t>
            </a:fld>
            <a:endParaRPr lang="en-US"/>
          </a:p>
        </p:txBody>
      </p:sp>
    </p:spTree>
    <p:extLst>
      <p:ext uri="{BB962C8B-B14F-4D97-AF65-F5344CB8AC3E}">
        <p14:creationId xmlns:p14="http://schemas.microsoft.com/office/powerpoint/2010/main" val="254681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buFontTx/>
              <a:buNone/>
            </a:pPr>
            <a:r>
              <a:rPr lang="en-US" dirty="0"/>
              <a:t>Be sure to share that VA has a contract with </a:t>
            </a:r>
            <a:r>
              <a:rPr lang="en-US" dirty="0" err="1"/>
              <a:t>Prosci</a:t>
            </a:r>
            <a:r>
              <a:rPr lang="en-US" dirty="0"/>
              <a:t>, who delivers formal trainings and certifications in change management and practice.</a:t>
            </a:r>
          </a:p>
          <a:p>
            <a:pPr marL="0" indent="0">
              <a:buFontTx/>
              <a:buNone/>
            </a:pPr>
            <a:r>
              <a:rPr lang="en-US" dirty="0"/>
              <a:t>Because VA has determined that </a:t>
            </a:r>
            <a:r>
              <a:rPr lang="en-US" dirty="0" err="1"/>
              <a:t>Prosci’s</a:t>
            </a:r>
            <a:r>
              <a:rPr lang="en-US" dirty="0"/>
              <a:t> approach is what we are using for modernization and because it is intuitive, we will be using this model to inform our work in this course and also using many of slides and materials.</a:t>
            </a:r>
          </a:p>
          <a:p>
            <a:pPr marL="0" indent="0">
              <a:buFontTx/>
              <a:buNone/>
            </a:pPr>
            <a:r>
              <a:rPr lang="en-US" dirty="0"/>
              <a:t>All VA employees can access </a:t>
            </a:r>
            <a:r>
              <a:rPr lang="en-US" dirty="0" err="1"/>
              <a:t>Prosci’s</a:t>
            </a:r>
            <a:r>
              <a:rPr lang="en-US" dirty="0"/>
              <a:t> training materials by setting up an account at https://</a:t>
            </a:r>
            <a:r>
              <a:rPr lang="en-US" dirty="0" err="1"/>
              <a:t>store.prosci.com</a:t>
            </a:r>
            <a:r>
              <a:rPr lang="en-US" dirty="0"/>
              <a:t>/customer/account/login/ </a:t>
            </a:r>
          </a:p>
        </p:txBody>
      </p:sp>
      <p:sp>
        <p:nvSpPr>
          <p:cNvPr id="4" name="Slide Number Placeholder 3"/>
          <p:cNvSpPr>
            <a:spLocks noGrp="1"/>
          </p:cNvSpPr>
          <p:nvPr>
            <p:ph type="sldNum" sz="quarter" idx="5"/>
          </p:nvPr>
        </p:nvSpPr>
        <p:spPr/>
        <p:txBody>
          <a:bodyPr/>
          <a:lstStyle/>
          <a:p>
            <a:fld id="{8CAEEAF0-0F73-4867-BD01-4AFF35C8F46E}" type="slidenum">
              <a:rPr lang="en-US" smtClean="0"/>
              <a:t>10</a:t>
            </a:fld>
            <a:endParaRPr lang="en-US"/>
          </a:p>
        </p:txBody>
      </p:sp>
    </p:spTree>
    <p:extLst>
      <p:ext uri="{BB962C8B-B14F-4D97-AF65-F5344CB8AC3E}">
        <p14:creationId xmlns:p14="http://schemas.microsoft.com/office/powerpoint/2010/main" val="345280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If they did any prequel materials related to a Change Management self-study, review that now.</a:t>
            </a:r>
          </a:p>
          <a:p>
            <a:r>
              <a:rPr lang="en-US" dirty="0"/>
              <a:t>ADKAR are the building blocks of change management and a model to understand the journey of individual change. THESE ARE SEQUENTIAL. If we neglect to attend to any, those that follow…fall.</a:t>
            </a:r>
          </a:p>
          <a:p>
            <a:r>
              <a:rPr lang="en-US" dirty="0"/>
              <a:t>We will use ADKAR to organize the remainder of the courses. For each of these building blocks, we will engage in planning around the areas that are most likely to impact individual outcomes.</a:t>
            </a:r>
          </a:p>
          <a:p>
            <a:r>
              <a:rPr lang="en-US" dirty="0"/>
              <a:t>Link: Prosci.com</a:t>
            </a:r>
          </a:p>
        </p:txBody>
      </p:sp>
      <p:sp>
        <p:nvSpPr>
          <p:cNvPr id="4" name="Slide Number Placeholder 3"/>
          <p:cNvSpPr>
            <a:spLocks noGrp="1"/>
          </p:cNvSpPr>
          <p:nvPr>
            <p:ph type="sldNum" sz="quarter" idx="5"/>
          </p:nvPr>
        </p:nvSpPr>
        <p:spPr/>
        <p:txBody>
          <a:bodyPr/>
          <a:lstStyle/>
          <a:p>
            <a:fld id="{2629BCBA-7DB7-0741-8134-D7555FCD372A}" type="slidenum">
              <a:rPr lang="en-US" smtClean="0"/>
              <a:t>11</a:t>
            </a:fld>
            <a:endParaRPr lang="en-US"/>
          </a:p>
        </p:txBody>
      </p:sp>
    </p:spTree>
    <p:extLst>
      <p:ext uri="{BB962C8B-B14F-4D97-AF65-F5344CB8AC3E}">
        <p14:creationId xmlns:p14="http://schemas.microsoft.com/office/powerpoint/2010/main" val="174924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Might be helpful to pause and see if they can answer this question.</a:t>
            </a:r>
          </a:p>
          <a:p>
            <a:r>
              <a:rPr lang="en-US" dirty="0"/>
              <a:t>Link: Prosci.com</a:t>
            </a:r>
          </a:p>
        </p:txBody>
      </p:sp>
      <p:sp>
        <p:nvSpPr>
          <p:cNvPr id="4" name="Slide Number Placeholder 3"/>
          <p:cNvSpPr>
            <a:spLocks noGrp="1"/>
          </p:cNvSpPr>
          <p:nvPr>
            <p:ph type="sldNum" sz="quarter" idx="5"/>
          </p:nvPr>
        </p:nvSpPr>
        <p:spPr/>
        <p:txBody>
          <a:bodyPr/>
          <a:lstStyle/>
          <a:p>
            <a:fld id="{2629BCBA-7DB7-0741-8134-D7555FCD372A}" type="slidenum">
              <a:rPr lang="en-US" smtClean="0"/>
              <a:t>12</a:t>
            </a:fld>
            <a:endParaRPr lang="en-US"/>
          </a:p>
        </p:txBody>
      </p:sp>
    </p:spTree>
    <p:extLst>
      <p:ext uri="{BB962C8B-B14F-4D97-AF65-F5344CB8AC3E}">
        <p14:creationId xmlns:p14="http://schemas.microsoft.com/office/powerpoint/2010/main" val="121410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study, done in 2018 by </a:t>
            </a:r>
            <a:r>
              <a:rPr lang="en-US" dirty="0" err="1"/>
              <a:t>Prosci</a:t>
            </a:r>
            <a:r>
              <a:rPr lang="en-US" dirty="0"/>
              <a:t>, found that change management leads to a substantially improved likelihood of accomplishing objectives.  </a:t>
            </a:r>
          </a:p>
        </p:txBody>
      </p:sp>
    </p:spTree>
    <p:extLst>
      <p:ext uri="{BB962C8B-B14F-4D97-AF65-F5344CB8AC3E}">
        <p14:creationId xmlns:p14="http://schemas.microsoft.com/office/powerpoint/2010/main" val="42843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Give them a few minutes.  </a:t>
            </a:r>
          </a:p>
          <a:p>
            <a:r>
              <a:rPr lang="en-US" dirty="0"/>
              <a:t>Before you show the next slide, ask them to share some of their ideas.</a:t>
            </a:r>
          </a:p>
        </p:txBody>
      </p:sp>
      <p:sp>
        <p:nvSpPr>
          <p:cNvPr id="4" name="Slide Number Placeholder 3"/>
          <p:cNvSpPr>
            <a:spLocks noGrp="1"/>
          </p:cNvSpPr>
          <p:nvPr>
            <p:ph type="sldNum" sz="quarter" idx="10"/>
          </p:nvPr>
        </p:nvSpPr>
        <p:spPr/>
        <p:txBody>
          <a:bodyPr/>
          <a:lstStyle/>
          <a:p>
            <a:fld id="{59A1E094-5937-A24C-A654-90F7837F0605}" type="slidenum">
              <a:rPr lang="en-US" smtClean="0"/>
              <a:t>14</a:t>
            </a:fld>
            <a:endParaRPr lang="en-US"/>
          </a:p>
        </p:txBody>
      </p:sp>
    </p:spTree>
    <p:extLst>
      <p:ext uri="{BB962C8B-B14F-4D97-AF65-F5344CB8AC3E}">
        <p14:creationId xmlns:p14="http://schemas.microsoft.com/office/powerpoint/2010/main" val="340522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15</a:t>
            </a:fld>
            <a:endParaRPr lang="en-US"/>
          </a:p>
        </p:txBody>
      </p:sp>
    </p:spTree>
    <p:extLst>
      <p:ext uri="{BB962C8B-B14F-4D97-AF65-F5344CB8AC3E}">
        <p14:creationId xmlns:p14="http://schemas.microsoft.com/office/powerpoint/2010/main" val="405752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69B06D-2948-41CF-A751-20A2C7E1865A}" type="slidenum">
              <a:rPr lang="en-US" smtClean="0"/>
              <a:pPr/>
              <a:t>16</a:t>
            </a:fld>
            <a:endParaRPr lang="en-US" dirty="0"/>
          </a:p>
        </p:txBody>
      </p:sp>
    </p:spTree>
    <p:extLst>
      <p:ext uri="{BB962C8B-B14F-4D97-AF65-F5344CB8AC3E}">
        <p14:creationId xmlns:p14="http://schemas.microsoft.com/office/powerpoint/2010/main" val="3461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4844692-DC52-406F-9DA8-9AD0650E4A6E}" type="slidenum">
              <a:rPr lang="en-US" smtClean="0"/>
              <a:pPr>
                <a:defRPr/>
              </a:pPr>
              <a:t>17</a:t>
            </a:fld>
            <a:endParaRPr lang="en-US"/>
          </a:p>
        </p:txBody>
      </p:sp>
    </p:spTree>
    <p:extLst>
      <p:ext uri="{BB962C8B-B14F-4D97-AF65-F5344CB8AC3E}">
        <p14:creationId xmlns:p14="http://schemas.microsoft.com/office/powerpoint/2010/main" val="332138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Highlight each aspect of this three-legged stool. Without any one of the legs, the effort fails –stool falls over and off you go! </a:t>
            </a:r>
          </a:p>
          <a:p>
            <a:r>
              <a:rPr lang="en-US" dirty="0"/>
              <a:t>During our time together, we will touch on each aspect at a level designed to broaden your thinking about WH Clinical Care transformation and planning.</a:t>
            </a:r>
          </a:p>
        </p:txBody>
      </p:sp>
      <p:sp>
        <p:nvSpPr>
          <p:cNvPr id="4" name="Slide Number Placeholder 3"/>
          <p:cNvSpPr>
            <a:spLocks noGrp="1"/>
          </p:cNvSpPr>
          <p:nvPr>
            <p:ph type="sldNum" sz="quarter" idx="5"/>
          </p:nvPr>
        </p:nvSpPr>
        <p:spPr/>
        <p:txBody>
          <a:bodyPr/>
          <a:lstStyle/>
          <a:p>
            <a:fld id="{2629BCBA-7DB7-0741-8134-D7555FCD372A}" type="slidenum">
              <a:rPr lang="en-US" smtClean="0"/>
              <a:t>18</a:t>
            </a:fld>
            <a:endParaRPr lang="en-US"/>
          </a:p>
        </p:txBody>
      </p:sp>
    </p:spTree>
    <p:extLst>
      <p:ext uri="{BB962C8B-B14F-4D97-AF65-F5344CB8AC3E}">
        <p14:creationId xmlns:p14="http://schemas.microsoft.com/office/powerpoint/2010/main" val="214808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Review the graphic</a:t>
            </a:r>
          </a:p>
          <a:p>
            <a:r>
              <a:rPr lang="en-US" dirty="0"/>
              <a:t>Invite group to comment on critical aspects of project management that are necessary for success</a:t>
            </a:r>
          </a:p>
          <a:p>
            <a:r>
              <a:rPr lang="en-US" dirty="0"/>
              <a:t>Invite group to comment on what is needed from leadership/sponsors that is necessary for success</a:t>
            </a:r>
          </a:p>
        </p:txBody>
      </p:sp>
      <p:sp>
        <p:nvSpPr>
          <p:cNvPr id="4" name="Slide Number Placeholder 3"/>
          <p:cNvSpPr>
            <a:spLocks noGrp="1"/>
          </p:cNvSpPr>
          <p:nvPr>
            <p:ph type="sldNum" sz="quarter" idx="5"/>
          </p:nvPr>
        </p:nvSpPr>
        <p:spPr/>
        <p:txBody>
          <a:bodyPr/>
          <a:lstStyle/>
          <a:p>
            <a:fld id="{2629BCBA-7DB7-0741-8134-D7555FCD372A}" type="slidenum">
              <a:rPr lang="en-US" smtClean="0"/>
              <a:t>19</a:t>
            </a:fld>
            <a:endParaRPr lang="en-US"/>
          </a:p>
        </p:txBody>
      </p:sp>
    </p:spTree>
    <p:extLst>
      <p:ext uri="{BB962C8B-B14F-4D97-AF65-F5344CB8AC3E}">
        <p14:creationId xmlns:p14="http://schemas.microsoft.com/office/powerpoint/2010/main" val="292235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Take a moment to take stock of where we have been and where we are going next.</a:t>
            </a:r>
          </a:p>
          <a:p>
            <a:r>
              <a:rPr lang="en-US" dirty="0"/>
              <a:t>This morning everyone introduced themselves, and we went over some WHCC fundamentals – we started “Reading the Map”</a:t>
            </a:r>
          </a:p>
          <a:p>
            <a:r>
              <a:rPr lang="en-US" dirty="0"/>
              <a:t>For this afternoon, we are going to focus on Aim statements.  The focus shifts to setting the compass heading.</a:t>
            </a:r>
          </a:p>
        </p:txBody>
      </p:sp>
      <p:sp>
        <p:nvSpPr>
          <p:cNvPr id="4" name="Slide Number Placeholder 3"/>
          <p:cNvSpPr>
            <a:spLocks noGrp="1"/>
          </p:cNvSpPr>
          <p:nvPr>
            <p:ph type="sldNum" sz="quarter" idx="5"/>
          </p:nvPr>
        </p:nvSpPr>
        <p:spPr/>
        <p:txBody>
          <a:bodyPr/>
          <a:lstStyle/>
          <a:p>
            <a:pPr>
              <a:defRPr/>
            </a:pPr>
            <a:fld id="{A4844692-DC52-406F-9DA8-9AD0650E4A6E}" type="slidenum">
              <a:rPr lang="en-US" smtClean="0"/>
              <a:pPr>
                <a:defRPr/>
              </a:pPr>
              <a:t>2</a:t>
            </a:fld>
            <a:endParaRPr lang="en-US"/>
          </a:p>
        </p:txBody>
      </p:sp>
    </p:spTree>
    <p:extLst>
      <p:ext uri="{BB962C8B-B14F-4D97-AF65-F5344CB8AC3E}">
        <p14:creationId xmlns:p14="http://schemas.microsoft.com/office/powerpoint/2010/main" val="3158350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Faculty: Now that we’ve covered a bit about change management, let’s look at the other two legs of this stool. Project management is often the area people are most familiar with. Invite by show of hands how many people have managed projects in their career. Invite them to share some of the critical aspects of project management.  We have a lot of experience with project management – think of how many new programs or processes or directives or initiatives you’ve had to manage over your career. We often pull on our project management skills to make those happen. </a:t>
            </a:r>
          </a:p>
          <a:p>
            <a:endParaRPr lang="en-US" dirty="0"/>
          </a:p>
          <a:p>
            <a:r>
              <a:rPr lang="en-US" dirty="0"/>
              <a:t>But with WH CC implementation, we are talking about CULTURAL TRANSFORMATION. Sure, there may be new processes you want to put in place. And sure, you may have new projects that will support the overall shift. But at its core, we are talking about change at an individual level in order for successful organizational change.</a:t>
            </a:r>
          </a:p>
          <a:p>
            <a:endParaRPr lang="en-US" dirty="0"/>
          </a:p>
          <a:p>
            <a:r>
              <a:rPr lang="en-US" dirty="0"/>
              <a:t>Example: A PACT team starts using the PHI. The LPN prompts the Veteran to complete it and enters it in the chart. The provider takes a look and sees that the veteran is interested in “food and drink” and knows the person is overweight. The provider offers them a referral to MOVE! </a:t>
            </a:r>
          </a:p>
          <a:p>
            <a:pPr marL="171450" indent="-171450">
              <a:buFontTx/>
              <a:buChar char="-"/>
            </a:pPr>
            <a:r>
              <a:rPr lang="en-US" dirty="0"/>
              <a:t>Have they implemented a new process? Yes – boxed checked</a:t>
            </a:r>
          </a:p>
          <a:p>
            <a:pPr marL="171450" indent="-171450">
              <a:buFontTx/>
              <a:buChar char="-"/>
            </a:pPr>
            <a:r>
              <a:rPr lang="en-US" dirty="0"/>
              <a:t>Have the integrated a new tool into their practice? Yep</a:t>
            </a:r>
          </a:p>
          <a:p>
            <a:pPr marL="171450" indent="-171450">
              <a:buFontTx/>
              <a:buChar char="-"/>
            </a:pPr>
            <a:r>
              <a:rPr lang="en-US" dirty="0"/>
              <a:t>Does this reflect a change at the individual level? Sure - in the respect that that the LPN entered the PHI and the provider took a look at it.</a:t>
            </a:r>
          </a:p>
          <a:p>
            <a:pPr marL="171450" indent="-171450">
              <a:buFontTx/>
              <a:buChar char="-"/>
            </a:pPr>
            <a:r>
              <a:rPr lang="en-US" dirty="0"/>
              <a:t>Does this reflect a change at the individual level consistent with delivering a WH approach to clinical care? No. Why? What would we need to do to get to that point?</a:t>
            </a:r>
          </a:p>
          <a:p>
            <a:pPr marL="171450" indent="-171450">
              <a:buFontTx/>
              <a:buChar char="-"/>
            </a:pPr>
            <a:endParaRPr lang="en-US" dirty="0"/>
          </a:p>
          <a:p>
            <a:pPr marL="0" indent="0">
              <a:buFontTx/>
              <a:buNone/>
            </a:pPr>
            <a:r>
              <a:rPr lang="en-US" dirty="0"/>
              <a:t>You might mention that including use of tools like the PHI are great and can be quite helpful as our staff and Veterans are learning to change the conversation but that using a new tool does not equal use of the WH approach. Welcome the group to process that a bit.</a:t>
            </a:r>
          </a:p>
        </p:txBody>
      </p:sp>
      <p:sp>
        <p:nvSpPr>
          <p:cNvPr id="4" name="Slide Number Placeholder 3"/>
          <p:cNvSpPr>
            <a:spLocks noGrp="1"/>
          </p:cNvSpPr>
          <p:nvPr>
            <p:ph type="sldNum" sz="quarter" idx="5"/>
          </p:nvPr>
        </p:nvSpPr>
        <p:spPr/>
        <p:txBody>
          <a:bodyPr/>
          <a:lstStyle/>
          <a:p>
            <a:fld id="{2629BCBA-7DB7-0741-8134-D7555FCD372A}" type="slidenum">
              <a:rPr lang="en-US" smtClean="0"/>
              <a:t>20</a:t>
            </a:fld>
            <a:endParaRPr lang="en-US"/>
          </a:p>
        </p:txBody>
      </p:sp>
    </p:spTree>
    <p:extLst>
      <p:ext uri="{BB962C8B-B14F-4D97-AF65-F5344CB8AC3E}">
        <p14:creationId xmlns:p14="http://schemas.microsoft.com/office/powerpoint/2010/main" val="85407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Example: A PACT team starts using the PHI. The LPN prompts the Veteran to complete it and enters it in the chart. The provider takes a look and sees that the veteran is interested in “food and drink” and knows the person is overweight. The provider offers them a referral to MOVE! </a:t>
            </a:r>
          </a:p>
          <a:p>
            <a:pPr marL="171450" indent="-171450">
              <a:buFontTx/>
              <a:buChar char="-"/>
            </a:pPr>
            <a:r>
              <a:rPr lang="en-US" dirty="0"/>
              <a:t>Have they implemented a new process? Yes – boxed checked</a:t>
            </a:r>
          </a:p>
          <a:p>
            <a:pPr marL="171450" indent="-171450">
              <a:buFontTx/>
              <a:buChar char="-"/>
            </a:pPr>
            <a:r>
              <a:rPr lang="en-US" dirty="0"/>
              <a:t>Have the integrated a new tool into their practice? Yep</a:t>
            </a:r>
          </a:p>
          <a:p>
            <a:pPr marL="171450" indent="-171450">
              <a:buFontTx/>
              <a:buChar char="-"/>
            </a:pPr>
            <a:r>
              <a:rPr lang="en-US" dirty="0"/>
              <a:t>Does this reflect a change at the individual level? Sure - in the respect that that the LPN entered the PHI and the provider took a look at it.</a:t>
            </a:r>
          </a:p>
          <a:p>
            <a:pPr marL="171450" indent="-171450">
              <a:buFontTx/>
              <a:buChar char="-"/>
            </a:pPr>
            <a:r>
              <a:rPr lang="en-US" dirty="0"/>
              <a:t>Does this reflect a change at the individual level consistent with delivering a WH approach to clinical care? No. Why? What would we need to do to get to that point?</a:t>
            </a:r>
          </a:p>
          <a:p>
            <a:pPr marL="0" indent="0">
              <a:buFontTx/>
              <a:buNone/>
            </a:pPr>
            <a:r>
              <a:rPr lang="en-US" dirty="0"/>
              <a:t>You might mention that including use of tools like the PHI are great and can be quite helpful as our staff and Veterans are learning to change the conversation but that using a new tool does not equal use of the WH approach. Welcome the group to process that a bit.</a:t>
            </a:r>
          </a:p>
        </p:txBody>
      </p:sp>
      <p:sp>
        <p:nvSpPr>
          <p:cNvPr id="4" name="Slide Number Placeholder 3"/>
          <p:cNvSpPr>
            <a:spLocks noGrp="1"/>
          </p:cNvSpPr>
          <p:nvPr>
            <p:ph type="sldNum" sz="quarter" idx="5"/>
          </p:nvPr>
        </p:nvSpPr>
        <p:spPr/>
        <p:txBody>
          <a:bodyPr/>
          <a:lstStyle/>
          <a:p>
            <a:fld id="{2629BCBA-7DB7-0741-8134-D7555FCD372A}" type="slidenum">
              <a:rPr lang="en-US" smtClean="0"/>
              <a:t>21</a:t>
            </a:fld>
            <a:endParaRPr lang="en-US"/>
          </a:p>
        </p:txBody>
      </p:sp>
    </p:spTree>
    <p:extLst>
      <p:ext uri="{BB962C8B-B14F-4D97-AF65-F5344CB8AC3E}">
        <p14:creationId xmlns:p14="http://schemas.microsoft.com/office/powerpoint/2010/main" val="364283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Leadership and sponsorship arguably critical to successful change. </a:t>
            </a:r>
          </a:p>
          <a:p>
            <a:r>
              <a:rPr lang="en-US" dirty="0"/>
              <a:t>IN fact, some studies and our own experience indicate that without it, projects fail to take off, succeed or be sustained. We often use the term “leadership support”. </a:t>
            </a:r>
          </a:p>
          <a:p>
            <a:r>
              <a:rPr lang="en-US" dirty="0"/>
              <a:t>What does that mean? Invite ideas. Is “support” enough? While necessary, it is active and visible leadership PARTICIPATION and sponsorship that makes the difference. What might that look like?</a:t>
            </a:r>
          </a:p>
          <a:p>
            <a:r>
              <a:rPr lang="en-US" dirty="0"/>
              <a:t>We will go into this in a bit more detail in a bit (when we get to the sponsor roadmap section).</a:t>
            </a:r>
          </a:p>
          <a:p>
            <a:r>
              <a:rPr lang="en-US" dirty="0"/>
              <a:t>What does this actually look like?  Especially good to highlight Support in the bottom right.  </a:t>
            </a:r>
          </a:p>
        </p:txBody>
      </p:sp>
      <p:sp>
        <p:nvSpPr>
          <p:cNvPr id="4" name="Slide Number Placeholder 3"/>
          <p:cNvSpPr>
            <a:spLocks noGrp="1"/>
          </p:cNvSpPr>
          <p:nvPr>
            <p:ph type="sldNum" sz="quarter" idx="5"/>
          </p:nvPr>
        </p:nvSpPr>
        <p:spPr/>
        <p:txBody>
          <a:bodyPr/>
          <a:lstStyle/>
          <a:p>
            <a:fld id="{2629BCBA-7DB7-0741-8134-D7555FCD372A}" type="slidenum">
              <a:rPr lang="en-US" smtClean="0"/>
              <a:t>22</a:t>
            </a:fld>
            <a:endParaRPr lang="en-US"/>
          </a:p>
        </p:txBody>
      </p:sp>
    </p:spTree>
    <p:extLst>
      <p:ext uri="{BB962C8B-B14F-4D97-AF65-F5344CB8AC3E}">
        <p14:creationId xmlns:p14="http://schemas.microsoft.com/office/powerpoint/2010/main" val="2748950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change to be successful it needs strong support in each of the three areas we just discussed. For our activity, you will complete the Foundations for Change Assessment tool to guide your initial strategy and you can reassess down the line to help keep your foundations for change strong. </a:t>
            </a:r>
          </a:p>
          <a:p>
            <a:r>
              <a:rPr lang="en-US" dirty="0"/>
              <a:t>Give them ~30 minutes for the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Section: Foundations for Change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them to add this into their PowerPoint presentation too.</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23</a:t>
            </a:fld>
            <a:endParaRPr lang="en-US"/>
          </a:p>
        </p:txBody>
      </p:sp>
    </p:spTree>
    <p:extLst>
      <p:ext uri="{BB962C8B-B14F-4D97-AF65-F5344CB8AC3E}">
        <p14:creationId xmlns:p14="http://schemas.microsoft.com/office/powerpoint/2010/main" val="2635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24</a:t>
            </a:fld>
            <a:endParaRPr lang="en-US"/>
          </a:p>
        </p:txBody>
      </p:sp>
    </p:spTree>
    <p:extLst>
      <p:ext uri="{BB962C8B-B14F-4D97-AF65-F5344CB8AC3E}">
        <p14:creationId xmlns:p14="http://schemas.microsoft.com/office/powerpoint/2010/main" val="878858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25</a:t>
            </a:fld>
            <a:endParaRPr lang="en-US"/>
          </a:p>
        </p:txBody>
      </p:sp>
    </p:spTree>
    <p:extLst>
      <p:ext uri="{BB962C8B-B14F-4D97-AF65-F5344CB8AC3E}">
        <p14:creationId xmlns:p14="http://schemas.microsoft.com/office/powerpoint/2010/main" val="66439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Process – what did you learn, observe…and reflections on considering all 3 legs? Where are you strong? Where will you put some focus? Note that the gaps and ideas the team comes up with to address them will go into the action plan</a:t>
            </a:r>
          </a:p>
          <a:p>
            <a:r>
              <a:rPr lang="en-US" dirty="0"/>
              <a:t>Transition: Many of you have the skills and experience to address the project management components. So that is why we will focus primarily on the change management and sponsorship/leadership legs here. Let’s dive in.</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26</a:t>
            </a:fld>
            <a:endParaRPr lang="en-US"/>
          </a:p>
        </p:txBody>
      </p:sp>
    </p:spTree>
    <p:extLst>
      <p:ext uri="{BB962C8B-B14F-4D97-AF65-F5344CB8AC3E}">
        <p14:creationId xmlns:p14="http://schemas.microsoft.com/office/powerpoint/2010/main" val="342841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Learning Objectives, Module 12.  Using the New Lens: ADKAR Skills</a:t>
            </a:r>
          </a:p>
          <a:p>
            <a:pPr marL="228600" indent="-228600">
              <a:buAutoNum type="arabicPeriod"/>
            </a:pPr>
            <a:r>
              <a:rPr lang="en-US" dirty="0"/>
              <a:t>Become even more familiar with the ADKAR model, with the ability to describe each of the 5 building blocks in detail.</a:t>
            </a:r>
          </a:p>
          <a:p>
            <a:pPr marL="228600" indent="-228600">
              <a:buAutoNum type="arabicPeriod"/>
            </a:pPr>
            <a:r>
              <a:rPr lang="en-US" dirty="0"/>
              <a:t>Assess, according to ADKAR, where teams are in terms of the current state.</a:t>
            </a:r>
          </a:p>
          <a:p>
            <a:pPr marL="228600" indent="-228600">
              <a:buAutoNum type="arabicPeriod"/>
            </a:pPr>
            <a:r>
              <a:rPr lang="en-US" dirty="0"/>
              <a:t>Identify barrier points and reflect on why they might exist..</a:t>
            </a:r>
          </a:p>
          <a:p>
            <a:pPr marL="228600" indent="-228600">
              <a:buAutoNum type="arabicPeriod"/>
            </a:pPr>
            <a:r>
              <a:rPr lang="en-US" dirty="0"/>
              <a:t>Apply ADKAR to different stakeholders, using a group activity.</a:t>
            </a:r>
          </a:p>
          <a:p>
            <a:pPr marL="228600" indent="-228600">
              <a:buAutoNum type="arabicPeriod"/>
            </a:pPr>
            <a:r>
              <a:rPr lang="en-US" dirty="0"/>
              <a:t>Complete the Impacted Groups portion of their PowerPoint presentation.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27</a:t>
            </a:fld>
            <a:endParaRPr lang="en-US"/>
          </a:p>
        </p:txBody>
      </p:sp>
    </p:spTree>
    <p:extLst>
      <p:ext uri="{BB962C8B-B14F-4D97-AF65-F5344CB8AC3E}">
        <p14:creationId xmlns:p14="http://schemas.microsoft.com/office/powerpoint/2010/main" val="170828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Ask whether there are any system redesign or behavioral health or coaching professionals in the room. </a:t>
            </a:r>
          </a:p>
          <a:p>
            <a:r>
              <a:rPr lang="en-US" dirty="0"/>
              <a:t>Acknowledge that there are many mode ls of human behavior, motivation, etc. This provides a pragmatic and functional framework and language we can all use.</a:t>
            </a:r>
          </a:p>
        </p:txBody>
      </p:sp>
      <p:sp>
        <p:nvSpPr>
          <p:cNvPr id="4" name="Slide Number Placeholder 3"/>
          <p:cNvSpPr>
            <a:spLocks noGrp="1"/>
          </p:cNvSpPr>
          <p:nvPr>
            <p:ph type="sldNum" sz="quarter" idx="5"/>
          </p:nvPr>
        </p:nvSpPr>
        <p:spPr/>
        <p:txBody>
          <a:bodyPr/>
          <a:lstStyle/>
          <a:p>
            <a:fld id="{2629BCBA-7DB7-0741-8134-D7555FCD372A}" type="slidenum">
              <a:rPr lang="en-US" smtClean="0"/>
              <a:t>28</a:t>
            </a:fld>
            <a:endParaRPr lang="en-US"/>
          </a:p>
        </p:txBody>
      </p:sp>
    </p:spTree>
    <p:extLst>
      <p:ext uri="{BB962C8B-B14F-4D97-AF65-F5344CB8AC3E}">
        <p14:creationId xmlns:p14="http://schemas.microsoft.com/office/powerpoint/2010/main" val="31562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0" dirty="0">
                <a:solidFill>
                  <a:srgbClr val="0E0D94"/>
                </a:solidFill>
              </a:rPr>
              <a:t>An Interview About Using ADKAR - Video</a:t>
            </a:r>
            <a:br>
              <a:rPr lang="en-US" b="0" dirty="0"/>
            </a:br>
            <a:r>
              <a:rPr lang="en-US" b="0" dirty="0">
                <a:hlinkClick r:id="rId3"/>
              </a:rPr>
              <a:t>https://www.youtube.com/watch?v=L_7I03LOyyk</a:t>
            </a:r>
            <a:r>
              <a:rPr lang="en-US" b="0" dirty="0"/>
              <a:t> </a:t>
            </a:r>
            <a:endParaRPr lang="en-US" dirty="0"/>
          </a:p>
          <a:p>
            <a:r>
              <a:rPr lang="en-US" dirty="0"/>
              <a:t>This is a </a:t>
            </a:r>
            <a:r>
              <a:rPr lang="en-US" dirty="0" err="1"/>
              <a:t>Prosci</a:t>
            </a:r>
            <a:r>
              <a:rPr lang="en-US" dirty="0"/>
              <a:t> video featuring one of their main PR people.</a:t>
            </a:r>
          </a:p>
          <a:p>
            <a:r>
              <a:rPr lang="en-US" dirty="0"/>
              <a:t>Might want to call out some of the highlights of the video (e.g., helpful when he describes his ADKAR barrier when it comes to his golf game).</a:t>
            </a:r>
          </a:p>
        </p:txBody>
      </p:sp>
      <p:sp>
        <p:nvSpPr>
          <p:cNvPr id="4" name="Slide Number Placeholder 3"/>
          <p:cNvSpPr>
            <a:spLocks noGrp="1"/>
          </p:cNvSpPr>
          <p:nvPr>
            <p:ph type="sldNum" sz="quarter" idx="5"/>
          </p:nvPr>
        </p:nvSpPr>
        <p:spPr/>
        <p:txBody>
          <a:bodyPr/>
          <a:lstStyle/>
          <a:p>
            <a:pPr>
              <a:defRPr/>
            </a:pPr>
            <a:fld id="{A4844692-DC52-406F-9DA8-9AD0650E4A6E}" type="slidenum">
              <a:rPr lang="en-US" smtClean="0"/>
              <a:pPr>
                <a:defRPr/>
              </a:pPr>
              <a:t>29</a:t>
            </a:fld>
            <a:endParaRPr lang="en-US"/>
          </a:p>
        </p:txBody>
      </p:sp>
    </p:spTree>
    <p:extLst>
      <p:ext uri="{BB962C8B-B14F-4D97-AF65-F5344CB8AC3E}">
        <p14:creationId xmlns:p14="http://schemas.microsoft.com/office/powerpoint/2010/main" val="3799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a:t>
            </a:r>
            <a:r>
              <a:rPr lang="en-US" baseline="0" dirty="0"/>
              <a:t> is just a quick recap of what was covered on Day 1.  Can very quickly review the titles, and then if you wish, the following slides can be used to go into more detail.  </a:t>
            </a:r>
          </a:p>
          <a:p>
            <a:r>
              <a:rPr lang="en-US" baseline="0" dirty="0"/>
              <a:t>It can help to have them open their workbooks to the agenda and review Day One.</a:t>
            </a:r>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3</a:t>
            </a:fld>
            <a:endParaRPr lang="en-US"/>
          </a:p>
        </p:txBody>
      </p:sp>
    </p:spTree>
    <p:extLst>
      <p:ext uri="{BB962C8B-B14F-4D97-AF65-F5344CB8AC3E}">
        <p14:creationId xmlns:p14="http://schemas.microsoft.com/office/powerpoint/2010/main" val="4069341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What would you expect to observe if someone has Awareness? </a:t>
            </a:r>
          </a:p>
          <a:p>
            <a:r>
              <a:rPr lang="en-US" dirty="0"/>
              <a:t>What would expect to see if they did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prompt them to consider this for individuals in various groups like leaders, managers, clinicians, veterans, etc.</a:t>
            </a:r>
          </a:p>
          <a:p>
            <a:endParaRPr lang="en-US" b="1" dirty="0"/>
          </a:p>
        </p:txBody>
      </p:sp>
      <p:sp>
        <p:nvSpPr>
          <p:cNvPr id="4" name="Slide Number Placeholder 3"/>
          <p:cNvSpPr>
            <a:spLocks noGrp="1"/>
          </p:cNvSpPr>
          <p:nvPr>
            <p:ph type="sldNum" sz="quarter" idx="5"/>
          </p:nvPr>
        </p:nvSpPr>
        <p:spPr/>
        <p:txBody>
          <a:bodyPr/>
          <a:lstStyle/>
          <a:p>
            <a:fld id="{2629BCBA-7DB7-0741-8134-D7555FCD372A}" type="slidenum">
              <a:rPr lang="en-US" smtClean="0"/>
              <a:t>30</a:t>
            </a:fld>
            <a:endParaRPr lang="en-US"/>
          </a:p>
        </p:txBody>
      </p:sp>
    </p:spTree>
    <p:extLst>
      <p:ext uri="{BB962C8B-B14F-4D97-AF65-F5344CB8AC3E}">
        <p14:creationId xmlns:p14="http://schemas.microsoft.com/office/powerpoint/2010/main" val="1090326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you expect to observe if someone has Desire?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expect to see if they did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prompt them to consider this for individuals in various groups like leaders, managers, clinicians, veterans, etc.</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31</a:t>
            </a:fld>
            <a:endParaRPr lang="en-US"/>
          </a:p>
        </p:txBody>
      </p:sp>
    </p:spTree>
    <p:extLst>
      <p:ext uri="{BB962C8B-B14F-4D97-AF65-F5344CB8AC3E}">
        <p14:creationId xmlns:p14="http://schemas.microsoft.com/office/powerpoint/2010/main" val="1822629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you expect to observe if someone has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expect to see if they did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prompt them to consider this for individuals in various groups like leaders, managers, clinicians, Veterans,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want to highlight again that there is a temptation to jump straight to this part (”Our goal will be to host courses”), bypassing Awareness and Desire.</a:t>
            </a:r>
          </a:p>
        </p:txBody>
      </p:sp>
      <p:sp>
        <p:nvSpPr>
          <p:cNvPr id="4" name="Slide Number Placeholder 3"/>
          <p:cNvSpPr>
            <a:spLocks noGrp="1"/>
          </p:cNvSpPr>
          <p:nvPr>
            <p:ph type="sldNum" sz="quarter" idx="5"/>
          </p:nvPr>
        </p:nvSpPr>
        <p:spPr/>
        <p:txBody>
          <a:bodyPr/>
          <a:lstStyle/>
          <a:p>
            <a:fld id="{2629BCBA-7DB7-0741-8134-D7555FCD372A}" type="slidenum">
              <a:rPr lang="en-US" smtClean="0"/>
              <a:t>32</a:t>
            </a:fld>
            <a:endParaRPr lang="en-US"/>
          </a:p>
        </p:txBody>
      </p:sp>
    </p:spTree>
    <p:extLst>
      <p:ext uri="{BB962C8B-B14F-4D97-AF65-F5344CB8AC3E}">
        <p14:creationId xmlns:p14="http://schemas.microsoft.com/office/powerpoint/2010/main" val="3630177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you expect to observe if someone has 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expect to see if they did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prompt them to consider this for individuals in various groups like leaders, managers, clinicians, veterans, etc.</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33</a:t>
            </a:fld>
            <a:endParaRPr lang="en-US"/>
          </a:p>
        </p:txBody>
      </p:sp>
    </p:spTree>
    <p:extLst>
      <p:ext uri="{BB962C8B-B14F-4D97-AF65-F5344CB8AC3E}">
        <p14:creationId xmlns:p14="http://schemas.microsoft.com/office/powerpoint/2010/main" val="8635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you expect to observe if change is being reinforced for an 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expect to see if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prompt them to consider this for individuals in various groups like leaders, managers, clinicians, veterans, etc.</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34</a:t>
            </a:fld>
            <a:endParaRPr lang="en-US"/>
          </a:p>
        </p:txBody>
      </p:sp>
    </p:spTree>
    <p:extLst>
      <p:ext uri="{BB962C8B-B14F-4D97-AF65-F5344CB8AC3E}">
        <p14:creationId xmlns:p14="http://schemas.microsoft.com/office/powerpoint/2010/main" val="4290127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Spend some time on this. It will help them in the next exercise.</a:t>
            </a:r>
          </a:p>
          <a:p>
            <a:pPr marL="171450" indent="-171450">
              <a:buFontTx/>
              <a:buChar char="-"/>
            </a:pPr>
            <a:r>
              <a:rPr lang="en-US" dirty="0"/>
              <a:t>Process this in relation to their earlier reflections on these blocks.</a:t>
            </a:r>
          </a:p>
          <a:p>
            <a:pPr marL="171450" indent="-171450">
              <a:buFontTx/>
              <a:buChar char="-"/>
            </a:pPr>
            <a:r>
              <a:rPr lang="en-US" dirty="0"/>
              <a:t>Invite examples from the group (personal or observational).</a:t>
            </a:r>
          </a:p>
        </p:txBody>
      </p:sp>
      <p:sp>
        <p:nvSpPr>
          <p:cNvPr id="4" name="Slide Number Placeholder 3"/>
          <p:cNvSpPr>
            <a:spLocks noGrp="1"/>
          </p:cNvSpPr>
          <p:nvPr>
            <p:ph type="sldNum" sz="quarter" idx="5"/>
          </p:nvPr>
        </p:nvSpPr>
        <p:spPr/>
        <p:txBody>
          <a:bodyPr/>
          <a:lstStyle/>
          <a:p>
            <a:fld id="{2629BCBA-7DB7-0741-8134-D7555FCD372A}" type="slidenum">
              <a:rPr lang="en-US" smtClean="0"/>
              <a:t>35</a:t>
            </a:fld>
            <a:endParaRPr lang="en-US"/>
          </a:p>
        </p:txBody>
      </p:sp>
    </p:spTree>
    <p:extLst>
      <p:ext uri="{BB962C8B-B14F-4D97-AF65-F5344CB8AC3E}">
        <p14:creationId xmlns:p14="http://schemas.microsoft.com/office/powerpoint/2010/main" val="197567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Often, we just straight to Knowledge before we adequately address Awareness and Desire. </a:t>
            </a:r>
          </a:p>
          <a:p>
            <a:r>
              <a:rPr lang="en-US" dirty="0"/>
              <a:t>By using the ADKAR framework, you can better select and shape change activities to what is needed most. </a:t>
            </a:r>
          </a:p>
          <a:p>
            <a:r>
              <a:rPr lang="en-US" dirty="0"/>
              <a:t>To help people down the path of change, we need to identify the earliest barrier in their path.</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36</a:t>
            </a:fld>
            <a:endParaRPr lang="en-US"/>
          </a:p>
        </p:txBody>
      </p:sp>
    </p:spTree>
    <p:extLst>
      <p:ext uri="{BB962C8B-B14F-4D97-AF65-F5344CB8AC3E}">
        <p14:creationId xmlns:p14="http://schemas.microsoft.com/office/powerpoint/2010/main" val="18612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 them a little time to share with their groups.</a:t>
            </a:r>
          </a:p>
        </p:txBody>
      </p:sp>
      <p:sp>
        <p:nvSpPr>
          <p:cNvPr id="4" name="Slide Number Placeholder 3"/>
          <p:cNvSpPr>
            <a:spLocks noGrp="1"/>
          </p:cNvSpPr>
          <p:nvPr>
            <p:ph type="sldNum" sz="quarter" idx="5"/>
          </p:nvPr>
        </p:nvSpPr>
        <p:spPr/>
        <p:txBody>
          <a:bodyPr/>
          <a:lstStyle/>
          <a:p>
            <a:fld id="{2629BCBA-7DB7-0741-8134-D7555FCD372A}" type="slidenum">
              <a:rPr lang="en-US" smtClean="0"/>
              <a:t>37</a:t>
            </a:fld>
            <a:endParaRPr lang="en-US"/>
          </a:p>
        </p:txBody>
      </p:sp>
    </p:spTree>
    <p:extLst>
      <p:ext uri="{BB962C8B-B14F-4D97-AF65-F5344CB8AC3E}">
        <p14:creationId xmlns:p14="http://schemas.microsoft.com/office/powerpoint/2010/main" val="4011167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ADKAR markers up around the room.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Individually - Using the ADKAR assessment tool, have each person assess where they are at on each of the ADKAR items in relation to their team’s Aim statement.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all are done, have them circle the first LOWEST score (3/neutral or below) on the chart.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That is their barrier point. That is what will need to be addressed for them to move forward with the change. </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38</a:t>
            </a:fld>
            <a:endParaRPr lang="en-US"/>
          </a:p>
        </p:txBody>
      </p:sp>
    </p:spTree>
    <p:extLst>
      <p:ext uri="{BB962C8B-B14F-4D97-AF65-F5344CB8AC3E}">
        <p14:creationId xmlns:p14="http://schemas.microsoft.com/office/powerpoint/2010/main" val="4140217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ask the large group to bring to mind the clinicians that will be impacted by their Aim and do the same exercise from their perspective.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the group all gather at A. Then invite people to move forward to the next letter if their estimate of the clinician level of agreement is above a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Likely you will see most people clump at A or D with some at K and fewer at A or R.  Highlight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some process style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do we often do to get clinicians on board? A: Send to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 What ADKAR block does training address? A: K. How will knowledge help if A&amp;D are not addressed? A: Not much. </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39</a:t>
            </a:fld>
            <a:endParaRPr lang="en-US"/>
          </a:p>
        </p:txBody>
      </p:sp>
    </p:spTree>
    <p:extLst>
      <p:ext uri="{BB962C8B-B14F-4D97-AF65-F5344CB8AC3E}">
        <p14:creationId xmlns:p14="http://schemas.microsoft.com/office/powerpoint/2010/main" val="268548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a:t>Now can share what is happening today. </a:t>
            </a:r>
          </a:p>
          <a:p>
            <a:r>
              <a:rPr lang="en-US" baseline="0" dirty="0"/>
              <a:t>Can very quickly review the agenda for Day Two, if you wish.  </a:t>
            </a:r>
          </a:p>
          <a:p>
            <a:r>
              <a:rPr lang="en-US" baseline="0" dirty="0"/>
              <a:t>This is a chance to reiterate about how we will be giving them time to rethink their Aim even more – again with the caution not to necessarily jump right to “Knowledge” in the AKDAR model. </a:t>
            </a:r>
            <a:endParaRPr lang="en-US" dirty="0"/>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4</a:t>
            </a:fld>
            <a:endParaRPr lang="en-US"/>
          </a:p>
        </p:txBody>
      </p:sp>
    </p:spTree>
    <p:extLst>
      <p:ext uri="{BB962C8B-B14F-4D97-AF65-F5344CB8AC3E}">
        <p14:creationId xmlns:p14="http://schemas.microsoft.com/office/powerpoint/2010/main" val="1158810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We’ve explored ADKAR for ourselves and started thinking about how it could apply to one group likely to be impacted by the Aim.</a:t>
            </a:r>
          </a:p>
          <a:p>
            <a:r>
              <a:rPr lang="en-US" dirty="0"/>
              <a:t>Now let’s brainstorm the various groups that will be impacted by the team’s Aim.</a:t>
            </a:r>
          </a:p>
          <a:p>
            <a:r>
              <a:rPr lang="en-US" dirty="0"/>
              <a:t>And as a team, apply ADKAR to those groups to see where they are at on the path to change.</a:t>
            </a:r>
          </a:p>
          <a:p>
            <a:r>
              <a:rPr lang="en-US" dirty="0"/>
              <a:t>Why does this matter?</a:t>
            </a:r>
          </a:p>
          <a:p>
            <a:pPr lvl="1"/>
            <a:r>
              <a:rPr lang="en-US" dirty="0"/>
              <a:t>Resistance to change is normal and should be expected.</a:t>
            </a:r>
          </a:p>
          <a:p>
            <a:pPr lvl="1"/>
            <a:r>
              <a:rPr lang="en-US" dirty="0"/>
              <a:t>Managing resistance effectively depends on knowing how change will impact people, their readiness for change and the content for change. ADKAR!</a:t>
            </a:r>
          </a:p>
          <a:p>
            <a:r>
              <a:rPr lang="en-US" dirty="0"/>
              <a:t>Orient to the worksheets – the first part gives an overview of engaging change participants and the second portion is the tool. Ask them to WAIT to complete the last column until we move into the next section and being explore plans. Advise that next we will discuss plans that can help address the barrier points they identified.</a:t>
            </a:r>
          </a:p>
          <a:p>
            <a:r>
              <a:rPr lang="en-US" dirty="0"/>
              <a:t>May want to show the next two slides before you have them start.</a:t>
            </a:r>
          </a:p>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40</a:t>
            </a:fld>
            <a:endParaRPr lang="en-US"/>
          </a:p>
        </p:txBody>
      </p:sp>
    </p:spTree>
    <p:extLst>
      <p:ext uri="{BB962C8B-B14F-4D97-AF65-F5344CB8AC3E}">
        <p14:creationId xmlns:p14="http://schemas.microsoft.com/office/powerpoint/2010/main" val="3677877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Reminder to have them put this into their PowerPoint.  </a:t>
            </a:r>
          </a:p>
          <a:p>
            <a:r>
              <a:rPr lang="en-US" dirty="0"/>
              <a:t>This is what the slide looks like.  </a:t>
            </a:r>
          </a:p>
        </p:txBody>
      </p:sp>
      <p:sp>
        <p:nvSpPr>
          <p:cNvPr id="4" name="Slide Number Placeholder 3"/>
          <p:cNvSpPr>
            <a:spLocks noGrp="1"/>
          </p:cNvSpPr>
          <p:nvPr>
            <p:ph type="sldNum" sz="quarter" idx="5"/>
          </p:nvPr>
        </p:nvSpPr>
        <p:spPr/>
        <p:txBody>
          <a:bodyPr/>
          <a:lstStyle/>
          <a:p>
            <a:fld id="{2629BCBA-7DB7-0741-8134-D7555FCD372A}" type="slidenum">
              <a:rPr lang="en-US" smtClean="0"/>
              <a:t>41</a:t>
            </a:fld>
            <a:endParaRPr lang="en-US"/>
          </a:p>
        </p:txBody>
      </p:sp>
    </p:spTree>
    <p:extLst>
      <p:ext uri="{BB962C8B-B14F-4D97-AF65-F5344CB8AC3E}">
        <p14:creationId xmlns:p14="http://schemas.microsoft.com/office/powerpoint/2010/main" val="1002420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Put this up to help participants think about groups impacted by the Aim for this exercise if needed</a:t>
            </a:r>
          </a:p>
        </p:txBody>
      </p:sp>
      <p:sp>
        <p:nvSpPr>
          <p:cNvPr id="4" name="Slide Number Placeholder 3"/>
          <p:cNvSpPr>
            <a:spLocks noGrp="1"/>
          </p:cNvSpPr>
          <p:nvPr>
            <p:ph type="sldNum" sz="quarter" idx="5"/>
          </p:nvPr>
        </p:nvSpPr>
        <p:spPr/>
        <p:txBody>
          <a:bodyPr/>
          <a:lstStyle/>
          <a:p>
            <a:fld id="{2629BCBA-7DB7-0741-8134-D7555FCD372A}" type="slidenum">
              <a:rPr lang="en-US" smtClean="0"/>
              <a:t>42</a:t>
            </a:fld>
            <a:endParaRPr lang="en-US"/>
          </a:p>
        </p:txBody>
      </p:sp>
    </p:spTree>
    <p:extLst>
      <p:ext uri="{BB962C8B-B14F-4D97-AF65-F5344CB8AC3E}">
        <p14:creationId xmlns:p14="http://schemas.microsoft.com/office/powerpoint/2010/main" val="336561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module is only 15 minutes 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prior exercise, we found that we have several groups potentially impacted by the 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groups all face barriers somewhere on the ADKAR path to change. That’s great, but what do we do about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plans to help people get past those barriers.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discuss those plans, and you are going to work with your team to develop the plans for those impacted by your 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actions you determined via the earlier exercise (addressing gaps with PM, CM and leadership/sponsorship) and the actions you determine via developing these next plans, will then be assembled into the “</a:t>
            </a:r>
            <a:r>
              <a:rPr lang="en-US" b="1" dirty="0"/>
              <a:t>NEED A NAME AND A TEMPLATE FOR THIS PLAN PLAN” </a:t>
            </a:r>
            <a:r>
              <a:rPr lang="en-US" dirty="0"/>
              <a:t>for achieving your Aim.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Objectives, Module 13.  Bridges, Trees and Bears – Oh My!  Navigating Barriers.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List the 7 elements that can help to address barriers when it comes to implementing their WH Action Plans.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Explore how the 7 elements we will be discussing tie in to all of the ADKAR barrier points we discussed in the prior module.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43</a:t>
            </a:fld>
            <a:endParaRPr lang="en-US"/>
          </a:p>
        </p:txBody>
      </p:sp>
    </p:spTree>
    <p:extLst>
      <p:ext uri="{BB962C8B-B14F-4D97-AF65-F5344CB8AC3E}">
        <p14:creationId xmlns:p14="http://schemas.microsoft.com/office/powerpoint/2010/main" val="1821602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Before we talk about the 7 elements, it is good to pause and review the various barriers we have identified.  </a:t>
            </a:r>
          </a:p>
          <a:p>
            <a:r>
              <a:rPr lang="en-US" dirty="0"/>
              <a:t>Ideally, these will be listed on flip chart sheets, e.g., when we list weaknesses and threats as part of the SWOT assessment.</a:t>
            </a:r>
          </a:p>
          <a:p>
            <a:r>
              <a:rPr lang="en-US" dirty="0"/>
              <a:t>The jackhammer metaphor is meant to be humorous – although steadily chipping away (noisily or not) at a barrier is an apt metaphor...</a:t>
            </a:r>
          </a:p>
        </p:txBody>
      </p:sp>
      <p:sp>
        <p:nvSpPr>
          <p:cNvPr id="4" name="Slide Number Placeholder 3"/>
          <p:cNvSpPr>
            <a:spLocks noGrp="1"/>
          </p:cNvSpPr>
          <p:nvPr>
            <p:ph type="sldNum" sz="quarter" idx="5"/>
          </p:nvPr>
        </p:nvSpPr>
        <p:spPr/>
        <p:txBody>
          <a:bodyPr/>
          <a:lstStyle/>
          <a:p>
            <a:pPr>
              <a:defRPr/>
            </a:pPr>
            <a:fld id="{A4844692-DC52-406F-9DA8-9AD0650E4A6E}" type="slidenum">
              <a:rPr lang="en-US" smtClean="0"/>
              <a:pPr>
                <a:defRPr/>
              </a:pPr>
              <a:t>44</a:t>
            </a:fld>
            <a:endParaRPr lang="en-US"/>
          </a:p>
        </p:txBody>
      </p:sp>
    </p:spTree>
    <p:extLst>
      <p:ext uri="{BB962C8B-B14F-4D97-AF65-F5344CB8AC3E}">
        <p14:creationId xmlns:p14="http://schemas.microsoft.com/office/powerpoint/2010/main" val="4038771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Faculty: For this course, we’ve assembled elements from various sources (borrowing heavily from </a:t>
            </a:r>
            <a:r>
              <a:rPr lang="en-US" dirty="0" err="1"/>
              <a:t>Prosci</a:t>
            </a:r>
            <a:r>
              <a:rPr lang="en-US" dirty="0"/>
              <a:t>) that can help you address the barriers you are most likely to encounter on the journey to WH CC. </a:t>
            </a:r>
          </a:p>
          <a:p>
            <a:r>
              <a:rPr lang="en-US" dirty="0"/>
              <a:t>The next several modules (with a brief interlude at the end of today) focus on these, in this order. </a:t>
            </a:r>
          </a:p>
        </p:txBody>
      </p:sp>
      <p:sp>
        <p:nvSpPr>
          <p:cNvPr id="4" name="Slide Number Placeholder 3"/>
          <p:cNvSpPr>
            <a:spLocks noGrp="1"/>
          </p:cNvSpPr>
          <p:nvPr>
            <p:ph type="sldNum" sz="quarter" idx="5"/>
          </p:nvPr>
        </p:nvSpPr>
        <p:spPr/>
        <p:txBody>
          <a:bodyPr/>
          <a:lstStyle/>
          <a:p>
            <a:fld id="{2629BCBA-7DB7-0741-8134-D7555FCD372A}" type="slidenum">
              <a:rPr lang="en-US" smtClean="0"/>
              <a:t>45</a:t>
            </a:fld>
            <a:endParaRPr lang="en-US"/>
          </a:p>
        </p:txBody>
      </p:sp>
    </p:spTree>
    <p:extLst>
      <p:ext uri="{BB962C8B-B14F-4D97-AF65-F5344CB8AC3E}">
        <p14:creationId xmlns:p14="http://schemas.microsoft.com/office/powerpoint/2010/main" val="4062414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https://etoolkit.prosci.com/process/phase-2-manage/develop-change-management-plans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five key plans that define the steps needed to support the individuals being impacted by the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Walk through this with the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barrier point is A, we would address this through developing a communications plan, sponsor roadmap and coaching plan. If the barrier point is D….etc.</a:t>
            </a:r>
          </a:p>
        </p:txBody>
      </p:sp>
    </p:spTree>
    <p:extLst>
      <p:ext uri="{BB962C8B-B14F-4D97-AF65-F5344CB8AC3E}">
        <p14:creationId xmlns:p14="http://schemas.microsoft.com/office/powerpoint/2010/main" val="164688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is the only slide in this module.  </a:t>
            </a:r>
          </a:p>
          <a:p>
            <a:r>
              <a:rPr lang="en-US" dirty="0"/>
              <a:t>The material prior to this and then this slide offer a chance.</a:t>
            </a:r>
          </a:p>
          <a:p>
            <a:r>
              <a:rPr lang="en-US" dirty="0"/>
              <a:t>Learning Objectives, Module 9.  Mindful Awareness Activity/Team Building</a:t>
            </a:r>
          </a:p>
          <a:p>
            <a:pPr marL="228600" indent="-228600">
              <a:buAutoNum type="arabicPeriod"/>
            </a:pPr>
            <a:r>
              <a:rPr lang="en-US" dirty="0"/>
              <a:t>Complete another new mindful awareness experience.  Examples may include a partner exercise, like the “Just Like Me” activity.  </a:t>
            </a:r>
          </a:p>
          <a:p>
            <a:pPr marL="228600" indent="-228600">
              <a:buAutoNum type="arabicPeriod"/>
            </a:pPr>
            <a:r>
              <a:rPr lang="en-US" dirty="0"/>
              <a:t>Build additional connections with fellow participants.</a:t>
            </a:r>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5</a:t>
            </a:fld>
            <a:endParaRPr lang="en-US"/>
          </a:p>
        </p:txBody>
      </p:sp>
    </p:spTree>
    <p:extLst>
      <p:ext uri="{BB962C8B-B14F-4D97-AF65-F5344CB8AC3E}">
        <p14:creationId xmlns:p14="http://schemas.microsoft.com/office/powerpoint/2010/main" val="123525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Next, we will explore how we can get to the first stop on our journey – change and project management with appropriate sponsorship will help us get there faster than any one aspect along.</a:t>
            </a:r>
          </a:p>
          <a:p>
            <a:r>
              <a:rPr lang="en-US" dirty="0"/>
              <a:t>Ask them if they know what SWOT stands for.  </a:t>
            </a:r>
          </a:p>
          <a:p>
            <a:r>
              <a:rPr lang="en-US" dirty="0"/>
              <a:t>Learning Objectives, Module 10.  SWOT’s Happening.</a:t>
            </a:r>
          </a:p>
          <a:p>
            <a:pPr marL="228600" indent="-228600">
              <a:buAutoNum type="arabicPeriod"/>
            </a:pPr>
            <a:r>
              <a:rPr lang="en-US" dirty="0"/>
              <a:t>Learn how to do a SWOT analysis related to their specific Aim Statement.</a:t>
            </a:r>
          </a:p>
          <a:p>
            <a:pPr marL="228600" indent="-228600">
              <a:buAutoNum type="arabicPeriod"/>
            </a:pPr>
            <a:r>
              <a:rPr lang="en-US" dirty="0"/>
              <a:t>Consider how SWOT is informed by the people side of change.</a:t>
            </a:r>
          </a:p>
          <a:p>
            <a:pPr marL="228600" indent="-228600">
              <a:buAutoNum type="arabicPeriod"/>
            </a:pPr>
            <a:r>
              <a:rPr lang="en-US" dirty="0"/>
              <a:t>Share their experiences, and learn from other groups’ sharing as well.</a:t>
            </a:r>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6</a:t>
            </a:fld>
            <a:endParaRPr lang="en-US"/>
          </a:p>
        </p:txBody>
      </p:sp>
    </p:spTree>
    <p:extLst>
      <p:ext uri="{BB962C8B-B14F-4D97-AF65-F5344CB8AC3E}">
        <p14:creationId xmlns:p14="http://schemas.microsoft.com/office/powerpoint/2010/main" val="111791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at least 10-15min for this activity. This module is 40 minutes long, so you can likely give them even more like 20-25 minutes.  </a:t>
            </a:r>
          </a:p>
          <a:p>
            <a:r>
              <a:rPr lang="en-US" dirty="0"/>
              <a:t>Some participants will be familiar with SWOT, others won’t. Assume many people haven’t done this before.</a:t>
            </a:r>
          </a:p>
          <a:p>
            <a:r>
              <a:rPr lang="en-US" dirty="0"/>
              <a:t>If you sense that participants haven’t done the prequel SWOT, give them some time to work together as a facility to discuss SWOT (10-15 min).  A useful conclusion to this is to debrief with a large group discussion and prompt people to share one S, W, O, or T.  Notice if your participants are highlighting more “project management” kind of issues (e.g., resources, competing initiatives, new clinics being built) vs. the “people side of change” (e.g., fatigue with constant change in the VA, staff being really invested in the old model of care, passionate staff).    </a:t>
            </a:r>
          </a:p>
        </p:txBody>
      </p:sp>
      <p:sp>
        <p:nvSpPr>
          <p:cNvPr id="4" name="Slide Number Placeholder 3"/>
          <p:cNvSpPr>
            <a:spLocks noGrp="1"/>
          </p:cNvSpPr>
          <p:nvPr>
            <p:ph type="sldNum" sz="quarter" idx="5"/>
          </p:nvPr>
        </p:nvSpPr>
        <p:spPr/>
        <p:txBody>
          <a:bodyPr/>
          <a:lstStyle/>
          <a:p>
            <a:pPr>
              <a:defRPr/>
            </a:pPr>
            <a:fld id="{A4844692-DC52-406F-9DA8-9AD0650E4A6E}" type="slidenum">
              <a:rPr lang="en-US" smtClean="0"/>
              <a:pPr>
                <a:defRPr/>
              </a:pPr>
              <a:t>7</a:t>
            </a:fld>
            <a:endParaRPr lang="en-US"/>
          </a:p>
        </p:txBody>
      </p:sp>
    </p:spTree>
    <p:extLst>
      <p:ext uri="{BB962C8B-B14F-4D97-AF65-F5344CB8AC3E}">
        <p14:creationId xmlns:p14="http://schemas.microsoft.com/office/powerpoint/2010/main" val="385930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Next we will explore how we can get to the first stop on our journey – change and project management with appropriate sponsorship will help us get there faster than any one aspect alone.</a:t>
            </a:r>
          </a:p>
          <a:p>
            <a:r>
              <a:rPr lang="en-US" dirty="0"/>
              <a:t>Learning Objectives, Module 11.  Our Transportation to Success.</a:t>
            </a:r>
          </a:p>
          <a:p>
            <a:pPr marL="228600" indent="-228600">
              <a:buAutoNum type="arabicPeriod"/>
            </a:pPr>
            <a:r>
              <a:rPr lang="en-US" dirty="0"/>
              <a:t>Discuss the differences between project management and change management.</a:t>
            </a:r>
          </a:p>
          <a:p>
            <a:pPr marL="228600" indent="-228600">
              <a:buAutoNum type="arabicPeriod"/>
            </a:pPr>
            <a:r>
              <a:rPr lang="en-US" dirty="0"/>
              <a:t>Become more familiar with the </a:t>
            </a:r>
            <a:r>
              <a:rPr lang="en-US" dirty="0" err="1"/>
              <a:t>Prosci</a:t>
            </a:r>
            <a:r>
              <a:rPr lang="en-US" dirty="0"/>
              <a:t> model of change, including the ADKAR tool.  </a:t>
            </a:r>
          </a:p>
          <a:p>
            <a:pPr marL="228600" indent="-228600">
              <a:buAutoNum type="arabicPeriod"/>
            </a:pPr>
            <a:r>
              <a:rPr lang="en-US" dirty="0"/>
              <a:t>List at least 3 negative consequences of not managing the people side of change. </a:t>
            </a:r>
          </a:p>
          <a:p>
            <a:pPr marL="228600" indent="-228600">
              <a:buAutoNum type="arabicPeriod"/>
            </a:pPr>
            <a:r>
              <a:rPr lang="en-US" dirty="0"/>
              <a:t>Become familiar with the </a:t>
            </a:r>
            <a:r>
              <a:rPr lang="en-US" dirty="0" err="1"/>
              <a:t>Prosci</a:t>
            </a:r>
            <a:r>
              <a:rPr lang="en-US" dirty="0"/>
              <a:t> Project Change Triangle.</a:t>
            </a:r>
          </a:p>
          <a:p>
            <a:pPr marL="228600" indent="-228600">
              <a:buAutoNum type="arabicPeriod"/>
            </a:pPr>
            <a:r>
              <a:rPr lang="en-US" dirty="0"/>
              <a:t>Complete the Foundations for Change Activity, including adding their thoughts to their PowerPoint presentations.</a:t>
            </a:r>
          </a:p>
        </p:txBody>
      </p:sp>
      <p:sp>
        <p:nvSpPr>
          <p:cNvPr id="4" name="Slide Number Placeholder 3"/>
          <p:cNvSpPr>
            <a:spLocks noGrp="1"/>
          </p:cNvSpPr>
          <p:nvPr>
            <p:ph type="sldNum" sz="quarter" idx="10"/>
          </p:nvPr>
        </p:nvSpPr>
        <p:spPr/>
        <p:txBody>
          <a:bodyPr/>
          <a:lstStyle/>
          <a:p>
            <a:pPr>
              <a:defRPr/>
            </a:pPr>
            <a:fld id="{A4844692-DC52-406F-9DA8-9AD0650E4A6E}" type="slidenum">
              <a:rPr lang="en-US" smtClean="0"/>
              <a:pPr>
                <a:defRPr/>
              </a:pPr>
              <a:t>8</a:t>
            </a:fld>
            <a:endParaRPr lang="en-US"/>
          </a:p>
        </p:txBody>
      </p:sp>
    </p:spTree>
    <p:extLst>
      <p:ext uri="{BB962C8B-B14F-4D97-AF65-F5344CB8AC3E}">
        <p14:creationId xmlns:p14="http://schemas.microsoft.com/office/powerpoint/2010/main" val="125723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buFontTx/>
              <a:buNone/>
            </a:pPr>
            <a:r>
              <a:rPr lang="en-US" dirty="0"/>
              <a:t>Acknowledge participants skill level with project management.  Ask for show of hands of people who have managed projects across their careers.</a:t>
            </a:r>
          </a:p>
          <a:p>
            <a:pPr marL="0" indent="0">
              <a:buFontTx/>
              <a:buNone/>
            </a:pPr>
            <a:r>
              <a:rPr lang="en-US" dirty="0"/>
              <a:t>Explain that project management is often task or action oriented and often does NOT include addressing the people side of change.</a:t>
            </a:r>
          </a:p>
        </p:txBody>
      </p:sp>
      <p:sp>
        <p:nvSpPr>
          <p:cNvPr id="4" name="Slide Number Placeholder 3"/>
          <p:cNvSpPr>
            <a:spLocks noGrp="1"/>
          </p:cNvSpPr>
          <p:nvPr>
            <p:ph type="sldNum" sz="quarter" idx="5"/>
          </p:nvPr>
        </p:nvSpPr>
        <p:spPr/>
        <p:txBody>
          <a:bodyPr/>
          <a:lstStyle/>
          <a:p>
            <a:fld id="{8CAEEAF0-0F73-4867-BD01-4AFF35C8F46E}" type="slidenum">
              <a:rPr lang="en-US" smtClean="0"/>
              <a:t>9</a:t>
            </a:fld>
            <a:endParaRPr lang="en-US"/>
          </a:p>
        </p:txBody>
      </p:sp>
    </p:spTree>
    <p:extLst>
      <p:ext uri="{BB962C8B-B14F-4D97-AF65-F5344CB8AC3E}">
        <p14:creationId xmlns:p14="http://schemas.microsoft.com/office/powerpoint/2010/main" val="3132574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4984" y="1618985"/>
            <a:ext cx="7523216" cy="1981471"/>
          </a:xfrm>
          <a:prstGeom prst="rect">
            <a:avLst/>
          </a:prstGeom>
        </p:spPr>
        <p:txBody>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6091" y="3886200"/>
            <a:ext cx="6858001" cy="1752600"/>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stretch>
            <a:fillRect/>
          </a:stretch>
        </p:blipFill>
        <p:spPr>
          <a:xfrm>
            <a:off x="392908" y="105675"/>
            <a:ext cx="3799322" cy="1026396"/>
          </a:xfrm>
          <a:prstGeom prst="rect">
            <a:avLst/>
          </a:prstGeom>
        </p:spPr>
      </p:pic>
      <p:pic>
        <p:nvPicPr>
          <p:cNvPr id="7" name="Picture 6"/>
          <p:cNvPicPr>
            <a:picLocks noChangeAspect="1"/>
          </p:cNvPicPr>
          <p:nvPr userDrawn="1"/>
        </p:nvPicPr>
        <p:blipFill>
          <a:blip r:embed="rId4"/>
          <a:stretch>
            <a:fillRect/>
          </a:stretch>
        </p:blipFill>
        <p:spPr>
          <a:xfrm>
            <a:off x="-3688" y="343268"/>
            <a:ext cx="3069958" cy="876458"/>
          </a:xfrm>
          <a:prstGeom prst="rect">
            <a:avLst/>
          </a:prstGeom>
        </p:spPr>
      </p:pic>
      <p:pic>
        <p:nvPicPr>
          <p:cNvPr id="9" name="Picture 8"/>
          <p:cNvPicPr>
            <a:picLocks noChangeAspect="1"/>
          </p:cNvPicPr>
          <p:nvPr userDrawn="1"/>
        </p:nvPicPr>
        <p:blipFill>
          <a:blip r:embed="rId5"/>
          <a:stretch>
            <a:fillRect/>
          </a:stretch>
        </p:blipFill>
        <p:spPr>
          <a:xfrm>
            <a:off x="8234091" y="92533"/>
            <a:ext cx="909910" cy="760888"/>
          </a:xfrm>
          <a:prstGeom prst="rect">
            <a:avLst/>
          </a:prstGeom>
        </p:spPr>
      </p:pic>
    </p:spTree>
    <p:extLst>
      <p:ext uri="{BB962C8B-B14F-4D97-AF65-F5344CB8AC3E}">
        <p14:creationId xmlns:p14="http://schemas.microsoft.com/office/powerpoint/2010/main" val="375039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72763"/>
            <a:ext cx="8229600" cy="639615"/>
          </a:xfrm>
          <a:prstGeom prst="rect">
            <a:avLst/>
          </a:prstGeom>
        </p:spPr>
        <p:txBody>
          <a:bodyPr/>
          <a:lstStyle>
            <a:lvl1pPr>
              <a:defRPr sz="4000" baseline="0">
                <a:solidFill>
                  <a:schemeClr val="bg1"/>
                </a:solidFill>
                <a:latin typeface="+mj-lt"/>
              </a:defRPr>
            </a:lvl1pPr>
          </a:lstStyle>
          <a:p>
            <a:r>
              <a:rPr lang="en-US" dirty="0"/>
              <a:t>Add Title</a:t>
            </a:r>
          </a:p>
        </p:txBody>
      </p:sp>
      <p:sp>
        <p:nvSpPr>
          <p:cNvPr id="3" name="Slide Number Placeholder 5"/>
          <p:cNvSpPr>
            <a:spLocks noGrp="1"/>
          </p:cNvSpPr>
          <p:nvPr>
            <p:ph type="sldNum" sz="quarter" idx="10"/>
          </p:nvPr>
        </p:nvSpPr>
        <p:spPr>
          <a:xfrm>
            <a:off x="8653464" y="6492877"/>
            <a:ext cx="490537" cy="365125"/>
          </a:xfrm>
          <a:prstGeom prst="rect">
            <a:avLst/>
          </a:prstGeom>
        </p:spPr>
        <p:txBody>
          <a:bodyPr/>
          <a:lstStyle>
            <a:lvl1pPr>
              <a:defRPr>
                <a:solidFill>
                  <a:srgbClr val="FFFFFF"/>
                </a:solidFill>
              </a:defRPr>
            </a:lvl1pPr>
          </a:lstStyle>
          <a:p>
            <a:pPr>
              <a:defRPr/>
            </a:pPr>
            <a:fld id="{F026468F-9E6E-44D7-AC4F-7D16D5698708}" type="slidenum">
              <a:rPr lang="en-US" smtClean="0"/>
              <a:pPr>
                <a:defRPr/>
              </a:pPr>
              <a:t>‹#›</a:t>
            </a:fld>
            <a:endParaRPr lang="en-US" dirty="0"/>
          </a:p>
        </p:txBody>
      </p:sp>
      <p:sp>
        <p:nvSpPr>
          <p:cNvPr id="4" name="Title 1"/>
          <p:cNvSpPr txBox="1">
            <a:spLocks/>
          </p:cNvSpPr>
          <p:nvPr userDrawn="1"/>
        </p:nvSpPr>
        <p:spPr>
          <a:xfrm>
            <a:off x="457200" y="914422"/>
            <a:ext cx="8229600" cy="639615"/>
          </a:xfrm>
          <a:prstGeom prst="rect">
            <a:avLst/>
          </a:prstGeom>
        </p:spPr>
        <p:txBody>
          <a:bodyPr/>
          <a:lstStyle>
            <a:lvl1pPr algn="ctr" defTabSz="457200" rtl="0" eaLnBrk="1" fontAlgn="base" hangingPunct="1">
              <a:spcBef>
                <a:spcPct val="0"/>
              </a:spcBef>
              <a:spcAft>
                <a:spcPct val="0"/>
              </a:spcAft>
              <a:defRPr sz="4000" kern="1200" baseline="0">
                <a:solidFill>
                  <a:schemeClr val="bg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en-US" sz="4000" dirty="0">
                <a:solidFill>
                  <a:srgbClr val="000000"/>
                </a:solidFill>
              </a:rPr>
              <a:t>Add Subtitle</a:t>
            </a:r>
          </a:p>
        </p:txBody>
      </p:sp>
    </p:spTree>
    <p:extLst>
      <p:ext uri="{BB962C8B-B14F-4D97-AF65-F5344CB8AC3E}">
        <p14:creationId xmlns:p14="http://schemas.microsoft.com/office/powerpoint/2010/main" val="3531469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8653464" y="6492877"/>
            <a:ext cx="490537" cy="365125"/>
          </a:xfrm>
          <a:prstGeom prst="rect">
            <a:avLst/>
          </a:prstGeom>
        </p:spPr>
        <p:txBody>
          <a:bodyPr/>
          <a:lstStyle>
            <a:lvl1pPr>
              <a:defRPr>
                <a:solidFill>
                  <a:srgbClr val="FFFFFF"/>
                </a:solidFill>
              </a:defRPr>
            </a:lvl1pPr>
          </a:lstStyle>
          <a:p>
            <a:pPr>
              <a:defRPr/>
            </a:pPr>
            <a:fld id="{7B305C9E-AB87-4A3D-B7B1-6DC7A10BA058}" type="slidenum">
              <a:rPr lang="en-US" smtClean="0"/>
              <a:pPr>
                <a:defRPr/>
              </a:pPr>
              <a:t>‹#›</a:t>
            </a:fld>
            <a:endParaRPr lang="en-US" dirty="0"/>
          </a:p>
        </p:txBody>
      </p:sp>
    </p:spTree>
    <p:extLst>
      <p:ext uri="{BB962C8B-B14F-4D97-AF65-F5344CB8AC3E}">
        <p14:creationId xmlns:p14="http://schemas.microsoft.com/office/powerpoint/2010/main" val="339519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a:prstGeom prst="rect">
            <a:avLst/>
          </a:prstGeom>
        </p:spPr>
        <p:txBody>
          <a:bodyPr>
            <a:normAutofit/>
          </a:bodyPr>
          <a:lstStyle>
            <a:lvl1pPr>
              <a:defRPr sz="3200"/>
            </a:lvl1pPr>
            <a:lvl2pPr>
              <a:defRPr sz="2800"/>
            </a:lvl2pPr>
            <a:lvl3pPr>
              <a:defRPr sz="2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1" y="1997296"/>
            <a:ext cx="3008313" cy="4128866"/>
          </a:xfrm>
          <a:prstGeom prst="rect">
            <a:avLst/>
          </a:prstGeom>
          <a:solidFill>
            <a:srgbClr val="FFFFFF"/>
          </a:solidFill>
          <a:ln>
            <a:solidFill>
              <a:srgbClr val="BFBFBF"/>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5"/>
          <p:cNvSpPr>
            <a:spLocks noGrp="1"/>
          </p:cNvSpPr>
          <p:nvPr>
            <p:ph type="title" hasCustomPrompt="1"/>
          </p:nvPr>
        </p:nvSpPr>
        <p:spPr>
          <a:xfrm>
            <a:off x="457200" y="145595"/>
            <a:ext cx="8229600" cy="701108"/>
          </a:xfrm>
          <a:prstGeom prst="rect">
            <a:avLst/>
          </a:prstGeom>
        </p:spPr>
        <p:txBody>
          <a:bodyPr/>
          <a:lstStyle>
            <a:lvl1pPr>
              <a:defRPr>
                <a:solidFill>
                  <a:srgbClr val="FFFFFF"/>
                </a:solidFill>
              </a:defRPr>
            </a:lvl1pPr>
          </a:lstStyle>
          <a:p>
            <a:r>
              <a:rPr lang="en-US" dirty="0"/>
              <a:t>Title</a:t>
            </a:r>
          </a:p>
        </p:txBody>
      </p:sp>
      <p:sp>
        <p:nvSpPr>
          <p:cNvPr id="5" name="Slide Number Placeholder 5"/>
          <p:cNvSpPr>
            <a:spLocks noGrp="1"/>
          </p:cNvSpPr>
          <p:nvPr>
            <p:ph type="sldNum" sz="quarter" idx="10"/>
          </p:nvPr>
        </p:nvSpPr>
        <p:spPr>
          <a:xfrm>
            <a:off x="8653464" y="6492877"/>
            <a:ext cx="490537" cy="365125"/>
          </a:xfrm>
          <a:prstGeom prst="rect">
            <a:avLst/>
          </a:prstGeom>
        </p:spPr>
        <p:txBody>
          <a:bodyPr/>
          <a:lstStyle>
            <a:lvl1pPr>
              <a:defRPr>
                <a:solidFill>
                  <a:schemeClr val="bg1"/>
                </a:solidFill>
              </a:defRPr>
            </a:lvl1pPr>
          </a:lstStyle>
          <a:p>
            <a:pPr>
              <a:defRPr/>
            </a:pPr>
            <a:fld id="{7DA49D98-EFC7-417B-BAD7-8BBB264713DC}" type="slidenum">
              <a:rPr lang="en-US" smtClean="0"/>
              <a:pPr>
                <a:defRPr/>
              </a:pPr>
              <a:t>‹#›</a:t>
            </a:fld>
            <a:endParaRPr lang="en-US" dirty="0"/>
          </a:p>
        </p:txBody>
      </p:sp>
    </p:spTree>
    <p:extLst>
      <p:ext uri="{BB962C8B-B14F-4D97-AF65-F5344CB8AC3E}">
        <p14:creationId xmlns:p14="http://schemas.microsoft.com/office/powerpoint/2010/main" val="44064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a:prstGeom prst="rect">
            <a:avLst/>
          </a:prstGeo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1" y="1997296"/>
            <a:ext cx="3008313" cy="4128866"/>
          </a:xfrm>
          <a:prstGeom prst="rect">
            <a:avLst/>
          </a:prstGeom>
          <a:solidFill>
            <a:srgbClr val="FFFFFF"/>
          </a:solidFill>
          <a:ln>
            <a:solidFill>
              <a:srgbClr val="BFBFBF"/>
            </a:solidFill>
          </a:ln>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5"/>
          <p:cNvSpPr>
            <a:spLocks noGrp="1"/>
          </p:cNvSpPr>
          <p:nvPr>
            <p:ph type="title"/>
          </p:nvPr>
        </p:nvSpPr>
        <p:spPr>
          <a:xfrm>
            <a:off x="457200" y="274640"/>
            <a:ext cx="8229600" cy="1290637"/>
          </a:xfrm>
          <a:prstGeom prst="rect">
            <a:avLst/>
          </a:prstGeom>
        </p:spPr>
        <p:txBody>
          <a:bodyPr/>
          <a:lstStyle>
            <a:lvl1pPr>
              <a:defRPr>
                <a:solidFill>
                  <a:srgbClr val="FFFFFF"/>
                </a:solidFill>
              </a:defRPr>
            </a:lvl1pPr>
          </a:lstStyle>
          <a:p>
            <a:r>
              <a:rPr lang="en-US" dirty="0"/>
              <a:t>Click to edit Master title style</a:t>
            </a:r>
          </a:p>
        </p:txBody>
      </p:sp>
      <p:sp>
        <p:nvSpPr>
          <p:cNvPr id="5"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7DA49D98-EFC7-417B-BAD7-8BBB264713D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6"/>
            <a:ext cx="5486400" cy="2724039"/>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682602"/>
            <a:ext cx="5486400" cy="61356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itle 4"/>
          <p:cNvSpPr>
            <a:spLocks noGrp="1"/>
          </p:cNvSpPr>
          <p:nvPr>
            <p:ph type="title"/>
          </p:nvPr>
        </p:nvSpPr>
        <p:spPr>
          <a:xfrm>
            <a:off x="457200" y="142560"/>
            <a:ext cx="8229600" cy="1290637"/>
          </a:xfrm>
          <a:prstGeom prst="rect">
            <a:avLst/>
          </a:prstGeom>
        </p:spPr>
        <p:txBody>
          <a:bodyPr/>
          <a:lstStyle>
            <a:lvl1pPr>
              <a:defRPr>
                <a:solidFill>
                  <a:srgbClr val="FFFFFF"/>
                </a:solidFill>
              </a:defRPr>
            </a:lvl1pPr>
          </a:lstStyle>
          <a:p>
            <a:r>
              <a:rPr lang="en-US" dirty="0"/>
              <a:t>Click to edit Master title style</a:t>
            </a:r>
          </a:p>
        </p:txBody>
      </p:sp>
      <p:sp>
        <p:nvSpPr>
          <p:cNvPr id="6"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383243D4-2408-4D44-8423-0987F0590240}"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nvPicPr>
        <p:blipFill>
          <a:blip r:embed="rId2"/>
          <a:srcRect/>
          <a:stretch/>
        </p:blipFill>
        <p:spPr>
          <a:xfrm>
            <a:off x="0" y="0"/>
            <a:ext cx="9144000" cy="6858000"/>
          </a:xfrm>
          <a:prstGeom prst="rect">
            <a:avLst/>
          </a:prstGeom>
        </p:spPr>
      </p:pic>
      <p:sp>
        <p:nvSpPr>
          <p:cNvPr id="3" name="Content Placeholder 2"/>
          <p:cNvSpPr>
            <a:spLocks noGrp="1"/>
          </p:cNvSpPr>
          <p:nvPr>
            <p:ph idx="1" hasCustomPrompt="1"/>
          </p:nvPr>
        </p:nvSpPr>
        <p:spPr>
          <a:xfrm>
            <a:off x="469745" y="1726447"/>
            <a:ext cx="8282370" cy="4238924"/>
          </a:xfrm>
          <a:prstGeom prst="rect">
            <a:avLst/>
          </a:prstGeom>
        </p:spPr>
        <p:txBody>
          <a:bodyPr>
            <a:normAutofit/>
          </a:bodyPr>
          <a:lstStyle>
            <a:lvl1pPr>
              <a:buClr>
                <a:srgbClr val="0083BE"/>
              </a:buClr>
              <a:defRPr sz="1650">
                <a:solidFill>
                  <a:schemeClr val="tx2"/>
                </a:solidFill>
              </a:defRPr>
            </a:lvl1pPr>
            <a:lvl2pPr marL="514350" indent="-171450">
              <a:buClr>
                <a:srgbClr val="0083BE"/>
              </a:buClr>
              <a:buSzPct val="80000"/>
              <a:buFont typeface="Courier New" panose="02070309020205020404" pitchFamily="49" charset="0"/>
              <a:buChar char="o"/>
              <a:defRPr sz="1650">
                <a:solidFill>
                  <a:schemeClr val="tx2"/>
                </a:solidFill>
              </a:defRPr>
            </a:lvl2pPr>
            <a:lvl3pPr marL="857250" indent="-171450">
              <a:buClr>
                <a:srgbClr val="0083BE"/>
              </a:buClr>
              <a:buFont typeface="Wingdings" pitchFamily="2" charset="2"/>
              <a:buChar char="§"/>
              <a:defRPr sz="1650">
                <a:solidFill>
                  <a:schemeClr val="tx2"/>
                </a:solidFill>
              </a:defRPr>
            </a:lvl3pPr>
            <a:lvl4pPr marL="1200150" indent="-171450">
              <a:buClr>
                <a:srgbClr val="0083BE"/>
              </a:buClr>
              <a:buFont typeface="Monaco" pitchFamily="2" charset="77"/>
              <a:buChar char="⎼"/>
              <a:defRPr sz="1650">
                <a:solidFill>
                  <a:schemeClr val="tx2"/>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4153662" y="6221416"/>
            <a:ext cx="87249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488157" y="350729"/>
            <a:ext cx="7506581" cy="117744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spTree>
    <p:extLst>
      <p:ext uri="{BB962C8B-B14F-4D97-AF65-F5344CB8AC3E}">
        <p14:creationId xmlns:p14="http://schemas.microsoft.com/office/powerpoint/2010/main" val="3034431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custDataLst>
              <p:tags r:id="rId1"/>
            </p:custDataLst>
          </p:nvPr>
        </p:nvPicPr>
        <p:blipFill>
          <a:blip r:embed="rId6"/>
          <a:stretch>
            <a:fillRect/>
          </a:stretch>
        </p:blipFill>
        <p:spPr>
          <a:xfrm>
            <a:off x="0" y="0"/>
            <a:ext cx="9144000" cy="6858000"/>
          </a:xfrm>
          <a:prstGeom prst="rect">
            <a:avLst/>
          </a:prstGeom>
        </p:spPr>
      </p:pic>
      <p:sp>
        <p:nvSpPr>
          <p:cNvPr id="2" name="Title 1"/>
          <p:cNvSpPr>
            <a:spLocks noGrp="1"/>
          </p:cNvSpPr>
          <p:nvPr>
            <p:ph type="title" hasCustomPrompt="1"/>
            <p:custDataLst>
              <p:tags r:id="rId2"/>
            </p:custDataLst>
          </p:nvPr>
        </p:nvSpPr>
        <p:spPr>
          <a:xfrm>
            <a:off x="469745" y="400887"/>
            <a:ext cx="8290534" cy="1325563"/>
          </a:xfrm>
        </p:spPr>
        <p:txBody>
          <a:bodyPr anchor="t" anchorCtr="0">
            <a:normAutofit/>
          </a:bodyPr>
          <a:lstStyle>
            <a:lvl1pPr>
              <a:defRPr sz="2250" b="1" i="0">
                <a:solidFill>
                  <a:srgbClr val="003F72"/>
                </a:solidFill>
                <a:latin typeface="Calibri" pitchFamily="34" charset="0"/>
                <a:cs typeface="Calibri" panose="020F0502020204030204" pitchFamily="34" charset="0"/>
              </a:defRPr>
            </a:lvl1pPr>
          </a:lstStyle>
          <a:p>
            <a:r>
              <a:rPr lang="en-US" sz="2250" b="1" i="0">
                <a:solidFill>
                  <a:srgbClr val="003F72"/>
                </a:solidFill>
                <a:latin typeface="Calibri" pitchFamily="34" charset="0"/>
                <a:cs typeface="Calibri" panose="020F0502020204030204" pitchFamily="34" charset="0"/>
              </a:rPr>
              <a:t>Click To Insert Title • Text boxes can move to accommodate content</a:t>
            </a:r>
            <a:br>
              <a:rPr lang="en-US" sz="2250" b="1" i="0">
                <a:solidFill>
                  <a:srgbClr val="003F72"/>
                </a:solidFill>
                <a:latin typeface="Calibri" pitchFamily="34" charset="0"/>
                <a:cs typeface="Calibri" panose="020F0502020204030204" pitchFamily="34" charset="0"/>
              </a:rPr>
            </a:br>
            <a:r>
              <a:rPr lang="en-US" sz="2250" b="1" i="0">
                <a:solidFill>
                  <a:srgbClr val="003F72"/>
                </a:solidFill>
                <a:latin typeface="Calibri" pitchFamily="34" charset="0"/>
                <a:cs typeface="Calibri" panose="020F0502020204030204" pitchFamily="34" charset="0"/>
              </a:rPr>
              <a:t>Size 30pt, Calibri Bold, RGB 0,63,114</a:t>
            </a:r>
          </a:p>
        </p:txBody>
      </p:sp>
      <p:sp>
        <p:nvSpPr>
          <p:cNvPr id="3" name="Content Placeholder 2"/>
          <p:cNvSpPr>
            <a:spLocks noGrp="1"/>
          </p:cNvSpPr>
          <p:nvPr>
            <p:ph idx="1" hasCustomPrompt="1"/>
            <p:custDataLst>
              <p:tags r:id="rId3"/>
            </p:custDataLst>
          </p:nvPr>
        </p:nvSpPr>
        <p:spPr>
          <a:xfrm>
            <a:off x="469745" y="1726447"/>
            <a:ext cx="8282370" cy="4238924"/>
          </a:xfrm>
        </p:spPr>
        <p:txBody>
          <a:bodyPr>
            <a:normAutofit/>
          </a:bodyPr>
          <a:lstStyle>
            <a:lvl1pPr>
              <a:buClr>
                <a:srgbClr val="0083BE"/>
              </a:buClr>
              <a:defRPr sz="1650">
                <a:solidFill>
                  <a:schemeClr val="tx2"/>
                </a:solidFill>
              </a:defRPr>
            </a:lvl1pPr>
            <a:lvl2pPr marL="514350" indent="-171450">
              <a:buClr>
                <a:srgbClr val="0083BE"/>
              </a:buClr>
              <a:buSzPct val="80000"/>
              <a:buFont typeface="Courier New" panose="02070309020205020404" pitchFamily="49" charset="0"/>
              <a:buChar char="o"/>
              <a:defRPr sz="1650">
                <a:solidFill>
                  <a:schemeClr val="tx2"/>
                </a:solidFill>
              </a:defRPr>
            </a:lvl2pPr>
            <a:lvl3pPr marL="857250" indent="-171450">
              <a:buClr>
                <a:srgbClr val="0083BE"/>
              </a:buClr>
              <a:buFont typeface="Wingdings" pitchFamily="2" charset="2"/>
              <a:buChar char="§"/>
              <a:defRPr sz="1650">
                <a:solidFill>
                  <a:schemeClr val="tx2"/>
                </a:solidFill>
              </a:defRPr>
            </a:lvl3pPr>
            <a:lvl4pPr marL="1200150" indent="-171450">
              <a:buClr>
                <a:srgbClr val="0083BE"/>
              </a:buClr>
              <a:buFont typeface="Monaco" pitchFamily="2" charset="77"/>
              <a:buChar char="⎼"/>
              <a:defRPr sz="1650">
                <a:solidFill>
                  <a:schemeClr val="tx2"/>
                </a:solidFill>
              </a:defRPr>
            </a:lvl4pPr>
            <a:lvl5pPr>
              <a:buClr>
                <a:schemeClr val="accent1"/>
              </a:buClr>
              <a:defRPr sz="1650">
                <a:solidFill>
                  <a:schemeClr val="tx2"/>
                </a:solidFill>
              </a:defRPr>
            </a:lvl5pPr>
          </a:lstStyle>
          <a:p>
            <a:pPr lvl="0"/>
            <a:r>
              <a:rPr lang="en-US"/>
              <a:t>Text no smaller than 18pt, Calibri Regular</a:t>
            </a:r>
          </a:p>
          <a:p>
            <a:pPr lvl="0"/>
            <a:r>
              <a:rPr lang="en-US"/>
              <a:t>First Level</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EB0F2E64-6731-1545-B287-4D91F758516A}"/>
              </a:ext>
            </a:extLst>
          </p:cNvPr>
          <p:cNvSpPr txBox="1"/>
          <p:nvPr userDrawn="1">
            <p:custDataLst>
              <p:tags r:id="rId4"/>
            </p:custDataLst>
          </p:nvPr>
        </p:nvSpPr>
        <p:spPr>
          <a:xfrm>
            <a:off x="4153662" y="6492879"/>
            <a:ext cx="87249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750" smtClean="0">
                <a:solidFill>
                  <a:srgbClr val="003F72"/>
                </a:solidFill>
              </a:rPr>
              <a:t>‹#›</a:t>
            </a:fld>
            <a:endParaRPr lang="en-US" sz="750">
              <a:solidFill>
                <a:srgbClr val="003F72"/>
              </a:solidFill>
            </a:endParaRPr>
          </a:p>
        </p:txBody>
      </p:sp>
    </p:spTree>
    <p:extLst>
      <p:ext uri="{BB962C8B-B14F-4D97-AF65-F5344CB8AC3E}">
        <p14:creationId xmlns:p14="http://schemas.microsoft.com/office/powerpoint/2010/main" val="31912675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3EDB5-4A9D-4249-B405-DA3CCF668020}"/>
              </a:ext>
            </a:extLst>
          </p:cNvPr>
          <p:cNvPicPr>
            <a:picLocks noChangeAspect="1"/>
          </p:cNvPicPr>
          <p:nvPr userDrawn="1"/>
        </p:nvPicPr>
        <p:blipFill>
          <a:blip r:embed="rId2"/>
          <a:srcRect/>
          <a:stretch/>
        </p:blipFill>
        <p:spPr>
          <a:xfrm>
            <a:off x="0" y="3048"/>
            <a:ext cx="9144000" cy="6858000"/>
          </a:xfrm>
          <a:prstGeom prst="rect">
            <a:avLst/>
          </a:prstGeom>
        </p:spPr>
      </p:pic>
      <p:sp>
        <p:nvSpPr>
          <p:cNvPr id="6" name="Title 1">
            <a:extLst>
              <a:ext uri="{FF2B5EF4-FFF2-40B4-BE49-F238E27FC236}">
                <a16:creationId xmlns:a16="http://schemas.microsoft.com/office/drawing/2014/main" id="{C252FBAC-49C2-FC4E-ACA9-65E0F6E31E07}"/>
              </a:ext>
            </a:extLst>
          </p:cNvPr>
          <p:cNvSpPr>
            <a:spLocks noGrp="1"/>
          </p:cNvSpPr>
          <p:nvPr>
            <p:ph type="ctrTitle" hasCustomPrompt="1"/>
          </p:nvPr>
        </p:nvSpPr>
        <p:spPr>
          <a:xfrm>
            <a:off x="367393" y="2364282"/>
            <a:ext cx="5078186" cy="1823162"/>
          </a:xfrm>
        </p:spPr>
        <p:txBody>
          <a:bodyPr anchor="t" anchorCtr="0">
            <a:normAutofit/>
          </a:bodyPr>
          <a:lstStyle>
            <a:lvl1pPr algn="l">
              <a:lnSpc>
                <a:spcPct val="100000"/>
              </a:lnSpc>
              <a:defRPr sz="3600" b="1" i="0" baseline="0">
                <a:solidFill>
                  <a:schemeClr val="bg1"/>
                </a:solidFill>
                <a:latin typeface="Calibri" panose="020F0502020204030204" pitchFamily="34" charset="0"/>
                <a:cs typeface="Calibri" panose="020F0502020204030204" pitchFamily="34" charset="0"/>
              </a:defRPr>
            </a:lvl1pPr>
          </a:lstStyle>
          <a:p>
            <a:r>
              <a:rPr lang="en-US" dirty="0"/>
              <a:t>Presentation Title</a:t>
            </a:r>
            <a:br>
              <a:rPr lang="en-US" dirty="0"/>
            </a:br>
            <a:r>
              <a:rPr lang="en-US" dirty="0"/>
              <a:t>Size 36pt, Calibri Bold, Color: RGB 255,255,255</a:t>
            </a:r>
          </a:p>
        </p:txBody>
      </p:sp>
      <p:sp>
        <p:nvSpPr>
          <p:cNvPr id="7" name="Subtitle 2">
            <a:extLst>
              <a:ext uri="{FF2B5EF4-FFF2-40B4-BE49-F238E27FC236}">
                <a16:creationId xmlns:a16="http://schemas.microsoft.com/office/drawing/2014/main" id="{C602605A-B279-DD47-BA29-7083B16F31B9}"/>
              </a:ext>
            </a:extLst>
          </p:cNvPr>
          <p:cNvSpPr>
            <a:spLocks noGrp="1"/>
          </p:cNvSpPr>
          <p:nvPr>
            <p:ph type="subTitle" idx="1" hasCustomPrompt="1"/>
          </p:nvPr>
        </p:nvSpPr>
        <p:spPr>
          <a:xfrm>
            <a:off x="367395" y="4335122"/>
            <a:ext cx="5078186" cy="419250"/>
          </a:xfrm>
        </p:spPr>
        <p:txBody>
          <a:bodyPr>
            <a:normAutofit/>
          </a:bodyPr>
          <a:lstStyle>
            <a:lvl1pPr marL="0" indent="0" algn="l">
              <a:buNone/>
              <a:defRPr sz="2000" b="1" i="0" baseline="0">
                <a:solidFill>
                  <a:schemeClr val="bg1"/>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p>
        </p:txBody>
      </p:sp>
      <p:sp>
        <p:nvSpPr>
          <p:cNvPr id="16" name="Text Placeholder 15">
            <a:extLst>
              <a:ext uri="{FF2B5EF4-FFF2-40B4-BE49-F238E27FC236}">
                <a16:creationId xmlns:a16="http://schemas.microsoft.com/office/drawing/2014/main" id="{E31C1B9E-5D7F-F543-AACC-741F0B766A1F}"/>
              </a:ext>
            </a:extLst>
          </p:cNvPr>
          <p:cNvSpPr>
            <a:spLocks noGrp="1"/>
          </p:cNvSpPr>
          <p:nvPr>
            <p:ph type="body" sz="quarter" idx="11" hasCustomPrompt="1"/>
          </p:nvPr>
        </p:nvSpPr>
        <p:spPr>
          <a:xfrm>
            <a:off x="368301" y="4768850"/>
            <a:ext cx="5099050" cy="419100"/>
          </a:xfrm>
        </p:spPr>
        <p:txBody>
          <a:bodyPr lIns="91440" tIns="45720" rIns="91440" bIns="45720">
            <a:normAutofit/>
          </a:bodyPr>
          <a:lstStyle>
            <a:lvl1pPr marL="0" indent="0">
              <a:buFontTx/>
              <a:buNone/>
              <a:defRPr sz="2000" b="0" i="1" baseline="0">
                <a:solidFill>
                  <a:schemeClr val="bg1"/>
                </a:solidFill>
              </a:defRPr>
            </a:lvl1pPr>
          </a:lstStyle>
          <a:p>
            <a:pPr lvl="0"/>
            <a:r>
              <a:rPr lang="en-US" dirty="0"/>
              <a:t>Title of Presenter</a:t>
            </a:r>
          </a:p>
        </p:txBody>
      </p:sp>
      <p:sp>
        <p:nvSpPr>
          <p:cNvPr id="18" name="Text Placeholder 17">
            <a:extLst>
              <a:ext uri="{FF2B5EF4-FFF2-40B4-BE49-F238E27FC236}">
                <a16:creationId xmlns:a16="http://schemas.microsoft.com/office/drawing/2014/main" id="{24793F89-0DEF-C94B-B675-3BF182126246}"/>
              </a:ext>
            </a:extLst>
          </p:cNvPr>
          <p:cNvSpPr>
            <a:spLocks noGrp="1"/>
          </p:cNvSpPr>
          <p:nvPr>
            <p:ph type="body" sz="quarter" idx="12" hasCustomPrompt="1"/>
          </p:nvPr>
        </p:nvSpPr>
        <p:spPr>
          <a:xfrm>
            <a:off x="361950" y="5187950"/>
            <a:ext cx="5118100" cy="457200"/>
          </a:xfrm>
        </p:spPr>
        <p:txBody>
          <a:bodyPr>
            <a:normAutofit/>
          </a:bodyPr>
          <a:lstStyle>
            <a:lvl1pPr marL="0" indent="0">
              <a:buFontTx/>
              <a:buNone/>
              <a:defRPr sz="2000" baseline="0">
                <a:solidFill>
                  <a:schemeClr val="bg1"/>
                </a:solidFill>
              </a:defRPr>
            </a:lvl1pPr>
          </a:lstStyle>
          <a:p>
            <a:pPr lvl="0"/>
            <a:r>
              <a:rPr lang="en-US" dirty="0"/>
              <a:t>Organization</a:t>
            </a:r>
          </a:p>
        </p:txBody>
      </p:sp>
      <p:sp>
        <p:nvSpPr>
          <p:cNvPr id="20" name="Text Placeholder 19">
            <a:extLst>
              <a:ext uri="{FF2B5EF4-FFF2-40B4-BE49-F238E27FC236}">
                <a16:creationId xmlns:a16="http://schemas.microsoft.com/office/drawing/2014/main" id="{52D3BA84-398B-754A-B46B-1DD5A3EE2F05}"/>
              </a:ext>
            </a:extLst>
          </p:cNvPr>
          <p:cNvSpPr>
            <a:spLocks noGrp="1"/>
          </p:cNvSpPr>
          <p:nvPr>
            <p:ph type="body" sz="quarter" idx="13" hasCustomPrompt="1"/>
          </p:nvPr>
        </p:nvSpPr>
        <p:spPr>
          <a:xfrm>
            <a:off x="374650" y="6064250"/>
            <a:ext cx="2997200" cy="323850"/>
          </a:xfrm>
        </p:spPr>
        <p:txBody>
          <a:bodyPr>
            <a:normAutofit/>
          </a:bodyPr>
          <a:lstStyle>
            <a:lvl1pPr marL="0" indent="0">
              <a:buFontTx/>
              <a:buNone/>
              <a:defRPr sz="1200" b="0" i="0" baseline="0">
                <a:solidFill>
                  <a:schemeClr val="bg1"/>
                </a:solidFill>
              </a:defRPr>
            </a:lvl1pPr>
          </a:lstStyle>
          <a:p>
            <a:pPr lvl="0"/>
            <a:r>
              <a:rPr lang="en-US" dirty="0"/>
              <a:t>Date</a:t>
            </a:r>
          </a:p>
        </p:txBody>
      </p:sp>
    </p:spTree>
    <p:extLst>
      <p:ext uri="{BB962C8B-B14F-4D97-AF65-F5344CB8AC3E}">
        <p14:creationId xmlns:p14="http://schemas.microsoft.com/office/powerpoint/2010/main" val="186189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3EDB5-4A9D-4249-B405-DA3CCF668020}"/>
              </a:ext>
            </a:extLst>
          </p:cNvPr>
          <p:cNvPicPr>
            <a:picLocks noChangeAspect="1"/>
          </p:cNvPicPr>
          <p:nvPr userDrawn="1"/>
        </p:nvPicPr>
        <p:blipFill>
          <a:blip r:embed="rId2"/>
          <a:srcRect/>
          <a:stretch/>
        </p:blipFill>
        <p:spPr>
          <a:xfrm>
            <a:off x="0" y="3048"/>
            <a:ext cx="9144000" cy="6858000"/>
          </a:xfrm>
          <a:prstGeom prst="rect">
            <a:avLst/>
          </a:prstGeom>
        </p:spPr>
      </p:pic>
      <p:sp>
        <p:nvSpPr>
          <p:cNvPr id="6" name="Title 1">
            <a:extLst>
              <a:ext uri="{FF2B5EF4-FFF2-40B4-BE49-F238E27FC236}">
                <a16:creationId xmlns:a16="http://schemas.microsoft.com/office/drawing/2014/main" id="{C252FBAC-49C2-FC4E-ACA9-65E0F6E31E07}"/>
              </a:ext>
            </a:extLst>
          </p:cNvPr>
          <p:cNvSpPr>
            <a:spLocks noGrp="1"/>
          </p:cNvSpPr>
          <p:nvPr>
            <p:ph type="ctrTitle" hasCustomPrompt="1"/>
          </p:nvPr>
        </p:nvSpPr>
        <p:spPr>
          <a:xfrm>
            <a:off x="367393" y="2364282"/>
            <a:ext cx="5078186" cy="1823162"/>
          </a:xfrm>
        </p:spPr>
        <p:txBody>
          <a:bodyPr anchor="t" anchorCtr="0">
            <a:normAutofit/>
          </a:bodyPr>
          <a:lstStyle>
            <a:lvl1pPr algn="l">
              <a:lnSpc>
                <a:spcPct val="100000"/>
              </a:lnSpc>
              <a:defRPr sz="3600" b="1" i="0" baseline="0">
                <a:solidFill>
                  <a:schemeClr val="bg1"/>
                </a:solidFill>
                <a:latin typeface="Calibri" panose="020F0502020204030204" pitchFamily="34" charset="0"/>
                <a:cs typeface="Calibri" panose="020F0502020204030204" pitchFamily="34" charset="0"/>
              </a:defRPr>
            </a:lvl1pPr>
          </a:lstStyle>
          <a:p>
            <a:r>
              <a:rPr lang="en-US" dirty="0"/>
              <a:t>Presentation Title</a:t>
            </a:r>
            <a:br>
              <a:rPr lang="en-US" dirty="0"/>
            </a:br>
            <a:r>
              <a:rPr lang="en-US" dirty="0"/>
              <a:t>Size 36pt, Calibri Bold, Color: RGB 255,255,255</a:t>
            </a:r>
          </a:p>
        </p:txBody>
      </p:sp>
      <p:sp>
        <p:nvSpPr>
          <p:cNvPr id="7" name="Subtitle 2">
            <a:extLst>
              <a:ext uri="{FF2B5EF4-FFF2-40B4-BE49-F238E27FC236}">
                <a16:creationId xmlns:a16="http://schemas.microsoft.com/office/drawing/2014/main" id="{C602605A-B279-DD47-BA29-7083B16F31B9}"/>
              </a:ext>
            </a:extLst>
          </p:cNvPr>
          <p:cNvSpPr>
            <a:spLocks noGrp="1"/>
          </p:cNvSpPr>
          <p:nvPr>
            <p:ph type="subTitle" idx="1" hasCustomPrompt="1"/>
          </p:nvPr>
        </p:nvSpPr>
        <p:spPr>
          <a:xfrm>
            <a:off x="367395" y="4335122"/>
            <a:ext cx="5078186" cy="419250"/>
          </a:xfrm>
        </p:spPr>
        <p:txBody>
          <a:bodyPr>
            <a:normAutofit/>
          </a:bodyPr>
          <a:lstStyle>
            <a:lvl1pPr marL="0" indent="0" algn="l">
              <a:buNone/>
              <a:defRPr sz="2000" b="1" i="0" baseline="0">
                <a:solidFill>
                  <a:schemeClr val="bg1"/>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p>
        </p:txBody>
      </p:sp>
      <p:sp>
        <p:nvSpPr>
          <p:cNvPr id="16" name="Text Placeholder 15">
            <a:extLst>
              <a:ext uri="{FF2B5EF4-FFF2-40B4-BE49-F238E27FC236}">
                <a16:creationId xmlns:a16="http://schemas.microsoft.com/office/drawing/2014/main" id="{E31C1B9E-5D7F-F543-AACC-741F0B766A1F}"/>
              </a:ext>
            </a:extLst>
          </p:cNvPr>
          <p:cNvSpPr>
            <a:spLocks noGrp="1"/>
          </p:cNvSpPr>
          <p:nvPr>
            <p:ph type="body" sz="quarter" idx="11" hasCustomPrompt="1"/>
          </p:nvPr>
        </p:nvSpPr>
        <p:spPr>
          <a:xfrm>
            <a:off x="368301" y="4768850"/>
            <a:ext cx="5099050" cy="419100"/>
          </a:xfrm>
        </p:spPr>
        <p:txBody>
          <a:bodyPr lIns="91440" tIns="45720" rIns="91440" bIns="45720">
            <a:normAutofit/>
          </a:bodyPr>
          <a:lstStyle>
            <a:lvl1pPr marL="0" indent="0">
              <a:buFontTx/>
              <a:buNone/>
              <a:defRPr sz="2000" b="0" i="1" baseline="0">
                <a:solidFill>
                  <a:schemeClr val="bg1"/>
                </a:solidFill>
              </a:defRPr>
            </a:lvl1pPr>
          </a:lstStyle>
          <a:p>
            <a:pPr lvl="0"/>
            <a:r>
              <a:rPr lang="en-US" dirty="0"/>
              <a:t>Title of Presenter</a:t>
            </a:r>
          </a:p>
        </p:txBody>
      </p:sp>
      <p:sp>
        <p:nvSpPr>
          <p:cNvPr id="18" name="Text Placeholder 17">
            <a:extLst>
              <a:ext uri="{FF2B5EF4-FFF2-40B4-BE49-F238E27FC236}">
                <a16:creationId xmlns:a16="http://schemas.microsoft.com/office/drawing/2014/main" id="{24793F89-0DEF-C94B-B675-3BF182126246}"/>
              </a:ext>
            </a:extLst>
          </p:cNvPr>
          <p:cNvSpPr>
            <a:spLocks noGrp="1"/>
          </p:cNvSpPr>
          <p:nvPr>
            <p:ph type="body" sz="quarter" idx="12" hasCustomPrompt="1"/>
          </p:nvPr>
        </p:nvSpPr>
        <p:spPr>
          <a:xfrm>
            <a:off x="361950" y="5187950"/>
            <a:ext cx="5118100" cy="457200"/>
          </a:xfrm>
        </p:spPr>
        <p:txBody>
          <a:bodyPr>
            <a:normAutofit/>
          </a:bodyPr>
          <a:lstStyle>
            <a:lvl1pPr marL="0" indent="0">
              <a:buFontTx/>
              <a:buNone/>
              <a:defRPr sz="2000" baseline="0">
                <a:solidFill>
                  <a:schemeClr val="bg1"/>
                </a:solidFill>
              </a:defRPr>
            </a:lvl1pPr>
          </a:lstStyle>
          <a:p>
            <a:pPr lvl="0"/>
            <a:r>
              <a:rPr lang="en-US" dirty="0"/>
              <a:t>Organization</a:t>
            </a:r>
          </a:p>
        </p:txBody>
      </p:sp>
      <p:sp>
        <p:nvSpPr>
          <p:cNvPr id="20" name="Text Placeholder 19">
            <a:extLst>
              <a:ext uri="{FF2B5EF4-FFF2-40B4-BE49-F238E27FC236}">
                <a16:creationId xmlns:a16="http://schemas.microsoft.com/office/drawing/2014/main" id="{52D3BA84-398B-754A-B46B-1DD5A3EE2F05}"/>
              </a:ext>
            </a:extLst>
          </p:cNvPr>
          <p:cNvSpPr>
            <a:spLocks noGrp="1"/>
          </p:cNvSpPr>
          <p:nvPr>
            <p:ph type="body" sz="quarter" idx="13" hasCustomPrompt="1"/>
          </p:nvPr>
        </p:nvSpPr>
        <p:spPr>
          <a:xfrm>
            <a:off x="374650" y="6064250"/>
            <a:ext cx="2997200" cy="323850"/>
          </a:xfrm>
        </p:spPr>
        <p:txBody>
          <a:bodyPr>
            <a:normAutofit/>
          </a:bodyPr>
          <a:lstStyle>
            <a:lvl1pPr marL="0" indent="0">
              <a:buFontTx/>
              <a:buNone/>
              <a:defRPr sz="1200" b="0" i="0" baseline="0">
                <a:solidFill>
                  <a:schemeClr val="bg1"/>
                </a:solidFill>
              </a:defRPr>
            </a:lvl1pPr>
          </a:lstStyle>
          <a:p>
            <a:pPr lvl="0"/>
            <a:r>
              <a:rPr lang="en-US" dirty="0"/>
              <a:t>Date</a:t>
            </a:r>
          </a:p>
        </p:txBody>
      </p:sp>
    </p:spTree>
    <p:extLst>
      <p:ext uri="{BB962C8B-B14F-4D97-AF65-F5344CB8AC3E}">
        <p14:creationId xmlns:p14="http://schemas.microsoft.com/office/powerpoint/2010/main" val="1580732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nvPicPr>
        <p:blipFill>
          <a:blip r:embed="rId2"/>
          <a:srcRect/>
          <a:stretch/>
        </p:blipFill>
        <p:spPr>
          <a:xfrm>
            <a:off x="0" y="3048"/>
            <a:ext cx="9144000" cy="6858000"/>
          </a:xfrm>
          <a:prstGeom prst="rect">
            <a:avLst/>
          </a:prstGeom>
        </p:spPr>
      </p:pic>
      <p:sp>
        <p:nvSpPr>
          <p:cNvPr id="2" name="Title 1"/>
          <p:cNvSpPr>
            <a:spLocks noGrp="1"/>
          </p:cNvSpPr>
          <p:nvPr>
            <p:ph type="title" hasCustomPrompt="1"/>
          </p:nvPr>
        </p:nvSpPr>
        <p:spPr>
          <a:xfrm>
            <a:off x="628650" y="846934"/>
            <a:ext cx="7886700" cy="1325563"/>
          </a:xfrm>
        </p:spPr>
        <p:txBody>
          <a:bodyPr>
            <a:normAutofit/>
          </a:bodyPr>
          <a:lstStyle>
            <a:lvl1pPr>
              <a:defRPr sz="3000" b="1" i="0">
                <a:solidFill>
                  <a:schemeClr val="tx1"/>
                </a:solidFill>
                <a:latin typeface="Calibri" panose="020F0502020204030204" pitchFamily="34" charset="0"/>
                <a:cs typeface="Calibri" panose="020F0502020204030204" pitchFamily="34" charset="0"/>
              </a:defRPr>
            </a:lvl1pPr>
          </a:lstStyle>
          <a:p>
            <a:r>
              <a:rPr lang="en-US" dirty="0"/>
              <a:t>Click To Insert Title</a:t>
            </a:r>
            <a:br>
              <a:rPr lang="en-US" dirty="0"/>
            </a:br>
            <a:r>
              <a:rPr lang="en-US" dirty="0"/>
              <a:t>Size 30pt, Calibri Bold, RGB 0,63,114</a:t>
            </a:r>
          </a:p>
        </p:txBody>
      </p:sp>
      <p:sp>
        <p:nvSpPr>
          <p:cNvPr id="3" name="Content Placeholder 2"/>
          <p:cNvSpPr>
            <a:spLocks noGrp="1"/>
          </p:cNvSpPr>
          <p:nvPr>
            <p:ph idx="1" hasCustomPrompt="1"/>
          </p:nvPr>
        </p:nvSpPr>
        <p:spPr>
          <a:xfrm>
            <a:off x="628650" y="2172495"/>
            <a:ext cx="7886700" cy="3590128"/>
          </a:xfrm>
        </p:spPr>
        <p:txBody>
          <a:bodyPr>
            <a:normAutofit/>
          </a:bodyPr>
          <a:lstStyle>
            <a:lvl1pPr>
              <a:buClr>
                <a:schemeClr val="accent1"/>
              </a:buClr>
              <a:defRPr sz="2200">
                <a:solidFill>
                  <a:schemeClr val="tx2"/>
                </a:solidFill>
              </a:defRPr>
            </a:lvl1pPr>
            <a:lvl2pPr marL="685800" indent="-228600">
              <a:buClr>
                <a:schemeClr val="accent1"/>
              </a:buClr>
              <a:buSzPct val="80000"/>
              <a:buFont typeface="Courier New" panose="02070309020205020404" pitchFamily="49" charset="0"/>
              <a:buChar char="o"/>
              <a:defRPr sz="2200">
                <a:solidFill>
                  <a:schemeClr val="tx2"/>
                </a:solidFill>
              </a:defRPr>
            </a:lvl2pPr>
            <a:lvl3pPr marL="1143000" indent="-228600">
              <a:buClr>
                <a:schemeClr val="accent1"/>
              </a:buClr>
              <a:buFont typeface="Wingdings" pitchFamily="2" charset="2"/>
              <a:buChar char="§"/>
              <a:defRPr sz="2200">
                <a:solidFill>
                  <a:schemeClr val="tx2"/>
                </a:solidFill>
              </a:defRPr>
            </a:lvl3pPr>
            <a:lvl4pPr marL="1600200" indent="-228600">
              <a:buClr>
                <a:schemeClr val="accent1"/>
              </a:buClr>
              <a:buFont typeface="Monaco" pitchFamily="2" charset="77"/>
              <a:buChar char="⎼"/>
              <a:defRPr sz="2200">
                <a:solidFill>
                  <a:schemeClr val="tx2"/>
                </a:solidFill>
              </a:defRPr>
            </a:lvl4pPr>
            <a:lvl5pPr>
              <a:buClr>
                <a:schemeClr val="accent1"/>
              </a:buClr>
              <a:defRPr sz="220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4153662" y="6492877"/>
            <a:ext cx="872490" cy="365125"/>
          </a:xfrm>
          <a:prstGeom prst="rect">
            <a:avLst/>
          </a:prstGeom>
        </p:spPr>
        <p:txBody>
          <a:bodyPr/>
          <a:lstStyle>
            <a:lvl1pPr algn="ctr">
              <a:defRPr>
                <a:solidFill>
                  <a:schemeClr val="tx1"/>
                </a:solidFill>
              </a:defRPr>
            </a:lvl1pPr>
          </a:lstStyle>
          <a:p>
            <a:fld id="{F3CF2C83-6C13-3E41-8A65-585E7DE17CDB}" type="slidenum">
              <a:rPr lang="en-US" smtClean="0"/>
              <a:pPr/>
              <a:t>‹#›</a:t>
            </a:fld>
            <a:endParaRPr lang="en-US" dirty="0"/>
          </a:p>
        </p:txBody>
      </p:sp>
    </p:spTree>
    <p:extLst>
      <p:ext uri="{BB962C8B-B14F-4D97-AF65-F5344CB8AC3E}">
        <p14:creationId xmlns:p14="http://schemas.microsoft.com/office/powerpoint/2010/main" val="128612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297482" y="1143000"/>
            <a:ext cx="8604099" cy="5181600"/>
          </a:xfrm>
          <a:prstGeom prst="rect">
            <a:avLst/>
          </a:prstGeom>
        </p:spPr>
        <p:txBody>
          <a:bodyPr/>
          <a:lstStyle>
            <a:lvl1pPr>
              <a:defRPr sz="4000">
                <a:solidFill>
                  <a:schemeClr val="tx1"/>
                </a:solidFill>
                <a:latin typeface="+mj-lt"/>
                <a:cs typeface="Arial" panose="020B0604020202020204" pitchFamily="34" charset="0"/>
              </a:defRPr>
            </a:lvl1pPr>
            <a:lvl2pPr>
              <a:defRPr sz="3600">
                <a:latin typeface="+mj-lt"/>
                <a:cs typeface="Arial" panose="020B0604020202020204" pitchFamily="34" charset="0"/>
              </a:defRPr>
            </a:lvl2pPr>
            <a:lvl3pPr>
              <a:defRPr sz="3600">
                <a:latin typeface="+mj-lt"/>
                <a:cs typeface="Arial" panose="020B0604020202020204" pitchFamily="34" charset="0"/>
              </a:defRPr>
            </a:lvl3pPr>
            <a:lvl4pPr>
              <a:defRPr sz="3200">
                <a:latin typeface="+mj-lt"/>
                <a:cs typeface="Arial" panose="020B0604020202020204" pitchFamily="34" charset="0"/>
              </a:defRPr>
            </a:lvl4pPr>
            <a:lvl5pPr marL="2057400" indent="-228600">
              <a:buFont typeface="Arial"/>
              <a:buChar char="•"/>
              <a:defRPr sz="28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p:cNvSpPr txBox="1"/>
          <p:nvPr userDrawn="1"/>
        </p:nvSpPr>
        <p:spPr>
          <a:xfrm>
            <a:off x="990601" y="132738"/>
            <a:ext cx="7239002" cy="707886"/>
          </a:xfrm>
          <a:prstGeom prst="rect">
            <a:avLst/>
          </a:prstGeom>
          <a:noFill/>
        </p:spPr>
        <p:txBody>
          <a:bodyPr wrap="square" rtlCol="0">
            <a:spAutoFit/>
          </a:bodyPr>
          <a:lstStyle/>
          <a:p>
            <a:pPr algn="ctr"/>
            <a:r>
              <a:rPr lang="en-US" sz="4000"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8" name="Picture 7"/>
          <p:cNvPicPr>
            <a:picLocks noChangeAspect="1"/>
          </p:cNvPicPr>
          <p:nvPr userDrawn="1"/>
        </p:nvPicPr>
        <p:blipFill>
          <a:blip r:embed="rId2"/>
          <a:stretch>
            <a:fillRect/>
          </a:stretch>
        </p:blipFill>
        <p:spPr>
          <a:xfrm>
            <a:off x="8234091" y="48289"/>
            <a:ext cx="909910" cy="760888"/>
          </a:xfrm>
          <a:prstGeom prst="rect">
            <a:avLst/>
          </a:prstGeom>
        </p:spPr>
      </p:pic>
      <p:sp>
        <p:nvSpPr>
          <p:cNvPr id="5" name="TextBox 4"/>
          <p:cNvSpPr txBox="1"/>
          <p:nvPr userDrawn="1"/>
        </p:nvSpPr>
        <p:spPr>
          <a:xfrm>
            <a:off x="990601" y="132740"/>
            <a:ext cx="7099451" cy="769441"/>
          </a:xfrm>
          <a:prstGeom prst="rect">
            <a:avLst/>
          </a:prstGeom>
          <a:noFill/>
        </p:spPr>
        <p:txBody>
          <a:bodyPr wrap="square" rtlCol="0">
            <a:spAutoFit/>
          </a:bodyPr>
          <a:lstStyle/>
          <a:p>
            <a:pPr algn="ctr"/>
            <a:r>
              <a:rPr lang="en-US" sz="4400" b="0" dirty="0">
                <a:solidFill>
                  <a:schemeClr val="bg1"/>
                </a:solidFill>
                <a:effectLst>
                  <a:outerShdw blurRad="38100" dist="38100" dir="2700000" algn="tl">
                    <a:srgbClr val="000000">
                      <a:alpha val="43137"/>
                    </a:srgbClr>
                  </a:outerShdw>
                </a:effectLst>
                <a:latin typeface="+mj-lt"/>
                <a:cs typeface="Arial"/>
              </a:rPr>
              <a:t>Add Text Here</a:t>
            </a:r>
          </a:p>
        </p:txBody>
      </p:sp>
      <p:sp>
        <p:nvSpPr>
          <p:cNvPr id="9" name="Slide Number Placeholder 5"/>
          <p:cNvSpPr>
            <a:spLocks noGrp="1"/>
          </p:cNvSpPr>
          <p:nvPr>
            <p:ph type="sldNum" sz="quarter" idx="10"/>
          </p:nvPr>
        </p:nvSpPr>
        <p:spPr>
          <a:xfrm>
            <a:off x="8653464" y="6492877"/>
            <a:ext cx="490537" cy="365125"/>
          </a:xfrm>
          <a:prstGeom prst="rect">
            <a:avLst/>
          </a:prstGeom>
        </p:spPr>
        <p:txBody>
          <a:bodyPr/>
          <a:lstStyle>
            <a:lvl1pPr>
              <a:defRPr>
                <a:solidFill>
                  <a:schemeClr val="bg1"/>
                </a:solidFill>
              </a:defRPr>
            </a:lvl1pPr>
          </a:lstStyle>
          <a:p>
            <a:pPr>
              <a:defRPr/>
            </a:pPr>
            <a:fld id="{E82920FF-40B2-4A8A-B79F-C74086EE78C8}" type="slidenum">
              <a:rPr lang="en-US" smtClean="0"/>
              <a:pPr>
                <a:defRPr/>
              </a:pPr>
              <a:t>‹#›</a:t>
            </a:fld>
            <a:endParaRPr lang="en-US" dirty="0"/>
          </a:p>
        </p:txBody>
      </p:sp>
    </p:spTree>
    <p:extLst>
      <p:ext uri="{BB962C8B-B14F-4D97-AF65-F5344CB8AC3E}">
        <p14:creationId xmlns:p14="http://schemas.microsoft.com/office/powerpoint/2010/main" val="3057900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Lst>
          </p:cNvPr>
          <p:cNvPicPr>
            <a:picLocks noChangeAspect="1"/>
          </p:cNvPicPr>
          <p:nvPr userDrawn="1"/>
        </p:nvPicPr>
        <p:blipFill>
          <a:blip r:embed="rId2"/>
          <a:srcRect/>
          <a:stretch/>
        </p:blipFill>
        <p:spPr>
          <a:xfrm>
            <a:off x="4065" y="3048"/>
            <a:ext cx="9135872" cy="6851904"/>
          </a:xfrm>
          <a:prstGeom prst="rect">
            <a:avLst/>
          </a:prstGeom>
        </p:spPr>
      </p:pic>
      <p:sp>
        <p:nvSpPr>
          <p:cNvPr id="9" name="Slide Number Placeholder 5">
            <a:extLst>
              <a:ext uri="{FF2B5EF4-FFF2-40B4-BE49-F238E27FC236}">
                <a16:creationId xmlns:a16="http://schemas.microsoft.com/office/drawing/2014/main" id="{D6C391C1-E8B4-684A-B10E-A190DF9236A3}"/>
              </a:ext>
            </a:extLst>
          </p:cNvPr>
          <p:cNvSpPr txBox="1">
            <a:spLocks/>
          </p:cNvSpPr>
          <p:nvPr userDrawn="1"/>
        </p:nvSpPr>
        <p:spPr>
          <a:xfrm>
            <a:off x="4153662" y="6492877"/>
            <a:ext cx="87249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200" smtClean="0"/>
              <a:pPr/>
              <a:t>‹#›</a:t>
            </a:fld>
            <a:endParaRPr lang="en-US" sz="1200" dirty="0"/>
          </a:p>
        </p:txBody>
      </p:sp>
      <p:sp>
        <p:nvSpPr>
          <p:cNvPr id="2" name="Title 1"/>
          <p:cNvSpPr>
            <a:spLocks noGrp="1"/>
          </p:cNvSpPr>
          <p:nvPr>
            <p:ph type="title" hasCustomPrompt="1"/>
          </p:nvPr>
        </p:nvSpPr>
        <p:spPr>
          <a:xfrm>
            <a:off x="628650" y="4939862"/>
            <a:ext cx="7886700" cy="728168"/>
          </a:xfrm>
        </p:spPr>
        <p:txBody>
          <a:bodyPr anchor="t">
            <a:normAutofit/>
          </a:bodyPr>
          <a:lstStyle>
            <a:lvl1pPr algn="ctr">
              <a:defRPr sz="2200" b="1" i="0">
                <a:solidFill>
                  <a:schemeClr val="accent1"/>
                </a:solidFill>
                <a:latin typeface="Calibri" panose="020F0502020204030204" pitchFamily="34" charset="0"/>
                <a:cs typeface="Calibri" panose="020F0502020204030204" pitchFamily="34" charset="0"/>
              </a:defRPr>
            </a:lvl1pPr>
          </a:lstStyle>
          <a:p>
            <a:r>
              <a:rPr lang="en-US" dirty="0"/>
              <a:t>Click To Edit Image Title, 22pt Calibri Bold, Color: RGB 0,131,190 </a:t>
            </a:r>
          </a:p>
        </p:txBody>
      </p:sp>
      <p:sp>
        <p:nvSpPr>
          <p:cNvPr id="3" name="Content Placeholder 2"/>
          <p:cNvSpPr>
            <a:spLocks noGrp="1"/>
          </p:cNvSpPr>
          <p:nvPr>
            <p:ph idx="1" hasCustomPrompt="1"/>
          </p:nvPr>
        </p:nvSpPr>
        <p:spPr>
          <a:xfrm>
            <a:off x="628650" y="916702"/>
            <a:ext cx="7886700" cy="3801743"/>
          </a:xfr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Tree>
    <p:extLst>
      <p:ext uri="{BB962C8B-B14F-4D97-AF65-F5344CB8AC3E}">
        <p14:creationId xmlns:p14="http://schemas.microsoft.com/office/powerpoint/2010/main" val="2599211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ransition">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A334FD-CDB9-4E4B-A9B3-39744F3FC10A}"/>
              </a:ext>
            </a:extLst>
          </p:cNvPr>
          <p:cNvPicPr>
            <a:picLocks noChangeAspect="1"/>
          </p:cNvPicPr>
          <p:nvPr userDrawn="1"/>
        </p:nvPicPr>
        <p:blipFill>
          <a:blip r:embed="rId2"/>
          <a:srcRect/>
          <a:stretch/>
        </p:blipFill>
        <p:spPr>
          <a:xfrm>
            <a:off x="0" y="294640"/>
            <a:ext cx="9144000" cy="6858000"/>
          </a:xfrm>
          <a:prstGeom prst="rect">
            <a:avLst/>
          </a:prstGeom>
        </p:spPr>
      </p:pic>
      <p:sp>
        <p:nvSpPr>
          <p:cNvPr id="2" name="Title 1"/>
          <p:cNvSpPr>
            <a:spLocks noGrp="1"/>
          </p:cNvSpPr>
          <p:nvPr>
            <p:ph type="ctrTitle" hasCustomPrompt="1"/>
          </p:nvPr>
        </p:nvSpPr>
        <p:spPr>
          <a:xfrm>
            <a:off x="685800" y="2732090"/>
            <a:ext cx="7772400" cy="1399039"/>
          </a:xfrm>
        </p:spPr>
        <p:txBody>
          <a:bodyPr anchor="t" anchorCtr="0">
            <a:noAutofit/>
          </a:bodyPr>
          <a:lstStyle>
            <a:lvl1pPr algn="l">
              <a:lnSpc>
                <a:spcPct val="100000"/>
              </a:lnSpc>
              <a:defRPr sz="2800" b="1" i="0" baseline="0">
                <a:solidFill>
                  <a:schemeClr val="bg1"/>
                </a:solidFill>
                <a:latin typeface="Calibri" panose="020F0502020204030204" pitchFamily="34" charset="0"/>
                <a:cs typeface="Calibri" panose="020F0502020204030204" pitchFamily="34" charset="0"/>
              </a:defRPr>
            </a:lvl1pPr>
          </a:lstStyle>
          <a:p>
            <a:r>
              <a:rPr lang="en-US" dirty="0"/>
              <a:t>Click to Edit Transition Slide Title</a:t>
            </a:r>
            <a:br>
              <a:rPr lang="en-US" dirty="0"/>
            </a:br>
            <a:r>
              <a:rPr lang="en-US" dirty="0"/>
              <a:t>Size 28pt, Calibri Bold, Color: RGB 255,255,255</a:t>
            </a:r>
          </a:p>
        </p:txBody>
      </p:sp>
      <p:sp>
        <p:nvSpPr>
          <p:cNvPr id="3" name="Subtitle 2"/>
          <p:cNvSpPr>
            <a:spLocks noGrp="1"/>
          </p:cNvSpPr>
          <p:nvPr>
            <p:ph type="subTitle" idx="1" hasCustomPrompt="1"/>
          </p:nvPr>
        </p:nvSpPr>
        <p:spPr>
          <a:xfrm>
            <a:off x="685800" y="4131130"/>
            <a:ext cx="7315200" cy="1126671"/>
          </a:xfrm>
        </p:spPr>
        <p:txBody>
          <a:bodyPr>
            <a:normAutofit/>
          </a:bodyPr>
          <a:lstStyle>
            <a:lvl1pPr marL="0" indent="0" algn="l">
              <a:lnSpc>
                <a:spcPct val="100000"/>
              </a:lnSpc>
              <a:buNone/>
              <a:defRPr sz="1800" i="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br>
              <a:rPr lang="en-US" dirty="0"/>
            </a:br>
            <a:r>
              <a:rPr lang="en-US" dirty="0"/>
              <a:t>Size 18pt, Calibri Italic, Color: RGB 255,255,255</a:t>
            </a:r>
          </a:p>
        </p:txBody>
      </p:sp>
    </p:spTree>
    <p:extLst>
      <p:ext uri="{BB962C8B-B14F-4D97-AF65-F5344CB8AC3E}">
        <p14:creationId xmlns:p14="http://schemas.microsoft.com/office/powerpoint/2010/main" val="110604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title" hasCustomPrompt="1"/>
          </p:nvPr>
        </p:nvSpPr>
        <p:spPr>
          <a:xfrm>
            <a:off x="628650" y="759048"/>
            <a:ext cx="7886700" cy="1251582"/>
          </a:xfrm>
        </p:spPr>
        <p:txBody>
          <a:bodyPr>
            <a:normAutofit/>
          </a:bodyPr>
          <a:lstStyle>
            <a:lvl1pPr>
              <a:defRPr sz="3600" b="1" i="0">
                <a:solidFill>
                  <a:schemeClr val="tx1"/>
                </a:solidFill>
                <a:latin typeface="Calibri" panose="020F0502020204030204" pitchFamily="34" charset="0"/>
                <a:cs typeface="Calibri" panose="020F0502020204030204" pitchFamily="34" charset="0"/>
              </a:defRPr>
            </a:lvl1pPr>
          </a:lstStyle>
          <a:p>
            <a:r>
              <a:rPr lang="en-US" dirty="0"/>
              <a:t>Click To Insert Title</a:t>
            </a:r>
            <a:br>
              <a:rPr lang="en-US" dirty="0"/>
            </a:br>
            <a:r>
              <a:rPr lang="en-US" dirty="0"/>
              <a:t>Size 30pt, Calibri Bold, RGB 0,63,114</a:t>
            </a:r>
          </a:p>
        </p:txBody>
      </p:sp>
      <p:sp>
        <p:nvSpPr>
          <p:cNvPr id="3" name="Content Placeholder 2"/>
          <p:cNvSpPr>
            <a:spLocks noGrp="1"/>
          </p:cNvSpPr>
          <p:nvPr>
            <p:ph idx="1" hasCustomPrompt="1"/>
          </p:nvPr>
        </p:nvSpPr>
        <p:spPr>
          <a:xfrm>
            <a:off x="628650" y="2420943"/>
            <a:ext cx="3821430" cy="3341681"/>
          </a:xfrm>
        </p:spPr>
        <p:txBody>
          <a:bodyPr>
            <a:normAutofit/>
          </a:bodyPr>
          <a:lstStyle>
            <a:lvl1pPr marL="342900" indent="-342900">
              <a:buClr>
                <a:schemeClr val="accent1"/>
              </a:buClr>
              <a:buFont typeface="Arial" panose="020B0604020202020204" pitchFamily="34" charset="0"/>
              <a:buChar char="•"/>
              <a:defRPr sz="2200">
                <a:solidFill>
                  <a:schemeClr val="tx2"/>
                </a:solidFill>
              </a:defRPr>
            </a:lvl1pPr>
            <a:lvl2pPr marL="685800" indent="-228600">
              <a:buClr>
                <a:schemeClr val="accent1"/>
              </a:buClr>
              <a:buSzPct val="80000"/>
              <a:buFont typeface="Courier New" panose="02070309020205020404" pitchFamily="49" charset="0"/>
              <a:buChar char="o"/>
              <a:defRPr sz="2200">
                <a:solidFill>
                  <a:schemeClr val="tx2"/>
                </a:solidFill>
              </a:defRPr>
            </a:lvl2pPr>
            <a:lvl3pPr marL="1143000" indent="-228600">
              <a:buClr>
                <a:schemeClr val="accent1"/>
              </a:buClr>
              <a:buFont typeface="Wingdings" pitchFamily="2" charset="2"/>
              <a:buChar char="§"/>
              <a:defRPr sz="2200">
                <a:solidFill>
                  <a:schemeClr val="tx2"/>
                </a:solidFill>
              </a:defRPr>
            </a:lvl3pPr>
            <a:lvl4pPr marL="1600200" indent="-228600">
              <a:buClr>
                <a:schemeClr val="accent1"/>
              </a:buClr>
              <a:buFont typeface="Apple Symbols" panose="02000000000000000000" pitchFamily="2" charset="-79"/>
              <a:buChar char="⎼"/>
              <a:defRPr sz="2200">
                <a:solidFill>
                  <a:schemeClr val="tx2"/>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4693920" y="2420943"/>
            <a:ext cx="3821430" cy="3341681"/>
          </a:xfrm>
        </p:spPr>
        <p:txBody>
          <a:bodyPr>
            <a:normAutofit/>
          </a:bodyPr>
          <a:lstStyle>
            <a:lvl1pPr marL="0" indent="0">
              <a:buFontTx/>
              <a:buNone/>
              <a:defRPr sz="2200">
                <a:solidFill>
                  <a:schemeClr val="tx2"/>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9" name="Slide Number Placeholder 5">
            <a:extLst>
              <a:ext uri="{FF2B5EF4-FFF2-40B4-BE49-F238E27FC236}">
                <a16:creationId xmlns:a16="http://schemas.microsoft.com/office/drawing/2014/main" id="{FF49462B-07DB-D344-805D-A37E880911D0}"/>
              </a:ext>
            </a:extLst>
          </p:cNvPr>
          <p:cNvSpPr txBox="1">
            <a:spLocks/>
          </p:cNvSpPr>
          <p:nvPr userDrawn="1"/>
        </p:nvSpPr>
        <p:spPr>
          <a:xfrm>
            <a:off x="4153662" y="6492877"/>
            <a:ext cx="87249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200" smtClean="0"/>
              <a:pPr/>
              <a:t>‹#›</a:t>
            </a:fld>
            <a:endParaRPr lang="en-US" sz="1200" dirty="0"/>
          </a:p>
        </p:txBody>
      </p:sp>
    </p:spTree>
    <p:extLst>
      <p:ext uri="{BB962C8B-B14F-4D97-AF65-F5344CB8AC3E}">
        <p14:creationId xmlns:p14="http://schemas.microsoft.com/office/powerpoint/2010/main" val="389608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722FA0-AB68-BE46-BCF4-CD24D6F8D89F}"/>
              </a:ext>
            </a:extLst>
          </p:cNvPr>
          <p:cNvPicPr>
            <a:picLocks noChangeAspect="1"/>
          </p:cNvPicPr>
          <p:nvPr userDrawn="1"/>
        </p:nvPicPr>
        <p:blipFill>
          <a:blip r:embed="rId2"/>
          <a:srcRect/>
          <a:stretch/>
        </p:blipFill>
        <p:spPr>
          <a:xfrm>
            <a:off x="4065" y="6096"/>
            <a:ext cx="9135872" cy="6851904"/>
          </a:xfrm>
          <a:prstGeom prst="rect">
            <a:avLst/>
          </a:prstGeom>
        </p:spPr>
      </p:pic>
      <p:sp>
        <p:nvSpPr>
          <p:cNvPr id="2" name="Title 1"/>
          <p:cNvSpPr>
            <a:spLocks noGrp="1"/>
          </p:cNvSpPr>
          <p:nvPr>
            <p:ph type="title" hasCustomPrompt="1"/>
          </p:nvPr>
        </p:nvSpPr>
        <p:spPr>
          <a:xfrm>
            <a:off x="623888" y="1709741"/>
            <a:ext cx="7886700" cy="2852737"/>
          </a:xfrm>
        </p:spPr>
        <p:txBody>
          <a:bodyPr anchor="ctr" anchorCtr="0"/>
          <a:lstStyle>
            <a:lvl1pPr algn="ctr">
              <a:defRPr sz="6000" b="1" i="0" baseline="0">
                <a:solidFill>
                  <a:schemeClr val="tx1"/>
                </a:solidFill>
              </a:defRPr>
            </a:lvl1pPr>
          </a:lstStyle>
          <a:p>
            <a:r>
              <a:rPr lang="en-US" dirty="0"/>
              <a:t>Questions?</a:t>
            </a:r>
          </a:p>
        </p:txBody>
      </p:sp>
      <p:sp>
        <p:nvSpPr>
          <p:cNvPr id="11" name="Slide Number Placeholder 5">
            <a:extLst>
              <a:ext uri="{FF2B5EF4-FFF2-40B4-BE49-F238E27FC236}">
                <a16:creationId xmlns:a16="http://schemas.microsoft.com/office/drawing/2014/main" id="{4221C1E2-577E-0A48-B441-8DD0C6D8ADD5}"/>
              </a:ext>
            </a:extLst>
          </p:cNvPr>
          <p:cNvSpPr txBox="1">
            <a:spLocks/>
          </p:cNvSpPr>
          <p:nvPr userDrawn="1"/>
        </p:nvSpPr>
        <p:spPr>
          <a:xfrm>
            <a:off x="4153662" y="6492877"/>
            <a:ext cx="87249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200" smtClean="0"/>
              <a:pPr/>
              <a:t>‹#›</a:t>
            </a:fld>
            <a:endParaRPr lang="en-US" sz="1200" dirty="0"/>
          </a:p>
        </p:txBody>
      </p:sp>
    </p:spTree>
    <p:extLst>
      <p:ext uri="{BB962C8B-B14F-4D97-AF65-F5344CB8AC3E}">
        <p14:creationId xmlns:p14="http://schemas.microsoft.com/office/powerpoint/2010/main" val="1649151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0600" y="198438"/>
            <a:ext cx="7696200" cy="487362"/>
          </a:xfrm>
          <a:prstGeom prst="rect">
            <a:avLst/>
          </a:prstGeom>
        </p:spPr>
        <p:txBody>
          <a:bodyPr vert="horz"/>
          <a:lstStyle>
            <a:lvl1pPr algn="ctr">
              <a:defRPr sz="1238" b="1" cap="all"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990600" y="1143000"/>
            <a:ext cx="7696200" cy="5181600"/>
          </a:xfrm>
          <a:prstGeom prst="rect">
            <a:avLst/>
          </a:prstGeom>
        </p:spPr>
        <p:txBody>
          <a:bodyPr/>
          <a:lstStyle>
            <a:lvl1pPr>
              <a:defRPr>
                <a:solidFill>
                  <a:srgbClr val="17478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10"/>
          <p:cNvSpPr>
            <a:spLocks noGrp="1"/>
          </p:cNvSpPr>
          <p:nvPr>
            <p:ph type="sldNum" sz="quarter" idx="12"/>
          </p:nvPr>
        </p:nvSpPr>
        <p:spPr>
          <a:xfrm>
            <a:off x="6553200" y="6553200"/>
            <a:ext cx="2133600" cy="304800"/>
          </a:xfrm>
          <a:prstGeom prst="rect">
            <a:avLst/>
          </a:prstGeom>
        </p:spPr>
        <p:txBody>
          <a:bodyPr/>
          <a:lstStyle>
            <a:lvl1pPr>
              <a:defRPr/>
            </a:lvl1pPr>
          </a:lstStyle>
          <a:p>
            <a:fld id="{A829F25A-84D3-4F9E-BD6A-3ADD05BBF9F6}" type="slidenum">
              <a:rPr lang="en-US" altLang="en-US">
                <a:solidFill>
                  <a:prstClr val="black"/>
                </a:solidFill>
              </a:rPr>
              <a:pPr/>
              <a:t>‹#›</a:t>
            </a:fld>
            <a:endParaRPr lang="en-US" altLang="en-US" dirty="0">
              <a:solidFill>
                <a:prstClr val="black"/>
              </a:solidFill>
            </a:endParaRPr>
          </a:p>
        </p:txBody>
      </p:sp>
      <p:pic>
        <p:nvPicPr>
          <p:cNvPr id="8" name="Picture 7"/>
          <p:cNvPicPr>
            <a:picLocks noChangeAspect="1"/>
          </p:cNvPicPr>
          <p:nvPr userDrawn="1"/>
        </p:nvPicPr>
        <p:blipFill>
          <a:blip r:embed="rId2"/>
          <a:stretch>
            <a:fillRect/>
          </a:stretch>
        </p:blipFill>
        <p:spPr>
          <a:xfrm>
            <a:off x="8234091" y="37941"/>
            <a:ext cx="909910" cy="760888"/>
          </a:xfrm>
          <a:prstGeom prst="rect">
            <a:avLst/>
          </a:prstGeom>
        </p:spPr>
      </p:pic>
    </p:spTree>
    <p:extLst>
      <p:ext uri="{BB962C8B-B14F-4D97-AF65-F5344CB8AC3E}">
        <p14:creationId xmlns:p14="http://schemas.microsoft.com/office/powerpoint/2010/main" val="109741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AC476C-6B6C-4C19-B70A-69A209CD414A}" type="datetime1">
              <a:rPr lang="en-US" smtClean="0">
                <a:solidFill>
                  <a:prstClr val="white"/>
                </a:solidFill>
              </a:rPr>
              <a:t>9/12/2020</a:t>
            </a:fld>
            <a:endParaRPr lang="en-US" dirty="0">
              <a:solidFill>
                <a:prstClr val="white"/>
              </a:solidFill>
            </a:endParaRPr>
          </a:p>
        </p:txBody>
      </p:sp>
      <p:sp>
        <p:nvSpPr>
          <p:cNvPr id="6" name="Footer Placeholder 5"/>
          <p:cNvSpPr>
            <a:spLocks noGrp="1"/>
          </p:cNvSpPr>
          <p:nvPr>
            <p:ph type="ftr" sz="quarter" idx="11"/>
          </p:nvPr>
        </p:nvSpPr>
        <p:spPr>
          <a:xfrm>
            <a:off x="3124200" y="6613531"/>
            <a:ext cx="2895600" cy="24447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fld id="{C133853B-2FD6-4E38-9A37-45EFC3A3870F}" type="slidenum">
              <a:rPr lang="en-US" smtClean="0"/>
              <a:pPr>
                <a:defRPr/>
              </a:pPr>
              <a:t>‹#›</a:t>
            </a:fld>
            <a:endParaRPr lang="en-US" dirty="0"/>
          </a:p>
        </p:txBody>
      </p:sp>
    </p:spTree>
    <p:extLst>
      <p:ext uri="{BB962C8B-B14F-4D97-AF65-F5344CB8AC3E}">
        <p14:creationId xmlns:p14="http://schemas.microsoft.com/office/powerpoint/2010/main" val="4295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63E455-86EC-4817-8802-F01DA8B03646}"/>
              </a:ext>
            </a:extLst>
          </p:cNvPr>
          <p:cNvSpPr>
            <a:spLocks noGrp="1"/>
          </p:cNvSpPr>
          <p:nvPr>
            <p:ph sz="quarter" idx="10"/>
          </p:nvPr>
        </p:nvSpPr>
        <p:spPr>
          <a:xfrm>
            <a:off x="252706" y="396635"/>
            <a:ext cx="8630840" cy="5684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3505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2D1513-67CD-AC41-BD22-ADCAB20BB7B7}"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205083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3737958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130431"/>
            <a:ext cx="6858000" cy="1470025"/>
          </a:xfrm>
          <a:prstGeom prst="rect">
            <a:avLst/>
          </a:prstGeo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886200"/>
            <a:ext cx="6858001" cy="1752600"/>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a:stretch>
            <a:fillRect/>
          </a:stretch>
        </p:blipFill>
        <p:spPr>
          <a:xfrm>
            <a:off x="392908" y="105675"/>
            <a:ext cx="3799322" cy="1026396"/>
          </a:xfrm>
          <a:prstGeom prst="rect">
            <a:avLst/>
          </a:prstGeom>
        </p:spPr>
      </p:pic>
      <p:pic>
        <p:nvPicPr>
          <p:cNvPr id="7" name="Picture 6"/>
          <p:cNvPicPr>
            <a:picLocks noChangeAspect="1"/>
          </p:cNvPicPr>
          <p:nvPr/>
        </p:nvPicPr>
        <p:blipFill>
          <a:blip r:embed="rId4"/>
          <a:stretch>
            <a:fillRect/>
          </a:stretch>
        </p:blipFill>
        <p:spPr>
          <a:xfrm>
            <a:off x="-3688" y="343268"/>
            <a:ext cx="3069958" cy="876458"/>
          </a:xfrm>
          <a:prstGeom prst="rect">
            <a:avLst/>
          </a:prstGeom>
        </p:spPr>
      </p:pic>
      <p:pic>
        <p:nvPicPr>
          <p:cNvPr id="9" name="Picture 8"/>
          <p:cNvPicPr>
            <a:picLocks noChangeAspect="1"/>
          </p:cNvPicPr>
          <p:nvPr/>
        </p:nvPicPr>
        <p:blipFill>
          <a:blip r:embed="rId5"/>
          <a:stretch>
            <a:fillRect/>
          </a:stretch>
        </p:blipFill>
        <p:spPr>
          <a:xfrm>
            <a:off x="8234091" y="92533"/>
            <a:ext cx="909910" cy="760888"/>
          </a:xfrm>
          <a:prstGeom prst="rect">
            <a:avLst/>
          </a:prstGeom>
        </p:spPr>
      </p:pic>
      <p:pic>
        <p:nvPicPr>
          <p:cNvPr id="10" name="Picture 9"/>
          <p:cNvPicPr>
            <a:picLocks noChangeAspect="1"/>
          </p:cNvPicPr>
          <p:nvPr userDrawn="1"/>
        </p:nvPicPr>
        <p:blipFill>
          <a:blip r:embed="rId3"/>
          <a:stretch>
            <a:fillRect/>
          </a:stretch>
        </p:blipFill>
        <p:spPr>
          <a:xfrm>
            <a:off x="392908" y="105675"/>
            <a:ext cx="3799322" cy="1026396"/>
          </a:xfrm>
          <a:prstGeom prst="rect">
            <a:avLst/>
          </a:prstGeom>
        </p:spPr>
      </p:pic>
      <p:pic>
        <p:nvPicPr>
          <p:cNvPr id="11" name="Picture 10"/>
          <p:cNvPicPr>
            <a:picLocks noChangeAspect="1"/>
          </p:cNvPicPr>
          <p:nvPr userDrawn="1"/>
        </p:nvPicPr>
        <p:blipFill>
          <a:blip r:embed="rId4"/>
          <a:stretch>
            <a:fillRect/>
          </a:stretch>
        </p:blipFill>
        <p:spPr>
          <a:xfrm>
            <a:off x="-3688" y="343268"/>
            <a:ext cx="3069958" cy="876458"/>
          </a:xfrm>
          <a:prstGeom prst="rect">
            <a:avLst/>
          </a:prstGeom>
        </p:spPr>
      </p:pic>
      <p:pic>
        <p:nvPicPr>
          <p:cNvPr id="12" name="Picture 11"/>
          <p:cNvPicPr>
            <a:picLocks noChangeAspect="1"/>
          </p:cNvPicPr>
          <p:nvPr userDrawn="1"/>
        </p:nvPicPr>
        <p:blipFill>
          <a:blip r:embed="rId5"/>
          <a:stretch>
            <a:fillRect/>
          </a:stretch>
        </p:blipFill>
        <p:spPr>
          <a:xfrm>
            <a:off x="8234091" y="92533"/>
            <a:ext cx="909910" cy="760888"/>
          </a:xfrm>
          <a:prstGeom prst="rect">
            <a:avLst/>
          </a:prstGeom>
        </p:spPr>
      </p:pic>
    </p:spTree>
    <p:extLst>
      <p:ext uri="{BB962C8B-B14F-4D97-AF65-F5344CB8AC3E}">
        <p14:creationId xmlns:p14="http://schemas.microsoft.com/office/powerpoint/2010/main" val="343278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400458" y="1631497"/>
            <a:ext cx="8421032" cy="4690161"/>
          </a:xfrm>
          <a:prstGeom prst="rect">
            <a:avLst/>
          </a:prstGeom>
        </p:spPr>
        <p:txBody>
          <a:bodyPr/>
          <a:lstStyle>
            <a:lvl1pPr>
              <a:defRPr sz="4000">
                <a:solidFill>
                  <a:schemeClr val="tx1"/>
                </a:solidFill>
                <a:latin typeface="+mn-lt"/>
                <a:cs typeface="Arial" panose="020B0604020202020204" pitchFamily="34" charset="0"/>
              </a:defRPr>
            </a:lvl1pPr>
            <a:lvl2pPr>
              <a:defRPr sz="3600">
                <a:latin typeface="+mn-lt"/>
                <a:cs typeface="Arial" panose="020B0604020202020204" pitchFamily="34" charset="0"/>
              </a:defRPr>
            </a:lvl2pPr>
            <a:lvl3pPr>
              <a:defRPr sz="3600">
                <a:latin typeface="+mn-lt"/>
                <a:cs typeface="Arial" panose="020B0604020202020204" pitchFamily="34" charset="0"/>
              </a:defRPr>
            </a:lvl3pPr>
            <a:lvl4pPr>
              <a:defRPr sz="3200">
                <a:latin typeface="+mn-lt"/>
                <a:cs typeface="Arial" panose="020B0604020202020204" pitchFamily="34" charset="0"/>
              </a:defRPr>
            </a:lvl4pPr>
            <a:lvl5pPr marL="2057400" indent="-228600">
              <a:buFont typeface="Arial"/>
              <a:buChar char="•"/>
              <a:defRPr sz="28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p:cNvSpPr txBox="1"/>
          <p:nvPr userDrawn="1"/>
        </p:nvSpPr>
        <p:spPr>
          <a:xfrm>
            <a:off x="990601" y="132738"/>
            <a:ext cx="7239002" cy="707886"/>
          </a:xfrm>
          <a:prstGeom prst="rect">
            <a:avLst/>
          </a:prstGeom>
          <a:noFill/>
        </p:spPr>
        <p:txBody>
          <a:bodyPr wrap="square" rtlCol="0">
            <a:spAutoFit/>
          </a:bodyPr>
          <a:lstStyle/>
          <a:p>
            <a:pPr algn="ctr"/>
            <a:r>
              <a:rPr lang="en-US" sz="4000"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8" name="Picture 7"/>
          <p:cNvPicPr>
            <a:picLocks noChangeAspect="1"/>
          </p:cNvPicPr>
          <p:nvPr userDrawn="1"/>
        </p:nvPicPr>
        <p:blipFill>
          <a:blip r:embed="rId2"/>
          <a:stretch>
            <a:fillRect/>
          </a:stretch>
        </p:blipFill>
        <p:spPr>
          <a:xfrm>
            <a:off x="8234091" y="48289"/>
            <a:ext cx="909910" cy="760888"/>
          </a:xfrm>
          <a:prstGeom prst="rect">
            <a:avLst/>
          </a:prstGeom>
        </p:spPr>
      </p:pic>
      <p:sp>
        <p:nvSpPr>
          <p:cNvPr id="5" name="TextBox 4"/>
          <p:cNvSpPr txBox="1"/>
          <p:nvPr userDrawn="1"/>
        </p:nvSpPr>
        <p:spPr>
          <a:xfrm>
            <a:off x="990602" y="117349"/>
            <a:ext cx="7099451" cy="1446550"/>
          </a:xfrm>
          <a:prstGeom prst="rect">
            <a:avLst/>
          </a:prstGeom>
          <a:noFill/>
        </p:spPr>
        <p:txBody>
          <a:bodyPr wrap="square" rtlCol="0">
            <a:spAutoFit/>
          </a:bodyPr>
          <a:lstStyle/>
          <a:p>
            <a:pPr algn="ctr">
              <a:lnSpc>
                <a:spcPct val="100000"/>
              </a:lnSpc>
            </a:pPr>
            <a:r>
              <a:rPr lang="en-US" sz="4400" b="0" dirty="0">
                <a:solidFill>
                  <a:schemeClr val="bg1"/>
                </a:solidFill>
                <a:effectLst>
                  <a:outerShdw blurRad="38100" dist="38100" dir="2700000" algn="tl">
                    <a:srgbClr val="000000">
                      <a:alpha val="43137"/>
                    </a:srgbClr>
                  </a:outerShdw>
                </a:effectLst>
                <a:latin typeface="+mn-lt"/>
                <a:cs typeface="Arial" panose="020B0604020202020204" pitchFamily="34" charset="0"/>
              </a:rPr>
              <a:t>Add Text Here</a:t>
            </a:r>
          </a:p>
          <a:p>
            <a:pPr algn="ctr">
              <a:lnSpc>
                <a:spcPct val="100000"/>
              </a:lnSpc>
            </a:pPr>
            <a:r>
              <a:rPr lang="en-US" sz="4400" b="0" dirty="0">
                <a:solidFill>
                  <a:srgbClr val="000000"/>
                </a:solidFill>
                <a:effectLst/>
                <a:latin typeface="+mn-lt"/>
                <a:cs typeface="Arial" panose="020B0604020202020204" pitchFamily="34" charset="0"/>
              </a:rPr>
              <a:t>Add Text Here</a:t>
            </a:r>
          </a:p>
        </p:txBody>
      </p:sp>
      <p:sp>
        <p:nvSpPr>
          <p:cNvPr id="7" name="Slide Number Placeholder 5"/>
          <p:cNvSpPr>
            <a:spLocks noGrp="1"/>
          </p:cNvSpPr>
          <p:nvPr>
            <p:ph type="sldNum" sz="quarter" idx="10"/>
          </p:nvPr>
        </p:nvSpPr>
        <p:spPr>
          <a:xfrm>
            <a:off x="8653464" y="6492877"/>
            <a:ext cx="490537" cy="365125"/>
          </a:xfrm>
          <a:prstGeom prst="rect">
            <a:avLst/>
          </a:prstGeom>
        </p:spPr>
        <p:txBody>
          <a:bodyPr/>
          <a:lstStyle>
            <a:lvl1pPr>
              <a:defRPr>
                <a:solidFill>
                  <a:schemeClr val="bg1"/>
                </a:solidFill>
              </a:defRPr>
            </a:lvl1pPr>
          </a:lstStyle>
          <a:p>
            <a:pPr>
              <a:defRPr/>
            </a:pPr>
            <a:fld id="{E82920FF-40B2-4A8A-B79F-C74086EE78C8}" type="slidenum">
              <a:rPr lang="en-US" smtClean="0"/>
              <a:pPr>
                <a:defRPr/>
              </a:pPr>
              <a:t>‹#›</a:t>
            </a:fld>
            <a:endParaRPr lang="en-US" dirty="0"/>
          </a:p>
        </p:txBody>
      </p:sp>
    </p:spTree>
    <p:extLst>
      <p:ext uri="{BB962C8B-B14F-4D97-AF65-F5344CB8AC3E}">
        <p14:creationId xmlns:p14="http://schemas.microsoft.com/office/powerpoint/2010/main" val="597292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990600" y="1143000"/>
            <a:ext cx="7696200" cy="5181600"/>
          </a:xfrm>
          <a:prstGeom prst="rect">
            <a:avLst/>
          </a:prstGeom>
        </p:spPr>
        <p:txBody>
          <a:bodyPr/>
          <a:lstStyle>
            <a:lvl1pPr>
              <a:defRPr sz="3600">
                <a:solidFill>
                  <a:srgbClr val="174782"/>
                </a:solidFill>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p:cNvSpPr txBox="1"/>
          <p:nvPr/>
        </p:nvSpPr>
        <p:spPr>
          <a:xfrm>
            <a:off x="1471154" y="132738"/>
            <a:ext cx="6758449"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8" name="Picture 7"/>
          <p:cNvPicPr>
            <a:picLocks noChangeAspect="1"/>
          </p:cNvPicPr>
          <p:nvPr/>
        </p:nvPicPr>
        <p:blipFill>
          <a:blip r:embed="rId2"/>
          <a:stretch>
            <a:fillRect/>
          </a:stretch>
        </p:blipFill>
        <p:spPr>
          <a:xfrm>
            <a:off x="8234091" y="48289"/>
            <a:ext cx="909910" cy="760888"/>
          </a:xfrm>
          <a:prstGeom prst="rect">
            <a:avLst/>
          </a:prstGeom>
        </p:spPr>
      </p:pic>
      <p:sp>
        <p:nvSpPr>
          <p:cNvPr id="5" name="TextBox 4"/>
          <p:cNvSpPr txBox="1"/>
          <p:nvPr userDrawn="1"/>
        </p:nvSpPr>
        <p:spPr>
          <a:xfrm>
            <a:off x="990601" y="132738"/>
            <a:ext cx="7239002" cy="707886"/>
          </a:xfrm>
          <a:prstGeom prst="rect">
            <a:avLst/>
          </a:prstGeom>
          <a:noFill/>
        </p:spPr>
        <p:txBody>
          <a:bodyPr wrap="square" rtlCol="0">
            <a:spAutoFit/>
          </a:bodyPr>
          <a:lstStyle/>
          <a:p>
            <a:pPr algn="ctr"/>
            <a:r>
              <a:rPr lang="en-US" sz="4000"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7" name="Picture 6"/>
          <p:cNvPicPr>
            <a:picLocks noChangeAspect="1"/>
          </p:cNvPicPr>
          <p:nvPr userDrawn="1"/>
        </p:nvPicPr>
        <p:blipFill>
          <a:blip r:embed="rId2"/>
          <a:stretch>
            <a:fillRect/>
          </a:stretch>
        </p:blipFill>
        <p:spPr>
          <a:xfrm>
            <a:off x="8234091" y="48289"/>
            <a:ext cx="909910" cy="760888"/>
          </a:xfrm>
          <a:prstGeom prst="rect">
            <a:avLst/>
          </a:prstGeom>
        </p:spPr>
      </p:pic>
      <p:sp>
        <p:nvSpPr>
          <p:cNvPr id="9" name="TextBox 8"/>
          <p:cNvSpPr txBox="1"/>
          <p:nvPr userDrawn="1"/>
        </p:nvSpPr>
        <p:spPr>
          <a:xfrm>
            <a:off x="990601" y="132740"/>
            <a:ext cx="7099451" cy="769441"/>
          </a:xfrm>
          <a:prstGeom prst="rect">
            <a:avLst/>
          </a:prstGeom>
          <a:noFill/>
        </p:spPr>
        <p:txBody>
          <a:bodyPr wrap="square" rtlCol="0">
            <a:spAutoFit/>
          </a:bodyPr>
          <a:lstStyle/>
          <a:p>
            <a:pPr algn="ctr"/>
            <a:r>
              <a:rPr lang="en-US" sz="4400" b="0" dirty="0">
                <a:solidFill>
                  <a:schemeClr val="bg1"/>
                </a:solidFill>
                <a:effectLst>
                  <a:outerShdw blurRad="38100" dist="38100" dir="2700000" algn="tl">
                    <a:srgbClr val="000000">
                      <a:alpha val="43137"/>
                    </a:srgbClr>
                  </a:outerShdw>
                </a:effectLst>
                <a:latin typeface="+mj-lt"/>
                <a:cs typeface="Arial"/>
              </a:rPr>
              <a:t>Add Text Here</a:t>
            </a:r>
          </a:p>
        </p:txBody>
      </p:sp>
    </p:spTree>
    <p:extLst>
      <p:ext uri="{BB962C8B-B14F-4D97-AF65-F5344CB8AC3E}">
        <p14:creationId xmlns:p14="http://schemas.microsoft.com/office/powerpoint/2010/main" val="2480810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5654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10" name="Date Placeholder 8"/>
          <p:cNvSpPr>
            <a:spLocks noGrp="1"/>
          </p:cNvSpPr>
          <p:nvPr>
            <p:ph type="dt" sz="half" idx="10"/>
          </p:nvPr>
        </p:nvSpPr>
        <p:spPr>
          <a:xfrm>
            <a:off x="457200" y="6553200"/>
            <a:ext cx="2133600" cy="304800"/>
          </a:xfrm>
          <a:prstGeom prst="rect">
            <a:avLst/>
          </a:prstGeom>
        </p:spPr>
        <p:txBody>
          <a:bodyPr/>
          <a:lstStyle>
            <a:lvl1pPr>
              <a:defRPr/>
            </a:lvl1pPr>
          </a:lstStyle>
          <a:p>
            <a:pPr>
              <a:defRPr/>
            </a:pPr>
            <a:r>
              <a:rPr lang="en-US" dirty="0"/>
              <a:t>DATE</a:t>
            </a:r>
          </a:p>
        </p:txBody>
      </p:sp>
      <p:sp>
        <p:nvSpPr>
          <p:cNvPr id="12" name="Footer Placeholder 9"/>
          <p:cNvSpPr>
            <a:spLocks noGrp="1"/>
          </p:cNvSpPr>
          <p:nvPr>
            <p:ph type="ftr" sz="quarter" idx="11"/>
          </p:nvPr>
        </p:nvSpPr>
        <p:spPr>
          <a:xfrm>
            <a:off x="2971800" y="6553200"/>
            <a:ext cx="3886200" cy="304800"/>
          </a:xfrm>
          <a:prstGeom prst="rect">
            <a:avLst/>
          </a:prstGeom>
        </p:spPr>
        <p:txBody>
          <a:bodyPr/>
          <a:lstStyle>
            <a:lvl1pPr>
              <a:defRPr/>
            </a:lvl1pPr>
          </a:lstStyle>
          <a:p>
            <a:pPr>
              <a:defRPr/>
            </a:pPr>
            <a:r>
              <a:rPr lang="en-US" dirty="0"/>
              <a:t>DOCUMENT TYPE/STATUS</a:t>
            </a:r>
          </a:p>
        </p:txBody>
      </p:sp>
      <p:sp>
        <p:nvSpPr>
          <p:cNvPr id="17" name="Slide Number Placeholder 10"/>
          <p:cNvSpPr>
            <a:spLocks noGrp="1"/>
          </p:cNvSpPr>
          <p:nvPr>
            <p:ph type="sldNum" sz="quarter" idx="12"/>
          </p:nvPr>
        </p:nvSpPr>
        <p:spPr>
          <a:xfrm>
            <a:off x="6553200" y="6553200"/>
            <a:ext cx="2133600" cy="304800"/>
          </a:xfrm>
          <a:prstGeom prst="rect">
            <a:avLst/>
          </a:prstGeom>
        </p:spPr>
        <p:txBody>
          <a:bodyPr/>
          <a:lstStyle>
            <a:lvl1pPr>
              <a:defRPr/>
            </a:lvl1pPr>
          </a:lstStyle>
          <a:p>
            <a:fld id="{A829F25A-84D3-4F9E-BD6A-3ADD05BBF9F6}" type="slidenum">
              <a:rPr lang="en-US" altLang="en-US"/>
              <a:pPr/>
              <a:t>‹#›</a:t>
            </a:fld>
            <a:endParaRPr lang="en-US" altLang="en-US" dirty="0"/>
          </a:p>
        </p:txBody>
      </p:sp>
      <p:sp>
        <p:nvSpPr>
          <p:cNvPr id="19" name="Content Placeholder 4"/>
          <p:cNvSpPr>
            <a:spLocks noGrp="1"/>
          </p:cNvSpPr>
          <p:nvPr>
            <p:ph sz="quarter" idx="13"/>
          </p:nvPr>
        </p:nvSpPr>
        <p:spPr>
          <a:xfrm>
            <a:off x="914400" y="4038600"/>
            <a:ext cx="77724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20"/>
          <p:cNvSpPr>
            <a:spLocks noGrp="1"/>
          </p:cNvSpPr>
          <p:nvPr>
            <p:ph type="pic" sz="quarter" idx="17"/>
          </p:nvPr>
        </p:nvSpPr>
        <p:spPr>
          <a:xfrm>
            <a:off x="914400" y="1066800"/>
            <a:ext cx="3733800" cy="2895600"/>
          </a:xfrm>
          <a:prstGeom prst="rect">
            <a:avLst/>
          </a:prstGeom>
        </p:spPr>
        <p:txBody>
          <a:bodyPr/>
          <a:lstStyle/>
          <a:p>
            <a:r>
              <a:rPr lang="en-US"/>
              <a:t>Drag picture to placeholder or click icon to add</a:t>
            </a:r>
            <a:endParaRPr lang="en-US" dirty="0"/>
          </a:p>
        </p:txBody>
      </p:sp>
      <p:sp>
        <p:nvSpPr>
          <p:cNvPr id="21" name="Picture Placeholder 20"/>
          <p:cNvSpPr>
            <a:spLocks noGrp="1"/>
          </p:cNvSpPr>
          <p:nvPr>
            <p:ph type="pic" sz="quarter" idx="18"/>
          </p:nvPr>
        </p:nvSpPr>
        <p:spPr>
          <a:xfrm>
            <a:off x="4800600" y="1066800"/>
            <a:ext cx="3886200" cy="2895600"/>
          </a:xfrm>
          <a:prstGeom prst="rect">
            <a:avLst/>
          </a:prstGeom>
        </p:spPr>
        <p:txBody>
          <a:bodyPr/>
          <a:lstStyle/>
          <a:p>
            <a:r>
              <a:rPr lang="en-US"/>
              <a:t>Drag picture to placeholder or click icon to add</a:t>
            </a:r>
            <a:endParaRPr lang="en-US" dirty="0"/>
          </a:p>
        </p:txBody>
      </p:sp>
      <p:sp>
        <p:nvSpPr>
          <p:cNvPr id="13" name="TextBox 12"/>
          <p:cNvSpPr txBox="1"/>
          <p:nvPr/>
        </p:nvSpPr>
        <p:spPr>
          <a:xfrm>
            <a:off x="1471154" y="132738"/>
            <a:ext cx="6758449"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 Text Here</a:t>
            </a:r>
          </a:p>
        </p:txBody>
      </p:sp>
      <p:pic>
        <p:nvPicPr>
          <p:cNvPr id="14" name="Picture 13"/>
          <p:cNvPicPr>
            <a:picLocks noChangeAspect="1"/>
          </p:cNvPicPr>
          <p:nvPr/>
        </p:nvPicPr>
        <p:blipFill>
          <a:blip r:embed="rId2"/>
          <a:stretch>
            <a:fillRect/>
          </a:stretch>
        </p:blipFill>
        <p:spPr>
          <a:xfrm>
            <a:off x="8234091" y="33541"/>
            <a:ext cx="909910" cy="760888"/>
          </a:xfrm>
          <a:prstGeom prst="rect">
            <a:avLst/>
          </a:prstGeom>
        </p:spPr>
      </p:pic>
    </p:spTree>
    <p:extLst>
      <p:ext uri="{BB962C8B-B14F-4D97-AF65-F5344CB8AC3E}">
        <p14:creationId xmlns:p14="http://schemas.microsoft.com/office/powerpoint/2010/main" val="1953202612"/>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914400" y="3962400"/>
            <a:ext cx="7772400" cy="2362200"/>
          </a:xfrm>
          <a:prstGeom prst="rect">
            <a:avLst/>
          </a:prstGeom>
        </p:spPr>
        <p:txBody>
          <a:bodyPr/>
          <a:lstStyle>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4"/>
          </p:nvPr>
        </p:nvSpPr>
        <p:spPr>
          <a:xfrm>
            <a:off x="457200" y="6553200"/>
            <a:ext cx="2133600" cy="304800"/>
          </a:xfrm>
          <a:prstGeom prst="rect">
            <a:avLst/>
          </a:prstGeom>
        </p:spPr>
        <p:txBody>
          <a:bodyPr/>
          <a:lstStyle/>
          <a:p>
            <a:pPr>
              <a:defRPr/>
            </a:pPr>
            <a:r>
              <a:rPr lang="en-US" dirty="0"/>
              <a:t>DATE</a:t>
            </a:r>
          </a:p>
        </p:txBody>
      </p:sp>
      <p:sp>
        <p:nvSpPr>
          <p:cNvPr id="7" name="Footer Placeholder 6"/>
          <p:cNvSpPr>
            <a:spLocks noGrp="1"/>
          </p:cNvSpPr>
          <p:nvPr>
            <p:ph type="ftr" sz="quarter" idx="15"/>
          </p:nvPr>
        </p:nvSpPr>
        <p:spPr>
          <a:xfrm>
            <a:off x="2971800" y="6553200"/>
            <a:ext cx="3886200" cy="304800"/>
          </a:xfrm>
          <a:prstGeom prst="rect">
            <a:avLst/>
          </a:prstGeom>
        </p:spPr>
        <p:txBody>
          <a:bodyPr/>
          <a:lstStyle/>
          <a:p>
            <a:pPr>
              <a:defRPr/>
            </a:pPr>
            <a:r>
              <a:rPr lang="en-US" dirty="0"/>
              <a:t>DOCUMENT TYPE/STATUS</a:t>
            </a:r>
          </a:p>
        </p:txBody>
      </p:sp>
      <p:sp>
        <p:nvSpPr>
          <p:cNvPr id="10" name="Slide Number Placeholder 9"/>
          <p:cNvSpPr>
            <a:spLocks noGrp="1"/>
          </p:cNvSpPr>
          <p:nvPr>
            <p:ph type="sldNum" sz="quarter" idx="16"/>
          </p:nvPr>
        </p:nvSpPr>
        <p:spPr>
          <a:xfrm>
            <a:off x="6553200" y="6553200"/>
            <a:ext cx="2133600" cy="304800"/>
          </a:xfrm>
          <a:prstGeom prst="rect">
            <a:avLst/>
          </a:prstGeom>
        </p:spPr>
        <p:txBody>
          <a:bodyPr/>
          <a:lstStyle/>
          <a:p>
            <a:fld id="{19FBEEDD-0B05-4B03-823B-B7B914ED2C13}" type="slidenum">
              <a:rPr lang="en-US" altLang="en-US" smtClean="0"/>
              <a:pPr/>
              <a:t>‹#›</a:t>
            </a:fld>
            <a:endParaRPr lang="en-US" altLang="en-US" dirty="0"/>
          </a:p>
        </p:txBody>
      </p:sp>
      <p:sp>
        <p:nvSpPr>
          <p:cNvPr id="21" name="Picture Placeholder 20"/>
          <p:cNvSpPr>
            <a:spLocks noGrp="1"/>
          </p:cNvSpPr>
          <p:nvPr>
            <p:ph type="pic" sz="quarter" idx="17"/>
          </p:nvPr>
        </p:nvSpPr>
        <p:spPr>
          <a:xfrm>
            <a:off x="914400" y="1066800"/>
            <a:ext cx="2514600" cy="2895600"/>
          </a:xfrm>
          <a:prstGeom prst="rect">
            <a:avLst/>
          </a:prstGeom>
        </p:spPr>
        <p:txBody>
          <a:bodyPr/>
          <a:lstStyle/>
          <a:p>
            <a:r>
              <a:rPr lang="en-US"/>
              <a:t>Drag picture to placeholder or click icon to add</a:t>
            </a:r>
            <a:endParaRPr lang="en-US" dirty="0"/>
          </a:p>
        </p:txBody>
      </p:sp>
      <p:sp>
        <p:nvSpPr>
          <p:cNvPr id="22" name="Picture Placeholder 20"/>
          <p:cNvSpPr>
            <a:spLocks noGrp="1"/>
          </p:cNvSpPr>
          <p:nvPr>
            <p:ph type="pic" sz="quarter" idx="18"/>
          </p:nvPr>
        </p:nvSpPr>
        <p:spPr>
          <a:xfrm>
            <a:off x="3543300" y="1066800"/>
            <a:ext cx="2514600" cy="2895600"/>
          </a:xfrm>
          <a:prstGeom prst="rect">
            <a:avLst/>
          </a:prstGeom>
        </p:spPr>
        <p:txBody>
          <a:bodyPr/>
          <a:lstStyle/>
          <a:p>
            <a:r>
              <a:rPr lang="en-US"/>
              <a:t>Drag picture to placeholder or click icon to add</a:t>
            </a:r>
            <a:endParaRPr lang="en-US" dirty="0"/>
          </a:p>
        </p:txBody>
      </p:sp>
      <p:sp>
        <p:nvSpPr>
          <p:cNvPr id="23" name="Picture Placeholder 20"/>
          <p:cNvSpPr>
            <a:spLocks noGrp="1"/>
          </p:cNvSpPr>
          <p:nvPr>
            <p:ph type="pic" sz="quarter" idx="19"/>
          </p:nvPr>
        </p:nvSpPr>
        <p:spPr>
          <a:xfrm>
            <a:off x="6172200" y="1066800"/>
            <a:ext cx="2514600" cy="2895600"/>
          </a:xfrm>
          <a:prstGeom prst="rect">
            <a:avLst/>
          </a:prstGeom>
        </p:spPr>
        <p:txBody>
          <a:bodyPr/>
          <a:lstStyle/>
          <a:p>
            <a:r>
              <a:rPr lang="en-US"/>
              <a:t>Drag picture to placeholder or click icon to add</a:t>
            </a:r>
            <a:endParaRPr lang="en-US" dirty="0"/>
          </a:p>
        </p:txBody>
      </p:sp>
      <p:sp>
        <p:nvSpPr>
          <p:cNvPr id="12" name="TextBox 11"/>
          <p:cNvSpPr txBox="1"/>
          <p:nvPr/>
        </p:nvSpPr>
        <p:spPr>
          <a:xfrm>
            <a:off x="1471154" y="132738"/>
            <a:ext cx="6758449"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 Text Here</a:t>
            </a:r>
          </a:p>
        </p:txBody>
      </p:sp>
      <p:pic>
        <p:nvPicPr>
          <p:cNvPr id="13" name="Picture 12"/>
          <p:cNvPicPr>
            <a:picLocks noChangeAspect="1"/>
          </p:cNvPicPr>
          <p:nvPr/>
        </p:nvPicPr>
        <p:blipFill>
          <a:blip r:embed="rId2"/>
          <a:stretch>
            <a:fillRect/>
          </a:stretch>
        </p:blipFill>
        <p:spPr>
          <a:xfrm>
            <a:off x="8234091" y="48289"/>
            <a:ext cx="909910" cy="760888"/>
          </a:xfrm>
          <a:prstGeom prst="rect">
            <a:avLst/>
          </a:prstGeom>
        </p:spPr>
      </p:pic>
      <p:sp>
        <p:nvSpPr>
          <p:cNvPr id="11" name="TextBox 10"/>
          <p:cNvSpPr txBox="1"/>
          <p:nvPr userDrawn="1"/>
        </p:nvSpPr>
        <p:spPr>
          <a:xfrm>
            <a:off x="1471154" y="132738"/>
            <a:ext cx="6758449"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 Text Here</a:t>
            </a:r>
          </a:p>
        </p:txBody>
      </p:sp>
      <p:pic>
        <p:nvPicPr>
          <p:cNvPr id="14" name="Picture 13"/>
          <p:cNvPicPr>
            <a:picLocks noChangeAspect="1"/>
          </p:cNvPicPr>
          <p:nvPr userDrawn="1"/>
        </p:nvPicPr>
        <p:blipFill>
          <a:blip r:embed="rId2"/>
          <a:stretch>
            <a:fillRect/>
          </a:stretch>
        </p:blipFill>
        <p:spPr>
          <a:xfrm>
            <a:off x="8234091" y="48289"/>
            <a:ext cx="909910" cy="760888"/>
          </a:xfrm>
          <a:prstGeom prst="rect">
            <a:avLst/>
          </a:prstGeom>
        </p:spPr>
      </p:pic>
    </p:spTree>
    <p:extLst>
      <p:ext uri="{BB962C8B-B14F-4D97-AF65-F5344CB8AC3E}">
        <p14:creationId xmlns:p14="http://schemas.microsoft.com/office/powerpoint/2010/main" val="1464994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2000" y="1371600"/>
            <a:ext cx="7696200" cy="5029200"/>
          </a:xfrm>
          <a:prstGeom prst="rect">
            <a:avLst/>
          </a:prstGeom>
        </p:spPr>
        <p:txBody>
          <a:bodyPr/>
          <a:lstStyle>
            <a:lvl1pPr>
              <a:defRPr>
                <a:solidFill>
                  <a:schemeClr val="bg1"/>
                </a:solidFill>
              </a:defRPr>
            </a:lvl1pPr>
          </a:lstStyle>
          <a:p>
            <a:r>
              <a:rPr lang="en-US"/>
              <a:t>Drag picture to placeholder or click icon to add</a:t>
            </a:r>
            <a:endParaRPr lang="en-US" dirty="0"/>
          </a:p>
        </p:txBody>
      </p:sp>
      <p:pic>
        <p:nvPicPr>
          <p:cNvPr id="2" name="Picture 1"/>
          <p:cNvPicPr>
            <a:picLocks noChangeAspect="1"/>
          </p:cNvPicPr>
          <p:nvPr/>
        </p:nvPicPr>
        <p:blipFill>
          <a:blip r:embed="rId3"/>
          <a:stretch>
            <a:fillRect/>
          </a:stretch>
        </p:blipFill>
        <p:spPr>
          <a:xfrm>
            <a:off x="392908" y="272538"/>
            <a:ext cx="2976445" cy="1099062"/>
          </a:xfrm>
          <a:prstGeom prst="rect">
            <a:avLst/>
          </a:prstGeom>
        </p:spPr>
      </p:pic>
      <p:pic>
        <p:nvPicPr>
          <p:cNvPr id="5" name="Picture 4"/>
          <p:cNvPicPr>
            <a:picLocks noChangeAspect="1"/>
          </p:cNvPicPr>
          <p:nvPr/>
        </p:nvPicPr>
        <p:blipFill>
          <a:blip r:embed="rId4"/>
          <a:stretch>
            <a:fillRect/>
          </a:stretch>
        </p:blipFill>
        <p:spPr>
          <a:xfrm>
            <a:off x="-3688" y="343268"/>
            <a:ext cx="3069958" cy="876458"/>
          </a:xfrm>
          <a:prstGeom prst="rect">
            <a:avLst/>
          </a:prstGeom>
        </p:spPr>
      </p:pic>
      <p:pic>
        <p:nvPicPr>
          <p:cNvPr id="6" name="Picture 5"/>
          <p:cNvPicPr>
            <a:picLocks noChangeAspect="1"/>
          </p:cNvPicPr>
          <p:nvPr/>
        </p:nvPicPr>
        <p:blipFill>
          <a:blip r:embed="rId5"/>
          <a:stretch>
            <a:fillRect/>
          </a:stretch>
        </p:blipFill>
        <p:spPr>
          <a:xfrm>
            <a:off x="8234091" y="122029"/>
            <a:ext cx="909910" cy="760888"/>
          </a:xfrm>
          <a:prstGeom prst="rect">
            <a:avLst/>
          </a:prstGeom>
        </p:spPr>
      </p:pic>
      <p:pic>
        <p:nvPicPr>
          <p:cNvPr id="7" name="Picture 6"/>
          <p:cNvPicPr>
            <a:picLocks noChangeAspect="1"/>
          </p:cNvPicPr>
          <p:nvPr userDrawn="1"/>
        </p:nvPicPr>
        <p:blipFill>
          <a:blip r:embed="rId3"/>
          <a:stretch>
            <a:fillRect/>
          </a:stretch>
        </p:blipFill>
        <p:spPr>
          <a:xfrm>
            <a:off x="392908" y="272538"/>
            <a:ext cx="2976445" cy="1099062"/>
          </a:xfrm>
          <a:prstGeom prst="rect">
            <a:avLst/>
          </a:prstGeom>
        </p:spPr>
      </p:pic>
      <p:pic>
        <p:nvPicPr>
          <p:cNvPr id="8" name="Picture 7"/>
          <p:cNvPicPr>
            <a:picLocks noChangeAspect="1"/>
          </p:cNvPicPr>
          <p:nvPr userDrawn="1"/>
        </p:nvPicPr>
        <p:blipFill>
          <a:blip r:embed="rId4"/>
          <a:stretch>
            <a:fillRect/>
          </a:stretch>
        </p:blipFill>
        <p:spPr>
          <a:xfrm>
            <a:off x="-3688" y="343268"/>
            <a:ext cx="3069958" cy="876458"/>
          </a:xfrm>
          <a:prstGeom prst="rect">
            <a:avLst/>
          </a:prstGeom>
        </p:spPr>
      </p:pic>
      <p:pic>
        <p:nvPicPr>
          <p:cNvPr id="9" name="Picture 8"/>
          <p:cNvPicPr>
            <a:picLocks noChangeAspect="1"/>
          </p:cNvPicPr>
          <p:nvPr userDrawn="1"/>
        </p:nvPicPr>
        <p:blipFill>
          <a:blip r:embed="rId5"/>
          <a:stretch>
            <a:fillRect/>
          </a:stretch>
        </p:blipFill>
        <p:spPr>
          <a:xfrm>
            <a:off x="8234091" y="122029"/>
            <a:ext cx="909910" cy="760888"/>
          </a:xfrm>
          <a:prstGeom prst="rect">
            <a:avLst/>
          </a:prstGeom>
        </p:spPr>
      </p:pic>
    </p:spTree>
    <p:extLst>
      <p:ext uri="{BB962C8B-B14F-4D97-AF65-F5344CB8AC3E}">
        <p14:creationId xmlns:p14="http://schemas.microsoft.com/office/powerpoint/2010/main" val="1366360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2763"/>
            <a:ext cx="8229600" cy="1290637"/>
          </a:xfrm>
          <a:prstGeom prst="rect">
            <a:avLst/>
          </a:prstGeom>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935652"/>
            <a:ext cx="8229600" cy="4190513"/>
          </a:xfrm>
          <a:prstGeom prst="rect">
            <a:avLst/>
          </a:prstGeo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D11DDEAB-D160-49BB-B571-276B9D7F0C6B}" type="slidenum">
              <a:rPr lang="en-US" smtClean="0"/>
              <a:pPr>
                <a:defRPr/>
              </a:pPr>
              <a:t>‹#›</a:t>
            </a:fld>
            <a:endParaRPr lang="en-US" dirty="0"/>
          </a:p>
        </p:txBody>
      </p:sp>
    </p:spTree>
    <p:extLst>
      <p:ext uri="{BB962C8B-B14F-4D97-AF65-F5344CB8AC3E}">
        <p14:creationId xmlns:p14="http://schemas.microsoft.com/office/powerpoint/2010/main" val="1447486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80"/>
            <a:ext cx="8229600" cy="1290637"/>
          </a:xfrm>
          <a:prstGeom prst="rect">
            <a:avLst/>
          </a:prstGeom>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923324"/>
            <a:ext cx="4038600" cy="4202841"/>
          </a:xfrm>
          <a:prstGeom prst="rect">
            <a:avLst/>
          </a:prstGeom>
        </p:spPr>
        <p:txBody>
          <a:bodyPr>
            <a:normAutofit/>
          </a:bodyPr>
          <a:lstStyle>
            <a:lvl1pPr>
              <a:defRPr sz="3200"/>
            </a:lvl1pPr>
            <a:lvl2pPr>
              <a:defRPr sz="2800"/>
            </a:lvl2pPr>
            <a:lvl3pPr>
              <a:defRPr sz="24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E82920FF-40B2-4A8A-B79F-C74086EE78C8}" type="slidenum">
              <a:rPr lang="en-US" smtClean="0"/>
              <a:pPr>
                <a:defRPr/>
              </a:pPr>
              <a:t>‹#›</a:t>
            </a:fld>
            <a:endParaRPr lang="en-US" dirty="0"/>
          </a:p>
        </p:txBody>
      </p:sp>
      <p:sp>
        <p:nvSpPr>
          <p:cNvPr id="6" name="Content Placeholder 2"/>
          <p:cNvSpPr>
            <a:spLocks noGrp="1"/>
          </p:cNvSpPr>
          <p:nvPr>
            <p:ph sz="half" idx="11"/>
          </p:nvPr>
        </p:nvSpPr>
        <p:spPr>
          <a:xfrm>
            <a:off x="4799549" y="1923324"/>
            <a:ext cx="4038600" cy="4202841"/>
          </a:xfrm>
          <a:prstGeom prst="rect">
            <a:avLst/>
          </a:prstGeom>
        </p:spPr>
        <p:txBody>
          <a:bodyPr>
            <a:normAutofit/>
          </a:bodyPr>
          <a:lstStyle>
            <a:lvl1pPr>
              <a:defRPr sz="3200"/>
            </a:lvl1pPr>
            <a:lvl2pPr>
              <a:defRPr sz="2800"/>
            </a:lvl2pPr>
            <a:lvl3pPr>
              <a:defRPr sz="24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150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2763"/>
            <a:ext cx="8229600" cy="1290637"/>
          </a:xfrm>
          <a:prstGeom prst="rect">
            <a:avLst/>
          </a:prstGeom>
        </p:spPr>
        <p:txBody>
          <a:bodyPr/>
          <a:lstStyle>
            <a:lvl1pPr>
              <a:defRPr>
                <a:solidFill>
                  <a:srgbClr val="FFFFFF"/>
                </a:solidFill>
              </a:defRPr>
            </a:lvl1pPr>
          </a:lstStyle>
          <a:p>
            <a:r>
              <a:rPr lang="en-US"/>
              <a:t>Click to edit Master title style</a:t>
            </a:r>
            <a:endParaRPr lang="en-US" dirty="0"/>
          </a:p>
        </p:txBody>
      </p:sp>
      <p:sp>
        <p:nvSpPr>
          <p:cNvPr id="3"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F026468F-9E6E-44D7-AC4F-7D16D5698708}" type="slidenum">
              <a:rPr lang="en-US" smtClean="0"/>
              <a:pPr>
                <a:defRPr/>
              </a:pPr>
              <a:t>‹#›</a:t>
            </a:fld>
            <a:endParaRPr lang="en-US" dirty="0"/>
          </a:p>
        </p:txBody>
      </p:sp>
      <p:sp>
        <p:nvSpPr>
          <p:cNvPr id="4" name="Title 1"/>
          <p:cNvSpPr txBox="1">
            <a:spLocks/>
          </p:cNvSpPr>
          <p:nvPr userDrawn="1"/>
        </p:nvSpPr>
        <p:spPr>
          <a:xfrm>
            <a:off x="457200" y="914422"/>
            <a:ext cx="8229600" cy="639615"/>
          </a:xfrm>
          <a:prstGeom prst="rect">
            <a:avLst/>
          </a:prstGeom>
        </p:spPr>
        <p:txBody>
          <a:bodyPr/>
          <a:lstStyle>
            <a:lvl1pPr algn="ctr" defTabSz="457200" rtl="0" eaLnBrk="1" fontAlgn="base" hangingPunct="1">
              <a:spcBef>
                <a:spcPct val="0"/>
              </a:spcBef>
              <a:spcAft>
                <a:spcPct val="0"/>
              </a:spcAft>
              <a:defRPr sz="4000" kern="1200" baseline="0">
                <a:solidFill>
                  <a:schemeClr val="bg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en-US" sz="4000" dirty="0">
                <a:solidFill>
                  <a:srgbClr val="000000"/>
                </a:solidFill>
              </a:rPr>
              <a:t>Add Subtitle</a:t>
            </a:r>
          </a:p>
        </p:txBody>
      </p:sp>
    </p:spTree>
    <p:extLst>
      <p:ext uri="{BB962C8B-B14F-4D97-AF65-F5344CB8AC3E}">
        <p14:creationId xmlns:p14="http://schemas.microsoft.com/office/powerpoint/2010/main" val="1573758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6"/>
            <a:ext cx="5486400" cy="2724039"/>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682602"/>
            <a:ext cx="5486400" cy="61356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457200" y="145596"/>
            <a:ext cx="8229600" cy="1290637"/>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383243D4-2408-4D44-8423-0987F0590240}" type="slidenum">
              <a:rPr lang="en-US" smtClean="0"/>
              <a:pPr>
                <a:defRPr/>
              </a:pPr>
              <a:t>‹#›</a:t>
            </a:fld>
            <a:endParaRPr lang="en-US" dirty="0"/>
          </a:p>
        </p:txBody>
      </p:sp>
    </p:spTree>
    <p:extLst>
      <p:ext uri="{BB962C8B-B14F-4D97-AF65-F5344CB8AC3E}">
        <p14:creationId xmlns:p14="http://schemas.microsoft.com/office/powerpoint/2010/main" val="1499704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7B305C9E-AB87-4A3D-B7B1-6DC7A10BA058}" type="slidenum">
              <a:rPr lang="en-US" smtClean="0"/>
              <a:pPr>
                <a:defRPr/>
              </a:pPr>
              <a:t>‹#›</a:t>
            </a:fld>
            <a:endParaRPr lang="en-US" dirty="0"/>
          </a:p>
        </p:txBody>
      </p:sp>
    </p:spTree>
    <p:extLst>
      <p:ext uri="{BB962C8B-B14F-4D97-AF65-F5344CB8AC3E}">
        <p14:creationId xmlns:p14="http://schemas.microsoft.com/office/powerpoint/2010/main" val="2095996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435" y="159180"/>
            <a:ext cx="7891366" cy="756175"/>
          </a:xfrm>
          <a:prstGeom prst="rect">
            <a:avLst/>
          </a:prstGeom>
        </p:spPr>
        <p:txBody>
          <a:bodyPr/>
          <a:lstStyle>
            <a:lvl1pPr>
              <a:defRPr sz="4400">
                <a:solidFill>
                  <a:srgbClr val="FFFFFF"/>
                </a:solidFill>
                <a:effectLst>
                  <a:outerShdw blurRad="50800" dist="38100" dir="2700000" algn="tl" rotWithShape="0">
                    <a:srgbClr val="000000">
                      <a:alpha val="43000"/>
                    </a:srgbClr>
                  </a:outerShdw>
                </a:effectLst>
              </a:defRPr>
            </a:lvl1pPr>
          </a:lstStyle>
          <a:p>
            <a:r>
              <a:rPr lang="en-US" dirty="0"/>
              <a:t>Add Text Here</a:t>
            </a:r>
          </a:p>
        </p:txBody>
      </p:sp>
      <p:sp>
        <p:nvSpPr>
          <p:cNvPr id="3" name="Content Placeholder 2"/>
          <p:cNvSpPr>
            <a:spLocks noGrp="1"/>
          </p:cNvSpPr>
          <p:nvPr>
            <p:ph sz="half" idx="1"/>
          </p:nvPr>
        </p:nvSpPr>
        <p:spPr>
          <a:xfrm>
            <a:off x="365667" y="1161357"/>
            <a:ext cx="4038600" cy="4959087"/>
          </a:xfrm>
          <a:prstGeom prst="rect">
            <a:avLst/>
          </a:prstGeom>
        </p:spPr>
        <p:txBody>
          <a:bodyPr>
            <a:normAutofit/>
          </a:bodyPr>
          <a:lstStyle>
            <a:lvl1pPr>
              <a:defRPr sz="3600"/>
            </a:lvl1pPr>
            <a:lvl2pPr>
              <a:defRPr sz="3200"/>
            </a:lvl2pPr>
            <a:lvl3pPr>
              <a:defRPr sz="2800"/>
            </a:lvl3pPr>
            <a:lvl4pPr>
              <a:defRPr sz="2400"/>
            </a:lvl4pPr>
            <a:lvl5pPr marL="2114550" indent="-285750">
              <a:buFont typeface="Arial"/>
              <a:buChar cha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8653464" y="6492877"/>
            <a:ext cx="490537" cy="365125"/>
          </a:xfrm>
          <a:prstGeom prst="rect">
            <a:avLst/>
          </a:prstGeom>
        </p:spPr>
        <p:txBody>
          <a:bodyPr/>
          <a:lstStyle>
            <a:lvl1pPr>
              <a:defRPr>
                <a:solidFill>
                  <a:schemeClr val="bg1"/>
                </a:solidFill>
              </a:defRPr>
            </a:lvl1pPr>
          </a:lstStyle>
          <a:p>
            <a:pPr>
              <a:defRPr/>
            </a:pPr>
            <a:fld id="{E82920FF-40B2-4A8A-B79F-C74086EE78C8}" type="slidenum">
              <a:rPr lang="en-US" smtClean="0"/>
              <a:pPr>
                <a:defRPr/>
              </a:pPr>
              <a:t>‹#›</a:t>
            </a:fld>
            <a:endParaRPr lang="en-US" dirty="0"/>
          </a:p>
        </p:txBody>
      </p:sp>
      <p:sp>
        <p:nvSpPr>
          <p:cNvPr id="6" name="Content Placeholder 2"/>
          <p:cNvSpPr>
            <a:spLocks noGrp="1"/>
          </p:cNvSpPr>
          <p:nvPr>
            <p:ph sz="half" idx="11"/>
          </p:nvPr>
        </p:nvSpPr>
        <p:spPr>
          <a:xfrm>
            <a:off x="4799549" y="1167078"/>
            <a:ext cx="4038600" cy="4959087"/>
          </a:xfrm>
          <a:prstGeom prst="rect">
            <a:avLst/>
          </a:prstGeom>
        </p:spPr>
        <p:txBody>
          <a:bodyPr>
            <a:normAutofit/>
          </a:bodyPr>
          <a:lstStyle>
            <a:lvl1pPr>
              <a:defRPr sz="3600"/>
            </a:lvl1pPr>
            <a:lvl2pPr>
              <a:defRPr sz="3200"/>
            </a:lvl2pPr>
            <a:lvl3pPr>
              <a:defRPr sz="2800"/>
            </a:lvl3pPr>
            <a:lvl4pPr>
              <a:defRPr sz="2400"/>
            </a:lvl4pPr>
            <a:lvl5pPr marL="2114550" indent="-285750">
              <a:buFont typeface="Arial"/>
              <a:buChar cha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067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a:prstGeom prst="rect">
            <a:avLst/>
          </a:prstGeom>
        </p:spPr>
        <p:txBody>
          <a:bodyPr>
            <a:normAutofit/>
          </a:bodyPr>
          <a:lstStyle>
            <a:lvl1pPr>
              <a:defRPr sz="3200"/>
            </a:lvl1pPr>
            <a:lvl2pPr>
              <a:defRPr sz="2800"/>
            </a:lvl2pPr>
            <a:lvl3pPr>
              <a:defRPr sz="2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1" y="1997296"/>
            <a:ext cx="3008313" cy="4128866"/>
          </a:xfrm>
          <a:prstGeom prst="rect">
            <a:avLst/>
          </a:prstGeom>
          <a:solidFill>
            <a:srgbClr val="FFFFFF"/>
          </a:solidFill>
          <a:ln>
            <a:solidFill>
              <a:srgbClr val="BFBFBF"/>
            </a:solidFill>
          </a:ln>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457200" y="145596"/>
            <a:ext cx="8229600" cy="1290637"/>
          </a:xfrm>
          <a:prstGeom prst="rect">
            <a:avLst/>
          </a:prstGeom>
        </p:spPr>
        <p:txBody>
          <a:bodyPr/>
          <a:lstStyle>
            <a:lvl1pPr>
              <a:defRPr>
                <a:solidFill>
                  <a:srgbClr val="FFFFFF"/>
                </a:solidFill>
              </a:defRPr>
            </a:lvl1pPr>
          </a:lstStyle>
          <a:p>
            <a:r>
              <a:rPr lang="en-US"/>
              <a:t>Click to edit Master title style</a:t>
            </a:r>
            <a:endParaRPr lang="en-US" dirty="0"/>
          </a:p>
        </p:txBody>
      </p:sp>
      <p:sp>
        <p:nvSpPr>
          <p:cNvPr id="5"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7DA49D98-EFC7-417B-BAD7-8BBB264713DC}" type="slidenum">
              <a:rPr lang="en-US" smtClean="0"/>
              <a:pPr>
                <a:defRPr/>
              </a:pPr>
              <a:t>‹#›</a:t>
            </a:fld>
            <a:endParaRPr lang="en-US" dirty="0"/>
          </a:p>
        </p:txBody>
      </p:sp>
    </p:spTree>
    <p:extLst>
      <p:ext uri="{BB962C8B-B14F-4D97-AF65-F5344CB8AC3E}">
        <p14:creationId xmlns:p14="http://schemas.microsoft.com/office/powerpoint/2010/main" val="3988708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a:prstGeom prst="rect">
            <a:avLst/>
          </a:prstGeo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1" y="1997296"/>
            <a:ext cx="3008313" cy="4128866"/>
          </a:xfrm>
          <a:prstGeom prst="rect">
            <a:avLst/>
          </a:prstGeom>
          <a:solidFill>
            <a:srgbClr val="FFFFFF"/>
          </a:solidFill>
          <a:ln>
            <a:solidFill>
              <a:srgbClr val="BFBFBF"/>
            </a:solidFill>
          </a:ln>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457200" y="274640"/>
            <a:ext cx="8229600" cy="1290637"/>
          </a:xfrm>
          <a:prstGeom prst="rect">
            <a:avLst/>
          </a:prstGeom>
        </p:spPr>
        <p:txBody>
          <a:bodyPr/>
          <a:lstStyle/>
          <a:p>
            <a:r>
              <a:rPr lang="en-US"/>
              <a:t>Click to edit Master title style</a:t>
            </a:r>
          </a:p>
        </p:txBody>
      </p:sp>
      <p:sp>
        <p:nvSpPr>
          <p:cNvPr id="5"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7DA49D98-EFC7-417B-BAD7-8BBB264713DC}" type="slidenum">
              <a:rPr lang="en-US" smtClean="0"/>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6"/>
            <a:ext cx="5486400" cy="2724039"/>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682602"/>
            <a:ext cx="5486400" cy="61356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457200" y="274640"/>
            <a:ext cx="8229600" cy="1290637"/>
          </a:xfrm>
          <a:prstGeom prst="rect">
            <a:avLst/>
          </a:prstGeom>
        </p:spPr>
        <p:txBody>
          <a:bodyPr/>
          <a:lstStyle/>
          <a:p>
            <a:r>
              <a:rPr lang="en-US"/>
              <a:t>Click to edit Master title style</a:t>
            </a:r>
          </a:p>
        </p:txBody>
      </p:sp>
      <p:sp>
        <p:nvSpPr>
          <p:cNvPr id="6"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383243D4-2408-4D44-8423-0987F0590240}" type="slidenum">
              <a:rPr lang="en-US" smtClean="0"/>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5"/>
            <a:ext cx="8229600" cy="1290637"/>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32377"/>
            <a:ext cx="4040188" cy="639762"/>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72139"/>
            <a:ext cx="4040188" cy="3706052"/>
          </a:xfrm>
          <a:prstGeom prst="rect">
            <a:avLst/>
          </a:prstGeom>
        </p:spPr>
        <p:txBody>
          <a:bodyPr>
            <a:norm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6" y="1732377"/>
            <a:ext cx="4041775" cy="639762"/>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372139"/>
            <a:ext cx="4041775" cy="3706052"/>
          </a:xfrm>
          <a:prstGeom prst="rect">
            <a:avLst/>
          </a:prstGeo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10"/>
          </p:nvPr>
        </p:nvSpPr>
        <p:spPr>
          <a:xfrm>
            <a:off x="8583614" y="6249990"/>
            <a:ext cx="490537" cy="365125"/>
          </a:xfrm>
          <a:prstGeom prst="rect">
            <a:avLst/>
          </a:prstGeom>
        </p:spPr>
        <p:txBody>
          <a:bodyPr/>
          <a:lstStyle>
            <a:lvl1pPr>
              <a:defRPr/>
            </a:lvl1pPr>
          </a:lstStyle>
          <a:p>
            <a:pPr>
              <a:defRPr/>
            </a:pPr>
            <a:fld id="{D582B15C-4608-4F50-8C3D-BB37FA1BE1EC}" type="slidenum">
              <a:rPr lang="en-US"/>
              <a:pPr>
                <a:defRPr/>
              </a:pPr>
              <a:t>‹#›</a:t>
            </a:fld>
            <a:endParaRPr lang="en-US" dirty="0"/>
          </a:p>
        </p:txBody>
      </p:sp>
    </p:spTree>
    <p:extLst>
      <p:ext uri="{BB962C8B-B14F-4D97-AF65-F5344CB8AC3E}">
        <p14:creationId xmlns:p14="http://schemas.microsoft.com/office/powerpoint/2010/main" val="304846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1673076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2921455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2841946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2D1513-67CD-AC41-BD22-ADCAB20BB7B7}"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4183130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2D1513-67CD-AC41-BD22-ADCAB20BB7B7}" type="datetimeFigureOut">
              <a:rPr lang="en-US" smtClean="0"/>
              <a:t>9/12/2020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2531413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2D1513-67CD-AC41-BD22-ADCAB20BB7B7}" type="datetimeFigureOut">
              <a:rPr lang="en-US" smtClean="0"/>
              <a:t>9/12/2020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182093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66584"/>
            <a:ext cx="4038600" cy="4766518"/>
          </a:xfrm>
          <a:prstGeom prst="rect">
            <a:avLst/>
          </a:prstGeom>
        </p:spPr>
        <p:txBody>
          <a:bodyPr>
            <a:normAutofit/>
          </a:bodyPr>
          <a:lstStyle>
            <a:lvl1pPr>
              <a:defRPr sz="3200"/>
            </a:lvl1pPr>
            <a:lvl2pPr>
              <a:defRPr sz="2800"/>
            </a:lvl2pPr>
            <a:lvl3pPr>
              <a:defRPr sz="2400"/>
            </a:lvl3pPr>
            <a:lvl4pPr>
              <a:defRPr sz="2000"/>
            </a:lvl4pPr>
            <a:lvl5pPr marL="2114550" indent="-285750">
              <a:buFont typeface="Arial"/>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8653464" y="6507019"/>
            <a:ext cx="490537" cy="365125"/>
          </a:xfrm>
          <a:prstGeom prst="rect">
            <a:avLst/>
          </a:prstGeom>
        </p:spPr>
        <p:txBody>
          <a:bodyPr/>
          <a:lstStyle>
            <a:lvl1pPr>
              <a:defRPr>
                <a:solidFill>
                  <a:srgbClr val="FFFFFF"/>
                </a:solidFill>
              </a:defRPr>
            </a:lvl1pPr>
          </a:lstStyle>
          <a:p>
            <a:pPr>
              <a:defRPr/>
            </a:pPr>
            <a:fld id="{E82920FF-40B2-4A8A-B79F-C74086EE78C8}" type="slidenum">
              <a:rPr lang="en-US" smtClean="0"/>
              <a:pPr>
                <a:defRPr/>
              </a:pPr>
              <a:t>‹#›</a:t>
            </a:fld>
            <a:endParaRPr lang="en-US" dirty="0"/>
          </a:p>
        </p:txBody>
      </p:sp>
      <p:sp>
        <p:nvSpPr>
          <p:cNvPr id="6" name="Content Placeholder 2"/>
          <p:cNvSpPr>
            <a:spLocks noGrp="1"/>
          </p:cNvSpPr>
          <p:nvPr>
            <p:ph sz="half" idx="11"/>
          </p:nvPr>
        </p:nvSpPr>
        <p:spPr>
          <a:xfrm>
            <a:off x="4799549" y="1566584"/>
            <a:ext cx="4038600" cy="4766518"/>
          </a:xfrm>
          <a:prstGeom prst="rect">
            <a:avLst/>
          </a:prstGeom>
        </p:spPr>
        <p:txBody>
          <a:bodyPr>
            <a:normAutofit/>
          </a:bodyPr>
          <a:lstStyle>
            <a:lvl1pPr>
              <a:defRPr sz="3200"/>
            </a:lvl1pPr>
            <a:lvl2pPr>
              <a:defRPr sz="2800"/>
            </a:lvl2pPr>
            <a:lvl3pPr>
              <a:defRPr sz="2400"/>
            </a:lvl3pPr>
            <a:lvl4pPr>
              <a:defRPr sz="2000"/>
            </a:lvl4pPr>
            <a:lvl5pPr marL="2114550" indent="-285750">
              <a:buFont typeface="Arial"/>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4240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D1513-67CD-AC41-BD22-ADCAB20BB7B7}" type="datetimeFigureOut">
              <a:rPr lang="en-US" smtClean="0"/>
              <a:t>9/12/2020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1314047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2D1513-67CD-AC41-BD22-ADCAB20BB7B7}"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1995689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2D1513-67CD-AC41-BD22-ADCAB20BB7B7}"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2919049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635871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D1513-67CD-AC41-BD22-ADCAB20BB7B7}"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E77E1-346A-BA45-BB99-93FFF5BEAE59}" type="slidenum">
              <a:rPr lang="en-US" smtClean="0"/>
              <a:t>‹#›</a:t>
            </a:fld>
            <a:endParaRPr lang="en-US"/>
          </a:p>
        </p:txBody>
      </p:sp>
    </p:spTree>
    <p:extLst>
      <p:ext uri="{BB962C8B-B14F-4D97-AF65-F5344CB8AC3E}">
        <p14:creationId xmlns:p14="http://schemas.microsoft.com/office/powerpoint/2010/main" val="35485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6018259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874408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667092603"/>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8"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9/12/2020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390606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6"/>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8"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6"/>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967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728709"/>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164460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337646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31"/>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9/12/2020</a:t>
            </a:fld>
            <a:endParaRPr lang="en-US" dirty="0"/>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559191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3"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1"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6676" y="3549921"/>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9/12/2020</a:t>
            </a:fld>
            <a:endParaRPr lang="en-US"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46256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90841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3"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15947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2000" y="1371600"/>
            <a:ext cx="7696200" cy="5029200"/>
          </a:xfrm>
          <a:prstGeom prst="rect">
            <a:avLst/>
          </a:prstGeom>
        </p:spPr>
        <p:txBody>
          <a:bodyPr/>
          <a:lstStyle>
            <a:lvl1pPr>
              <a:defRPr>
                <a:solidFill>
                  <a:schemeClr val="bg1"/>
                </a:solidFill>
              </a:defRPr>
            </a:lvl1pPr>
          </a:lstStyle>
          <a:p>
            <a:r>
              <a:rPr lang="en-US" dirty="0"/>
              <a:t>Click icon to add picture</a:t>
            </a:r>
          </a:p>
        </p:txBody>
      </p:sp>
      <p:pic>
        <p:nvPicPr>
          <p:cNvPr id="2" name="Picture 1"/>
          <p:cNvPicPr>
            <a:picLocks noChangeAspect="1"/>
          </p:cNvPicPr>
          <p:nvPr userDrawn="1"/>
        </p:nvPicPr>
        <p:blipFill>
          <a:blip r:embed="rId3"/>
          <a:stretch>
            <a:fillRect/>
          </a:stretch>
        </p:blipFill>
        <p:spPr>
          <a:xfrm>
            <a:off x="392908" y="272538"/>
            <a:ext cx="2976445" cy="1099062"/>
          </a:xfrm>
          <a:prstGeom prst="rect">
            <a:avLst/>
          </a:prstGeom>
        </p:spPr>
      </p:pic>
      <p:pic>
        <p:nvPicPr>
          <p:cNvPr id="5" name="Picture 4"/>
          <p:cNvPicPr>
            <a:picLocks noChangeAspect="1"/>
          </p:cNvPicPr>
          <p:nvPr userDrawn="1"/>
        </p:nvPicPr>
        <p:blipFill>
          <a:blip r:embed="rId4"/>
          <a:stretch>
            <a:fillRect/>
          </a:stretch>
        </p:blipFill>
        <p:spPr>
          <a:xfrm>
            <a:off x="-3688" y="343268"/>
            <a:ext cx="3069958" cy="876458"/>
          </a:xfrm>
          <a:prstGeom prst="rect">
            <a:avLst/>
          </a:prstGeom>
        </p:spPr>
      </p:pic>
      <p:pic>
        <p:nvPicPr>
          <p:cNvPr id="6" name="Picture 5"/>
          <p:cNvPicPr>
            <a:picLocks noChangeAspect="1"/>
          </p:cNvPicPr>
          <p:nvPr userDrawn="1"/>
        </p:nvPicPr>
        <p:blipFill>
          <a:blip r:embed="rId5"/>
          <a:stretch>
            <a:fillRect/>
          </a:stretch>
        </p:blipFill>
        <p:spPr>
          <a:xfrm>
            <a:off x="8234091" y="122029"/>
            <a:ext cx="909910" cy="760888"/>
          </a:xfrm>
          <a:prstGeom prst="rect">
            <a:avLst/>
          </a:prstGeom>
        </p:spPr>
      </p:pic>
    </p:spTree>
    <p:extLst>
      <p:ext uri="{BB962C8B-B14F-4D97-AF65-F5344CB8AC3E}">
        <p14:creationId xmlns:p14="http://schemas.microsoft.com/office/powerpoint/2010/main" val="423484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914400" y="3962400"/>
            <a:ext cx="7772400" cy="2362200"/>
          </a:xfrm>
          <a:prstGeom prst="rect">
            <a:avLst/>
          </a:prstGeom>
        </p:spPr>
        <p:txBody>
          <a:bodyPr/>
          <a:lstStyle>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6"/>
          </p:nvPr>
        </p:nvSpPr>
        <p:spPr>
          <a:xfrm>
            <a:off x="8686799" y="6553200"/>
            <a:ext cx="452709" cy="304800"/>
          </a:xfrm>
          <a:prstGeom prst="rect">
            <a:avLst/>
          </a:prstGeom>
        </p:spPr>
        <p:txBody>
          <a:bodyPr/>
          <a:lstStyle>
            <a:lvl1pPr algn="r">
              <a:defRPr>
                <a:solidFill>
                  <a:srgbClr val="FFFFFF"/>
                </a:solidFill>
              </a:defRPr>
            </a:lvl1pPr>
          </a:lstStyle>
          <a:p>
            <a:fld id="{19FBEEDD-0B05-4B03-823B-B7B914ED2C13}" type="slidenum">
              <a:rPr lang="en-US" altLang="en-US" smtClean="0"/>
              <a:pPr/>
              <a:t>‹#›</a:t>
            </a:fld>
            <a:endParaRPr lang="en-US" altLang="en-US" dirty="0"/>
          </a:p>
        </p:txBody>
      </p:sp>
      <p:sp>
        <p:nvSpPr>
          <p:cNvPr id="21" name="Picture Placeholder 20"/>
          <p:cNvSpPr>
            <a:spLocks noGrp="1"/>
          </p:cNvSpPr>
          <p:nvPr>
            <p:ph type="pic" sz="quarter" idx="17"/>
          </p:nvPr>
        </p:nvSpPr>
        <p:spPr>
          <a:xfrm>
            <a:off x="914400" y="1066800"/>
            <a:ext cx="2514600" cy="2895600"/>
          </a:xfrm>
          <a:prstGeom prst="rect">
            <a:avLst/>
          </a:prstGeom>
        </p:spPr>
        <p:txBody>
          <a:bodyPr/>
          <a:lstStyle/>
          <a:p>
            <a:r>
              <a:rPr lang="en-US" dirty="0"/>
              <a:t>Click icon to add picture</a:t>
            </a:r>
          </a:p>
        </p:txBody>
      </p:sp>
      <p:sp>
        <p:nvSpPr>
          <p:cNvPr id="22" name="Picture Placeholder 20"/>
          <p:cNvSpPr>
            <a:spLocks noGrp="1"/>
          </p:cNvSpPr>
          <p:nvPr>
            <p:ph type="pic" sz="quarter" idx="18"/>
          </p:nvPr>
        </p:nvSpPr>
        <p:spPr>
          <a:xfrm>
            <a:off x="3543300" y="1066800"/>
            <a:ext cx="2514600" cy="2895600"/>
          </a:xfrm>
          <a:prstGeom prst="rect">
            <a:avLst/>
          </a:prstGeom>
        </p:spPr>
        <p:txBody>
          <a:bodyPr/>
          <a:lstStyle/>
          <a:p>
            <a:r>
              <a:rPr lang="en-US" dirty="0"/>
              <a:t>Click icon to add picture</a:t>
            </a:r>
          </a:p>
        </p:txBody>
      </p:sp>
      <p:sp>
        <p:nvSpPr>
          <p:cNvPr id="23" name="Picture Placeholder 20"/>
          <p:cNvSpPr>
            <a:spLocks noGrp="1"/>
          </p:cNvSpPr>
          <p:nvPr>
            <p:ph type="pic" sz="quarter" idx="19"/>
          </p:nvPr>
        </p:nvSpPr>
        <p:spPr>
          <a:xfrm>
            <a:off x="6172200" y="1066800"/>
            <a:ext cx="2514600" cy="2895600"/>
          </a:xfrm>
          <a:prstGeom prst="rect">
            <a:avLst/>
          </a:prstGeom>
        </p:spPr>
        <p:txBody>
          <a:bodyPr/>
          <a:lstStyle/>
          <a:p>
            <a:r>
              <a:rPr lang="en-US" dirty="0"/>
              <a:t>Click icon to add picture</a:t>
            </a:r>
          </a:p>
        </p:txBody>
      </p:sp>
      <p:sp>
        <p:nvSpPr>
          <p:cNvPr id="12" name="TextBox 11"/>
          <p:cNvSpPr txBox="1"/>
          <p:nvPr userDrawn="1"/>
        </p:nvSpPr>
        <p:spPr>
          <a:xfrm>
            <a:off x="1471154" y="132738"/>
            <a:ext cx="6758449"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 Text Here</a:t>
            </a:r>
          </a:p>
        </p:txBody>
      </p:sp>
      <p:pic>
        <p:nvPicPr>
          <p:cNvPr id="13" name="Picture 12"/>
          <p:cNvPicPr>
            <a:picLocks noChangeAspect="1"/>
          </p:cNvPicPr>
          <p:nvPr userDrawn="1"/>
        </p:nvPicPr>
        <p:blipFill>
          <a:blip r:embed="rId2"/>
          <a:stretch>
            <a:fillRect/>
          </a:stretch>
        </p:blipFill>
        <p:spPr>
          <a:xfrm>
            <a:off x="8234091" y="48289"/>
            <a:ext cx="909910" cy="760888"/>
          </a:xfrm>
          <a:prstGeom prst="rect">
            <a:avLst/>
          </a:prstGeom>
        </p:spPr>
      </p:pic>
    </p:spTree>
    <p:extLst>
      <p:ext uri="{BB962C8B-B14F-4D97-AF65-F5344CB8AC3E}">
        <p14:creationId xmlns:p14="http://schemas.microsoft.com/office/powerpoint/2010/main" val="137991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05949" y="1436231"/>
            <a:ext cx="8868201" cy="4748126"/>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Picture or movie</a:t>
            </a:r>
          </a:p>
        </p:txBody>
      </p:sp>
      <p:sp>
        <p:nvSpPr>
          <p:cNvPr id="4" name="Text Placeholder 3"/>
          <p:cNvSpPr>
            <a:spLocks noGrp="1"/>
          </p:cNvSpPr>
          <p:nvPr>
            <p:ph type="body" sz="half" idx="2" hasCustomPrompt="1"/>
          </p:nvPr>
        </p:nvSpPr>
        <p:spPr>
          <a:xfrm>
            <a:off x="1729359" y="6550498"/>
            <a:ext cx="5486400" cy="307502"/>
          </a:xfrm>
          <a:prstGeom prst="rect">
            <a:avLst/>
          </a:prstGeom>
        </p:spPr>
        <p:txBody>
          <a:bodyPr/>
          <a:lstStyle>
            <a:lvl1pPr marL="0" indent="0" algn="ctr">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
        <p:nvSpPr>
          <p:cNvPr id="5" name="Title 4"/>
          <p:cNvSpPr>
            <a:spLocks noGrp="1"/>
          </p:cNvSpPr>
          <p:nvPr>
            <p:ph type="title" hasCustomPrompt="1"/>
          </p:nvPr>
        </p:nvSpPr>
        <p:spPr>
          <a:xfrm>
            <a:off x="457200" y="145596"/>
            <a:ext cx="8229600" cy="1290637"/>
          </a:xfrm>
          <a:prstGeom prst="rect">
            <a:avLst/>
          </a:prstGeom>
        </p:spPr>
        <p:txBody>
          <a:bodyPr/>
          <a:lstStyle>
            <a:lvl1pPr>
              <a:defRPr>
                <a:solidFill>
                  <a:schemeClr val="bg1"/>
                </a:solidFill>
              </a:defRPr>
            </a:lvl1pPr>
          </a:lstStyle>
          <a:p>
            <a:r>
              <a:rPr lang="en-US" dirty="0"/>
              <a:t>Title</a:t>
            </a:r>
          </a:p>
        </p:txBody>
      </p:sp>
      <p:sp>
        <p:nvSpPr>
          <p:cNvPr id="6" name="Slide Number Placeholder 5"/>
          <p:cNvSpPr>
            <a:spLocks noGrp="1"/>
          </p:cNvSpPr>
          <p:nvPr>
            <p:ph type="sldNum" sz="quarter" idx="10"/>
          </p:nvPr>
        </p:nvSpPr>
        <p:spPr>
          <a:xfrm>
            <a:off x="8653464" y="6492877"/>
            <a:ext cx="490537" cy="365125"/>
          </a:xfrm>
          <a:prstGeom prst="rect">
            <a:avLst/>
          </a:prstGeom>
        </p:spPr>
        <p:txBody>
          <a:bodyPr/>
          <a:lstStyle>
            <a:lvl1pPr>
              <a:defRPr>
                <a:solidFill>
                  <a:srgbClr val="FFFFFF"/>
                </a:solidFill>
              </a:defRPr>
            </a:lvl1pPr>
          </a:lstStyle>
          <a:p>
            <a:pPr>
              <a:defRPr/>
            </a:pPr>
            <a:fld id="{383243D4-2408-4D44-8423-0987F0590240}" type="slidenum">
              <a:rPr lang="en-US" smtClean="0"/>
              <a:pPr>
                <a:defRPr/>
              </a:pPr>
              <a:t>‹#›</a:t>
            </a:fld>
            <a:endParaRPr lang="en-US" dirty="0"/>
          </a:p>
        </p:txBody>
      </p:sp>
    </p:spTree>
    <p:extLst>
      <p:ext uri="{BB962C8B-B14F-4D97-AF65-F5344CB8AC3E}">
        <p14:creationId xmlns:p14="http://schemas.microsoft.com/office/powerpoint/2010/main" val="2584454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0.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53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6" r:id="rId13"/>
    <p:sldLayoutId id="2147483667" r:id="rId14"/>
    <p:sldLayoutId id="2147483749" r:id="rId15"/>
    <p:sldLayoutId id="2147483750" r:id="rId16"/>
    <p:sldLayoutId id="2147483752" r:id="rId17"/>
  </p:sldLayoutIdLst>
  <p:hf hdr="0"/>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97EAF6-88BB-684E-B7F1-ECA1C241E6C4}"/>
              </a:ext>
            </a:extLst>
          </p:cNvPr>
          <p:cNvPicPr>
            <a:picLocks noChangeAspect="1"/>
          </p:cNvPicPr>
          <p:nvPr userDrawn="1"/>
        </p:nvPicPr>
        <p:blipFill>
          <a:blip r:embed="rId13"/>
          <a:srcRect/>
          <a:stretch/>
        </p:blipFill>
        <p:spPr>
          <a:xfrm>
            <a:off x="4065" y="6096"/>
            <a:ext cx="9135872" cy="6851904"/>
          </a:xfrm>
          <a:prstGeom prst="rect">
            <a:avLst/>
          </a:prstGeom>
        </p:spPr>
      </p:pic>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401A2E8-5D59-EF41-BB09-67AEAAD21DE3}"/>
              </a:ext>
            </a:extLst>
          </p:cNvPr>
          <p:cNvSpPr txBox="1">
            <a:spLocks/>
          </p:cNvSpPr>
          <p:nvPr userDrawn="1"/>
        </p:nvSpPr>
        <p:spPr>
          <a:xfrm>
            <a:off x="4153662" y="6492877"/>
            <a:ext cx="87249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200" smtClean="0"/>
              <a:pPr/>
              <a:t>‹#›</a:t>
            </a:fld>
            <a:endParaRPr lang="en-US" sz="1200" dirty="0"/>
          </a:p>
        </p:txBody>
      </p:sp>
    </p:spTree>
    <p:extLst>
      <p:ext uri="{BB962C8B-B14F-4D97-AF65-F5344CB8AC3E}">
        <p14:creationId xmlns:p14="http://schemas.microsoft.com/office/powerpoint/2010/main" val="36573149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35" r:id="rId10"/>
    <p:sldLayoutId id="21474837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7016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hdr="0"/>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D1513-67CD-AC41-BD22-ADCAB20BB7B7}" type="datetimeFigureOut">
              <a:rPr lang="en-US" smtClean="0"/>
              <a:t>9/12/2020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E77E1-346A-BA45-BB99-93FFF5BEAE59}" type="slidenum">
              <a:rPr lang="en-US" smtClean="0"/>
              <a:t>‹#›</a:t>
            </a:fld>
            <a:endParaRPr lang="en-US"/>
          </a:p>
        </p:txBody>
      </p:sp>
    </p:spTree>
    <p:extLst>
      <p:ext uri="{BB962C8B-B14F-4D97-AF65-F5344CB8AC3E}">
        <p14:creationId xmlns:p14="http://schemas.microsoft.com/office/powerpoint/2010/main" val="1919249558"/>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7"/>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9/12/2020</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03504938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s://store.proci.com/customer/account/login/"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L_7I03LOyyk"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ve Whole Health logo.">
            <a:extLst>
              <a:ext uri="{FF2B5EF4-FFF2-40B4-BE49-F238E27FC236}">
                <a16:creationId xmlns:a16="http://schemas.microsoft.com/office/drawing/2014/main" id="{118DD888-A4FA-48C4-B0CD-6243A42DB08F}"/>
              </a:ext>
            </a:extLst>
          </p:cNvPr>
          <p:cNvPicPr>
            <a:picLocks noChangeAspect="1"/>
          </p:cNvPicPr>
          <p:nvPr/>
        </p:nvPicPr>
        <p:blipFill>
          <a:blip r:embed="rId3"/>
          <a:stretch>
            <a:fillRect/>
          </a:stretch>
        </p:blipFill>
        <p:spPr>
          <a:xfrm>
            <a:off x="0" y="11692"/>
            <a:ext cx="3076680" cy="1559855"/>
          </a:xfrm>
          <a:prstGeom prst="rect">
            <a:avLst/>
          </a:prstGeom>
        </p:spPr>
      </p:pic>
      <p:pic>
        <p:nvPicPr>
          <p:cNvPr id="3" name="Picture 2" descr="U.S. Department of Veterans Affairs Veterans Health Administration Logo">
            <a:extLst>
              <a:ext uri="{FF2B5EF4-FFF2-40B4-BE49-F238E27FC236}">
                <a16:creationId xmlns:a16="http://schemas.microsoft.com/office/drawing/2014/main" id="{62F22617-953E-4F6E-A7A9-E1E9FF3DF61A}"/>
              </a:ext>
            </a:extLst>
          </p:cNvPr>
          <p:cNvPicPr>
            <a:picLocks noChangeAspect="1"/>
          </p:cNvPicPr>
          <p:nvPr/>
        </p:nvPicPr>
        <p:blipFill>
          <a:blip r:embed="rId4"/>
          <a:stretch>
            <a:fillRect/>
          </a:stretch>
        </p:blipFill>
        <p:spPr>
          <a:xfrm>
            <a:off x="6067321" y="192217"/>
            <a:ext cx="2825469" cy="723963"/>
          </a:xfrm>
          <a:prstGeom prst="rect">
            <a:avLst/>
          </a:prstGeom>
        </p:spPr>
      </p:pic>
      <p:sp>
        <p:nvSpPr>
          <p:cNvPr id="2" name="Title 1"/>
          <p:cNvSpPr>
            <a:spLocks noGrp="1"/>
          </p:cNvSpPr>
          <p:nvPr>
            <p:ph type="ctrTitle"/>
          </p:nvPr>
        </p:nvSpPr>
        <p:spPr>
          <a:xfrm>
            <a:off x="361950" y="2364282"/>
            <a:ext cx="5078186" cy="1823162"/>
          </a:xfrm>
        </p:spPr>
        <p:txBody>
          <a:bodyPr>
            <a:normAutofit/>
          </a:bodyPr>
          <a:lstStyle/>
          <a:p>
            <a:pPr algn="ctr"/>
            <a:r>
              <a:rPr lang="en-US" sz="4800" dirty="0"/>
              <a:t>The Journey to Transformation </a:t>
            </a:r>
          </a:p>
        </p:txBody>
      </p:sp>
      <p:sp>
        <p:nvSpPr>
          <p:cNvPr id="5" name="Text Placeholder 4"/>
          <p:cNvSpPr>
            <a:spLocks noGrp="1"/>
          </p:cNvSpPr>
          <p:nvPr>
            <p:ph type="body" sz="quarter" idx="11"/>
          </p:nvPr>
        </p:nvSpPr>
        <p:spPr>
          <a:xfrm>
            <a:off x="420827" y="3991504"/>
            <a:ext cx="4960435" cy="419100"/>
          </a:xfrm>
        </p:spPr>
        <p:txBody>
          <a:bodyPr>
            <a:noAutofit/>
          </a:bodyPr>
          <a:lstStyle/>
          <a:p>
            <a:r>
              <a:rPr lang="en-US" sz="2400" dirty="0"/>
              <a:t>Whole Health Clinical Care Symposium </a:t>
            </a:r>
          </a:p>
        </p:txBody>
      </p:sp>
      <p:sp>
        <p:nvSpPr>
          <p:cNvPr id="6" name="Text Placeholder 5"/>
          <p:cNvSpPr>
            <a:spLocks noGrp="1"/>
          </p:cNvSpPr>
          <p:nvPr>
            <p:ph type="body" sz="quarter" idx="12"/>
          </p:nvPr>
        </p:nvSpPr>
        <p:spPr>
          <a:xfrm>
            <a:off x="1458862" y="4414862"/>
            <a:ext cx="2785288" cy="457200"/>
          </a:xfrm>
        </p:spPr>
        <p:txBody>
          <a:bodyPr>
            <a:noAutofit/>
          </a:bodyPr>
          <a:lstStyle/>
          <a:p>
            <a:r>
              <a:rPr lang="en-US" sz="2400" i="1" dirty="0"/>
              <a:t>Face-to-Face Course</a:t>
            </a:r>
          </a:p>
        </p:txBody>
      </p:sp>
      <p:sp>
        <p:nvSpPr>
          <p:cNvPr id="12" name="TextBox 11">
            <a:extLst>
              <a:ext uri="{FF2B5EF4-FFF2-40B4-BE49-F238E27FC236}">
                <a16:creationId xmlns:a16="http://schemas.microsoft.com/office/drawing/2014/main" id="{54E6F323-C9C7-6B49-832A-E20FA7A20AEB}"/>
              </a:ext>
            </a:extLst>
          </p:cNvPr>
          <p:cNvSpPr txBox="1"/>
          <p:nvPr/>
        </p:nvSpPr>
        <p:spPr>
          <a:xfrm>
            <a:off x="452482" y="5215031"/>
            <a:ext cx="4897120" cy="769441"/>
          </a:xfrm>
          <a:prstGeom prst="rect">
            <a:avLst/>
          </a:prstGeom>
          <a:noFill/>
        </p:spPr>
        <p:txBody>
          <a:bodyPr wrap="square" rtlCol="0">
            <a:spAutoFit/>
          </a:bodyPr>
          <a:lstStyle/>
          <a:p>
            <a:pPr algn="ctr">
              <a:defRPr/>
            </a:pPr>
            <a:r>
              <a:rPr lang="en-US" sz="4400" dirty="0">
                <a:solidFill>
                  <a:srgbClr val="FFFFFF"/>
                </a:solidFill>
                <a:latin typeface="+mn-lt"/>
                <a:cs typeface="Cambria"/>
              </a:rPr>
              <a:t>Welcome to Day 2!</a:t>
            </a:r>
          </a:p>
        </p:txBody>
      </p:sp>
    </p:spTree>
    <p:extLst>
      <p:ext uri="{BB962C8B-B14F-4D97-AF65-F5344CB8AC3E}">
        <p14:creationId xmlns:p14="http://schemas.microsoft.com/office/powerpoint/2010/main" val="245818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ABE9FD-ACD6-4FFD-B0F2-28A8A94D0A55}"/>
              </a:ext>
            </a:extLst>
          </p:cNvPr>
          <p:cNvSpPr>
            <a:spLocks noGrp="1"/>
          </p:cNvSpPr>
          <p:nvPr>
            <p:ph type="title"/>
          </p:nvPr>
        </p:nvSpPr>
        <p:spPr>
          <a:xfrm>
            <a:off x="491175" y="193717"/>
            <a:ext cx="8290534" cy="727828"/>
          </a:xfrm>
        </p:spPr>
        <p:txBody>
          <a:bodyPr>
            <a:normAutofit/>
          </a:bodyPr>
          <a:lstStyle/>
          <a:p>
            <a:pPr algn="ctr"/>
            <a:r>
              <a:rPr lang="en-US" sz="3600" dirty="0"/>
              <a:t>Planning the Journey: </a:t>
            </a:r>
            <a:r>
              <a:rPr lang="en-US" sz="3600" dirty="0" err="1"/>
              <a:t>Prosci</a:t>
            </a:r>
            <a:r>
              <a:rPr lang="en-US" sz="3600" dirty="0"/>
              <a:t>® </a:t>
            </a:r>
            <a:endParaRPr lang="en-US" sz="1350" i="1" dirty="0"/>
          </a:p>
        </p:txBody>
      </p:sp>
      <p:sp>
        <p:nvSpPr>
          <p:cNvPr id="8" name="Content Placeholder 7">
            <a:extLst>
              <a:ext uri="{FF2B5EF4-FFF2-40B4-BE49-F238E27FC236}">
                <a16:creationId xmlns:a16="http://schemas.microsoft.com/office/drawing/2014/main" id="{3A7095D9-EC40-484A-BF8B-06CA1E7DC64C}"/>
              </a:ext>
            </a:extLst>
          </p:cNvPr>
          <p:cNvSpPr>
            <a:spLocks noGrp="1"/>
          </p:cNvSpPr>
          <p:nvPr>
            <p:ph idx="1"/>
          </p:nvPr>
        </p:nvSpPr>
        <p:spPr>
          <a:xfrm>
            <a:off x="1893243" y="992983"/>
            <a:ext cx="5572124" cy="4471988"/>
          </a:xfrm>
        </p:spPr>
        <p:txBody>
          <a:bodyPr>
            <a:normAutofit/>
          </a:bodyPr>
          <a:lstStyle/>
          <a:p>
            <a:pPr>
              <a:spcBef>
                <a:spcPts val="0"/>
              </a:spcBef>
              <a:spcAft>
                <a:spcPts val="600"/>
              </a:spcAft>
              <a:buClr>
                <a:schemeClr val="tx1"/>
              </a:buClr>
            </a:pPr>
            <a:r>
              <a:rPr lang="en-US" sz="2800" dirty="0">
                <a:solidFill>
                  <a:schemeClr val="tx1"/>
                </a:solidFill>
              </a:rPr>
              <a:t>Who was familiar with </a:t>
            </a:r>
            <a:r>
              <a:rPr lang="en-US" sz="2800" dirty="0" err="1">
                <a:solidFill>
                  <a:schemeClr val="tx1"/>
                </a:solidFill>
              </a:rPr>
              <a:t>Prosci</a:t>
            </a:r>
            <a:r>
              <a:rPr lang="en-US" sz="2800" dirty="0">
                <a:solidFill>
                  <a:schemeClr val="tx1"/>
                </a:solidFill>
              </a:rPr>
              <a:t>® prior to the Prequel?</a:t>
            </a:r>
          </a:p>
          <a:p>
            <a:pPr>
              <a:spcBef>
                <a:spcPts val="0"/>
              </a:spcBef>
              <a:spcAft>
                <a:spcPts val="600"/>
              </a:spcAft>
              <a:buClr>
                <a:schemeClr val="tx1"/>
              </a:buClr>
            </a:pPr>
            <a:r>
              <a:rPr lang="en-US" sz="2800" dirty="0">
                <a:solidFill>
                  <a:schemeClr val="tx1"/>
                </a:solidFill>
              </a:rPr>
              <a:t>VA contracts with them to do training and certification in change management</a:t>
            </a:r>
          </a:p>
          <a:p>
            <a:pPr>
              <a:spcBef>
                <a:spcPts val="0"/>
              </a:spcBef>
              <a:spcAft>
                <a:spcPts val="600"/>
              </a:spcAft>
              <a:buClr>
                <a:schemeClr val="tx1"/>
              </a:buClr>
            </a:pPr>
            <a:r>
              <a:rPr lang="en-US" sz="2800" dirty="0">
                <a:solidFill>
                  <a:schemeClr val="tx1"/>
                </a:solidFill>
              </a:rPr>
              <a:t>Using for VA modernization</a:t>
            </a:r>
          </a:p>
          <a:p>
            <a:pPr>
              <a:spcBef>
                <a:spcPts val="0"/>
              </a:spcBef>
              <a:spcAft>
                <a:spcPts val="600"/>
              </a:spcAft>
              <a:buClr>
                <a:schemeClr val="tx1"/>
              </a:buClr>
            </a:pPr>
            <a:r>
              <a:rPr lang="en-US" sz="2800" dirty="0">
                <a:solidFill>
                  <a:schemeClr val="tx1"/>
                </a:solidFill>
              </a:rPr>
              <a:t>Intuitive</a:t>
            </a:r>
          </a:p>
          <a:p>
            <a:pPr>
              <a:spcBef>
                <a:spcPts val="0"/>
              </a:spcBef>
              <a:spcAft>
                <a:spcPts val="600"/>
              </a:spcAft>
              <a:buClr>
                <a:schemeClr val="tx1"/>
              </a:buClr>
            </a:pPr>
            <a:r>
              <a:rPr lang="en-US" sz="2800" dirty="0">
                <a:solidFill>
                  <a:schemeClr val="tx1"/>
                </a:solidFill>
              </a:rPr>
              <a:t>...So, we are modifying it for this course as well </a:t>
            </a:r>
            <a:endParaRPr lang="en-US" dirty="0"/>
          </a:p>
        </p:txBody>
      </p:sp>
      <p:sp>
        <p:nvSpPr>
          <p:cNvPr id="2" name="TextBox 1">
            <a:extLst>
              <a:ext uri="{FF2B5EF4-FFF2-40B4-BE49-F238E27FC236}">
                <a16:creationId xmlns:a16="http://schemas.microsoft.com/office/drawing/2014/main" id="{41E625B9-D836-7641-8717-29289FF2A9F6}"/>
              </a:ext>
            </a:extLst>
          </p:cNvPr>
          <p:cNvSpPr txBox="1"/>
          <p:nvPr/>
        </p:nvSpPr>
        <p:spPr>
          <a:xfrm>
            <a:off x="1807517" y="5464971"/>
            <a:ext cx="5657850" cy="646331"/>
          </a:xfrm>
          <a:prstGeom prst="rect">
            <a:avLst/>
          </a:prstGeom>
          <a:solidFill>
            <a:schemeClr val="accent4">
              <a:lumMod val="20000"/>
              <a:lumOff val="80000"/>
            </a:schemeClr>
          </a:solidFill>
          <a:ln>
            <a:noFill/>
          </a:ln>
        </p:spPr>
        <p:txBody>
          <a:bodyPr wrap="square" rtlCol="0">
            <a:spAutoFit/>
          </a:bodyPr>
          <a:lstStyle/>
          <a:p>
            <a:pPr algn="ctr"/>
            <a:r>
              <a:rPr lang="en-US" dirty="0"/>
              <a:t>To access training materials, can set up an account at </a:t>
            </a:r>
            <a:r>
              <a:rPr lang="en-US" dirty="0">
                <a:hlinkClick r:id="rId3"/>
              </a:rPr>
              <a:t>https://store.proci.com/customer/account/login/</a:t>
            </a:r>
            <a:r>
              <a:rPr lang="en-US" dirty="0"/>
              <a:t> </a:t>
            </a:r>
          </a:p>
        </p:txBody>
      </p:sp>
    </p:spTree>
    <p:extLst>
      <p:ext uri="{BB962C8B-B14F-4D97-AF65-F5344CB8AC3E}">
        <p14:creationId xmlns:p14="http://schemas.microsoft.com/office/powerpoint/2010/main" val="9086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6EAD0-072B-4724-9324-10EC9F743AED}"/>
              </a:ext>
            </a:extLst>
          </p:cNvPr>
          <p:cNvSpPr>
            <a:spLocks noGrp="1"/>
          </p:cNvSpPr>
          <p:nvPr>
            <p:ph type="title"/>
          </p:nvPr>
        </p:nvSpPr>
        <p:spPr>
          <a:xfrm>
            <a:off x="426839" y="209935"/>
            <a:ext cx="8290322" cy="1251954"/>
          </a:xfrm>
        </p:spPr>
        <p:txBody>
          <a:bodyPr>
            <a:normAutofit/>
          </a:bodyPr>
          <a:lstStyle/>
          <a:p>
            <a:r>
              <a:rPr lang="en-US" sz="3200" dirty="0"/>
              <a:t>Quick Review:  </a:t>
            </a:r>
            <a:br>
              <a:rPr lang="en-US" sz="3200" dirty="0"/>
            </a:br>
            <a:r>
              <a:rPr lang="en-US" sz="3200" dirty="0"/>
              <a:t>What Is Change Management? What is ADKAR? </a:t>
            </a:r>
          </a:p>
        </p:txBody>
      </p:sp>
      <p:sp>
        <p:nvSpPr>
          <p:cNvPr id="8" name="Rectangle 58">
            <a:extLst>
              <a:ext uri="{FF2B5EF4-FFF2-40B4-BE49-F238E27FC236}">
                <a16:creationId xmlns:a16="http://schemas.microsoft.com/office/drawing/2014/main" id="{1F417F58-A523-4A3B-AF13-FD37FD30AE39}"/>
              </a:ext>
            </a:extLst>
          </p:cNvPr>
          <p:cNvSpPr/>
          <p:nvPr/>
        </p:nvSpPr>
        <p:spPr>
          <a:xfrm>
            <a:off x="470295" y="1649921"/>
            <a:ext cx="3404462" cy="1021626"/>
          </a:xfrm>
          <a:prstGeom prst="rect">
            <a:avLst/>
          </a:prstGeom>
        </p:spPr>
        <p:txBody>
          <a:bodyPr wrap="square" lIns="68580" rIns="6858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lnSpc>
                <a:spcPct val="85000"/>
              </a:lnSpc>
              <a:spcAft>
                <a:spcPts val="450"/>
              </a:spcAft>
              <a:buClr>
                <a:schemeClr val="accent1"/>
              </a:buClr>
            </a:pPr>
            <a:r>
              <a:rPr lang="en-US" b="1" dirty="0">
                <a:solidFill>
                  <a:schemeClr val="accent1"/>
                </a:solidFill>
              </a:rPr>
              <a:t>Technically: </a:t>
            </a:r>
          </a:p>
          <a:p>
            <a:pPr defTabSz="685800">
              <a:lnSpc>
                <a:spcPct val="85000"/>
              </a:lnSpc>
              <a:spcAft>
                <a:spcPts val="450"/>
              </a:spcAft>
              <a:buClr>
                <a:schemeClr val="accent1"/>
              </a:buClr>
            </a:pPr>
            <a:r>
              <a:rPr lang="en-US" sz="1600" dirty="0">
                <a:solidFill>
                  <a:schemeClr val="dk1"/>
                </a:solidFill>
              </a:rPr>
              <a:t>Application of a structured process and set of tools for managing the people side of change</a:t>
            </a:r>
          </a:p>
        </p:txBody>
      </p:sp>
      <p:sp>
        <p:nvSpPr>
          <p:cNvPr id="9" name="Rectangle 58">
            <a:extLst>
              <a:ext uri="{FF2B5EF4-FFF2-40B4-BE49-F238E27FC236}">
                <a16:creationId xmlns:a16="http://schemas.microsoft.com/office/drawing/2014/main" id="{96CC6EFA-2FD2-4FAD-873A-4004778AC250}"/>
              </a:ext>
            </a:extLst>
          </p:cNvPr>
          <p:cNvSpPr/>
          <p:nvPr/>
        </p:nvSpPr>
        <p:spPr>
          <a:xfrm>
            <a:off x="470297" y="2821946"/>
            <a:ext cx="3720030" cy="1021626"/>
          </a:xfrm>
          <a:prstGeom prst="rect">
            <a:avLst/>
          </a:prstGeom>
        </p:spPr>
        <p:txBody>
          <a:bodyPr wrap="square" lIns="68580" rIns="6858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lnSpc>
                <a:spcPct val="85000"/>
              </a:lnSpc>
              <a:spcAft>
                <a:spcPts val="450"/>
              </a:spcAft>
              <a:buClr>
                <a:schemeClr val="accent1"/>
              </a:buClr>
            </a:pPr>
            <a:r>
              <a:rPr lang="en-US" b="1" dirty="0">
                <a:solidFill>
                  <a:schemeClr val="accent1"/>
                </a:solidFill>
              </a:rPr>
              <a:t>Project Level: </a:t>
            </a:r>
          </a:p>
          <a:p>
            <a:pPr defTabSz="685800">
              <a:lnSpc>
                <a:spcPct val="85000"/>
              </a:lnSpc>
              <a:spcAft>
                <a:spcPts val="450"/>
              </a:spcAft>
              <a:buClr>
                <a:schemeClr val="accent1"/>
              </a:buClr>
            </a:pPr>
            <a:r>
              <a:rPr lang="en-US" sz="1600" dirty="0">
                <a:solidFill>
                  <a:schemeClr val="dk1"/>
                </a:solidFill>
              </a:rPr>
              <a:t>A process with deliverables used on projects to support individual change milestones</a:t>
            </a:r>
          </a:p>
        </p:txBody>
      </p:sp>
      <p:sp>
        <p:nvSpPr>
          <p:cNvPr id="7" name="Rectangle 58">
            <a:extLst>
              <a:ext uri="{FF2B5EF4-FFF2-40B4-BE49-F238E27FC236}">
                <a16:creationId xmlns:a16="http://schemas.microsoft.com/office/drawing/2014/main" id="{0A975C79-10FD-4A01-A22E-E0EC6A630DE4}"/>
              </a:ext>
            </a:extLst>
          </p:cNvPr>
          <p:cNvSpPr/>
          <p:nvPr/>
        </p:nvSpPr>
        <p:spPr>
          <a:xfrm>
            <a:off x="470298" y="3986946"/>
            <a:ext cx="3720031" cy="1713611"/>
          </a:xfrm>
          <a:prstGeom prst="rect">
            <a:avLst/>
          </a:prstGeom>
        </p:spPr>
        <p:txBody>
          <a:bodyPr wrap="square" lIns="68580" rIns="6858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lnSpc>
                <a:spcPct val="85000"/>
              </a:lnSpc>
              <a:spcAft>
                <a:spcPts val="450"/>
              </a:spcAft>
              <a:buClr>
                <a:schemeClr val="accent1"/>
              </a:buClr>
            </a:pPr>
            <a:r>
              <a:rPr lang="en-US" b="1" dirty="0">
                <a:solidFill>
                  <a:schemeClr val="accent1"/>
                </a:solidFill>
              </a:rPr>
              <a:t>Organizational Level: </a:t>
            </a:r>
          </a:p>
          <a:p>
            <a:pPr defTabSz="685800">
              <a:lnSpc>
                <a:spcPct val="85000"/>
              </a:lnSpc>
              <a:spcAft>
                <a:spcPts val="450"/>
              </a:spcAft>
              <a:buClr>
                <a:schemeClr val="accent1"/>
              </a:buClr>
            </a:pPr>
            <a:r>
              <a:rPr lang="en-US" sz="1600" dirty="0">
                <a:solidFill>
                  <a:schemeClr val="dk1"/>
                </a:solidFill>
              </a:rPr>
              <a:t>A competency applied by leaders and managers to help employees through the people side of change</a:t>
            </a:r>
          </a:p>
          <a:p>
            <a:pPr defTabSz="685800">
              <a:lnSpc>
                <a:spcPct val="85000"/>
              </a:lnSpc>
              <a:spcAft>
                <a:spcPts val="450"/>
              </a:spcAft>
              <a:buClr>
                <a:schemeClr val="accent1"/>
              </a:buClr>
            </a:pPr>
            <a:r>
              <a:rPr lang="en-US" sz="1600" dirty="0">
                <a:solidFill>
                  <a:schemeClr val="dk1"/>
                </a:solidFill>
              </a:rPr>
              <a:t>A strategic capability to increase organizational change capacity and to accelerate changes within an organization</a:t>
            </a:r>
          </a:p>
        </p:txBody>
      </p:sp>
      <p:pic>
        <p:nvPicPr>
          <p:cNvPr id="11" name="Picture 10" descr="ADKAR acronym written out. Awareness of the need for change. Desire to support the change.  Knowledge of how to change. Ability to demonstrate skills and behaviors. Reinforcement to make the change stick.">
            <a:extLst>
              <a:ext uri="{FF2B5EF4-FFF2-40B4-BE49-F238E27FC236}">
                <a16:creationId xmlns:a16="http://schemas.microsoft.com/office/drawing/2014/main" id="{B697B987-D499-4EAE-B466-173C307CE50B}"/>
              </a:ext>
            </a:extLst>
          </p:cNvPr>
          <p:cNvPicPr>
            <a:picLocks noChangeAspect="1"/>
          </p:cNvPicPr>
          <p:nvPr/>
        </p:nvPicPr>
        <p:blipFill>
          <a:blip r:embed="rId3"/>
          <a:stretch>
            <a:fillRect/>
          </a:stretch>
        </p:blipFill>
        <p:spPr>
          <a:xfrm>
            <a:off x="5144410" y="1655564"/>
            <a:ext cx="3641269" cy="4114084"/>
          </a:xfrm>
          <a:prstGeom prst="rect">
            <a:avLst/>
          </a:prstGeom>
        </p:spPr>
      </p:pic>
      <p:sp>
        <p:nvSpPr>
          <p:cNvPr id="2" name="TextBox 1">
            <a:extLst>
              <a:ext uri="{FF2B5EF4-FFF2-40B4-BE49-F238E27FC236}">
                <a16:creationId xmlns:a16="http://schemas.microsoft.com/office/drawing/2014/main" id="{0DDDD29E-77B4-45D1-B94F-BE9A1F18BED0}"/>
              </a:ext>
            </a:extLst>
          </p:cNvPr>
          <p:cNvSpPr txBox="1"/>
          <p:nvPr/>
        </p:nvSpPr>
        <p:spPr>
          <a:xfrm>
            <a:off x="7182012" y="5590911"/>
            <a:ext cx="1603667" cy="219291"/>
          </a:xfrm>
          <a:prstGeom prst="rect">
            <a:avLst/>
          </a:prstGeom>
          <a:noFill/>
        </p:spPr>
        <p:txBody>
          <a:bodyPr wrap="square" rtlCol="0">
            <a:spAutoFit/>
          </a:bodyPr>
          <a:lstStyle/>
          <a:p>
            <a:pPr algn="ctr"/>
            <a:r>
              <a:rPr lang="en-US" sz="825"/>
              <a:t>Image Credit: </a:t>
            </a:r>
            <a:r>
              <a:rPr lang="en-US" sz="825" dirty="0" err="1"/>
              <a:t>Prosci.com</a:t>
            </a:r>
            <a:r>
              <a:rPr lang="en-US" sz="825" dirty="0"/>
              <a:t> </a:t>
            </a:r>
          </a:p>
        </p:txBody>
      </p:sp>
    </p:spTree>
    <p:extLst>
      <p:ext uri="{BB962C8B-B14F-4D97-AF65-F5344CB8AC3E}">
        <p14:creationId xmlns:p14="http://schemas.microsoft.com/office/powerpoint/2010/main" val="197841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D8C1DC-0760-47E0-A805-E02C3EAE2F64}"/>
              </a:ext>
            </a:extLst>
          </p:cNvPr>
          <p:cNvSpPr>
            <a:spLocks noGrp="1"/>
          </p:cNvSpPr>
          <p:nvPr>
            <p:ph type="title"/>
          </p:nvPr>
        </p:nvSpPr>
        <p:spPr>
          <a:xfrm>
            <a:off x="469744" y="400886"/>
            <a:ext cx="8290534" cy="720684"/>
          </a:xfrm>
        </p:spPr>
        <p:txBody>
          <a:bodyPr>
            <a:normAutofit/>
          </a:bodyPr>
          <a:lstStyle/>
          <a:p>
            <a:r>
              <a:rPr lang="en-US" sz="3600" dirty="0"/>
              <a:t>Why Change Management?</a:t>
            </a:r>
          </a:p>
        </p:txBody>
      </p:sp>
      <p:pic>
        <p:nvPicPr>
          <p:cNvPr id="31" name="Picture 30" descr="Increase probability of project success. Manage employee resistance to change. Capture people-dependent R O I. Build change competency into the organization.">
            <a:extLst>
              <a:ext uri="{FF2B5EF4-FFF2-40B4-BE49-F238E27FC236}">
                <a16:creationId xmlns:a16="http://schemas.microsoft.com/office/drawing/2014/main" id="{3A5DA86A-9ECF-4C02-BCF8-D60DD4A91145}"/>
              </a:ext>
            </a:extLst>
          </p:cNvPr>
          <p:cNvPicPr>
            <a:picLocks noChangeAspect="1"/>
          </p:cNvPicPr>
          <p:nvPr/>
        </p:nvPicPr>
        <p:blipFill>
          <a:blip r:embed="rId3"/>
          <a:stretch>
            <a:fillRect/>
          </a:stretch>
        </p:blipFill>
        <p:spPr>
          <a:xfrm>
            <a:off x="94196" y="1857377"/>
            <a:ext cx="4042037" cy="3059933"/>
          </a:xfrm>
          <a:prstGeom prst="rect">
            <a:avLst/>
          </a:prstGeom>
          <a:ln w="22225">
            <a:solidFill>
              <a:schemeClr val="tx2"/>
            </a:solidFill>
          </a:ln>
        </p:spPr>
      </p:pic>
      <p:sp>
        <p:nvSpPr>
          <p:cNvPr id="6" name="TextBox 5">
            <a:extLst>
              <a:ext uri="{FF2B5EF4-FFF2-40B4-BE49-F238E27FC236}">
                <a16:creationId xmlns:a16="http://schemas.microsoft.com/office/drawing/2014/main" id="{A107E9BF-6951-4FCD-B3BA-9CE212FAEA33}"/>
              </a:ext>
            </a:extLst>
          </p:cNvPr>
          <p:cNvSpPr txBox="1"/>
          <p:nvPr/>
        </p:nvSpPr>
        <p:spPr>
          <a:xfrm>
            <a:off x="2691399" y="4917310"/>
            <a:ext cx="1551327" cy="219291"/>
          </a:xfrm>
          <a:prstGeom prst="rect">
            <a:avLst/>
          </a:prstGeom>
          <a:noFill/>
        </p:spPr>
        <p:txBody>
          <a:bodyPr wrap="square" rtlCol="0">
            <a:spAutoFit/>
          </a:bodyPr>
          <a:lstStyle/>
          <a:p>
            <a:pPr algn="ctr"/>
            <a:r>
              <a:rPr lang="en-US" sz="825"/>
              <a:t>Image Credit: </a:t>
            </a:r>
            <a:r>
              <a:rPr lang="en-US" sz="825" dirty="0" err="1"/>
              <a:t>Prosci.com</a:t>
            </a:r>
            <a:r>
              <a:rPr lang="en-US" sz="825" dirty="0"/>
              <a:t> </a:t>
            </a:r>
          </a:p>
        </p:txBody>
      </p:sp>
      <p:sp>
        <p:nvSpPr>
          <p:cNvPr id="34" name="Content Placeholder 5">
            <a:extLst>
              <a:ext uri="{FF2B5EF4-FFF2-40B4-BE49-F238E27FC236}">
                <a16:creationId xmlns:a16="http://schemas.microsoft.com/office/drawing/2014/main" id="{7651297B-7543-441F-BF45-8356D05B7473}"/>
              </a:ext>
            </a:extLst>
          </p:cNvPr>
          <p:cNvSpPr>
            <a:spLocks noGrp="1"/>
          </p:cNvSpPr>
          <p:nvPr>
            <p:ph idx="1"/>
          </p:nvPr>
        </p:nvSpPr>
        <p:spPr>
          <a:xfrm>
            <a:off x="4331495" y="1125114"/>
            <a:ext cx="4700588" cy="5112253"/>
          </a:xfrm>
          <a:solidFill>
            <a:schemeClr val="bg1"/>
          </a:solidFill>
          <a:ln>
            <a:solidFill>
              <a:schemeClr val="accent1"/>
            </a:solidFill>
          </a:ln>
        </p:spPr>
        <p:txBody>
          <a:bodyPr>
            <a:normAutofit fontScale="92500" lnSpcReduction="20000"/>
          </a:bodyPr>
          <a:lstStyle/>
          <a:p>
            <a:pPr marL="0" indent="0">
              <a:buNone/>
            </a:pPr>
            <a:endParaRPr lang="en-US" b="1" dirty="0"/>
          </a:p>
          <a:p>
            <a:pPr marL="0" indent="0" algn="ctr">
              <a:buNone/>
            </a:pPr>
            <a:r>
              <a:rPr lang="en-US" sz="2800" b="1" dirty="0"/>
              <a:t>How We Will Drive Change:</a:t>
            </a:r>
          </a:p>
          <a:p>
            <a:pPr marL="0" indent="0" algn="ctr">
              <a:buNone/>
            </a:pPr>
            <a:r>
              <a:rPr lang="en-US" sz="1700" i="1" dirty="0"/>
              <a:t>From the VHA Modernization Campaign Plan</a:t>
            </a:r>
            <a:endParaRPr lang="en-US" sz="1700" dirty="0"/>
          </a:p>
          <a:p>
            <a:pPr>
              <a:spcBef>
                <a:spcPts val="2000"/>
              </a:spcBef>
              <a:spcAft>
                <a:spcPts val="600"/>
              </a:spcAft>
            </a:pPr>
            <a:r>
              <a:rPr lang="en-US" sz="2400" i="1" dirty="0"/>
              <a:t>Organizational change is only as effective as </a:t>
            </a:r>
            <a:r>
              <a:rPr lang="en-US" sz="2400" b="1" i="1" u="sng" dirty="0"/>
              <a:t>the people </a:t>
            </a:r>
            <a:r>
              <a:rPr lang="en-US" sz="2400" i="1" dirty="0"/>
              <a:t>who drive the change</a:t>
            </a:r>
          </a:p>
          <a:p>
            <a:pPr>
              <a:spcBef>
                <a:spcPts val="600"/>
              </a:spcBef>
              <a:spcAft>
                <a:spcPts val="600"/>
              </a:spcAft>
            </a:pPr>
            <a:r>
              <a:rPr lang="en-US" sz="2400" i="1" dirty="0"/>
              <a:t>Change management </a:t>
            </a:r>
            <a:r>
              <a:rPr lang="en-US" sz="2400" dirty="0"/>
              <a:t>will be a </a:t>
            </a:r>
            <a:br>
              <a:rPr lang="en-US" sz="2400" dirty="0"/>
            </a:br>
            <a:r>
              <a:rPr lang="en-US" sz="2400" dirty="0"/>
              <a:t>driving force for each of our 10 lanes of effort</a:t>
            </a:r>
          </a:p>
          <a:p>
            <a:pPr>
              <a:spcBef>
                <a:spcPts val="600"/>
              </a:spcBef>
              <a:spcAft>
                <a:spcPts val="600"/>
              </a:spcAft>
            </a:pPr>
            <a:r>
              <a:rPr lang="en-US" sz="2400" dirty="0"/>
              <a:t>Prosci developed a clear and consistent model to measure the stages of individual change that a person must go through to adopt, embrace and use a new behavior - ADKAR</a:t>
            </a:r>
          </a:p>
        </p:txBody>
      </p:sp>
    </p:spTree>
    <p:extLst>
      <p:ext uri="{BB962C8B-B14F-4D97-AF65-F5344CB8AC3E}">
        <p14:creationId xmlns:p14="http://schemas.microsoft.com/office/powerpoint/2010/main" val="313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11" y="228879"/>
            <a:ext cx="7886700" cy="311932"/>
          </a:xfrm>
        </p:spPr>
        <p:txBody>
          <a:bodyPr>
            <a:noAutofit/>
          </a:bodyPr>
          <a:lstStyle/>
          <a:p>
            <a:r>
              <a:rPr lang="en-US" sz="3600" dirty="0"/>
              <a:t>Data Supports the Connection</a:t>
            </a:r>
          </a:p>
        </p:txBody>
      </p:sp>
      <p:pic>
        <p:nvPicPr>
          <p:cNvPr id="4" name="Picture 3" descr="Line graph for Percent of study participants to met or exceeded objectives. X-axis is percentage; y-axis is poor to excellent.  Starts at Poor where n equals 496 at 15%, Fair where n equals 1441 is 43%, Good where n equals 1796 is 77% and Excellent where n equals 354 up to 93% which is 6 times higher. Prosci 2018 Benchmarking Data. Data from 2007, 2009, 2011, 2013, 2015, 2017.">
            <a:extLst>
              <a:ext uri="{FF2B5EF4-FFF2-40B4-BE49-F238E27FC236}">
                <a16:creationId xmlns:a16="http://schemas.microsoft.com/office/drawing/2014/main" id="{0B686A6F-D429-4C6F-9135-9E7582C88748}"/>
              </a:ext>
            </a:extLst>
          </p:cNvPr>
          <p:cNvPicPr>
            <a:picLocks noChangeAspect="1"/>
          </p:cNvPicPr>
          <p:nvPr/>
        </p:nvPicPr>
        <p:blipFill>
          <a:blip r:embed="rId3"/>
          <a:stretch>
            <a:fillRect/>
          </a:stretch>
        </p:blipFill>
        <p:spPr>
          <a:xfrm>
            <a:off x="808986" y="1236528"/>
            <a:ext cx="7345752" cy="4649922"/>
          </a:xfrm>
          <a:prstGeom prst="rect">
            <a:avLst/>
          </a:prstGeom>
          <a:ln>
            <a:solidFill>
              <a:schemeClr val="accent1"/>
            </a:solidFill>
          </a:ln>
        </p:spPr>
      </p:pic>
    </p:spTree>
    <p:extLst>
      <p:ext uri="{BB962C8B-B14F-4D97-AF65-F5344CB8AC3E}">
        <p14:creationId xmlns:p14="http://schemas.microsoft.com/office/powerpoint/2010/main" val="2060371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091"/>
            <a:ext cx="8616950" cy="1290637"/>
          </a:xfrm>
        </p:spPr>
        <p:txBody>
          <a:bodyPr>
            <a:normAutofit fontScale="90000"/>
          </a:bodyPr>
          <a:lstStyle/>
          <a:p>
            <a:r>
              <a:rPr lang="en-US" sz="4000" dirty="0"/>
              <a:t>What are the consequences of not addressing the people side of change?</a:t>
            </a:r>
            <a:endParaRPr lang="en-US" sz="4000" dirty="0">
              <a:solidFill>
                <a:schemeClr val="tx1"/>
              </a:solidFill>
            </a:endParaRPr>
          </a:p>
        </p:txBody>
      </p:sp>
      <p:sp>
        <p:nvSpPr>
          <p:cNvPr id="6" name="TextBox 5"/>
          <p:cNvSpPr txBox="1"/>
          <p:nvPr/>
        </p:nvSpPr>
        <p:spPr>
          <a:xfrm>
            <a:off x="2185266" y="1894234"/>
            <a:ext cx="4551218" cy="2139047"/>
          </a:xfrm>
          <a:prstGeom prst="rect">
            <a:avLst/>
          </a:prstGeom>
          <a:noFill/>
        </p:spPr>
        <p:txBody>
          <a:bodyPr wrap="square" rtlCol="0">
            <a:spAutoFit/>
          </a:bodyPr>
          <a:lstStyle/>
          <a:p>
            <a:pPr marL="285750" indent="-285750">
              <a:spcBef>
                <a:spcPts val="600"/>
              </a:spcBef>
              <a:buFont typeface="Arial"/>
              <a:buChar char="•"/>
            </a:pPr>
            <a:endParaRPr lang="en-US" sz="2700" dirty="0">
              <a:latin typeface="Avenir Next Demi Bold"/>
              <a:cs typeface="Avenir Next Demi Bold"/>
            </a:endParaRPr>
          </a:p>
          <a:p>
            <a:pPr algn="ctr">
              <a:spcBef>
                <a:spcPts val="600"/>
              </a:spcBef>
            </a:pPr>
            <a:r>
              <a:rPr lang="en-US" sz="3200" dirty="0">
                <a:solidFill>
                  <a:srgbClr val="0070C0"/>
                </a:solidFill>
                <a:latin typeface="Avenir Next Demi Bold"/>
                <a:cs typeface="Avenir Next Demi Bold"/>
              </a:rPr>
              <a:t>Your ideas?</a:t>
            </a:r>
          </a:p>
          <a:p>
            <a:pPr algn="ctr">
              <a:spcBef>
                <a:spcPts val="600"/>
              </a:spcBef>
            </a:pPr>
            <a:r>
              <a:rPr lang="en-US" sz="3200" dirty="0">
                <a:solidFill>
                  <a:srgbClr val="0070C0"/>
                </a:solidFill>
                <a:latin typeface="Avenir Next Demi Bold"/>
                <a:cs typeface="Avenir Next Demi Bold"/>
              </a:rPr>
              <a:t>List them in your workbook</a:t>
            </a:r>
          </a:p>
        </p:txBody>
      </p:sp>
    </p:spTree>
    <p:extLst>
      <p:ext uri="{BB962C8B-B14F-4D97-AF65-F5344CB8AC3E}">
        <p14:creationId xmlns:p14="http://schemas.microsoft.com/office/powerpoint/2010/main" val="2190406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CEE1E6C-5864-4638-85DD-D959AF9804F3}"/>
              </a:ext>
            </a:extLst>
          </p:cNvPr>
          <p:cNvSpPr>
            <a:spLocks noGrp="1" noChangeArrowheads="1"/>
          </p:cNvSpPr>
          <p:nvPr>
            <p:ph type="title"/>
          </p:nvPr>
        </p:nvSpPr>
        <p:spPr>
          <a:xfrm>
            <a:off x="1364632" y="203169"/>
            <a:ext cx="6611813" cy="994172"/>
          </a:xfrm>
        </p:spPr>
        <p:txBody>
          <a:bodyPr>
            <a:normAutofit fontScale="90000"/>
          </a:bodyPr>
          <a:lstStyle/>
          <a:p>
            <a:pPr eaLnBrk="1" hangingPunct="1"/>
            <a:r>
              <a:rPr lang="en-US" altLang="en-US" sz="3200" dirty="0"/>
              <a:t>C</a:t>
            </a:r>
            <a:r>
              <a:rPr altLang="en-US" sz="3200" dirty="0"/>
              <a:t>onsequences of </a:t>
            </a:r>
            <a:r>
              <a:rPr lang="en-US" altLang="en-US" sz="3200" dirty="0"/>
              <a:t>N</a:t>
            </a:r>
            <a:r>
              <a:rPr altLang="en-US" sz="3200" dirty="0"/>
              <a:t>ot </a:t>
            </a:r>
            <a:r>
              <a:rPr lang="en-US" altLang="en-US" sz="3200" dirty="0"/>
              <a:t>M</a:t>
            </a:r>
            <a:r>
              <a:rPr altLang="en-US" sz="3200" dirty="0"/>
              <a:t>anaging the </a:t>
            </a:r>
            <a:r>
              <a:rPr lang="en-US" altLang="en-US" sz="3200" dirty="0"/>
              <a:t>P</a:t>
            </a:r>
            <a:r>
              <a:rPr altLang="en-US" sz="3200" dirty="0"/>
              <a:t>eople </a:t>
            </a:r>
            <a:r>
              <a:rPr lang="en-US" altLang="en-US" sz="3200" dirty="0"/>
              <a:t>S</a:t>
            </a:r>
            <a:r>
              <a:rPr altLang="en-US" sz="3200" dirty="0"/>
              <a:t>ide of </a:t>
            </a:r>
            <a:r>
              <a:rPr lang="en-US" altLang="en-US" sz="3200" dirty="0"/>
              <a:t>C</a:t>
            </a:r>
            <a:r>
              <a:rPr altLang="en-US" sz="3200" dirty="0"/>
              <a:t>hange</a:t>
            </a:r>
          </a:p>
        </p:txBody>
      </p:sp>
      <p:sp>
        <p:nvSpPr>
          <p:cNvPr id="5" name="Rectangle 3">
            <a:extLst>
              <a:ext uri="{FF2B5EF4-FFF2-40B4-BE49-F238E27FC236}">
                <a16:creationId xmlns:a16="http://schemas.microsoft.com/office/drawing/2014/main" id="{F2D3D870-1EED-49F8-A21B-8585576326BE}"/>
              </a:ext>
            </a:extLst>
          </p:cNvPr>
          <p:cNvSpPr>
            <a:spLocks noGrp="1" noChangeArrowheads="1"/>
          </p:cNvSpPr>
          <p:nvPr>
            <p:ph idx="1"/>
          </p:nvPr>
        </p:nvSpPr>
        <p:spPr>
          <a:xfrm>
            <a:off x="396785" y="1634809"/>
            <a:ext cx="3575374" cy="3947327"/>
          </a:xfrm>
        </p:spPr>
        <p:txBody>
          <a:bodyPr>
            <a:normAutofit lnSpcReduction="10000"/>
          </a:bodyPr>
          <a:lstStyle/>
          <a:p>
            <a:pPr>
              <a:spcBef>
                <a:spcPts val="600"/>
              </a:spcBef>
              <a:spcAft>
                <a:spcPts val="600"/>
              </a:spcAft>
            </a:pPr>
            <a:r>
              <a:rPr lang="en-US" altLang="en-US" sz="2400" dirty="0"/>
              <a:t>Lower productivity</a:t>
            </a:r>
          </a:p>
          <a:p>
            <a:pPr>
              <a:spcBef>
                <a:spcPts val="600"/>
              </a:spcBef>
              <a:spcAft>
                <a:spcPts val="600"/>
              </a:spcAft>
            </a:pPr>
            <a:r>
              <a:rPr lang="en-US" altLang="en-US" sz="2400" b="1" dirty="0"/>
              <a:t>Passive resistance</a:t>
            </a:r>
          </a:p>
          <a:p>
            <a:pPr>
              <a:spcBef>
                <a:spcPts val="600"/>
              </a:spcBef>
              <a:spcAft>
                <a:spcPts val="600"/>
              </a:spcAft>
            </a:pPr>
            <a:r>
              <a:rPr lang="en-US" altLang="en-US" sz="2400" b="1" dirty="0"/>
              <a:t>Active resistance </a:t>
            </a:r>
          </a:p>
          <a:p>
            <a:pPr>
              <a:spcBef>
                <a:spcPts val="600"/>
              </a:spcBef>
              <a:spcAft>
                <a:spcPts val="600"/>
              </a:spcAft>
            </a:pPr>
            <a:r>
              <a:rPr lang="en-US" altLang="en-US" sz="2400" dirty="0"/>
              <a:t>Turnover of valued employees</a:t>
            </a:r>
          </a:p>
          <a:p>
            <a:pPr>
              <a:spcBef>
                <a:spcPts val="600"/>
              </a:spcBef>
              <a:spcAft>
                <a:spcPts val="600"/>
              </a:spcAft>
            </a:pPr>
            <a:r>
              <a:rPr lang="en-US" altLang="en-US" sz="2400" b="1" dirty="0"/>
              <a:t>Disinterest in the current or future state</a:t>
            </a:r>
          </a:p>
          <a:p>
            <a:pPr>
              <a:spcBef>
                <a:spcPts val="600"/>
              </a:spcBef>
              <a:spcAft>
                <a:spcPts val="600"/>
              </a:spcAft>
            </a:pPr>
            <a:r>
              <a:rPr lang="en-US" altLang="en-US" sz="2400" b="1" dirty="0"/>
              <a:t>Arguing about the need for change</a:t>
            </a:r>
          </a:p>
        </p:txBody>
      </p:sp>
      <p:sp>
        <p:nvSpPr>
          <p:cNvPr id="7" name="Rectangle 3">
            <a:extLst>
              <a:ext uri="{FF2B5EF4-FFF2-40B4-BE49-F238E27FC236}">
                <a16:creationId xmlns:a16="http://schemas.microsoft.com/office/drawing/2014/main" id="{BEB6E9EC-4991-4B35-A12B-4656D57E6DBF}"/>
              </a:ext>
            </a:extLst>
          </p:cNvPr>
          <p:cNvSpPr txBox="1">
            <a:spLocks noChangeArrowheads="1"/>
          </p:cNvSpPr>
          <p:nvPr/>
        </p:nvSpPr>
        <p:spPr>
          <a:xfrm>
            <a:off x="4380309" y="1556131"/>
            <a:ext cx="4563666" cy="4104680"/>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Clr>
                <a:srgbClr val="0083BE"/>
              </a:buClr>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0083BE"/>
              </a:buClr>
              <a:buSzPct val="80000"/>
              <a:buFont typeface="Courier New" panose="02070309020205020404" pitchFamily="49" charset="0"/>
              <a:buChar char="o"/>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083BE"/>
              </a:buClr>
              <a:buFont typeface="Wingdings"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0083BE"/>
              </a:buClr>
              <a:buFont typeface="Monaco" pitchFamily="2" charset="77"/>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spcAft>
                <a:spcPts val="600"/>
              </a:spcAft>
            </a:pPr>
            <a:r>
              <a:rPr lang="en-US" altLang="en-US" sz="2400" dirty="0">
                <a:solidFill>
                  <a:schemeClr val="tx2">
                    <a:lumMod val="75000"/>
                  </a:schemeClr>
                </a:solidFill>
              </a:rPr>
              <a:t>More people taking sick days or not showing up</a:t>
            </a:r>
          </a:p>
          <a:p>
            <a:pPr>
              <a:lnSpc>
                <a:spcPct val="110000"/>
              </a:lnSpc>
              <a:spcBef>
                <a:spcPts val="600"/>
              </a:spcBef>
              <a:spcAft>
                <a:spcPts val="600"/>
              </a:spcAft>
            </a:pPr>
            <a:r>
              <a:rPr lang="en-US" altLang="en-US" sz="2400" b="1" dirty="0">
                <a:solidFill>
                  <a:schemeClr val="tx2">
                    <a:lumMod val="75000"/>
                  </a:schemeClr>
                </a:solidFill>
              </a:rPr>
              <a:t>Changes not fully implemented</a:t>
            </a:r>
          </a:p>
          <a:p>
            <a:pPr>
              <a:lnSpc>
                <a:spcPct val="110000"/>
              </a:lnSpc>
              <a:spcBef>
                <a:spcPts val="600"/>
              </a:spcBef>
              <a:spcAft>
                <a:spcPts val="600"/>
              </a:spcAft>
            </a:pPr>
            <a:r>
              <a:rPr lang="en-US" altLang="en-US" sz="2400" dirty="0">
                <a:solidFill>
                  <a:schemeClr val="tx2">
                    <a:lumMod val="75000"/>
                  </a:schemeClr>
                </a:solidFill>
              </a:rPr>
              <a:t>People finding work-arounds</a:t>
            </a:r>
          </a:p>
          <a:p>
            <a:pPr>
              <a:lnSpc>
                <a:spcPct val="110000"/>
              </a:lnSpc>
              <a:spcBef>
                <a:spcPts val="600"/>
              </a:spcBef>
              <a:spcAft>
                <a:spcPts val="600"/>
              </a:spcAft>
            </a:pPr>
            <a:r>
              <a:rPr lang="en-US" altLang="en-US" sz="2400" b="1" dirty="0">
                <a:solidFill>
                  <a:schemeClr val="tx2">
                    <a:lumMod val="75000"/>
                  </a:schemeClr>
                </a:solidFill>
              </a:rPr>
              <a:t>People revert to the old way of doing things</a:t>
            </a:r>
          </a:p>
          <a:p>
            <a:pPr>
              <a:lnSpc>
                <a:spcPct val="110000"/>
              </a:lnSpc>
              <a:spcBef>
                <a:spcPts val="600"/>
              </a:spcBef>
              <a:spcAft>
                <a:spcPts val="600"/>
              </a:spcAft>
            </a:pPr>
            <a:r>
              <a:rPr lang="en-US" altLang="en-US" sz="2400" dirty="0">
                <a:solidFill>
                  <a:schemeClr val="tx2">
                    <a:lumMod val="75000"/>
                  </a:schemeClr>
                </a:solidFill>
              </a:rPr>
              <a:t>The change being totally scrapped</a:t>
            </a:r>
          </a:p>
          <a:p>
            <a:pPr>
              <a:lnSpc>
                <a:spcPct val="110000"/>
              </a:lnSpc>
              <a:spcBef>
                <a:spcPts val="600"/>
              </a:spcBef>
              <a:spcAft>
                <a:spcPts val="600"/>
              </a:spcAft>
            </a:pPr>
            <a:r>
              <a:rPr lang="en-US" altLang="en-US" sz="2400" b="1" dirty="0">
                <a:solidFill>
                  <a:schemeClr val="tx2">
                    <a:lumMod val="75000"/>
                  </a:schemeClr>
                </a:solidFill>
              </a:rPr>
              <a:t>Divides are created between ‘us’ and ‘them’</a:t>
            </a:r>
            <a:endParaRPr lang="en-US" sz="2400" b="1" dirty="0">
              <a:solidFill>
                <a:schemeClr val="tx2">
                  <a:lumMod val="75000"/>
                </a:schemeClr>
              </a:solidFill>
            </a:endParaRPr>
          </a:p>
        </p:txBody>
      </p:sp>
      <p:sp>
        <p:nvSpPr>
          <p:cNvPr id="2" name="Rectangle 1">
            <a:extLst>
              <a:ext uri="{FF2B5EF4-FFF2-40B4-BE49-F238E27FC236}">
                <a16:creationId xmlns:a16="http://schemas.microsoft.com/office/drawing/2014/main" id="{835FD5EB-3B66-498C-9B7C-258F915D93C1}"/>
              </a:ext>
            </a:extLst>
          </p:cNvPr>
          <p:cNvSpPr/>
          <p:nvPr/>
        </p:nvSpPr>
        <p:spPr>
          <a:xfrm>
            <a:off x="2058991" y="5533405"/>
            <a:ext cx="5223097" cy="438582"/>
          </a:xfrm>
          <a:prstGeom prst="rect">
            <a:avLst/>
          </a:prstGeom>
          <a:noFill/>
        </p:spPr>
        <p:txBody>
          <a:bodyPr wrap="none" lIns="68580" tIns="34290" rIns="68580" bIns="34290">
            <a:spAutoFit/>
          </a:bodyPr>
          <a:lstStyle/>
          <a:p>
            <a:pPr algn="ctr"/>
            <a:r>
              <a:rPr lang="en-US" sz="2400" dirty="0">
                <a:ln w="0"/>
                <a:solidFill>
                  <a:srgbClr val="E60000"/>
                </a:solidFill>
                <a:effectLst>
                  <a:outerShdw blurRad="38100" dist="25400" dir="5400000" algn="ctr" rotWithShape="0">
                    <a:srgbClr val="6E747A">
                      <a:alpha val="43000"/>
                    </a:srgbClr>
                  </a:outerShdw>
                </a:effectLst>
              </a:rPr>
              <a:t>NO CULTURAL TRANSFORMATION</a:t>
            </a:r>
          </a:p>
        </p:txBody>
      </p:sp>
    </p:spTree>
    <p:extLst>
      <p:ext uri="{BB962C8B-B14F-4D97-AF65-F5344CB8AC3E}">
        <p14:creationId xmlns:p14="http://schemas.microsoft.com/office/powerpoint/2010/main" val="1392813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744" y="169744"/>
            <a:ext cx="8290534" cy="1325563"/>
          </a:xfrm>
        </p:spPr>
        <p:txBody>
          <a:bodyPr>
            <a:normAutofit/>
          </a:bodyPr>
          <a:lstStyle/>
          <a:p>
            <a:r>
              <a:rPr lang="en-US" sz="3600" dirty="0"/>
              <a:t>Human Factors of ROI Determine/Constrain Results</a:t>
            </a:r>
          </a:p>
        </p:txBody>
      </p:sp>
      <p:sp>
        <p:nvSpPr>
          <p:cNvPr id="6" name="TextBox 5">
            <a:extLst>
              <a:ext uri="{FF2B5EF4-FFF2-40B4-BE49-F238E27FC236}">
                <a16:creationId xmlns:a16="http://schemas.microsoft.com/office/drawing/2014/main" id="{619942B1-8E52-D146-A436-A36E55C737EF}"/>
              </a:ext>
            </a:extLst>
          </p:cNvPr>
          <p:cNvSpPr txBox="1"/>
          <p:nvPr/>
        </p:nvSpPr>
        <p:spPr>
          <a:xfrm>
            <a:off x="365291" y="2317526"/>
            <a:ext cx="2586903" cy="461665"/>
          </a:xfrm>
          <a:prstGeom prst="rect">
            <a:avLst/>
          </a:prstGeom>
          <a:noFill/>
        </p:spPr>
        <p:txBody>
          <a:bodyPr wrap="square" rtlCol="0">
            <a:spAutoFit/>
          </a:bodyPr>
          <a:lstStyle/>
          <a:p>
            <a:r>
              <a:rPr lang="en-US" sz="2400" b="1" dirty="0">
                <a:solidFill>
                  <a:schemeClr val="accent1"/>
                </a:solidFill>
                <a:latin typeface="+mn-lt"/>
              </a:rPr>
              <a:t>Speed of Adoption</a:t>
            </a:r>
          </a:p>
        </p:txBody>
      </p:sp>
      <p:sp>
        <p:nvSpPr>
          <p:cNvPr id="91" name="Rectangle 90"/>
          <p:cNvSpPr/>
          <p:nvPr/>
        </p:nvSpPr>
        <p:spPr>
          <a:xfrm>
            <a:off x="469744" y="3633461"/>
            <a:ext cx="2198567" cy="1938992"/>
          </a:xfrm>
          <a:prstGeom prst="rect">
            <a:avLst/>
          </a:prstGeom>
        </p:spPr>
        <p:txBody>
          <a:bodyPr wrap="square" lIns="68580" rIns="68580">
            <a:spAutoFit/>
          </a:bodyPr>
          <a:lstStyle/>
          <a:p>
            <a:pPr algn="ctr"/>
            <a:r>
              <a:rPr lang="en-US" sz="2000" dirty="0"/>
              <a:t>How </a:t>
            </a:r>
            <a:r>
              <a:rPr lang="en-US" sz="2000" b="1" dirty="0">
                <a:solidFill>
                  <a:schemeClr val="accent1"/>
                </a:solidFill>
              </a:rPr>
              <a:t>quickly</a:t>
            </a:r>
            <a:r>
              <a:rPr lang="en-US" sz="2000" dirty="0"/>
              <a:t> are people up and running on the new systems, processes and job roles?</a:t>
            </a:r>
          </a:p>
        </p:txBody>
      </p:sp>
      <p:sp>
        <p:nvSpPr>
          <p:cNvPr id="12" name="TextBox 11">
            <a:extLst>
              <a:ext uri="{FF2B5EF4-FFF2-40B4-BE49-F238E27FC236}">
                <a16:creationId xmlns:a16="http://schemas.microsoft.com/office/drawing/2014/main" id="{433DEF15-5D7C-D44D-85D8-534618F1618B}"/>
              </a:ext>
            </a:extLst>
          </p:cNvPr>
          <p:cNvSpPr txBox="1"/>
          <p:nvPr/>
        </p:nvSpPr>
        <p:spPr>
          <a:xfrm>
            <a:off x="3236090" y="2340863"/>
            <a:ext cx="2988909" cy="461665"/>
          </a:xfrm>
          <a:prstGeom prst="rect">
            <a:avLst/>
          </a:prstGeom>
          <a:noFill/>
        </p:spPr>
        <p:txBody>
          <a:bodyPr wrap="square" rtlCol="0">
            <a:spAutoFit/>
          </a:bodyPr>
          <a:lstStyle/>
          <a:p>
            <a:r>
              <a:rPr lang="en-US" sz="2400" b="1" dirty="0">
                <a:solidFill>
                  <a:schemeClr val="accent1"/>
                </a:solidFill>
                <a:latin typeface="+mn-lt"/>
              </a:rPr>
              <a:t>Ultimate Utilization</a:t>
            </a:r>
          </a:p>
        </p:txBody>
      </p:sp>
      <p:sp>
        <p:nvSpPr>
          <p:cNvPr id="90" name="Rectangle 89"/>
          <p:cNvSpPr/>
          <p:nvPr/>
        </p:nvSpPr>
        <p:spPr>
          <a:xfrm>
            <a:off x="3386005" y="3633461"/>
            <a:ext cx="2446533" cy="2246769"/>
          </a:xfrm>
          <a:prstGeom prst="rect">
            <a:avLst/>
          </a:prstGeom>
        </p:spPr>
        <p:txBody>
          <a:bodyPr wrap="square" lIns="68580" rIns="68580">
            <a:spAutoFit/>
          </a:bodyPr>
          <a:lstStyle/>
          <a:p>
            <a:pPr algn="ctr"/>
            <a:r>
              <a:rPr lang="en-US" sz="2000" dirty="0"/>
              <a:t>How </a:t>
            </a:r>
            <a:r>
              <a:rPr lang="en-US" sz="2000" b="1" dirty="0">
                <a:solidFill>
                  <a:schemeClr val="accent1"/>
                </a:solidFill>
              </a:rPr>
              <a:t>many</a:t>
            </a:r>
            <a:r>
              <a:rPr lang="en-US" sz="2000" dirty="0"/>
              <a:t> employees </a:t>
            </a:r>
            <a:br>
              <a:rPr lang="en-US" sz="2000" dirty="0"/>
            </a:br>
            <a:r>
              <a:rPr lang="en-US" sz="2000" dirty="0"/>
              <a:t>(of the total population) are demonstrating “buy-in” and are using the new solution?</a:t>
            </a:r>
          </a:p>
        </p:txBody>
      </p:sp>
      <p:sp>
        <p:nvSpPr>
          <p:cNvPr id="13" name="TextBox 12">
            <a:extLst>
              <a:ext uri="{FF2B5EF4-FFF2-40B4-BE49-F238E27FC236}">
                <a16:creationId xmlns:a16="http://schemas.microsoft.com/office/drawing/2014/main" id="{5080CF63-8E76-9D45-AC74-BBB65E258FDA}"/>
              </a:ext>
            </a:extLst>
          </p:cNvPr>
          <p:cNvSpPr txBox="1"/>
          <p:nvPr/>
        </p:nvSpPr>
        <p:spPr>
          <a:xfrm>
            <a:off x="6508895" y="2340863"/>
            <a:ext cx="2988909" cy="461665"/>
          </a:xfrm>
          <a:prstGeom prst="rect">
            <a:avLst/>
          </a:prstGeom>
          <a:noFill/>
        </p:spPr>
        <p:txBody>
          <a:bodyPr wrap="square" rtlCol="0">
            <a:spAutoFit/>
          </a:bodyPr>
          <a:lstStyle/>
          <a:p>
            <a:r>
              <a:rPr lang="en-US" sz="2400" b="1" dirty="0">
                <a:solidFill>
                  <a:schemeClr val="accent1"/>
                </a:solidFill>
                <a:latin typeface="+mn-lt"/>
              </a:rPr>
              <a:t>Proficiency</a:t>
            </a:r>
          </a:p>
        </p:txBody>
      </p:sp>
      <p:sp>
        <p:nvSpPr>
          <p:cNvPr id="88" name="Rectangle 87"/>
          <p:cNvSpPr/>
          <p:nvPr/>
        </p:nvSpPr>
        <p:spPr>
          <a:xfrm>
            <a:off x="6224999" y="3587718"/>
            <a:ext cx="2297906" cy="2246769"/>
          </a:xfrm>
          <a:prstGeom prst="rect">
            <a:avLst/>
          </a:prstGeom>
        </p:spPr>
        <p:txBody>
          <a:bodyPr wrap="square" lIns="68580" rIns="68580">
            <a:spAutoFit/>
          </a:bodyPr>
          <a:lstStyle/>
          <a:p>
            <a:pPr algn="ctr"/>
            <a:r>
              <a:rPr lang="en-US" sz="2000" dirty="0"/>
              <a:t>How </a:t>
            </a:r>
            <a:r>
              <a:rPr lang="en-US" sz="2000" b="1" dirty="0">
                <a:solidFill>
                  <a:schemeClr val="accent1"/>
                </a:solidFill>
              </a:rPr>
              <a:t>well</a:t>
            </a:r>
            <a:r>
              <a:rPr lang="en-US" sz="2000" dirty="0"/>
              <a:t> are individuals performing compared to the level expected in the design of the change?</a:t>
            </a:r>
          </a:p>
        </p:txBody>
      </p:sp>
      <p:sp>
        <p:nvSpPr>
          <p:cNvPr id="7" name="TextBox 6">
            <a:extLst>
              <a:ext uri="{FF2B5EF4-FFF2-40B4-BE49-F238E27FC236}">
                <a16:creationId xmlns:a16="http://schemas.microsoft.com/office/drawing/2014/main" id="{C61BE1C3-3A0A-A44F-AF16-74551FA01D40}"/>
              </a:ext>
            </a:extLst>
          </p:cNvPr>
          <p:cNvSpPr txBox="1"/>
          <p:nvPr/>
        </p:nvSpPr>
        <p:spPr>
          <a:xfrm>
            <a:off x="3332925" y="6303228"/>
            <a:ext cx="2418568" cy="307777"/>
          </a:xfrm>
          <a:prstGeom prst="rect">
            <a:avLst/>
          </a:prstGeom>
          <a:noFill/>
        </p:spPr>
        <p:txBody>
          <a:bodyPr wrap="square" rtlCol="0">
            <a:spAutoFit/>
          </a:bodyPr>
          <a:lstStyle/>
          <a:p>
            <a:r>
              <a:rPr lang="en-US" sz="1400" i="1" dirty="0"/>
              <a:t>ROI = Return on Investment</a:t>
            </a:r>
          </a:p>
        </p:txBody>
      </p:sp>
    </p:spTree>
    <p:extLst>
      <p:ext uri="{BB962C8B-B14F-4D97-AF65-F5344CB8AC3E}">
        <p14:creationId xmlns:p14="http://schemas.microsoft.com/office/powerpoint/2010/main" val="223835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79B3-32BF-4E19-9DF4-20863761FC8E}"/>
              </a:ext>
            </a:extLst>
          </p:cNvPr>
          <p:cNvSpPr>
            <a:spLocks noGrp="1"/>
          </p:cNvSpPr>
          <p:nvPr>
            <p:ph type="title"/>
          </p:nvPr>
        </p:nvSpPr>
        <p:spPr>
          <a:xfrm>
            <a:off x="2" y="164364"/>
            <a:ext cx="8993981" cy="769406"/>
          </a:xfrm>
        </p:spPr>
        <p:txBody>
          <a:bodyPr>
            <a:normAutofit/>
          </a:bodyPr>
          <a:lstStyle/>
          <a:p>
            <a:r>
              <a:rPr lang="en-US" sz="3600" dirty="0"/>
              <a:t>Connecting Change Management to Results</a:t>
            </a:r>
          </a:p>
        </p:txBody>
      </p:sp>
      <p:sp>
        <p:nvSpPr>
          <p:cNvPr id="26" name="TextBox 25">
            <a:extLst>
              <a:ext uri="{FF2B5EF4-FFF2-40B4-BE49-F238E27FC236}">
                <a16:creationId xmlns:a16="http://schemas.microsoft.com/office/drawing/2014/main" id="{B5F27768-CBC6-4F0D-B14E-09B42BF8F031}"/>
              </a:ext>
            </a:extLst>
          </p:cNvPr>
          <p:cNvSpPr txBox="1"/>
          <p:nvPr/>
        </p:nvSpPr>
        <p:spPr>
          <a:xfrm>
            <a:off x="24889" y="1144948"/>
            <a:ext cx="9134463" cy="682393"/>
          </a:xfrm>
          <a:prstGeom prst="rect">
            <a:avLst/>
          </a:prstGeom>
          <a:solidFill>
            <a:srgbClr val="0083BE"/>
          </a:solidFill>
          <a:ln w="6350">
            <a:noFill/>
          </a:ln>
        </p:spPr>
        <p:txBody>
          <a:bodyPr wrap="square" rtlCol="0" anchor="ctr">
            <a:noAutofit/>
          </a:bodyPr>
          <a:lstStyle>
            <a:defPPr>
              <a:defRPr lang="en-US"/>
            </a:defPPr>
            <a:lvl1pPr algn="ctr">
              <a:defRPr sz="2000" b="1">
                <a:solidFill>
                  <a:schemeClr val="accent1"/>
                </a:solidFill>
              </a:defRPr>
            </a:lvl1pPr>
          </a:lstStyle>
          <a:p>
            <a:pPr eaLnBrk="0" fontAlgn="base" hangingPunct="0">
              <a:spcBef>
                <a:spcPct val="0"/>
              </a:spcBef>
              <a:spcAft>
                <a:spcPct val="0"/>
              </a:spcAft>
            </a:pPr>
            <a:r>
              <a:rPr lang="en-US" sz="2400" b="0" dirty="0">
                <a:solidFill>
                  <a:schemeClr val="bg1"/>
                </a:solidFill>
                <a:latin typeface="Calibri"/>
                <a:cs typeface="Arial" panose="020B0604020202020204" pitchFamily="34" charset="0"/>
              </a:rPr>
              <a:t>If people don’t change how they do their job, </a:t>
            </a:r>
            <a:r>
              <a:rPr lang="en-US" sz="2400" dirty="0">
                <a:solidFill>
                  <a:schemeClr val="bg1"/>
                </a:solidFill>
                <a:latin typeface="Calibri"/>
                <a:cs typeface="Arial" panose="020B0604020202020204" pitchFamily="34" charset="0"/>
              </a:rPr>
              <a:t>then it doesn’t matter what specific changes are implemented.</a:t>
            </a:r>
          </a:p>
        </p:txBody>
      </p:sp>
      <p:pic>
        <p:nvPicPr>
          <p:cNvPr id="19" name="Picture 18" descr="Project name (what is the project), Purpose (why we are changing), Particulars (what we are changing), People (who will be changing). Connection arrows are from People to Particulars and People to Purpose. ">
            <a:extLst>
              <a:ext uri="{FF2B5EF4-FFF2-40B4-BE49-F238E27FC236}">
                <a16:creationId xmlns:a16="http://schemas.microsoft.com/office/drawing/2014/main" id="{0BBFCBF1-FFB0-F149-91A8-E2B8CB8DB34B}"/>
              </a:ext>
            </a:extLst>
          </p:cNvPr>
          <p:cNvPicPr>
            <a:picLocks noChangeAspect="1"/>
          </p:cNvPicPr>
          <p:nvPr/>
        </p:nvPicPr>
        <p:blipFill>
          <a:blip r:embed="rId3"/>
          <a:stretch>
            <a:fillRect/>
          </a:stretch>
        </p:blipFill>
        <p:spPr>
          <a:xfrm>
            <a:off x="1144070" y="2133602"/>
            <a:ext cx="6896100" cy="2590800"/>
          </a:xfrm>
          <a:prstGeom prst="rect">
            <a:avLst/>
          </a:prstGeom>
        </p:spPr>
      </p:pic>
      <p:sp>
        <p:nvSpPr>
          <p:cNvPr id="44" name="TextBox 43">
            <a:extLst>
              <a:ext uri="{FF2B5EF4-FFF2-40B4-BE49-F238E27FC236}">
                <a16:creationId xmlns:a16="http://schemas.microsoft.com/office/drawing/2014/main" id="{9D2A20F9-9EC4-4A0C-8C0D-986D4FA255D1}"/>
              </a:ext>
            </a:extLst>
          </p:cNvPr>
          <p:cNvSpPr txBox="1"/>
          <p:nvPr/>
        </p:nvSpPr>
        <p:spPr>
          <a:xfrm>
            <a:off x="2" y="5030664"/>
            <a:ext cx="9163389" cy="682390"/>
          </a:xfrm>
          <a:prstGeom prst="rect">
            <a:avLst/>
          </a:prstGeom>
          <a:solidFill>
            <a:srgbClr val="0083BE"/>
          </a:solidFill>
          <a:ln w="6350">
            <a:noFill/>
          </a:ln>
        </p:spPr>
        <p:txBody>
          <a:bodyPr wrap="square" rtlCol="0" anchor="ctr">
            <a:noAutofit/>
          </a:bodyPr>
          <a:lstStyle>
            <a:defPPr>
              <a:defRPr lang="en-US"/>
            </a:defPPr>
            <a:lvl1pPr algn="ctr">
              <a:defRPr sz="2000" b="1">
                <a:solidFill>
                  <a:schemeClr val="accent1"/>
                </a:solidFill>
              </a:defRPr>
            </a:lvl1pPr>
          </a:lstStyle>
          <a:p>
            <a:pPr defTabSz="685800" eaLnBrk="0" hangingPunct="0">
              <a:defRPr/>
            </a:pPr>
            <a:r>
              <a:rPr lang="en-US" b="0" kern="0" dirty="0">
                <a:solidFill>
                  <a:schemeClr val="bg1"/>
                </a:solidFill>
              </a:rPr>
              <a:t>If people don’t change how they do their job, </a:t>
            </a:r>
            <a:r>
              <a:rPr lang="en-US" kern="0" dirty="0">
                <a:solidFill>
                  <a:schemeClr val="bg1"/>
                </a:solidFill>
              </a:rPr>
              <a:t>then we ultimately </a:t>
            </a:r>
          </a:p>
          <a:p>
            <a:pPr defTabSz="685800" eaLnBrk="0" hangingPunct="0">
              <a:defRPr/>
            </a:pPr>
            <a:r>
              <a:rPr lang="en-US" kern="0" dirty="0">
                <a:solidFill>
                  <a:schemeClr val="bg1"/>
                </a:solidFill>
              </a:rPr>
              <a:t>won’t achieve what we set out to do from the beginning.</a:t>
            </a:r>
            <a:endParaRPr lang="en-US" sz="1350" kern="0" dirty="0">
              <a:solidFill>
                <a:schemeClr val="bg1"/>
              </a:solidFill>
            </a:endParaRPr>
          </a:p>
        </p:txBody>
      </p:sp>
    </p:spTree>
    <p:extLst>
      <p:ext uri="{BB962C8B-B14F-4D97-AF65-F5344CB8AC3E}">
        <p14:creationId xmlns:p14="http://schemas.microsoft.com/office/powerpoint/2010/main" val="1277732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9FA38-CC5D-4C48-8296-C1F02922BB4B}"/>
              </a:ext>
            </a:extLst>
          </p:cNvPr>
          <p:cNvSpPr>
            <a:spLocks noGrp="1"/>
          </p:cNvSpPr>
          <p:nvPr>
            <p:ph type="title"/>
          </p:nvPr>
        </p:nvSpPr>
        <p:spPr>
          <a:xfrm>
            <a:off x="407194" y="340468"/>
            <a:ext cx="8229600" cy="503468"/>
          </a:xfrm>
        </p:spPr>
        <p:txBody>
          <a:bodyPr>
            <a:noAutofit/>
          </a:bodyPr>
          <a:lstStyle/>
          <a:p>
            <a:r>
              <a:rPr lang="en-US" sz="3600" dirty="0" err="1"/>
              <a:t>Prosci</a:t>
            </a:r>
            <a:r>
              <a:rPr lang="en-US" sz="3600" dirty="0"/>
              <a:t>® Project Change Triangle™</a:t>
            </a:r>
          </a:p>
        </p:txBody>
      </p:sp>
      <p:pic>
        <p:nvPicPr>
          <p:cNvPr id="5" name="Picture 12" descr="Prosci Project Change Triangle. Three points are Leadership/Sponsorship at top, project management bottom left, and change management bottom right.  In the center is Projects meet objectives, projects finish on time and on budget, return on investment realized. ">
            <a:extLst>
              <a:ext uri="{FF2B5EF4-FFF2-40B4-BE49-F238E27FC236}">
                <a16:creationId xmlns:a16="http://schemas.microsoft.com/office/drawing/2014/main" id="{9A49E2C1-A399-4C9F-B1C0-57FC598DB2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1108"/>
          <a:stretch/>
        </p:blipFill>
        <p:spPr>
          <a:xfrm>
            <a:off x="1898696" y="1298181"/>
            <a:ext cx="5246599" cy="4261638"/>
          </a:xfrm>
          <a:prstGeom prst="rect">
            <a:avLst/>
          </a:prstGeom>
        </p:spPr>
      </p:pic>
      <p:sp>
        <p:nvSpPr>
          <p:cNvPr id="2" name="TextBox 1">
            <a:extLst>
              <a:ext uri="{FF2B5EF4-FFF2-40B4-BE49-F238E27FC236}">
                <a16:creationId xmlns:a16="http://schemas.microsoft.com/office/drawing/2014/main" id="{C5EB4F3E-0912-F648-8D9A-1EC44593F968}"/>
              </a:ext>
            </a:extLst>
          </p:cNvPr>
          <p:cNvSpPr txBox="1"/>
          <p:nvPr/>
        </p:nvSpPr>
        <p:spPr>
          <a:xfrm>
            <a:off x="7229475" y="2357438"/>
            <a:ext cx="1538214" cy="923330"/>
          </a:xfrm>
          <a:prstGeom prst="rect">
            <a:avLst/>
          </a:prstGeom>
          <a:solidFill>
            <a:schemeClr val="accent4">
              <a:lumMod val="20000"/>
              <a:lumOff val="80000"/>
            </a:schemeClr>
          </a:solidFill>
        </p:spPr>
        <p:txBody>
          <a:bodyPr wrap="square" rtlCol="0">
            <a:spAutoFit/>
          </a:bodyPr>
          <a:lstStyle/>
          <a:p>
            <a:pPr algn="ctr"/>
            <a:r>
              <a:rPr lang="en-US" dirty="0"/>
              <a:t>AKA: The three-legged stool</a:t>
            </a:r>
          </a:p>
        </p:txBody>
      </p:sp>
      <p:sp>
        <p:nvSpPr>
          <p:cNvPr id="7" name="TextBox 6">
            <a:extLst>
              <a:ext uri="{FF2B5EF4-FFF2-40B4-BE49-F238E27FC236}">
                <a16:creationId xmlns:a16="http://schemas.microsoft.com/office/drawing/2014/main" id="{34A5BE59-D879-48D1-92B0-9CC3A57E8941}"/>
              </a:ext>
            </a:extLst>
          </p:cNvPr>
          <p:cNvSpPr txBox="1"/>
          <p:nvPr/>
        </p:nvSpPr>
        <p:spPr>
          <a:xfrm>
            <a:off x="7668949" y="6611779"/>
            <a:ext cx="1475053" cy="246221"/>
          </a:xfrm>
          <a:prstGeom prst="rect">
            <a:avLst/>
          </a:prstGeom>
          <a:noFill/>
        </p:spPr>
        <p:txBody>
          <a:bodyPr wrap="square" rtlCol="0">
            <a:spAutoFit/>
          </a:bodyPr>
          <a:lstStyle/>
          <a:p>
            <a:r>
              <a:rPr lang="en-US" sz="1000" dirty="0">
                <a:latin typeface="+mn-lt"/>
              </a:rPr>
              <a:t>Image Credit: </a:t>
            </a:r>
            <a:r>
              <a:rPr lang="en-US" sz="1000" dirty="0" err="1">
                <a:latin typeface="+mn-lt"/>
              </a:rPr>
              <a:t>prosci.com</a:t>
            </a:r>
            <a:endParaRPr lang="en-US" sz="1000" dirty="0">
              <a:latin typeface="+mn-lt"/>
            </a:endParaRPr>
          </a:p>
        </p:txBody>
      </p:sp>
    </p:spTree>
    <p:extLst>
      <p:ext uri="{BB962C8B-B14F-4D97-AF65-F5344CB8AC3E}">
        <p14:creationId xmlns:p14="http://schemas.microsoft.com/office/powerpoint/2010/main" val="423188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26EE69-E24D-4300-AB1C-54288015334C}"/>
              </a:ext>
            </a:extLst>
          </p:cNvPr>
          <p:cNvSpPr>
            <a:spLocks noGrp="1"/>
          </p:cNvSpPr>
          <p:nvPr>
            <p:ph type="title"/>
          </p:nvPr>
        </p:nvSpPr>
        <p:spPr>
          <a:xfrm>
            <a:off x="478632" y="228939"/>
            <a:ext cx="8536782" cy="1228387"/>
          </a:xfrm>
        </p:spPr>
        <p:txBody>
          <a:bodyPr>
            <a:normAutofit/>
          </a:bodyPr>
          <a:lstStyle/>
          <a:p>
            <a:r>
              <a:rPr lang="en-US" sz="3200" dirty="0"/>
              <a:t>Project Change Triangle™ (PCT™): </a:t>
            </a:r>
            <a:br>
              <a:rPr lang="en-US" sz="3200" dirty="0"/>
            </a:br>
            <a:r>
              <a:rPr lang="en-US" sz="3200" dirty="0"/>
              <a:t>expanded for executive decisions and actions</a:t>
            </a:r>
          </a:p>
        </p:txBody>
      </p:sp>
      <p:pic>
        <p:nvPicPr>
          <p:cNvPr id="4" name="Picture 3" descr="Expanded Prosci Project Change Triangle with three triangles. Center Triangle: Three points are Leadership/Sponsorship at top, project management bottom left, and change management bottom right.  In the center is Projects meet objectives, projects finish on time and on budget, return on investment realized. Triangle to the left shows Executive decisions with resources, strategy and scope and timing and dates. Triangle on the right shows Executive actions with active and visible participation, direct communication and coalition building.">
            <a:extLst>
              <a:ext uri="{FF2B5EF4-FFF2-40B4-BE49-F238E27FC236}">
                <a16:creationId xmlns:a16="http://schemas.microsoft.com/office/drawing/2014/main" id="{640CE67C-ED90-4861-B5CC-2EC08428BB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394"/>
          <a:stretch/>
        </p:blipFill>
        <p:spPr>
          <a:xfrm>
            <a:off x="1345426" y="1731766"/>
            <a:ext cx="6453151" cy="3787727"/>
          </a:xfrm>
          <a:prstGeom prst="rect">
            <a:avLst/>
          </a:prstGeom>
        </p:spPr>
      </p:pic>
      <p:sp>
        <p:nvSpPr>
          <p:cNvPr id="6" name="TextBox 5">
            <a:extLst>
              <a:ext uri="{FF2B5EF4-FFF2-40B4-BE49-F238E27FC236}">
                <a16:creationId xmlns:a16="http://schemas.microsoft.com/office/drawing/2014/main" id="{8B7A1D33-F4DF-4AD0-8135-B466CA65314C}"/>
              </a:ext>
            </a:extLst>
          </p:cNvPr>
          <p:cNvSpPr txBox="1"/>
          <p:nvPr/>
        </p:nvSpPr>
        <p:spPr>
          <a:xfrm>
            <a:off x="7832442" y="6659497"/>
            <a:ext cx="1475053" cy="219291"/>
          </a:xfrm>
          <a:prstGeom prst="rect">
            <a:avLst/>
          </a:prstGeom>
          <a:noFill/>
        </p:spPr>
        <p:txBody>
          <a:bodyPr wrap="square" rtlCol="0">
            <a:spAutoFit/>
          </a:bodyPr>
          <a:lstStyle/>
          <a:p>
            <a:r>
              <a:rPr lang="en-US" sz="825" dirty="0"/>
              <a:t>Image Credit: </a:t>
            </a:r>
            <a:r>
              <a:rPr lang="en-US" sz="825" dirty="0" err="1"/>
              <a:t>prosci.com</a:t>
            </a:r>
            <a:endParaRPr lang="en-US" sz="825" dirty="0"/>
          </a:p>
        </p:txBody>
      </p:sp>
    </p:spTree>
    <p:extLst>
      <p:ext uri="{BB962C8B-B14F-4D97-AF65-F5344CB8AC3E}">
        <p14:creationId xmlns:p14="http://schemas.microsoft.com/office/powerpoint/2010/main" val="3632807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1914-0541-E446-8ADC-3636A2BA77F9}"/>
              </a:ext>
            </a:extLst>
          </p:cNvPr>
          <p:cNvSpPr>
            <a:spLocks noGrp="1"/>
          </p:cNvSpPr>
          <p:nvPr>
            <p:ph type="ctrTitle"/>
          </p:nvPr>
        </p:nvSpPr>
        <p:spPr>
          <a:xfrm>
            <a:off x="714375" y="3316205"/>
            <a:ext cx="7772400" cy="1399039"/>
          </a:xfrm>
        </p:spPr>
        <p:txBody>
          <a:bodyPr/>
          <a:lstStyle/>
          <a:p>
            <a:pPr algn="ctr"/>
            <a:r>
              <a:rPr lang="en-US" sz="4000" dirty="0"/>
              <a:t>Part 3.  Planning the Journey</a:t>
            </a:r>
          </a:p>
        </p:txBody>
      </p:sp>
      <p:sp>
        <p:nvSpPr>
          <p:cNvPr id="3" name="Subtitle 2">
            <a:extLst>
              <a:ext uri="{FF2B5EF4-FFF2-40B4-BE49-F238E27FC236}">
                <a16:creationId xmlns:a16="http://schemas.microsoft.com/office/drawing/2014/main" id="{05833E08-D7AD-A746-98A4-48B526B3F212}"/>
              </a:ext>
            </a:extLst>
          </p:cNvPr>
          <p:cNvSpPr>
            <a:spLocks noGrp="1"/>
          </p:cNvSpPr>
          <p:nvPr>
            <p:ph type="subTitle" idx="1"/>
          </p:nvPr>
        </p:nvSpPr>
        <p:spPr>
          <a:xfrm>
            <a:off x="714375" y="4151909"/>
            <a:ext cx="7829550" cy="1126671"/>
          </a:xfrm>
        </p:spPr>
        <p:txBody>
          <a:bodyPr>
            <a:normAutofit fontScale="92500" lnSpcReduction="10000"/>
          </a:bodyPr>
          <a:lstStyle/>
          <a:p>
            <a:endParaRPr lang="en-US" dirty="0"/>
          </a:p>
          <a:p>
            <a:endParaRPr lang="en-US" dirty="0"/>
          </a:p>
          <a:p>
            <a:pPr algn="ctr"/>
            <a:r>
              <a:rPr lang="en-US" sz="2400" dirty="0"/>
              <a:t>The Journey to Transformation: Whole Health Clinical Care</a:t>
            </a:r>
          </a:p>
        </p:txBody>
      </p:sp>
    </p:spTree>
    <p:extLst>
      <p:ext uri="{BB962C8B-B14F-4D97-AF65-F5344CB8AC3E}">
        <p14:creationId xmlns:p14="http://schemas.microsoft.com/office/powerpoint/2010/main" val="173631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0714-BA4D-47CA-9095-B843FCBE0029}"/>
              </a:ext>
            </a:extLst>
          </p:cNvPr>
          <p:cNvSpPr>
            <a:spLocks noGrp="1"/>
          </p:cNvSpPr>
          <p:nvPr>
            <p:ph type="title"/>
          </p:nvPr>
        </p:nvSpPr>
        <p:spPr>
          <a:xfrm>
            <a:off x="628650" y="108967"/>
            <a:ext cx="7886700" cy="898302"/>
          </a:xfrm>
        </p:spPr>
        <p:txBody>
          <a:bodyPr>
            <a:normAutofit/>
          </a:bodyPr>
          <a:lstStyle/>
          <a:p>
            <a:pPr algn="ctr"/>
            <a:r>
              <a:rPr lang="en-US" sz="4400" dirty="0"/>
              <a:t>Project Management</a:t>
            </a:r>
          </a:p>
        </p:txBody>
      </p:sp>
      <p:pic>
        <p:nvPicPr>
          <p:cNvPr id="16" name="Picture 15" descr="&#10;Key Elements of Successful Project Planning. Numbered process with 8 elements. 1. Stakeholder needs at the 12:00 position, moving clockwise, 2. project objectives, 3. deliverables and due dates, 4. project schedule, 5. roles and responsibilities, 6. project budget, 7. communication plan, and 8. tracking and management tools.">
            <a:extLst>
              <a:ext uri="{FF2B5EF4-FFF2-40B4-BE49-F238E27FC236}">
                <a16:creationId xmlns:a16="http://schemas.microsoft.com/office/drawing/2014/main" id="{90E04EE1-BA40-4CA7-9621-0AB0C45D40B0}"/>
              </a:ext>
            </a:extLst>
          </p:cNvPr>
          <p:cNvPicPr>
            <a:picLocks noChangeAspect="1"/>
          </p:cNvPicPr>
          <p:nvPr/>
        </p:nvPicPr>
        <p:blipFill>
          <a:blip r:embed="rId3"/>
          <a:stretch>
            <a:fillRect/>
          </a:stretch>
        </p:blipFill>
        <p:spPr>
          <a:xfrm>
            <a:off x="701342" y="1350015"/>
            <a:ext cx="3426249" cy="3249450"/>
          </a:xfrm>
          <a:prstGeom prst="rect">
            <a:avLst/>
          </a:prstGeom>
        </p:spPr>
      </p:pic>
      <p:sp>
        <p:nvSpPr>
          <p:cNvPr id="13" name="TextBox 12">
            <a:extLst>
              <a:ext uri="{FF2B5EF4-FFF2-40B4-BE49-F238E27FC236}">
                <a16:creationId xmlns:a16="http://schemas.microsoft.com/office/drawing/2014/main" id="{F5F2880F-D7BF-5A4C-ACBF-D12870CE2CFD}"/>
              </a:ext>
            </a:extLst>
          </p:cNvPr>
          <p:cNvSpPr txBox="1"/>
          <p:nvPr/>
        </p:nvSpPr>
        <p:spPr>
          <a:xfrm>
            <a:off x="1596585" y="4752454"/>
            <a:ext cx="1635765" cy="215444"/>
          </a:xfrm>
          <a:prstGeom prst="rect">
            <a:avLst/>
          </a:prstGeom>
          <a:noFill/>
        </p:spPr>
        <p:txBody>
          <a:bodyPr wrap="square" rtlCol="0">
            <a:spAutoFit/>
          </a:bodyPr>
          <a:lstStyle/>
          <a:p>
            <a:r>
              <a:rPr lang="en-US" sz="800" dirty="0">
                <a:solidFill>
                  <a:schemeClr val="tx2"/>
                </a:solidFill>
                <a:latin typeface="+mj-lt"/>
              </a:rPr>
              <a:t>Image credit: www.freshbooks.com</a:t>
            </a:r>
          </a:p>
        </p:txBody>
      </p:sp>
      <p:sp>
        <p:nvSpPr>
          <p:cNvPr id="4" name="Content Placeholder 3">
            <a:extLst>
              <a:ext uri="{FF2B5EF4-FFF2-40B4-BE49-F238E27FC236}">
                <a16:creationId xmlns:a16="http://schemas.microsoft.com/office/drawing/2014/main" id="{5DC9AED0-60F4-DC4C-9C88-F4614AE5FFA8}"/>
              </a:ext>
            </a:extLst>
          </p:cNvPr>
          <p:cNvSpPr>
            <a:spLocks noGrp="1"/>
          </p:cNvSpPr>
          <p:nvPr>
            <p:ph idx="13"/>
          </p:nvPr>
        </p:nvSpPr>
        <p:spPr>
          <a:xfrm>
            <a:off x="4627496" y="1526458"/>
            <a:ext cx="4294818" cy="3549162"/>
          </a:xfrm>
        </p:spPr>
        <p:txBody>
          <a:bodyPr>
            <a:normAutofit/>
          </a:bodyPr>
          <a:lstStyle/>
          <a:p>
            <a:pPr marL="342900" indent="-342900">
              <a:buFont typeface="Arial" panose="020B0604020202020204" pitchFamily="34" charset="0"/>
              <a:buChar char="•"/>
            </a:pPr>
            <a:r>
              <a:rPr lang="en-US" sz="2800" dirty="0"/>
              <a:t>Another leg of the 3-legged stool</a:t>
            </a:r>
          </a:p>
          <a:p>
            <a:pPr marL="342900" indent="-342900">
              <a:buFont typeface="Arial" panose="020B0604020202020204" pitchFamily="34" charset="0"/>
              <a:buChar char="•"/>
            </a:pPr>
            <a:r>
              <a:rPr lang="en-US" sz="2800" dirty="0"/>
              <a:t>May be more familiar – what are some of your experiences?</a:t>
            </a:r>
          </a:p>
          <a:p>
            <a:pPr marL="342900" indent="-342900">
              <a:buFont typeface="Arial" panose="020B0604020202020204" pitchFamily="34" charset="0"/>
              <a:buChar char="•"/>
            </a:pPr>
            <a:r>
              <a:rPr lang="en-US" sz="2800" dirty="0"/>
              <a:t>What are critical aspects of project management?</a:t>
            </a:r>
          </a:p>
        </p:txBody>
      </p:sp>
      <p:sp>
        <p:nvSpPr>
          <p:cNvPr id="5" name="TextBox 4">
            <a:extLst>
              <a:ext uri="{FF2B5EF4-FFF2-40B4-BE49-F238E27FC236}">
                <a16:creationId xmlns:a16="http://schemas.microsoft.com/office/drawing/2014/main" id="{616B53B1-6499-5B40-B20A-638A8FC8661D}"/>
              </a:ext>
            </a:extLst>
          </p:cNvPr>
          <p:cNvSpPr txBox="1"/>
          <p:nvPr/>
        </p:nvSpPr>
        <p:spPr>
          <a:xfrm>
            <a:off x="4003836" y="4562697"/>
            <a:ext cx="4940109" cy="1200329"/>
          </a:xfrm>
          <a:prstGeom prst="rect">
            <a:avLst/>
          </a:prstGeom>
          <a:solidFill>
            <a:schemeClr val="accent2">
              <a:lumMod val="20000"/>
              <a:lumOff val="80000"/>
            </a:schemeClr>
          </a:solidFill>
        </p:spPr>
        <p:txBody>
          <a:bodyPr wrap="square" rtlCol="0">
            <a:spAutoFit/>
          </a:bodyPr>
          <a:lstStyle/>
          <a:p>
            <a:pPr algn="ctr"/>
            <a:r>
              <a:rPr lang="en-US" sz="2400" b="1" dirty="0">
                <a:latin typeface="+mn-lt"/>
              </a:rPr>
              <a:t>With cultural transformation, </a:t>
            </a:r>
            <a:r>
              <a:rPr lang="en-US" sz="2400" b="1" u="sng" dirty="0">
                <a:latin typeface="+mn-lt"/>
              </a:rPr>
              <a:t>change at an individual level </a:t>
            </a:r>
            <a:r>
              <a:rPr lang="en-US" sz="2400" b="1" dirty="0">
                <a:latin typeface="+mn-lt"/>
              </a:rPr>
              <a:t>is the key to organizational change</a:t>
            </a:r>
          </a:p>
        </p:txBody>
      </p:sp>
    </p:spTree>
    <p:extLst>
      <p:ext uri="{BB962C8B-B14F-4D97-AF65-F5344CB8AC3E}">
        <p14:creationId xmlns:p14="http://schemas.microsoft.com/office/powerpoint/2010/main" val="711253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0714-BA4D-47CA-9095-B843FCBE0029}"/>
              </a:ext>
            </a:extLst>
          </p:cNvPr>
          <p:cNvSpPr>
            <a:spLocks noGrp="1"/>
          </p:cNvSpPr>
          <p:nvPr>
            <p:ph type="title"/>
          </p:nvPr>
        </p:nvSpPr>
        <p:spPr>
          <a:xfrm>
            <a:off x="274993" y="46658"/>
            <a:ext cx="8594015" cy="898302"/>
          </a:xfrm>
        </p:spPr>
        <p:txBody>
          <a:bodyPr>
            <a:noAutofit/>
          </a:bodyPr>
          <a:lstStyle/>
          <a:p>
            <a:pPr algn="ctr"/>
            <a:r>
              <a:rPr lang="en-US" sz="4400" dirty="0"/>
              <a:t>Project Management: A Case Study</a:t>
            </a:r>
          </a:p>
        </p:txBody>
      </p:sp>
      <p:sp>
        <p:nvSpPr>
          <p:cNvPr id="4" name="Content Placeholder 3">
            <a:extLst>
              <a:ext uri="{FF2B5EF4-FFF2-40B4-BE49-F238E27FC236}">
                <a16:creationId xmlns:a16="http://schemas.microsoft.com/office/drawing/2014/main" id="{5DC9AED0-60F4-DC4C-9C88-F4614AE5FFA8}"/>
              </a:ext>
            </a:extLst>
          </p:cNvPr>
          <p:cNvSpPr>
            <a:spLocks noGrp="1"/>
          </p:cNvSpPr>
          <p:nvPr>
            <p:ph idx="13"/>
          </p:nvPr>
        </p:nvSpPr>
        <p:spPr>
          <a:xfrm>
            <a:off x="335756" y="883845"/>
            <a:ext cx="5236686" cy="2093117"/>
          </a:xfrm>
          <a:custGeom>
            <a:avLst/>
            <a:gdLst>
              <a:gd name="connsiteX0" fmla="*/ 0 w 5236686"/>
              <a:gd name="connsiteY0" fmla="*/ 0 h 2093117"/>
              <a:gd name="connsiteX1" fmla="*/ 759319 w 5236686"/>
              <a:gd name="connsiteY1" fmla="*/ 0 h 2093117"/>
              <a:gd name="connsiteX2" fmla="*/ 1466272 w 5236686"/>
              <a:gd name="connsiteY2" fmla="*/ 0 h 2093117"/>
              <a:gd name="connsiteX3" fmla="*/ 2120858 w 5236686"/>
              <a:gd name="connsiteY3" fmla="*/ 0 h 2093117"/>
              <a:gd name="connsiteX4" fmla="*/ 2775444 w 5236686"/>
              <a:gd name="connsiteY4" fmla="*/ 0 h 2093117"/>
              <a:gd name="connsiteX5" fmla="*/ 3534763 w 5236686"/>
              <a:gd name="connsiteY5" fmla="*/ 0 h 2093117"/>
              <a:gd name="connsiteX6" fmla="*/ 4241716 w 5236686"/>
              <a:gd name="connsiteY6" fmla="*/ 0 h 2093117"/>
              <a:gd name="connsiteX7" fmla="*/ 5236686 w 5236686"/>
              <a:gd name="connsiteY7" fmla="*/ 0 h 2093117"/>
              <a:gd name="connsiteX8" fmla="*/ 5236686 w 5236686"/>
              <a:gd name="connsiteY8" fmla="*/ 676774 h 2093117"/>
              <a:gd name="connsiteX9" fmla="*/ 5236686 w 5236686"/>
              <a:gd name="connsiteY9" fmla="*/ 1311687 h 2093117"/>
              <a:gd name="connsiteX10" fmla="*/ 5236686 w 5236686"/>
              <a:gd name="connsiteY10" fmla="*/ 2093117 h 2093117"/>
              <a:gd name="connsiteX11" fmla="*/ 4686834 w 5236686"/>
              <a:gd name="connsiteY11" fmla="*/ 2093117 h 2093117"/>
              <a:gd name="connsiteX12" fmla="*/ 3927515 w 5236686"/>
              <a:gd name="connsiteY12" fmla="*/ 2093117 h 2093117"/>
              <a:gd name="connsiteX13" fmla="*/ 3325296 w 5236686"/>
              <a:gd name="connsiteY13" fmla="*/ 2093117 h 2093117"/>
              <a:gd name="connsiteX14" fmla="*/ 2565976 w 5236686"/>
              <a:gd name="connsiteY14" fmla="*/ 2093117 h 2093117"/>
              <a:gd name="connsiteX15" fmla="*/ 2016124 w 5236686"/>
              <a:gd name="connsiteY15" fmla="*/ 2093117 h 2093117"/>
              <a:gd name="connsiteX16" fmla="*/ 1518639 w 5236686"/>
              <a:gd name="connsiteY16" fmla="*/ 2093117 h 2093117"/>
              <a:gd name="connsiteX17" fmla="*/ 1021154 w 5236686"/>
              <a:gd name="connsiteY17" fmla="*/ 2093117 h 2093117"/>
              <a:gd name="connsiteX18" fmla="*/ 0 w 5236686"/>
              <a:gd name="connsiteY18" fmla="*/ 2093117 h 2093117"/>
              <a:gd name="connsiteX19" fmla="*/ 0 w 5236686"/>
              <a:gd name="connsiteY19" fmla="*/ 1458205 h 2093117"/>
              <a:gd name="connsiteX20" fmla="*/ 0 w 5236686"/>
              <a:gd name="connsiteY20" fmla="*/ 718637 h 2093117"/>
              <a:gd name="connsiteX21" fmla="*/ 0 w 5236686"/>
              <a:gd name="connsiteY21" fmla="*/ 0 h 209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36686" h="2093117" fill="none" extrusionOk="0">
                <a:moveTo>
                  <a:pt x="0" y="0"/>
                </a:moveTo>
                <a:cubicBezTo>
                  <a:pt x="217521" y="22402"/>
                  <a:pt x="412211" y="-35606"/>
                  <a:pt x="759319" y="0"/>
                </a:cubicBezTo>
                <a:cubicBezTo>
                  <a:pt x="1106427" y="35606"/>
                  <a:pt x="1323550" y="23612"/>
                  <a:pt x="1466272" y="0"/>
                </a:cubicBezTo>
                <a:cubicBezTo>
                  <a:pt x="1608994" y="-23612"/>
                  <a:pt x="1844078" y="-21798"/>
                  <a:pt x="2120858" y="0"/>
                </a:cubicBezTo>
                <a:cubicBezTo>
                  <a:pt x="2397638" y="21798"/>
                  <a:pt x="2487484" y="24295"/>
                  <a:pt x="2775444" y="0"/>
                </a:cubicBezTo>
                <a:cubicBezTo>
                  <a:pt x="3063404" y="-24295"/>
                  <a:pt x="3283399" y="14699"/>
                  <a:pt x="3534763" y="0"/>
                </a:cubicBezTo>
                <a:cubicBezTo>
                  <a:pt x="3786127" y="-14699"/>
                  <a:pt x="4019755" y="3257"/>
                  <a:pt x="4241716" y="0"/>
                </a:cubicBezTo>
                <a:cubicBezTo>
                  <a:pt x="4463677" y="-3257"/>
                  <a:pt x="4963406" y="47065"/>
                  <a:pt x="5236686" y="0"/>
                </a:cubicBezTo>
                <a:cubicBezTo>
                  <a:pt x="5269989" y="256329"/>
                  <a:pt x="5209615" y="422789"/>
                  <a:pt x="5236686" y="676774"/>
                </a:cubicBezTo>
                <a:cubicBezTo>
                  <a:pt x="5263757" y="930759"/>
                  <a:pt x="5242476" y="1101470"/>
                  <a:pt x="5236686" y="1311687"/>
                </a:cubicBezTo>
                <a:cubicBezTo>
                  <a:pt x="5230896" y="1521904"/>
                  <a:pt x="5198950" y="1819788"/>
                  <a:pt x="5236686" y="2093117"/>
                </a:cubicBezTo>
                <a:cubicBezTo>
                  <a:pt x="4986315" y="2085851"/>
                  <a:pt x="4853385" y="2078272"/>
                  <a:pt x="4686834" y="2093117"/>
                </a:cubicBezTo>
                <a:cubicBezTo>
                  <a:pt x="4520283" y="2107962"/>
                  <a:pt x="4081272" y="2094112"/>
                  <a:pt x="3927515" y="2093117"/>
                </a:cubicBezTo>
                <a:cubicBezTo>
                  <a:pt x="3773758" y="2092122"/>
                  <a:pt x="3454056" y="2104781"/>
                  <a:pt x="3325296" y="2093117"/>
                </a:cubicBezTo>
                <a:cubicBezTo>
                  <a:pt x="3196536" y="2081453"/>
                  <a:pt x="2856653" y="2119951"/>
                  <a:pt x="2565976" y="2093117"/>
                </a:cubicBezTo>
                <a:cubicBezTo>
                  <a:pt x="2275299" y="2066283"/>
                  <a:pt x="2240035" y="2103030"/>
                  <a:pt x="2016124" y="2093117"/>
                </a:cubicBezTo>
                <a:cubicBezTo>
                  <a:pt x="1792213" y="2083204"/>
                  <a:pt x="1676570" y="2071395"/>
                  <a:pt x="1518639" y="2093117"/>
                </a:cubicBezTo>
                <a:cubicBezTo>
                  <a:pt x="1360709" y="2114839"/>
                  <a:pt x="1205887" y="2101808"/>
                  <a:pt x="1021154" y="2093117"/>
                </a:cubicBezTo>
                <a:cubicBezTo>
                  <a:pt x="836422" y="2084426"/>
                  <a:pt x="385072" y="2099508"/>
                  <a:pt x="0" y="2093117"/>
                </a:cubicBezTo>
                <a:cubicBezTo>
                  <a:pt x="30518" y="1877087"/>
                  <a:pt x="20013" y="1629873"/>
                  <a:pt x="0" y="1458205"/>
                </a:cubicBezTo>
                <a:cubicBezTo>
                  <a:pt x="-20013" y="1286537"/>
                  <a:pt x="-25159" y="1028630"/>
                  <a:pt x="0" y="718637"/>
                </a:cubicBezTo>
                <a:cubicBezTo>
                  <a:pt x="25159" y="408644"/>
                  <a:pt x="33233" y="232328"/>
                  <a:pt x="0" y="0"/>
                </a:cubicBezTo>
                <a:close/>
              </a:path>
              <a:path w="5236686" h="2093117" stroke="0" extrusionOk="0">
                <a:moveTo>
                  <a:pt x="0" y="0"/>
                </a:moveTo>
                <a:cubicBezTo>
                  <a:pt x="184859" y="30100"/>
                  <a:pt x="415490" y="-23224"/>
                  <a:pt x="602219" y="0"/>
                </a:cubicBezTo>
                <a:cubicBezTo>
                  <a:pt x="788948" y="23224"/>
                  <a:pt x="974066" y="-18453"/>
                  <a:pt x="1099704" y="0"/>
                </a:cubicBezTo>
                <a:cubicBezTo>
                  <a:pt x="1225343" y="18453"/>
                  <a:pt x="1626721" y="2735"/>
                  <a:pt x="1859024" y="0"/>
                </a:cubicBezTo>
                <a:cubicBezTo>
                  <a:pt x="2091327" y="-2735"/>
                  <a:pt x="2267920" y="443"/>
                  <a:pt x="2461242" y="0"/>
                </a:cubicBezTo>
                <a:cubicBezTo>
                  <a:pt x="2654564" y="-443"/>
                  <a:pt x="2831016" y="1729"/>
                  <a:pt x="3063461" y="0"/>
                </a:cubicBezTo>
                <a:cubicBezTo>
                  <a:pt x="3295906" y="-1729"/>
                  <a:pt x="3481611" y="34897"/>
                  <a:pt x="3822781" y="0"/>
                </a:cubicBezTo>
                <a:cubicBezTo>
                  <a:pt x="4163951" y="-34897"/>
                  <a:pt x="4148184" y="503"/>
                  <a:pt x="4372633" y="0"/>
                </a:cubicBezTo>
                <a:cubicBezTo>
                  <a:pt x="4597082" y="-503"/>
                  <a:pt x="4902644" y="-5656"/>
                  <a:pt x="5236686" y="0"/>
                </a:cubicBezTo>
                <a:cubicBezTo>
                  <a:pt x="5242549" y="217928"/>
                  <a:pt x="5223187" y="370278"/>
                  <a:pt x="5236686" y="739568"/>
                </a:cubicBezTo>
                <a:cubicBezTo>
                  <a:pt x="5250185" y="1108858"/>
                  <a:pt x="5248447" y="1227989"/>
                  <a:pt x="5236686" y="1395411"/>
                </a:cubicBezTo>
                <a:cubicBezTo>
                  <a:pt x="5224925" y="1562833"/>
                  <a:pt x="5258583" y="1807048"/>
                  <a:pt x="5236686" y="2093117"/>
                </a:cubicBezTo>
                <a:cubicBezTo>
                  <a:pt x="4970361" y="2070182"/>
                  <a:pt x="4877096" y="2112035"/>
                  <a:pt x="4529733" y="2093117"/>
                </a:cubicBezTo>
                <a:cubicBezTo>
                  <a:pt x="4182370" y="2074199"/>
                  <a:pt x="4056679" y="2086586"/>
                  <a:pt x="3770414" y="2093117"/>
                </a:cubicBezTo>
                <a:cubicBezTo>
                  <a:pt x="3484149" y="2099648"/>
                  <a:pt x="3294988" y="2087782"/>
                  <a:pt x="3011094" y="2093117"/>
                </a:cubicBezTo>
                <a:cubicBezTo>
                  <a:pt x="2727200" y="2098452"/>
                  <a:pt x="2734812" y="2094428"/>
                  <a:pt x="2461242" y="2093117"/>
                </a:cubicBezTo>
                <a:cubicBezTo>
                  <a:pt x="2187672" y="2091806"/>
                  <a:pt x="1972839" y="2113627"/>
                  <a:pt x="1806657" y="2093117"/>
                </a:cubicBezTo>
                <a:cubicBezTo>
                  <a:pt x="1640476" y="2072607"/>
                  <a:pt x="1370507" y="2057815"/>
                  <a:pt x="1047337" y="2093117"/>
                </a:cubicBezTo>
                <a:cubicBezTo>
                  <a:pt x="724167" y="2128419"/>
                  <a:pt x="330630" y="2069269"/>
                  <a:pt x="0" y="2093117"/>
                </a:cubicBezTo>
                <a:cubicBezTo>
                  <a:pt x="-23538" y="1839079"/>
                  <a:pt x="9145" y="1679499"/>
                  <a:pt x="0" y="1458205"/>
                </a:cubicBezTo>
                <a:cubicBezTo>
                  <a:pt x="-9145" y="1236911"/>
                  <a:pt x="-6287" y="942747"/>
                  <a:pt x="0" y="802362"/>
                </a:cubicBezTo>
                <a:cubicBezTo>
                  <a:pt x="6287" y="661977"/>
                  <a:pt x="-34729" y="214334"/>
                  <a:pt x="0" y="0"/>
                </a:cubicBezTo>
                <a:close/>
              </a:path>
            </a:pathLst>
          </a:custGeom>
          <a:ln w="15875">
            <a:solidFill>
              <a:schemeClr val="accent1">
                <a:lumMod val="50000"/>
              </a:schemeClr>
            </a:solidFill>
            <a:extLst>
              <a:ext uri="{C807C97D-BFC1-408E-A445-0C87EB9F89A2}">
                <ask:lineSketchStyleProps xmlns:ask="http://schemas.microsoft.com/office/drawing/2018/sketchyshapes" sd="1219033472">
                  <ask:type>
                    <ask:lineSketchFreehand/>
                  </ask:type>
                </ask:lineSketchStyleProps>
              </a:ext>
            </a:extLst>
          </a:ln>
        </p:spPr>
        <p:txBody>
          <a:bodyPr>
            <a:normAutofit fontScale="62500" lnSpcReduction="20000"/>
          </a:bodyPr>
          <a:lstStyle/>
          <a:p>
            <a:endParaRPr lang="en-US" sz="1600" i="1" dirty="0"/>
          </a:p>
          <a:p>
            <a:r>
              <a:rPr lang="en-US" sz="3200" i="1" dirty="0"/>
              <a:t>A PACT starts using the PHI:</a:t>
            </a:r>
          </a:p>
          <a:p>
            <a:pPr marL="342900" indent="-342900">
              <a:buFont typeface="Arial" panose="020B0604020202020204" pitchFamily="34" charset="0"/>
              <a:buChar char="•"/>
            </a:pPr>
            <a:r>
              <a:rPr lang="en-US" sz="3200" i="1" dirty="0"/>
              <a:t>The LPN has a Veteran complete it and puts in chart</a:t>
            </a:r>
          </a:p>
          <a:p>
            <a:pPr marL="342900" indent="-342900">
              <a:buFont typeface="Arial" panose="020B0604020202020204" pitchFamily="34" charset="0"/>
              <a:buChar char="•"/>
            </a:pPr>
            <a:r>
              <a:rPr lang="en-US" sz="3200" i="1" dirty="0"/>
              <a:t>The provider sees Food and Drink is a priority (knows the Veteran is overweight).</a:t>
            </a:r>
          </a:p>
          <a:p>
            <a:pPr marL="342900" indent="-342900">
              <a:buFont typeface="Arial" panose="020B0604020202020204" pitchFamily="34" charset="0"/>
              <a:buChar char="•"/>
            </a:pPr>
            <a:r>
              <a:rPr lang="en-US" sz="3200" i="1" dirty="0"/>
              <a:t>A MOVE! referral is made.</a:t>
            </a:r>
          </a:p>
        </p:txBody>
      </p:sp>
      <p:sp>
        <p:nvSpPr>
          <p:cNvPr id="5" name="TextBox 4">
            <a:extLst>
              <a:ext uri="{FF2B5EF4-FFF2-40B4-BE49-F238E27FC236}">
                <a16:creationId xmlns:a16="http://schemas.microsoft.com/office/drawing/2014/main" id="{616B53B1-6499-5B40-B20A-638A8FC8661D}"/>
              </a:ext>
            </a:extLst>
          </p:cNvPr>
          <p:cNvSpPr txBox="1"/>
          <p:nvPr/>
        </p:nvSpPr>
        <p:spPr>
          <a:xfrm>
            <a:off x="621272" y="3289797"/>
            <a:ext cx="8308499" cy="2616101"/>
          </a:xfrm>
          <a:custGeom>
            <a:avLst/>
            <a:gdLst>
              <a:gd name="connsiteX0" fmla="*/ 0 w 8308499"/>
              <a:gd name="connsiteY0" fmla="*/ 0 h 2616101"/>
              <a:gd name="connsiteX1" fmla="*/ 510379 w 8308499"/>
              <a:gd name="connsiteY1" fmla="*/ 0 h 2616101"/>
              <a:gd name="connsiteX2" fmla="*/ 854588 w 8308499"/>
              <a:gd name="connsiteY2" fmla="*/ 0 h 2616101"/>
              <a:gd name="connsiteX3" fmla="*/ 1614223 w 8308499"/>
              <a:gd name="connsiteY3" fmla="*/ 0 h 2616101"/>
              <a:gd name="connsiteX4" fmla="*/ 2124602 w 8308499"/>
              <a:gd name="connsiteY4" fmla="*/ 0 h 2616101"/>
              <a:gd name="connsiteX5" fmla="*/ 2634981 w 8308499"/>
              <a:gd name="connsiteY5" fmla="*/ 0 h 2616101"/>
              <a:gd name="connsiteX6" fmla="*/ 3394615 w 8308499"/>
              <a:gd name="connsiteY6" fmla="*/ 0 h 2616101"/>
              <a:gd name="connsiteX7" fmla="*/ 3821910 w 8308499"/>
              <a:gd name="connsiteY7" fmla="*/ 0 h 2616101"/>
              <a:gd name="connsiteX8" fmla="*/ 4581544 w 8308499"/>
              <a:gd name="connsiteY8" fmla="*/ 0 h 2616101"/>
              <a:gd name="connsiteX9" fmla="*/ 5341178 w 8308499"/>
              <a:gd name="connsiteY9" fmla="*/ 0 h 2616101"/>
              <a:gd name="connsiteX10" fmla="*/ 5934642 w 8308499"/>
              <a:gd name="connsiteY10" fmla="*/ 0 h 2616101"/>
              <a:gd name="connsiteX11" fmla="*/ 6694276 w 8308499"/>
              <a:gd name="connsiteY11" fmla="*/ 0 h 2616101"/>
              <a:gd name="connsiteX12" fmla="*/ 7204656 w 8308499"/>
              <a:gd name="connsiteY12" fmla="*/ 0 h 2616101"/>
              <a:gd name="connsiteX13" fmla="*/ 7715035 w 8308499"/>
              <a:gd name="connsiteY13" fmla="*/ 0 h 2616101"/>
              <a:gd name="connsiteX14" fmla="*/ 8308499 w 8308499"/>
              <a:gd name="connsiteY14" fmla="*/ 0 h 2616101"/>
              <a:gd name="connsiteX15" fmla="*/ 8308499 w 8308499"/>
              <a:gd name="connsiteY15" fmla="*/ 497059 h 2616101"/>
              <a:gd name="connsiteX16" fmla="*/ 8308499 w 8308499"/>
              <a:gd name="connsiteY16" fmla="*/ 1020279 h 2616101"/>
              <a:gd name="connsiteX17" fmla="*/ 8308499 w 8308499"/>
              <a:gd name="connsiteY17" fmla="*/ 1569661 h 2616101"/>
              <a:gd name="connsiteX18" fmla="*/ 8308499 w 8308499"/>
              <a:gd name="connsiteY18" fmla="*/ 2119042 h 2616101"/>
              <a:gd name="connsiteX19" fmla="*/ 8308499 w 8308499"/>
              <a:gd name="connsiteY19" fmla="*/ 2616101 h 2616101"/>
              <a:gd name="connsiteX20" fmla="*/ 7964290 w 8308499"/>
              <a:gd name="connsiteY20" fmla="*/ 2616101 h 2616101"/>
              <a:gd name="connsiteX21" fmla="*/ 7204656 w 8308499"/>
              <a:gd name="connsiteY21" fmla="*/ 2616101 h 2616101"/>
              <a:gd name="connsiteX22" fmla="*/ 6611191 w 8308499"/>
              <a:gd name="connsiteY22" fmla="*/ 2616101 h 2616101"/>
              <a:gd name="connsiteX23" fmla="*/ 6183897 w 8308499"/>
              <a:gd name="connsiteY23" fmla="*/ 2616101 h 2616101"/>
              <a:gd name="connsiteX24" fmla="*/ 5590433 w 8308499"/>
              <a:gd name="connsiteY24" fmla="*/ 2616101 h 2616101"/>
              <a:gd name="connsiteX25" fmla="*/ 5246224 w 8308499"/>
              <a:gd name="connsiteY25" fmla="*/ 2616101 h 2616101"/>
              <a:gd name="connsiteX26" fmla="*/ 4902014 w 8308499"/>
              <a:gd name="connsiteY26" fmla="*/ 2616101 h 2616101"/>
              <a:gd name="connsiteX27" fmla="*/ 4308550 w 8308499"/>
              <a:gd name="connsiteY27" fmla="*/ 2616101 h 2616101"/>
              <a:gd name="connsiteX28" fmla="*/ 3881256 w 8308499"/>
              <a:gd name="connsiteY28" fmla="*/ 2616101 h 2616101"/>
              <a:gd name="connsiteX29" fmla="*/ 3204707 w 8308499"/>
              <a:gd name="connsiteY29" fmla="*/ 2616101 h 2616101"/>
              <a:gd name="connsiteX30" fmla="*/ 2777413 w 8308499"/>
              <a:gd name="connsiteY30" fmla="*/ 2616101 h 2616101"/>
              <a:gd name="connsiteX31" fmla="*/ 2100863 w 8308499"/>
              <a:gd name="connsiteY31" fmla="*/ 2616101 h 2616101"/>
              <a:gd name="connsiteX32" fmla="*/ 1756654 w 8308499"/>
              <a:gd name="connsiteY32" fmla="*/ 2616101 h 2616101"/>
              <a:gd name="connsiteX33" fmla="*/ 1080105 w 8308499"/>
              <a:gd name="connsiteY33" fmla="*/ 2616101 h 2616101"/>
              <a:gd name="connsiteX34" fmla="*/ 652811 w 8308499"/>
              <a:gd name="connsiteY34" fmla="*/ 2616101 h 2616101"/>
              <a:gd name="connsiteX35" fmla="*/ 0 w 8308499"/>
              <a:gd name="connsiteY35" fmla="*/ 2616101 h 2616101"/>
              <a:gd name="connsiteX36" fmla="*/ 0 w 8308499"/>
              <a:gd name="connsiteY36" fmla="*/ 2145203 h 2616101"/>
              <a:gd name="connsiteX37" fmla="*/ 0 w 8308499"/>
              <a:gd name="connsiteY37" fmla="*/ 1569661 h 2616101"/>
              <a:gd name="connsiteX38" fmla="*/ 0 w 8308499"/>
              <a:gd name="connsiteY38" fmla="*/ 1098762 h 2616101"/>
              <a:gd name="connsiteX39" fmla="*/ 0 w 8308499"/>
              <a:gd name="connsiteY39" fmla="*/ 654025 h 2616101"/>
              <a:gd name="connsiteX40" fmla="*/ 0 w 8308499"/>
              <a:gd name="connsiteY40" fmla="*/ 0 h 26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08499" h="2616101" extrusionOk="0">
                <a:moveTo>
                  <a:pt x="0" y="0"/>
                </a:moveTo>
                <a:cubicBezTo>
                  <a:pt x="119030" y="-25419"/>
                  <a:pt x="331937" y="326"/>
                  <a:pt x="510379" y="0"/>
                </a:cubicBezTo>
                <a:cubicBezTo>
                  <a:pt x="688821" y="-326"/>
                  <a:pt x="784381" y="4841"/>
                  <a:pt x="854588" y="0"/>
                </a:cubicBezTo>
                <a:cubicBezTo>
                  <a:pt x="924795" y="-4841"/>
                  <a:pt x="1430492" y="30064"/>
                  <a:pt x="1614223" y="0"/>
                </a:cubicBezTo>
                <a:cubicBezTo>
                  <a:pt x="1797955" y="-30064"/>
                  <a:pt x="1948986" y="33099"/>
                  <a:pt x="2124602" y="0"/>
                </a:cubicBezTo>
                <a:cubicBezTo>
                  <a:pt x="2300218" y="-33099"/>
                  <a:pt x="2482262" y="2582"/>
                  <a:pt x="2634981" y="0"/>
                </a:cubicBezTo>
                <a:cubicBezTo>
                  <a:pt x="2787700" y="-2582"/>
                  <a:pt x="3051532" y="77682"/>
                  <a:pt x="3394615" y="0"/>
                </a:cubicBezTo>
                <a:cubicBezTo>
                  <a:pt x="3737698" y="-77682"/>
                  <a:pt x="3685392" y="36098"/>
                  <a:pt x="3821910" y="0"/>
                </a:cubicBezTo>
                <a:cubicBezTo>
                  <a:pt x="3958428" y="-36098"/>
                  <a:pt x="4294442" y="86550"/>
                  <a:pt x="4581544" y="0"/>
                </a:cubicBezTo>
                <a:cubicBezTo>
                  <a:pt x="4868646" y="-86550"/>
                  <a:pt x="5118900" y="87655"/>
                  <a:pt x="5341178" y="0"/>
                </a:cubicBezTo>
                <a:cubicBezTo>
                  <a:pt x="5563456" y="-87655"/>
                  <a:pt x="5678234" y="36072"/>
                  <a:pt x="5934642" y="0"/>
                </a:cubicBezTo>
                <a:cubicBezTo>
                  <a:pt x="6191050" y="-36072"/>
                  <a:pt x="6348438" y="18659"/>
                  <a:pt x="6694276" y="0"/>
                </a:cubicBezTo>
                <a:cubicBezTo>
                  <a:pt x="7040114" y="-18659"/>
                  <a:pt x="7055497" y="37697"/>
                  <a:pt x="7204656" y="0"/>
                </a:cubicBezTo>
                <a:cubicBezTo>
                  <a:pt x="7353815" y="-37697"/>
                  <a:pt x="7543408" y="54562"/>
                  <a:pt x="7715035" y="0"/>
                </a:cubicBezTo>
                <a:cubicBezTo>
                  <a:pt x="7886662" y="-54562"/>
                  <a:pt x="8048317" y="1649"/>
                  <a:pt x="8308499" y="0"/>
                </a:cubicBezTo>
                <a:cubicBezTo>
                  <a:pt x="8360000" y="231733"/>
                  <a:pt x="8279169" y="259145"/>
                  <a:pt x="8308499" y="497059"/>
                </a:cubicBezTo>
                <a:cubicBezTo>
                  <a:pt x="8337829" y="734973"/>
                  <a:pt x="8286452" y="787291"/>
                  <a:pt x="8308499" y="1020279"/>
                </a:cubicBezTo>
                <a:cubicBezTo>
                  <a:pt x="8330546" y="1253267"/>
                  <a:pt x="8251431" y="1427514"/>
                  <a:pt x="8308499" y="1569661"/>
                </a:cubicBezTo>
                <a:cubicBezTo>
                  <a:pt x="8365567" y="1711808"/>
                  <a:pt x="8246342" y="1885664"/>
                  <a:pt x="8308499" y="2119042"/>
                </a:cubicBezTo>
                <a:cubicBezTo>
                  <a:pt x="8370656" y="2352420"/>
                  <a:pt x="8299460" y="2385139"/>
                  <a:pt x="8308499" y="2616101"/>
                </a:cubicBezTo>
                <a:cubicBezTo>
                  <a:pt x="8165218" y="2618727"/>
                  <a:pt x="8033340" y="2587743"/>
                  <a:pt x="7964290" y="2616101"/>
                </a:cubicBezTo>
                <a:cubicBezTo>
                  <a:pt x="7895240" y="2644459"/>
                  <a:pt x="7415816" y="2593984"/>
                  <a:pt x="7204656" y="2616101"/>
                </a:cubicBezTo>
                <a:cubicBezTo>
                  <a:pt x="6993496" y="2638218"/>
                  <a:pt x="6876633" y="2585006"/>
                  <a:pt x="6611191" y="2616101"/>
                </a:cubicBezTo>
                <a:cubicBezTo>
                  <a:pt x="6345749" y="2647196"/>
                  <a:pt x="6311162" y="2606852"/>
                  <a:pt x="6183897" y="2616101"/>
                </a:cubicBezTo>
                <a:cubicBezTo>
                  <a:pt x="6056632" y="2625350"/>
                  <a:pt x="5722880" y="2555317"/>
                  <a:pt x="5590433" y="2616101"/>
                </a:cubicBezTo>
                <a:cubicBezTo>
                  <a:pt x="5457986" y="2676885"/>
                  <a:pt x="5392427" y="2604050"/>
                  <a:pt x="5246224" y="2616101"/>
                </a:cubicBezTo>
                <a:cubicBezTo>
                  <a:pt x="5100021" y="2628152"/>
                  <a:pt x="5060542" y="2580393"/>
                  <a:pt x="4902014" y="2616101"/>
                </a:cubicBezTo>
                <a:cubicBezTo>
                  <a:pt x="4743486" y="2651809"/>
                  <a:pt x="4603093" y="2570754"/>
                  <a:pt x="4308550" y="2616101"/>
                </a:cubicBezTo>
                <a:cubicBezTo>
                  <a:pt x="4014007" y="2661448"/>
                  <a:pt x="4084912" y="2574465"/>
                  <a:pt x="3881256" y="2616101"/>
                </a:cubicBezTo>
                <a:cubicBezTo>
                  <a:pt x="3677600" y="2657737"/>
                  <a:pt x="3500286" y="2558981"/>
                  <a:pt x="3204707" y="2616101"/>
                </a:cubicBezTo>
                <a:cubicBezTo>
                  <a:pt x="2909128" y="2673221"/>
                  <a:pt x="2968805" y="2600646"/>
                  <a:pt x="2777413" y="2616101"/>
                </a:cubicBezTo>
                <a:cubicBezTo>
                  <a:pt x="2586021" y="2631556"/>
                  <a:pt x="2244259" y="2598623"/>
                  <a:pt x="2100863" y="2616101"/>
                </a:cubicBezTo>
                <a:cubicBezTo>
                  <a:pt x="1957467" y="2633579"/>
                  <a:pt x="1900749" y="2575961"/>
                  <a:pt x="1756654" y="2616101"/>
                </a:cubicBezTo>
                <a:cubicBezTo>
                  <a:pt x="1612559" y="2656241"/>
                  <a:pt x="1385061" y="2567755"/>
                  <a:pt x="1080105" y="2616101"/>
                </a:cubicBezTo>
                <a:cubicBezTo>
                  <a:pt x="775149" y="2664447"/>
                  <a:pt x="741898" y="2614963"/>
                  <a:pt x="652811" y="2616101"/>
                </a:cubicBezTo>
                <a:cubicBezTo>
                  <a:pt x="563724" y="2617239"/>
                  <a:pt x="213578" y="2578451"/>
                  <a:pt x="0" y="2616101"/>
                </a:cubicBezTo>
                <a:cubicBezTo>
                  <a:pt x="-14484" y="2423088"/>
                  <a:pt x="42651" y="2351693"/>
                  <a:pt x="0" y="2145203"/>
                </a:cubicBezTo>
                <a:cubicBezTo>
                  <a:pt x="-42651" y="1938713"/>
                  <a:pt x="60964" y="1825110"/>
                  <a:pt x="0" y="1569661"/>
                </a:cubicBezTo>
                <a:cubicBezTo>
                  <a:pt x="-60964" y="1314212"/>
                  <a:pt x="28961" y="1282506"/>
                  <a:pt x="0" y="1098762"/>
                </a:cubicBezTo>
                <a:cubicBezTo>
                  <a:pt x="-28961" y="915018"/>
                  <a:pt x="23346" y="808023"/>
                  <a:pt x="0" y="654025"/>
                </a:cubicBezTo>
                <a:cubicBezTo>
                  <a:pt x="-23346" y="500027"/>
                  <a:pt x="10213" y="279111"/>
                  <a:pt x="0" y="0"/>
                </a:cubicBezTo>
                <a:close/>
              </a:path>
            </a:pathLst>
          </a:custGeom>
          <a:noFill/>
          <a:ln>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spcBef>
                <a:spcPts val="600"/>
              </a:spcBef>
              <a:spcAft>
                <a:spcPts val="600"/>
              </a:spcAft>
            </a:pPr>
            <a:r>
              <a:rPr lang="en-US" sz="2400" b="1" dirty="0"/>
              <a:t>Questions:</a:t>
            </a:r>
          </a:p>
          <a:p>
            <a:pPr marL="457200" indent="-457200">
              <a:spcBef>
                <a:spcPts val="600"/>
              </a:spcBef>
              <a:spcAft>
                <a:spcPts val="600"/>
              </a:spcAft>
              <a:buAutoNum type="arabicPeriod"/>
            </a:pPr>
            <a:r>
              <a:rPr lang="en-US" sz="2000" dirty="0"/>
              <a:t>Have they implemented a new process?</a:t>
            </a:r>
          </a:p>
          <a:p>
            <a:pPr marL="457200" indent="-457200">
              <a:spcBef>
                <a:spcPts val="600"/>
              </a:spcBef>
              <a:spcAft>
                <a:spcPts val="600"/>
              </a:spcAft>
              <a:buAutoNum type="arabicPeriod"/>
            </a:pPr>
            <a:r>
              <a:rPr lang="en-US" sz="2000" dirty="0"/>
              <a:t>Have they integrated a new tool into practice?</a:t>
            </a:r>
          </a:p>
          <a:p>
            <a:pPr marL="457200" indent="-457200">
              <a:spcBef>
                <a:spcPts val="600"/>
              </a:spcBef>
              <a:spcAft>
                <a:spcPts val="600"/>
              </a:spcAft>
              <a:buAutoNum type="arabicPeriod"/>
            </a:pPr>
            <a:r>
              <a:rPr lang="en-US" sz="2000" dirty="0"/>
              <a:t>Does this reflect change at and individual level?</a:t>
            </a:r>
          </a:p>
          <a:p>
            <a:pPr marL="457200" indent="-457200">
              <a:spcBef>
                <a:spcPts val="600"/>
              </a:spcBef>
              <a:spcAft>
                <a:spcPts val="600"/>
              </a:spcAft>
              <a:buAutoNum type="arabicPeriod"/>
            </a:pPr>
            <a:r>
              <a:rPr lang="en-US" sz="2000" dirty="0"/>
              <a:t>Does this reflect change at an individual level consistent with delivering a WH approach to clinical care?</a:t>
            </a:r>
          </a:p>
        </p:txBody>
      </p:sp>
    </p:spTree>
    <p:extLst>
      <p:ext uri="{BB962C8B-B14F-4D97-AF65-F5344CB8AC3E}">
        <p14:creationId xmlns:p14="http://schemas.microsoft.com/office/powerpoint/2010/main" val="221116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0714-BA4D-47CA-9095-B843FCBE0029}"/>
              </a:ext>
            </a:extLst>
          </p:cNvPr>
          <p:cNvSpPr>
            <a:spLocks noGrp="1"/>
          </p:cNvSpPr>
          <p:nvPr>
            <p:ph type="title"/>
          </p:nvPr>
        </p:nvSpPr>
        <p:spPr>
          <a:xfrm>
            <a:off x="298306" y="717323"/>
            <a:ext cx="7886700" cy="819721"/>
          </a:xfrm>
        </p:spPr>
        <p:txBody>
          <a:bodyPr>
            <a:normAutofit fontScale="90000"/>
          </a:bodyPr>
          <a:lstStyle/>
          <a:p>
            <a:r>
              <a:rPr lang="en-US" dirty="0"/>
              <a:t>Leadership and Sponsorship:</a:t>
            </a:r>
            <a:br>
              <a:rPr lang="en-US" dirty="0"/>
            </a:br>
            <a:r>
              <a:rPr lang="en-US" dirty="0"/>
              <a:t>The Third Leg of the Stool</a:t>
            </a:r>
          </a:p>
        </p:txBody>
      </p:sp>
      <p:sp>
        <p:nvSpPr>
          <p:cNvPr id="3" name="Content Placeholder 2">
            <a:extLst>
              <a:ext uri="{FF2B5EF4-FFF2-40B4-BE49-F238E27FC236}">
                <a16:creationId xmlns:a16="http://schemas.microsoft.com/office/drawing/2014/main" id="{9B0BC331-89FC-408C-A711-4E6D2C27B0EB}"/>
              </a:ext>
            </a:extLst>
          </p:cNvPr>
          <p:cNvSpPr>
            <a:spLocks noGrp="1"/>
          </p:cNvSpPr>
          <p:nvPr>
            <p:ph idx="1"/>
          </p:nvPr>
        </p:nvSpPr>
        <p:spPr>
          <a:xfrm>
            <a:off x="535782" y="1779229"/>
            <a:ext cx="5022180" cy="4486275"/>
          </a:xfrm>
        </p:spPr>
        <p:txBody>
          <a:bodyPr>
            <a:normAutofit/>
          </a:bodyPr>
          <a:lstStyle/>
          <a:p>
            <a:pPr>
              <a:spcAft>
                <a:spcPts val="600"/>
              </a:spcAft>
            </a:pPr>
            <a:r>
              <a:rPr lang="en-US" dirty="0"/>
              <a:t>Benchmarking studies repeatedly show that the number one predictor of change success is active and visible sponsorship</a:t>
            </a:r>
          </a:p>
          <a:p>
            <a:pPr>
              <a:spcAft>
                <a:spcPts val="600"/>
              </a:spcAft>
            </a:pPr>
            <a:r>
              <a:rPr lang="en-US" dirty="0"/>
              <a:t>We often talk abut “leadership support.”  What does that mean?</a:t>
            </a:r>
          </a:p>
          <a:p>
            <a:pPr lvl="1">
              <a:spcAft>
                <a:spcPts val="600"/>
              </a:spcAft>
              <a:buFont typeface="Arial" panose="020B0604020202020204" pitchFamily="34" charset="0"/>
              <a:buChar char="•"/>
            </a:pPr>
            <a:r>
              <a:rPr lang="en-US" dirty="0"/>
              <a:t>Is support enough?</a:t>
            </a:r>
          </a:p>
          <a:p>
            <a:pPr>
              <a:spcAft>
                <a:spcPts val="600"/>
              </a:spcAft>
            </a:pPr>
            <a:r>
              <a:rPr lang="en-US" dirty="0"/>
              <a:t>What about participation and sponsorship?</a:t>
            </a:r>
          </a:p>
          <a:p>
            <a:pPr lvl="1">
              <a:spcAft>
                <a:spcPts val="600"/>
              </a:spcAft>
              <a:buFont typeface="Arial" panose="020B0604020202020204" pitchFamily="34" charset="0"/>
              <a:buChar char="•"/>
            </a:pPr>
            <a:r>
              <a:rPr lang="en-US" dirty="0"/>
              <a:t>What does that look like?</a:t>
            </a:r>
          </a:p>
        </p:txBody>
      </p:sp>
      <p:pic>
        <p:nvPicPr>
          <p:cNvPr id="6" name="Content Placeholder 5" descr="Good leader surrounded by good example, vision, expecting the best, clear communication, support, encouragement, recognition, inspiration, integrity, and clear goals.">
            <a:extLst>
              <a:ext uri="{FF2B5EF4-FFF2-40B4-BE49-F238E27FC236}">
                <a16:creationId xmlns:a16="http://schemas.microsoft.com/office/drawing/2014/main" id="{30350B33-874B-1F4B-B327-8867614A64E4}"/>
              </a:ext>
            </a:extLst>
          </p:cNvPr>
          <p:cNvPicPr>
            <a:picLocks noGrp="1" noChangeAspect="1"/>
          </p:cNvPicPr>
          <p:nvPr>
            <p:ph idx="13"/>
          </p:nvPr>
        </p:nvPicPr>
        <p:blipFill>
          <a:blip r:embed="rId3"/>
          <a:stretch>
            <a:fillRect/>
          </a:stretch>
        </p:blipFill>
        <p:spPr>
          <a:xfrm>
            <a:off x="4930269" y="3083320"/>
            <a:ext cx="3871912" cy="2586436"/>
          </a:xfrm>
        </p:spPr>
      </p:pic>
    </p:spTree>
    <p:extLst>
      <p:ext uri="{BB962C8B-B14F-4D97-AF65-F5344CB8AC3E}">
        <p14:creationId xmlns:p14="http://schemas.microsoft.com/office/powerpoint/2010/main" val="1998318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F89A4-8D9A-DD45-AA35-5D91E498D68E}"/>
              </a:ext>
            </a:extLst>
          </p:cNvPr>
          <p:cNvSpPr>
            <a:spLocks noGrp="1"/>
          </p:cNvSpPr>
          <p:nvPr>
            <p:ph type="title"/>
          </p:nvPr>
        </p:nvSpPr>
        <p:spPr>
          <a:xfrm>
            <a:off x="329685" y="214691"/>
            <a:ext cx="8484631" cy="616323"/>
          </a:xfrm>
        </p:spPr>
        <p:txBody>
          <a:bodyPr>
            <a:noAutofit/>
          </a:bodyPr>
          <a:lstStyle/>
          <a:p>
            <a:r>
              <a:rPr lang="en-US" sz="4000" dirty="0"/>
              <a:t>Team Activity: Foundations for Change</a:t>
            </a:r>
          </a:p>
        </p:txBody>
      </p:sp>
      <p:sp>
        <p:nvSpPr>
          <p:cNvPr id="4" name="Content Placeholder 3">
            <a:extLst>
              <a:ext uri="{FF2B5EF4-FFF2-40B4-BE49-F238E27FC236}">
                <a16:creationId xmlns:a16="http://schemas.microsoft.com/office/drawing/2014/main" id="{34B24318-77A6-C446-BC6B-0924396E179D}"/>
              </a:ext>
            </a:extLst>
          </p:cNvPr>
          <p:cNvSpPr>
            <a:spLocks noGrp="1"/>
          </p:cNvSpPr>
          <p:nvPr>
            <p:ph idx="1"/>
          </p:nvPr>
        </p:nvSpPr>
        <p:spPr>
          <a:xfrm>
            <a:off x="2691764" y="1404242"/>
            <a:ext cx="4065272" cy="4912962"/>
          </a:xfrm>
        </p:spPr>
        <p:txBody>
          <a:bodyPr>
            <a:normAutofit/>
          </a:bodyPr>
          <a:lstStyle/>
          <a:p>
            <a:pPr>
              <a:lnSpc>
                <a:spcPct val="110000"/>
              </a:lnSpc>
            </a:pPr>
            <a:r>
              <a:rPr lang="en-US" sz="2800" dirty="0"/>
              <a:t>Complete the Foundations for Change Assessment in Your Workbook</a:t>
            </a:r>
          </a:p>
          <a:p>
            <a:pPr>
              <a:lnSpc>
                <a:spcPct val="110000"/>
              </a:lnSpc>
            </a:pPr>
            <a:r>
              <a:rPr lang="en-US" sz="2800" dirty="0"/>
              <a:t>You will have ~30 minutes, and then we’ll discuss</a:t>
            </a:r>
          </a:p>
          <a:p>
            <a:pPr>
              <a:lnSpc>
                <a:spcPct val="110000"/>
              </a:lnSpc>
            </a:pPr>
            <a:r>
              <a:rPr lang="en-US" sz="2800" dirty="0"/>
              <a:t>Add these to your PowerPoint slides</a:t>
            </a:r>
          </a:p>
        </p:txBody>
      </p:sp>
    </p:spTree>
    <p:extLst>
      <p:ext uri="{BB962C8B-B14F-4D97-AF65-F5344CB8AC3E}">
        <p14:creationId xmlns:p14="http://schemas.microsoft.com/office/powerpoint/2010/main" val="393811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E117-BC45-4207-8594-3D89D57E2845}"/>
              </a:ext>
            </a:extLst>
          </p:cNvPr>
          <p:cNvSpPr>
            <a:spLocks noGrp="1"/>
          </p:cNvSpPr>
          <p:nvPr>
            <p:ph type="title"/>
          </p:nvPr>
        </p:nvSpPr>
        <p:spPr>
          <a:xfrm>
            <a:off x="209973" y="598314"/>
            <a:ext cx="8290534" cy="1325563"/>
          </a:xfrm>
        </p:spPr>
        <p:txBody>
          <a:bodyPr/>
          <a:lstStyle/>
          <a:p>
            <a:r>
              <a:rPr lang="en-US" dirty="0"/>
              <a:t>Foundations for Change:</a:t>
            </a:r>
            <a:r>
              <a:rPr lang="en-US" baseline="0" dirty="0"/>
              <a:t> Action Items</a:t>
            </a:r>
            <a:endParaRPr lang="en-US" dirty="0"/>
          </a:p>
        </p:txBody>
      </p:sp>
      <p:pic>
        <p:nvPicPr>
          <p:cNvPr id="8" name="Picture 7" descr="Laptop with Foundations for Change: Action Items written on screen along with a table that has 4 columns and 3 rows. The columns are labeled: &quot;Group, Strengths to Use&quot;, &quot;Gaps to Address&quot; and &quot;Next Steps&quot;. The row headers are: &quot;Leadership/Sponsorship&quot;, &quot;Project Management&quot;, and &quot;Change Management&quot;. ">
            <a:extLst>
              <a:ext uri="{FF2B5EF4-FFF2-40B4-BE49-F238E27FC236}">
                <a16:creationId xmlns:a16="http://schemas.microsoft.com/office/drawing/2014/main" id="{2AA69EA4-FEE1-1E4E-86E6-8DD582F6BB20}"/>
              </a:ext>
            </a:extLst>
          </p:cNvPr>
          <p:cNvPicPr>
            <a:picLocks noChangeAspect="1"/>
          </p:cNvPicPr>
          <p:nvPr/>
        </p:nvPicPr>
        <p:blipFill>
          <a:blip r:embed="rId3"/>
          <a:stretch>
            <a:fillRect/>
          </a:stretch>
        </p:blipFill>
        <p:spPr>
          <a:xfrm>
            <a:off x="1059295" y="185305"/>
            <a:ext cx="6997700" cy="5600700"/>
          </a:xfrm>
          <a:prstGeom prst="rect">
            <a:avLst/>
          </a:prstGeom>
        </p:spPr>
      </p:pic>
    </p:spTree>
    <p:extLst>
      <p:ext uri="{BB962C8B-B14F-4D97-AF65-F5344CB8AC3E}">
        <p14:creationId xmlns:p14="http://schemas.microsoft.com/office/powerpoint/2010/main" val="120070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F89A4-8D9A-DD45-AA35-5D91E498D68E}"/>
              </a:ext>
            </a:extLst>
          </p:cNvPr>
          <p:cNvSpPr>
            <a:spLocks noGrp="1"/>
          </p:cNvSpPr>
          <p:nvPr>
            <p:ph type="title"/>
          </p:nvPr>
        </p:nvSpPr>
        <p:spPr>
          <a:xfrm>
            <a:off x="429677" y="83763"/>
            <a:ext cx="8284646" cy="616323"/>
          </a:xfrm>
        </p:spPr>
        <p:txBody>
          <a:bodyPr>
            <a:noAutofit/>
          </a:bodyPr>
          <a:lstStyle/>
          <a:p>
            <a:r>
              <a:rPr lang="en-US" sz="4000" dirty="0">
                <a:solidFill>
                  <a:schemeClr val="accent1">
                    <a:lumMod val="50000"/>
                  </a:schemeClr>
                </a:solidFill>
              </a:rPr>
              <a:t>Team Debrief: Foundations for Change</a:t>
            </a:r>
          </a:p>
        </p:txBody>
      </p:sp>
      <p:sp>
        <p:nvSpPr>
          <p:cNvPr id="4" name="Content Placeholder 3">
            <a:extLst>
              <a:ext uri="{FF2B5EF4-FFF2-40B4-BE49-F238E27FC236}">
                <a16:creationId xmlns:a16="http://schemas.microsoft.com/office/drawing/2014/main" id="{34B24318-77A6-C446-BC6B-0924396E179D}"/>
              </a:ext>
            </a:extLst>
          </p:cNvPr>
          <p:cNvSpPr>
            <a:spLocks noGrp="1"/>
          </p:cNvSpPr>
          <p:nvPr>
            <p:ph idx="1"/>
          </p:nvPr>
        </p:nvSpPr>
        <p:spPr>
          <a:xfrm>
            <a:off x="2202115" y="2362202"/>
            <a:ext cx="4739770" cy="1968577"/>
          </a:xfrm>
        </p:spPr>
        <p:txBody>
          <a:bodyPr>
            <a:normAutofit/>
          </a:bodyPr>
          <a:lstStyle/>
          <a:p>
            <a:pPr marL="0" indent="0" algn="ctr">
              <a:buNone/>
            </a:pPr>
            <a:r>
              <a:rPr lang="en-US" sz="3600" b="1" dirty="0">
                <a:ln>
                  <a:solidFill>
                    <a:schemeClr val="accent1">
                      <a:lumMod val="20000"/>
                      <a:lumOff val="80000"/>
                    </a:schemeClr>
                  </a:solidFill>
                </a:ln>
                <a:latin typeface="Aharoni" panose="02010803020104030203" pitchFamily="2" charset="-79"/>
                <a:cs typeface="Aharoni" panose="02010803020104030203" pitchFamily="2" charset="-79"/>
              </a:rPr>
              <a:t>What did you learn?</a:t>
            </a:r>
          </a:p>
        </p:txBody>
      </p:sp>
    </p:spTree>
    <p:extLst>
      <p:ext uri="{BB962C8B-B14F-4D97-AF65-F5344CB8AC3E}">
        <p14:creationId xmlns:p14="http://schemas.microsoft.com/office/powerpoint/2010/main" val="3105401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F89A4-8D9A-DD45-AA35-5D91E498D68E}"/>
              </a:ext>
            </a:extLst>
          </p:cNvPr>
          <p:cNvSpPr>
            <a:spLocks noGrp="1"/>
          </p:cNvSpPr>
          <p:nvPr>
            <p:ph type="title"/>
          </p:nvPr>
        </p:nvSpPr>
        <p:spPr>
          <a:xfrm>
            <a:off x="1000151" y="187831"/>
            <a:ext cx="7886700" cy="616323"/>
          </a:xfrm>
        </p:spPr>
        <p:txBody>
          <a:bodyPr>
            <a:normAutofit fontScale="90000"/>
          </a:bodyPr>
          <a:lstStyle/>
          <a:p>
            <a:r>
              <a:rPr lang="en-US" dirty="0">
                <a:solidFill>
                  <a:schemeClr val="accent1">
                    <a:lumMod val="50000"/>
                  </a:schemeClr>
                </a:solidFill>
              </a:rPr>
              <a:t>Summing it all up: The Three-Legged Stool</a:t>
            </a:r>
          </a:p>
        </p:txBody>
      </p:sp>
      <p:pic>
        <p:nvPicPr>
          <p:cNvPr id="38" name="Picture 37" descr="Three legged stool showing the Prosci Project Change Triangle on the top. Each leg is labeled. 1. Project management, 2. Leadership/Sponsorship, and 3. Change Management.">
            <a:extLst>
              <a:ext uri="{FF2B5EF4-FFF2-40B4-BE49-F238E27FC236}">
                <a16:creationId xmlns:a16="http://schemas.microsoft.com/office/drawing/2014/main" id="{763BFCAF-3996-4BFD-A65B-F9041ABF939C}"/>
              </a:ext>
            </a:extLst>
          </p:cNvPr>
          <p:cNvPicPr>
            <a:picLocks noChangeAspect="1"/>
          </p:cNvPicPr>
          <p:nvPr/>
        </p:nvPicPr>
        <p:blipFill>
          <a:blip r:embed="rId3"/>
          <a:stretch>
            <a:fillRect/>
          </a:stretch>
        </p:blipFill>
        <p:spPr>
          <a:xfrm>
            <a:off x="2578435" y="1090981"/>
            <a:ext cx="3987130" cy="4676037"/>
          </a:xfrm>
          <a:prstGeom prst="rect">
            <a:avLst/>
          </a:prstGeom>
        </p:spPr>
      </p:pic>
      <p:sp>
        <p:nvSpPr>
          <p:cNvPr id="4" name="Content Placeholder 3">
            <a:extLst>
              <a:ext uri="{FF2B5EF4-FFF2-40B4-BE49-F238E27FC236}">
                <a16:creationId xmlns:a16="http://schemas.microsoft.com/office/drawing/2014/main" id="{34B24318-77A6-C446-BC6B-0924396E179D}"/>
              </a:ext>
            </a:extLst>
          </p:cNvPr>
          <p:cNvSpPr>
            <a:spLocks noGrp="1"/>
          </p:cNvSpPr>
          <p:nvPr>
            <p:ph idx="1"/>
          </p:nvPr>
        </p:nvSpPr>
        <p:spPr>
          <a:xfrm rot="21049292">
            <a:off x="213940" y="1656585"/>
            <a:ext cx="1650206" cy="1513678"/>
          </a:xfrm>
          <a:solidFill>
            <a:schemeClr val="accent2">
              <a:lumMod val="20000"/>
              <a:lumOff val="80000"/>
            </a:schemeClr>
          </a:solidFill>
        </p:spPr>
        <p:txBody>
          <a:bodyPr>
            <a:normAutofit fontScale="77500" lnSpcReduction="20000"/>
          </a:bodyPr>
          <a:lstStyle/>
          <a:p>
            <a:pPr marL="0" indent="0" algn="ctr">
              <a:buNone/>
            </a:pPr>
            <a:r>
              <a:rPr lang="en-US" sz="3200" b="1" dirty="0">
                <a:cs typeface="Aharoni" panose="02010803020104030203" pitchFamily="2" charset="-79"/>
              </a:rPr>
              <a:t>What did you learn or observe about all 3 legs?</a:t>
            </a:r>
          </a:p>
        </p:txBody>
      </p:sp>
      <p:sp>
        <p:nvSpPr>
          <p:cNvPr id="10" name="Content Placeholder 3">
            <a:extLst>
              <a:ext uri="{FF2B5EF4-FFF2-40B4-BE49-F238E27FC236}">
                <a16:creationId xmlns:a16="http://schemas.microsoft.com/office/drawing/2014/main" id="{658EA38C-BBD4-C24E-9C02-91E2DCA0DEBC}"/>
              </a:ext>
            </a:extLst>
          </p:cNvPr>
          <p:cNvSpPr txBox="1">
            <a:spLocks/>
          </p:cNvSpPr>
          <p:nvPr/>
        </p:nvSpPr>
        <p:spPr>
          <a:xfrm rot="20747211">
            <a:off x="274212" y="3938064"/>
            <a:ext cx="1650206" cy="1513678"/>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1"/>
              </a:buClr>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Courier New" panose="02070309020205020404" pitchFamily="49" charset="0"/>
              <a:buChar char="o"/>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pple Symbols" panose="02000000000000000000" pitchFamily="2" charset="-79"/>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700" b="1" dirty="0">
                <a:cs typeface="Aharoni" panose="02010803020104030203" pitchFamily="2" charset="-79"/>
              </a:rPr>
              <a:t>Where are you strong?</a:t>
            </a:r>
          </a:p>
        </p:txBody>
      </p:sp>
      <p:sp>
        <p:nvSpPr>
          <p:cNvPr id="11" name="Content Placeholder 3">
            <a:extLst>
              <a:ext uri="{FF2B5EF4-FFF2-40B4-BE49-F238E27FC236}">
                <a16:creationId xmlns:a16="http://schemas.microsoft.com/office/drawing/2014/main" id="{B99D9C5A-313C-2442-822D-5B64DB71520A}"/>
              </a:ext>
            </a:extLst>
          </p:cNvPr>
          <p:cNvSpPr txBox="1">
            <a:spLocks/>
          </p:cNvSpPr>
          <p:nvPr/>
        </p:nvSpPr>
        <p:spPr>
          <a:xfrm rot="838939">
            <a:off x="7376125" y="1499955"/>
            <a:ext cx="1650206" cy="1513678"/>
          </a:xfrm>
          <a:prstGeom prst="rect">
            <a:avLst/>
          </a:prstGeom>
          <a:solidFill>
            <a:schemeClr val="accent2">
              <a:lumMod val="20000"/>
              <a:lumOff val="80000"/>
            </a:schemeClr>
          </a:solidFill>
        </p:spPr>
        <p:txBody>
          <a:bodyPr vert="horz" lIns="91440" tIns="45720" rIns="91440" bIns="45720" rtlCol="0">
            <a:normAutofit fontScale="85000" lnSpcReduction="10000"/>
          </a:bodyPr>
          <a:lstStyle>
            <a:lvl1pPr marL="342900" indent="-342900" algn="l" defTabSz="914400" rtl="0" eaLnBrk="1" latinLnBrk="0" hangingPunct="1">
              <a:lnSpc>
                <a:spcPct val="90000"/>
              </a:lnSpc>
              <a:spcBef>
                <a:spcPts val="1000"/>
              </a:spcBef>
              <a:buClr>
                <a:schemeClr val="accent1"/>
              </a:buClr>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Courier New" panose="02070309020205020404" pitchFamily="49" charset="0"/>
              <a:buChar char="o"/>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pple Symbols" panose="02000000000000000000" pitchFamily="2" charset="-79"/>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3200" b="1" dirty="0">
                <a:cs typeface="Aharoni" panose="02010803020104030203" pitchFamily="2" charset="-79"/>
              </a:rPr>
              <a:t>Where will you put some focus?</a:t>
            </a:r>
          </a:p>
        </p:txBody>
      </p:sp>
      <p:sp>
        <p:nvSpPr>
          <p:cNvPr id="12" name="Content Placeholder 3">
            <a:extLst>
              <a:ext uri="{FF2B5EF4-FFF2-40B4-BE49-F238E27FC236}">
                <a16:creationId xmlns:a16="http://schemas.microsoft.com/office/drawing/2014/main" id="{D46D374A-0FB9-784D-B959-5B7F13B0CE0D}"/>
              </a:ext>
            </a:extLst>
          </p:cNvPr>
          <p:cNvSpPr txBox="1">
            <a:spLocks/>
          </p:cNvSpPr>
          <p:nvPr/>
        </p:nvSpPr>
        <p:spPr>
          <a:xfrm rot="838939">
            <a:off x="7360281" y="3844366"/>
            <a:ext cx="1650206" cy="1513678"/>
          </a:xfrm>
          <a:prstGeom prst="rect">
            <a:avLst/>
          </a:prstGeom>
          <a:solidFill>
            <a:schemeClr val="accent2">
              <a:lumMod val="20000"/>
              <a:lumOff val="80000"/>
            </a:schemeClr>
          </a:solidFill>
        </p:spPr>
        <p:txBody>
          <a:bodyPr vert="horz" lIns="91440" tIns="45720" rIns="91440" bIns="45720" rtlCol="0">
            <a:normAutofit fontScale="77500" lnSpcReduction="20000"/>
          </a:bodyPr>
          <a:lstStyle>
            <a:lvl1pPr marL="342900" indent="-342900" algn="l" defTabSz="914400" rtl="0" eaLnBrk="1" latinLnBrk="0" hangingPunct="1">
              <a:lnSpc>
                <a:spcPct val="90000"/>
              </a:lnSpc>
              <a:spcBef>
                <a:spcPts val="1000"/>
              </a:spcBef>
              <a:buClr>
                <a:schemeClr val="accent1"/>
              </a:buClr>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Courier New" panose="02070309020205020404" pitchFamily="49" charset="0"/>
              <a:buChar char="o"/>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pple Symbols" panose="02000000000000000000" pitchFamily="2" charset="-79"/>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3200" b="1" dirty="0">
                <a:cs typeface="Aharoni" panose="02010803020104030203" pitchFamily="2" charset="-79"/>
              </a:rPr>
              <a:t>How does this inform your action plan?</a:t>
            </a:r>
          </a:p>
        </p:txBody>
      </p:sp>
    </p:spTree>
    <p:extLst>
      <p:ext uri="{BB962C8B-B14F-4D97-AF65-F5344CB8AC3E}">
        <p14:creationId xmlns:p14="http://schemas.microsoft.com/office/powerpoint/2010/main" val="2526964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E122-FF1C-4327-A505-BCBC3BB96025}"/>
              </a:ext>
            </a:extLst>
          </p:cNvPr>
          <p:cNvSpPr>
            <a:spLocks noGrp="1"/>
          </p:cNvSpPr>
          <p:nvPr>
            <p:ph type="ctrTitle"/>
          </p:nvPr>
        </p:nvSpPr>
        <p:spPr/>
        <p:txBody>
          <a:bodyPr/>
          <a:lstStyle/>
          <a:p>
            <a:r>
              <a:rPr lang="en-US" sz="4400" b="1" i="0" dirty="0">
                <a:cs typeface="Arial"/>
              </a:rPr>
              <a:t>12.  Using the New Lens:  </a:t>
            </a:r>
            <a:br>
              <a:rPr lang="en-US" sz="4400" b="1" i="0" dirty="0">
                <a:cs typeface="Arial"/>
              </a:rPr>
            </a:br>
            <a:r>
              <a:rPr lang="en-US" sz="4400" b="1" i="0" dirty="0">
                <a:cs typeface="Arial"/>
              </a:rPr>
              <a:t>ADKAR Skills</a:t>
            </a:r>
            <a:endParaRPr lang="en-US" dirty="0"/>
          </a:p>
        </p:txBody>
      </p:sp>
      <p:sp>
        <p:nvSpPr>
          <p:cNvPr id="4" name="Subtitle 1">
            <a:extLst>
              <a:ext uri="{FF2B5EF4-FFF2-40B4-BE49-F238E27FC236}">
                <a16:creationId xmlns:a16="http://schemas.microsoft.com/office/drawing/2014/main" id="{CB909669-1C58-E344-8D98-1E9892EBE5B6}"/>
              </a:ext>
            </a:extLst>
          </p:cNvPr>
          <p:cNvSpPr txBox="1">
            <a:spLocks/>
          </p:cNvSpPr>
          <p:nvPr/>
        </p:nvSpPr>
        <p:spPr>
          <a:xfrm>
            <a:off x="1440992" y="4791149"/>
            <a:ext cx="6262016" cy="1823162"/>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pPr algn="ctr" fontAlgn="auto">
              <a:spcAft>
                <a:spcPts val="0"/>
              </a:spcAft>
            </a:pPr>
            <a:r>
              <a:rPr lang="en-US" b="0" i="1" dirty="0"/>
              <a:t>The Journey to Transformation</a:t>
            </a:r>
          </a:p>
        </p:txBody>
      </p:sp>
    </p:spTree>
    <p:extLst>
      <p:ext uri="{BB962C8B-B14F-4D97-AF65-F5344CB8AC3E}">
        <p14:creationId xmlns:p14="http://schemas.microsoft.com/office/powerpoint/2010/main" val="2817956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190FDD-428B-2E4B-8187-F24233A74F04}"/>
              </a:ext>
            </a:extLst>
          </p:cNvPr>
          <p:cNvSpPr>
            <a:spLocks noGrp="1"/>
          </p:cNvSpPr>
          <p:nvPr>
            <p:ph type="title"/>
          </p:nvPr>
        </p:nvSpPr>
        <p:spPr>
          <a:xfrm>
            <a:off x="3337502" y="130400"/>
            <a:ext cx="7886700" cy="798290"/>
          </a:xfrm>
        </p:spPr>
        <p:txBody>
          <a:bodyPr>
            <a:normAutofit/>
          </a:bodyPr>
          <a:lstStyle/>
          <a:p>
            <a:r>
              <a:rPr lang="en-US" sz="4400" dirty="0"/>
              <a:t>ADKAR</a:t>
            </a:r>
          </a:p>
        </p:txBody>
      </p:sp>
      <p:sp>
        <p:nvSpPr>
          <p:cNvPr id="2" name="Content Placeholder 1">
            <a:extLst>
              <a:ext uri="{FF2B5EF4-FFF2-40B4-BE49-F238E27FC236}">
                <a16:creationId xmlns:a16="http://schemas.microsoft.com/office/drawing/2014/main" id="{4D5FBB57-0739-4F0A-AA5B-B59541BAA6D2}"/>
              </a:ext>
            </a:extLst>
          </p:cNvPr>
          <p:cNvSpPr>
            <a:spLocks noGrp="1"/>
          </p:cNvSpPr>
          <p:nvPr>
            <p:ph idx="1"/>
          </p:nvPr>
        </p:nvSpPr>
        <p:spPr>
          <a:xfrm>
            <a:off x="300041" y="1152527"/>
            <a:ext cx="4071937" cy="4667820"/>
          </a:xfrm>
        </p:spPr>
        <p:txBody>
          <a:bodyPr>
            <a:normAutofit/>
          </a:bodyPr>
          <a:lstStyle/>
          <a:p>
            <a:pPr>
              <a:lnSpc>
                <a:spcPct val="100000"/>
              </a:lnSpc>
              <a:spcBef>
                <a:spcPts val="600"/>
              </a:spcBef>
              <a:spcAft>
                <a:spcPts val="600"/>
              </a:spcAft>
            </a:pPr>
            <a:r>
              <a:rPr lang="en-US" dirty="0"/>
              <a:t>Since individual change is critical for organizational change, we need a way to understand where individuals are at on their change journey</a:t>
            </a:r>
          </a:p>
          <a:p>
            <a:pPr>
              <a:lnSpc>
                <a:spcPct val="100000"/>
              </a:lnSpc>
              <a:spcBef>
                <a:spcPts val="600"/>
              </a:spcBef>
              <a:spcAft>
                <a:spcPts val="600"/>
              </a:spcAft>
            </a:pPr>
            <a:r>
              <a:rPr lang="en-US" dirty="0"/>
              <a:t>People follow a fairly predictable path</a:t>
            </a:r>
          </a:p>
          <a:p>
            <a:pPr>
              <a:lnSpc>
                <a:spcPct val="100000"/>
              </a:lnSpc>
              <a:spcBef>
                <a:spcPts val="600"/>
              </a:spcBef>
              <a:spcAft>
                <a:spcPts val="600"/>
              </a:spcAft>
            </a:pPr>
            <a:r>
              <a:rPr lang="en-US" dirty="0"/>
              <a:t>That path is comprised of 5 key elements or building blocks: ADKAR</a:t>
            </a:r>
          </a:p>
        </p:txBody>
      </p:sp>
      <p:pic>
        <p:nvPicPr>
          <p:cNvPr id="4" name="Picture 3" descr="ADKAR acronym written out. Awareness of the need for change. Desire to support the change.  Knowledge of how to change. Ability to demonstrate skills and behaviors. Reinforcement to make the change stick.">
            <a:extLst>
              <a:ext uri="{FF2B5EF4-FFF2-40B4-BE49-F238E27FC236}">
                <a16:creationId xmlns:a16="http://schemas.microsoft.com/office/drawing/2014/main" id="{E3B060C7-40C3-4222-B425-24116915D391}"/>
              </a:ext>
            </a:extLst>
          </p:cNvPr>
          <p:cNvPicPr>
            <a:picLocks noChangeAspect="1"/>
          </p:cNvPicPr>
          <p:nvPr/>
        </p:nvPicPr>
        <p:blipFill>
          <a:blip r:embed="rId3"/>
          <a:stretch>
            <a:fillRect/>
          </a:stretch>
        </p:blipFill>
        <p:spPr>
          <a:xfrm>
            <a:off x="4772028" y="928690"/>
            <a:ext cx="4131367" cy="4667821"/>
          </a:xfrm>
          <a:prstGeom prst="rect">
            <a:avLst/>
          </a:prstGeom>
        </p:spPr>
      </p:pic>
      <p:sp>
        <p:nvSpPr>
          <p:cNvPr id="6" name="TextBox 5">
            <a:extLst>
              <a:ext uri="{FF2B5EF4-FFF2-40B4-BE49-F238E27FC236}">
                <a16:creationId xmlns:a16="http://schemas.microsoft.com/office/drawing/2014/main" id="{2D6BBA06-0E29-4A4F-9369-A06F31E3CC11}"/>
              </a:ext>
            </a:extLst>
          </p:cNvPr>
          <p:cNvSpPr txBox="1"/>
          <p:nvPr/>
        </p:nvSpPr>
        <p:spPr>
          <a:xfrm>
            <a:off x="7428342" y="5442226"/>
            <a:ext cx="1475053" cy="219291"/>
          </a:xfrm>
          <a:prstGeom prst="rect">
            <a:avLst/>
          </a:prstGeom>
          <a:noFill/>
        </p:spPr>
        <p:txBody>
          <a:bodyPr wrap="square" rtlCol="0">
            <a:spAutoFit/>
          </a:bodyPr>
          <a:lstStyle/>
          <a:p>
            <a:r>
              <a:rPr lang="en-US" sz="825" dirty="0"/>
              <a:t>Image Credit: </a:t>
            </a:r>
            <a:r>
              <a:rPr lang="en-US" sz="825" dirty="0" err="1"/>
              <a:t>prosci.com</a:t>
            </a:r>
            <a:r>
              <a:rPr lang="en-US" sz="825" dirty="0"/>
              <a:t> </a:t>
            </a:r>
          </a:p>
        </p:txBody>
      </p:sp>
    </p:spTree>
    <p:extLst>
      <p:ext uri="{BB962C8B-B14F-4D97-AF65-F5344CB8AC3E}">
        <p14:creationId xmlns:p14="http://schemas.microsoft.com/office/powerpoint/2010/main" val="2868442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5655-959F-0D43-8739-5FD76E6BA5F0}"/>
              </a:ext>
            </a:extLst>
          </p:cNvPr>
          <p:cNvSpPr>
            <a:spLocks noGrp="1"/>
          </p:cNvSpPr>
          <p:nvPr>
            <p:ph type="title"/>
          </p:nvPr>
        </p:nvSpPr>
        <p:spPr>
          <a:xfrm>
            <a:off x="519775" y="2889389"/>
            <a:ext cx="7886700" cy="728168"/>
          </a:xfrm>
        </p:spPr>
        <p:txBody>
          <a:bodyPr/>
          <a:lstStyle/>
          <a:p>
            <a:r>
              <a:rPr lang="en-US" b="0" dirty="0">
                <a:solidFill>
                  <a:srgbClr val="0E0D94"/>
                </a:solidFill>
              </a:rPr>
              <a:t>An Interview About Using ADKAR - Video</a:t>
            </a:r>
            <a:br>
              <a:rPr lang="en-US" b="0" dirty="0"/>
            </a:br>
            <a:r>
              <a:rPr lang="en-US" b="0" dirty="0">
                <a:solidFill>
                  <a:srgbClr val="0000FF"/>
                </a:solidFill>
                <a:hlinkClick r:id="rId3">
                  <a:extLst>
                    <a:ext uri="{A12FA001-AC4F-418D-AE19-62706E023703}">
                      <ahyp:hlinkClr xmlns:ahyp="http://schemas.microsoft.com/office/drawing/2018/hyperlinkcolor" val="tx"/>
                    </a:ext>
                  </a:extLst>
                </a:hlinkClick>
              </a:rPr>
              <a:t>https://www.youtube.com/watch?v=L_7I03LOyyk</a:t>
            </a:r>
            <a:r>
              <a:rPr lang="en-US" b="0" dirty="0">
                <a:solidFill>
                  <a:srgbClr val="0000FF"/>
                </a:solidFill>
              </a:rPr>
              <a:t> </a:t>
            </a:r>
          </a:p>
        </p:txBody>
      </p:sp>
    </p:spTree>
    <p:extLst>
      <p:ext uri="{BB962C8B-B14F-4D97-AF65-F5344CB8AC3E}">
        <p14:creationId xmlns:p14="http://schemas.microsoft.com/office/powerpoint/2010/main" val="279037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610" y="221996"/>
            <a:ext cx="8229600" cy="698681"/>
          </a:xfrm>
        </p:spPr>
        <p:txBody>
          <a:bodyPr>
            <a:normAutofit/>
          </a:bodyPr>
          <a:lstStyle/>
          <a:p>
            <a:r>
              <a:rPr lang="en-US" sz="3600" dirty="0">
                <a:solidFill>
                  <a:schemeClr val="tx2"/>
                </a:solidFill>
              </a:rPr>
              <a:t>A Look Back:  Where We’ve Been</a:t>
            </a:r>
          </a:p>
        </p:txBody>
      </p:sp>
      <p:sp>
        <p:nvSpPr>
          <p:cNvPr id="4" name="TextBox 3"/>
          <p:cNvSpPr txBox="1"/>
          <p:nvPr/>
        </p:nvSpPr>
        <p:spPr>
          <a:xfrm>
            <a:off x="617517" y="1258784"/>
            <a:ext cx="8075221"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n-lt"/>
              </a:rPr>
              <a:t>Returning to the “Why”</a:t>
            </a:r>
          </a:p>
          <a:p>
            <a:pPr marL="285750" indent="-285750">
              <a:buFont typeface="Arial" panose="020B0604020202020204" pitchFamily="34" charset="0"/>
              <a:buChar char="•"/>
            </a:pPr>
            <a:r>
              <a:rPr lang="en-US" sz="3200" dirty="0">
                <a:latin typeface="+mn-lt"/>
              </a:rPr>
              <a:t>Getting to know each other</a:t>
            </a:r>
          </a:p>
          <a:p>
            <a:pPr marL="285750" indent="-285750">
              <a:buFont typeface="Arial" panose="020B0604020202020204" pitchFamily="34" charset="0"/>
              <a:buChar char="•"/>
            </a:pPr>
            <a:r>
              <a:rPr lang="en-US" sz="3200" dirty="0">
                <a:latin typeface="+mn-lt"/>
              </a:rPr>
              <a:t>Teasing out, What is WHCC?</a:t>
            </a:r>
          </a:p>
          <a:p>
            <a:pPr marL="285750" indent="-285750">
              <a:buFont typeface="Arial" panose="020B0604020202020204" pitchFamily="34" charset="0"/>
              <a:buChar char="•"/>
            </a:pPr>
            <a:r>
              <a:rPr lang="en-US" sz="3200" dirty="0">
                <a:latin typeface="+mn-lt"/>
              </a:rPr>
              <a:t>Fashioning Aim Statements</a:t>
            </a:r>
          </a:p>
        </p:txBody>
      </p:sp>
    </p:spTree>
    <p:extLst>
      <p:ext uri="{BB962C8B-B14F-4D97-AF65-F5344CB8AC3E}">
        <p14:creationId xmlns:p14="http://schemas.microsoft.com/office/powerpoint/2010/main" val="4117047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85E23A-7BD8-454A-A94F-0848AB99AC93}"/>
              </a:ext>
            </a:extLst>
          </p:cNvPr>
          <p:cNvSpPr>
            <a:spLocks noGrp="1"/>
          </p:cNvSpPr>
          <p:nvPr>
            <p:ph type="title"/>
          </p:nvPr>
        </p:nvSpPr>
        <p:spPr>
          <a:xfrm>
            <a:off x="264320" y="212263"/>
            <a:ext cx="8736806" cy="857250"/>
          </a:xfrm>
        </p:spPr>
        <p:txBody>
          <a:bodyPr>
            <a:normAutofit fontScale="90000"/>
          </a:bodyPr>
          <a:lstStyle/>
          <a:p>
            <a:r>
              <a:rPr lang="en-US" sz="3600" dirty="0"/>
              <a:t>The Five Building Blocks for Successful Change 1</a:t>
            </a:r>
          </a:p>
        </p:txBody>
      </p:sp>
      <p:sp>
        <p:nvSpPr>
          <p:cNvPr id="6" name="TextBox 5">
            <a:extLst>
              <a:ext uri="{FF2B5EF4-FFF2-40B4-BE49-F238E27FC236}">
                <a16:creationId xmlns:a16="http://schemas.microsoft.com/office/drawing/2014/main" id="{298EFFDE-3E80-43BC-8646-0CF276D1BF58}"/>
              </a:ext>
            </a:extLst>
          </p:cNvPr>
          <p:cNvSpPr txBox="1"/>
          <p:nvPr/>
        </p:nvSpPr>
        <p:spPr>
          <a:xfrm>
            <a:off x="2420981" y="1020141"/>
            <a:ext cx="4302041" cy="830997"/>
          </a:xfrm>
          <a:prstGeom prst="rect">
            <a:avLst/>
          </a:prstGeom>
          <a:noFill/>
        </p:spPr>
        <p:txBody>
          <a:bodyPr wrap="square" rtlCol="0">
            <a:spAutoFit/>
          </a:bodyPr>
          <a:lstStyle/>
          <a:p>
            <a:pPr algn="ctr" defTabSz="342900" fontAlgn="auto">
              <a:spcBef>
                <a:spcPts val="0"/>
              </a:spcBef>
              <a:spcAft>
                <a:spcPts val="0"/>
              </a:spcAft>
              <a:defRPr/>
            </a:pPr>
            <a:r>
              <a:rPr lang="en-US" sz="2400" b="1" dirty="0">
                <a:solidFill>
                  <a:srgbClr val="342A86"/>
                </a:solidFill>
                <a:latin typeface="Calibri"/>
              </a:rPr>
              <a:t>Change Begins with Understanding Why</a:t>
            </a:r>
          </a:p>
        </p:txBody>
      </p:sp>
      <p:sp>
        <p:nvSpPr>
          <p:cNvPr id="13" name="TextBox 12">
            <a:extLst>
              <a:ext uri="{FF2B5EF4-FFF2-40B4-BE49-F238E27FC236}">
                <a16:creationId xmlns:a16="http://schemas.microsoft.com/office/drawing/2014/main" id="{70F642BB-E5DE-4680-8CFB-5FFA6A565D86}"/>
              </a:ext>
            </a:extLst>
          </p:cNvPr>
          <p:cNvSpPr txBox="1"/>
          <p:nvPr/>
        </p:nvSpPr>
        <p:spPr>
          <a:xfrm>
            <a:off x="3537693" y="2530124"/>
            <a:ext cx="1941528" cy="461665"/>
          </a:xfrm>
          <a:prstGeom prst="rect">
            <a:avLst/>
          </a:prstGeom>
          <a:solidFill>
            <a:srgbClr val="4785D1"/>
          </a:solidFill>
        </p:spPr>
        <p:txBody>
          <a:bodyPr wrap="square" rtlCol="0" anchor="ctr">
            <a:spAutoFit/>
          </a:bodyPr>
          <a:lstStyle/>
          <a:p>
            <a:pPr algn="ctr" defTabSz="342900" fontAlgn="auto">
              <a:spcBef>
                <a:spcPts val="0"/>
              </a:spcBef>
              <a:spcAft>
                <a:spcPts val="0"/>
              </a:spcAft>
              <a:defRPr/>
            </a:pPr>
            <a:r>
              <a:rPr lang="en-US" sz="2400" b="1" dirty="0">
                <a:solidFill>
                  <a:prstClr val="white"/>
                </a:solidFill>
                <a:latin typeface="Calibri"/>
              </a:rPr>
              <a:t>Awareness</a:t>
            </a:r>
          </a:p>
        </p:txBody>
      </p:sp>
      <p:sp>
        <p:nvSpPr>
          <p:cNvPr id="9" name="Rectangle 8">
            <a:extLst>
              <a:ext uri="{FF2B5EF4-FFF2-40B4-BE49-F238E27FC236}">
                <a16:creationId xmlns:a16="http://schemas.microsoft.com/office/drawing/2014/main" id="{C27CB18F-CB76-48AA-A2F7-979104876949}"/>
              </a:ext>
            </a:extLst>
          </p:cNvPr>
          <p:cNvSpPr/>
          <p:nvPr/>
        </p:nvSpPr>
        <p:spPr>
          <a:xfrm>
            <a:off x="1223178" y="3733153"/>
            <a:ext cx="2135980" cy="1200329"/>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What is the </a:t>
            </a:r>
            <a:r>
              <a:rPr lang="en-US" sz="2400" b="1" dirty="0">
                <a:solidFill>
                  <a:srgbClr val="342A86"/>
                </a:solidFill>
                <a:latin typeface="Calibri"/>
              </a:rPr>
              <a:t>nature </a:t>
            </a:r>
            <a:br>
              <a:rPr lang="en-US" sz="2400" b="1" dirty="0">
                <a:solidFill>
                  <a:srgbClr val="342A86"/>
                </a:solidFill>
                <a:latin typeface="Calibri"/>
              </a:rPr>
            </a:br>
            <a:r>
              <a:rPr lang="en-US" sz="2400" dirty="0">
                <a:solidFill>
                  <a:prstClr val="black"/>
                </a:solidFill>
                <a:latin typeface="Calibri"/>
              </a:rPr>
              <a:t>of the change?</a:t>
            </a:r>
          </a:p>
        </p:txBody>
      </p:sp>
      <p:sp>
        <p:nvSpPr>
          <p:cNvPr id="10" name="Rectangle 9">
            <a:extLst>
              <a:ext uri="{FF2B5EF4-FFF2-40B4-BE49-F238E27FC236}">
                <a16:creationId xmlns:a16="http://schemas.microsoft.com/office/drawing/2014/main" id="{733A86D6-BA96-4B7B-9C46-44E59CE4BC52}"/>
              </a:ext>
            </a:extLst>
          </p:cNvPr>
          <p:cNvSpPr/>
          <p:nvPr/>
        </p:nvSpPr>
        <p:spPr>
          <a:xfrm>
            <a:off x="3529013" y="3733153"/>
            <a:ext cx="2085974" cy="1200329"/>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Why is the </a:t>
            </a:r>
            <a:br>
              <a:rPr lang="en-US" sz="2400" dirty="0">
                <a:solidFill>
                  <a:prstClr val="black"/>
                </a:solidFill>
                <a:latin typeface="Calibri"/>
              </a:rPr>
            </a:br>
            <a:r>
              <a:rPr lang="en-US" sz="2400" dirty="0">
                <a:solidFill>
                  <a:prstClr val="black"/>
                </a:solidFill>
                <a:latin typeface="Calibri"/>
              </a:rPr>
              <a:t>change </a:t>
            </a:r>
            <a:r>
              <a:rPr lang="en-US" sz="2400" b="1" dirty="0">
                <a:solidFill>
                  <a:srgbClr val="342A86"/>
                </a:solidFill>
                <a:latin typeface="Calibri"/>
              </a:rPr>
              <a:t>needed</a:t>
            </a:r>
            <a:r>
              <a:rPr lang="en-US" sz="2400" dirty="0">
                <a:solidFill>
                  <a:prstClr val="black"/>
                </a:solidFill>
                <a:latin typeface="Calibri"/>
              </a:rPr>
              <a:t>?</a:t>
            </a:r>
          </a:p>
        </p:txBody>
      </p:sp>
      <p:sp>
        <p:nvSpPr>
          <p:cNvPr id="11" name="Rectangle 10">
            <a:extLst>
              <a:ext uri="{FF2B5EF4-FFF2-40B4-BE49-F238E27FC236}">
                <a16:creationId xmlns:a16="http://schemas.microsoft.com/office/drawing/2014/main" id="{EFF841E2-7A87-4351-A56F-0469622F274B}"/>
              </a:ext>
            </a:extLst>
          </p:cNvPr>
          <p:cNvSpPr/>
          <p:nvPr/>
        </p:nvSpPr>
        <p:spPr>
          <a:xfrm>
            <a:off x="5757862" y="3751481"/>
            <a:ext cx="2085974" cy="1200329"/>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What is the </a:t>
            </a:r>
            <a:r>
              <a:rPr lang="en-US" sz="2400" b="1" dirty="0">
                <a:solidFill>
                  <a:srgbClr val="342A86"/>
                </a:solidFill>
                <a:latin typeface="Calibri"/>
              </a:rPr>
              <a:t>risk</a:t>
            </a:r>
            <a:r>
              <a:rPr lang="en-US" sz="2400" dirty="0">
                <a:solidFill>
                  <a:prstClr val="black"/>
                </a:solidFill>
                <a:latin typeface="Calibri"/>
              </a:rPr>
              <a:t> of </a:t>
            </a:r>
            <a:br>
              <a:rPr lang="en-US" sz="2400" dirty="0">
                <a:solidFill>
                  <a:prstClr val="black"/>
                </a:solidFill>
                <a:latin typeface="Calibri"/>
              </a:rPr>
            </a:br>
            <a:r>
              <a:rPr lang="en-US" sz="2400" dirty="0">
                <a:solidFill>
                  <a:prstClr val="black"/>
                </a:solidFill>
                <a:latin typeface="Calibri"/>
              </a:rPr>
              <a:t>not changing?</a:t>
            </a:r>
          </a:p>
        </p:txBody>
      </p:sp>
      <p:sp>
        <p:nvSpPr>
          <p:cNvPr id="14" name="Rectangle 13">
            <a:extLst>
              <a:ext uri="{FF2B5EF4-FFF2-40B4-BE49-F238E27FC236}">
                <a16:creationId xmlns:a16="http://schemas.microsoft.com/office/drawing/2014/main" id="{C42C1C24-9D20-4F1D-BFFB-883F8AE0B5A6}"/>
              </a:ext>
            </a:extLst>
          </p:cNvPr>
          <p:cNvSpPr/>
          <p:nvPr/>
        </p:nvSpPr>
        <p:spPr>
          <a:xfrm>
            <a:off x="1079457" y="5234026"/>
            <a:ext cx="6858000" cy="374393"/>
          </a:xfrm>
          <a:prstGeom prst="rect">
            <a:avLst/>
          </a:prstGeom>
          <a:solidFill>
            <a:srgbClr val="478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2400" b="1" dirty="0">
                <a:solidFill>
                  <a:prstClr val="white"/>
                </a:solidFill>
                <a:latin typeface="Calibri"/>
              </a:rPr>
              <a:t>“I understand why”</a:t>
            </a:r>
          </a:p>
        </p:txBody>
      </p:sp>
    </p:spTree>
    <p:extLst>
      <p:ext uri="{BB962C8B-B14F-4D97-AF65-F5344CB8AC3E}">
        <p14:creationId xmlns:p14="http://schemas.microsoft.com/office/powerpoint/2010/main" val="91074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8C00-BC98-451A-8372-A56E1547E15B}"/>
              </a:ext>
            </a:extLst>
          </p:cNvPr>
          <p:cNvSpPr>
            <a:spLocks noGrp="1"/>
          </p:cNvSpPr>
          <p:nvPr>
            <p:ph type="title"/>
          </p:nvPr>
        </p:nvSpPr>
        <p:spPr>
          <a:xfrm>
            <a:off x="469745" y="657149"/>
            <a:ext cx="8290534" cy="1325563"/>
          </a:xfrm>
        </p:spPr>
        <p:txBody>
          <a:bodyPr/>
          <a:lstStyle/>
          <a:p>
            <a:r>
              <a:rPr lang="en-US" sz="3200" b="1" i="0" kern="1200" dirty="0">
                <a:solidFill>
                  <a:srgbClr val="003F72"/>
                </a:solidFill>
                <a:effectLst/>
                <a:latin typeface="Calibri" panose="020F0502020204030204" pitchFamily="34" charset="0"/>
                <a:ea typeface="ヒラギノ角ゴ Pro W3"/>
                <a:cs typeface="Calibri" panose="020F0502020204030204" pitchFamily="34" charset="0"/>
              </a:rPr>
              <a:t>The Five Building Blocks for Successful Change 2</a:t>
            </a:r>
            <a:endParaRPr lang="en-US" dirty="0"/>
          </a:p>
        </p:txBody>
      </p:sp>
      <p:sp>
        <p:nvSpPr>
          <p:cNvPr id="5" name="TextBox 4">
            <a:extLst>
              <a:ext uri="{FF2B5EF4-FFF2-40B4-BE49-F238E27FC236}">
                <a16:creationId xmlns:a16="http://schemas.microsoft.com/office/drawing/2014/main" id="{B7610EFB-C024-4304-A8FB-9656957836EC}"/>
              </a:ext>
            </a:extLst>
          </p:cNvPr>
          <p:cNvSpPr txBox="1"/>
          <p:nvPr/>
        </p:nvSpPr>
        <p:spPr>
          <a:xfrm>
            <a:off x="2828177" y="1219808"/>
            <a:ext cx="3179719" cy="830997"/>
          </a:xfrm>
          <a:prstGeom prst="rect">
            <a:avLst/>
          </a:prstGeom>
          <a:noFill/>
        </p:spPr>
        <p:txBody>
          <a:bodyPr wrap="square" rtlCol="0">
            <a:spAutoFit/>
          </a:bodyPr>
          <a:lstStyle/>
          <a:p>
            <a:pPr algn="ctr" defTabSz="342900" fontAlgn="auto">
              <a:spcBef>
                <a:spcPts val="0"/>
              </a:spcBef>
              <a:spcAft>
                <a:spcPts val="0"/>
              </a:spcAft>
              <a:defRPr/>
            </a:pPr>
            <a:r>
              <a:rPr lang="en-US" sz="2400" b="1" dirty="0">
                <a:solidFill>
                  <a:srgbClr val="342A86"/>
                </a:solidFill>
                <a:latin typeface="Calibri"/>
              </a:rPr>
              <a:t>Change Involves Personal Decisions</a:t>
            </a:r>
          </a:p>
        </p:txBody>
      </p:sp>
      <p:sp>
        <p:nvSpPr>
          <p:cNvPr id="13" name="TextBox 12">
            <a:extLst>
              <a:ext uri="{FF2B5EF4-FFF2-40B4-BE49-F238E27FC236}">
                <a16:creationId xmlns:a16="http://schemas.microsoft.com/office/drawing/2014/main" id="{5748B599-F306-4170-AB9E-E4C939EF71AD}"/>
              </a:ext>
            </a:extLst>
          </p:cNvPr>
          <p:cNvSpPr txBox="1"/>
          <p:nvPr/>
        </p:nvSpPr>
        <p:spPr>
          <a:xfrm>
            <a:off x="3555430" y="2599395"/>
            <a:ext cx="1539901" cy="461665"/>
          </a:xfrm>
          <a:prstGeom prst="rect">
            <a:avLst/>
          </a:prstGeom>
          <a:solidFill>
            <a:srgbClr val="4785D1"/>
          </a:solidFill>
        </p:spPr>
        <p:txBody>
          <a:bodyPr wrap="square" rtlCol="0" anchor="ctr">
            <a:spAutoFit/>
          </a:bodyPr>
          <a:lstStyle/>
          <a:p>
            <a:pPr algn="ctr" defTabSz="342900" fontAlgn="auto">
              <a:spcBef>
                <a:spcPts val="0"/>
              </a:spcBef>
              <a:spcAft>
                <a:spcPts val="0"/>
              </a:spcAft>
              <a:defRPr/>
            </a:pPr>
            <a:r>
              <a:rPr lang="en-US" sz="2400" b="1" dirty="0">
                <a:solidFill>
                  <a:prstClr val="white"/>
                </a:solidFill>
                <a:latin typeface="Calibri"/>
              </a:rPr>
              <a:t>Desire</a:t>
            </a:r>
          </a:p>
        </p:txBody>
      </p:sp>
      <p:sp>
        <p:nvSpPr>
          <p:cNvPr id="10" name="Rectangle 53">
            <a:extLst>
              <a:ext uri="{FF2B5EF4-FFF2-40B4-BE49-F238E27FC236}">
                <a16:creationId xmlns:a16="http://schemas.microsoft.com/office/drawing/2014/main" id="{096D5253-20F8-4DB3-AAC5-77C213677838}"/>
              </a:ext>
            </a:extLst>
          </p:cNvPr>
          <p:cNvSpPr/>
          <p:nvPr/>
        </p:nvSpPr>
        <p:spPr>
          <a:xfrm>
            <a:off x="964406" y="4022008"/>
            <a:ext cx="2085974" cy="830997"/>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What’s in it for me </a:t>
            </a:r>
            <a:r>
              <a:rPr lang="en-US" sz="2400" b="1" dirty="0">
                <a:solidFill>
                  <a:srgbClr val="342A86"/>
                </a:solidFill>
                <a:latin typeface="Calibri"/>
              </a:rPr>
              <a:t>(WIIFM)</a:t>
            </a:r>
            <a:r>
              <a:rPr lang="en-US" sz="2400" dirty="0">
                <a:solidFill>
                  <a:prstClr val="black"/>
                </a:solidFill>
                <a:latin typeface="Calibri"/>
              </a:rPr>
              <a:t>?</a:t>
            </a:r>
          </a:p>
        </p:txBody>
      </p:sp>
      <p:sp>
        <p:nvSpPr>
          <p:cNvPr id="9" name="Rectangle 54">
            <a:extLst>
              <a:ext uri="{FF2B5EF4-FFF2-40B4-BE49-F238E27FC236}">
                <a16:creationId xmlns:a16="http://schemas.microsoft.com/office/drawing/2014/main" id="{A2CC418B-CCE8-496E-B287-EC609DF9EBCA}"/>
              </a:ext>
            </a:extLst>
          </p:cNvPr>
          <p:cNvSpPr/>
          <p:nvPr/>
        </p:nvSpPr>
        <p:spPr>
          <a:xfrm>
            <a:off x="3229416" y="4028243"/>
            <a:ext cx="2191931" cy="830997"/>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A </a:t>
            </a:r>
            <a:r>
              <a:rPr lang="en-US" sz="2400" b="1" dirty="0">
                <a:solidFill>
                  <a:srgbClr val="342A86"/>
                </a:solidFill>
                <a:latin typeface="Calibri"/>
              </a:rPr>
              <a:t>personal choice</a:t>
            </a:r>
          </a:p>
        </p:txBody>
      </p:sp>
      <p:sp>
        <p:nvSpPr>
          <p:cNvPr id="8" name="Rectangle 55">
            <a:extLst>
              <a:ext uri="{FF2B5EF4-FFF2-40B4-BE49-F238E27FC236}">
                <a16:creationId xmlns:a16="http://schemas.microsoft.com/office/drawing/2014/main" id="{BB4A9D97-1CEA-445C-B818-9F39A9D24966}"/>
              </a:ext>
            </a:extLst>
          </p:cNvPr>
          <p:cNvSpPr/>
          <p:nvPr/>
        </p:nvSpPr>
        <p:spPr>
          <a:xfrm>
            <a:off x="5335632" y="3833140"/>
            <a:ext cx="2525697" cy="1200329"/>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A decision to </a:t>
            </a:r>
            <a:r>
              <a:rPr lang="en-US" sz="2400" b="1" dirty="0">
                <a:solidFill>
                  <a:srgbClr val="342A86"/>
                </a:solidFill>
                <a:latin typeface="Calibri"/>
              </a:rPr>
              <a:t>engage </a:t>
            </a:r>
            <a:br>
              <a:rPr lang="en-US" sz="2400" b="1" dirty="0">
                <a:solidFill>
                  <a:srgbClr val="342A86"/>
                </a:solidFill>
                <a:latin typeface="Calibri"/>
              </a:rPr>
            </a:br>
            <a:r>
              <a:rPr lang="en-US" sz="2400" b="1" dirty="0">
                <a:solidFill>
                  <a:srgbClr val="342A86"/>
                </a:solidFill>
                <a:latin typeface="Calibri"/>
              </a:rPr>
              <a:t>and participate</a:t>
            </a:r>
          </a:p>
        </p:txBody>
      </p:sp>
      <p:sp>
        <p:nvSpPr>
          <p:cNvPr id="14" name="Rectangle 13">
            <a:extLst>
              <a:ext uri="{FF2B5EF4-FFF2-40B4-BE49-F238E27FC236}">
                <a16:creationId xmlns:a16="http://schemas.microsoft.com/office/drawing/2014/main" id="{A0F78E53-96E5-49AC-B4D0-4001EF61D6D8}"/>
              </a:ext>
            </a:extLst>
          </p:cNvPr>
          <p:cNvSpPr/>
          <p:nvPr/>
        </p:nvSpPr>
        <p:spPr>
          <a:xfrm>
            <a:off x="964407" y="5061588"/>
            <a:ext cx="7000875" cy="374393"/>
          </a:xfrm>
          <a:prstGeom prst="rect">
            <a:avLst/>
          </a:prstGeom>
          <a:solidFill>
            <a:srgbClr val="478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2400" b="1" dirty="0">
                <a:solidFill>
                  <a:prstClr val="white"/>
                </a:solidFill>
                <a:latin typeface="Calibri"/>
              </a:rPr>
              <a:t>“I have decided to…”</a:t>
            </a:r>
          </a:p>
        </p:txBody>
      </p:sp>
    </p:spTree>
    <p:extLst>
      <p:ext uri="{BB962C8B-B14F-4D97-AF65-F5344CB8AC3E}">
        <p14:creationId xmlns:p14="http://schemas.microsoft.com/office/powerpoint/2010/main" val="418527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96EB-E2F3-4F06-9FEB-8A350B50D278}"/>
              </a:ext>
            </a:extLst>
          </p:cNvPr>
          <p:cNvSpPr>
            <a:spLocks noGrp="1"/>
          </p:cNvSpPr>
          <p:nvPr>
            <p:ph type="title"/>
          </p:nvPr>
        </p:nvSpPr>
        <p:spPr>
          <a:xfrm>
            <a:off x="469745" y="400888"/>
            <a:ext cx="8290534" cy="582488"/>
          </a:xfrm>
        </p:spPr>
        <p:txBody>
          <a:bodyPr/>
          <a:lstStyle/>
          <a:p>
            <a:pPr rtl="0" fontAlgn="base"/>
            <a:r>
              <a:rPr lang="en-US" sz="3200" kern="1200" dirty="0">
                <a:solidFill>
                  <a:srgbClr val="2F3A75"/>
                </a:solidFill>
                <a:effectLst/>
                <a:latin typeface="+mj-lt"/>
                <a:ea typeface="+mn-ea"/>
                <a:cs typeface="+mn-cs"/>
              </a:rPr>
              <a:t>The Five Building Blocks for Successful Change 3</a:t>
            </a:r>
            <a:endParaRPr lang="en-US" sz="3200" dirty="0">
              <a:solidFill>
                <a:srgbClr val="2F3A75"/>
              </a:solidFill>
              <a:effectLst/>
              <a:latin typeface="+mj-lt"/>
            </a:endParaRPr>
          </a:p>
        </p:txBody>
      </p:sp>
      <p:sp>
        <p:nvSpPr>
          <p:cNvPr id="5" name="TextBox 4">
            <a:extLst>
              <a:ext uri="{FF2B5EF4-FFF2-40B4-BE49-F238E27FC236}">
                <a16:creationId xmlns:a16="http://schemas.microsoft.com/office/drawing/2014/main" id="{3D196306-16E9-4317-8E47-431D8CD6ED0C}"/>
              </a:ext>
            </a:extLst>
          </p:cNvPr>
          <p:cNvSpPr txBox="1"/>
          <p:nvPr/>
        </p:nvSpPr>
        <p:spPr>
          <a:xfrm>
            <a:off x="2813888" y="983375"/>
            <a:ext cx="3322597" cy="830997"/>
          </a:xfrm>
          <a:prstGeom prst="rect">
            <a:avLst/>
          </a:prstGeom>
          <a:noFill/>
        </p:spPr>
        <p:txBody>
          <a:bodyPr wrap="square" rtlCol="0">
            <a:spAutoFit/>
          </a:bodyPr>
          <a:lstStyle/>
          <a:p>
            <a:pPr algn="ctr" defTabSz="342900" fontAlgn="auto">
              <a:spcBef>
                <a:spcPts val="0"/>
              </a:spcBef>
              <a:spcAft>
                <a:spcPts val="0"/>
              </a:spcAft>
              <a:defRPr/>
            </a:pPr>
            <a:r>
              <a:rPr lang="en-US" sz="2400" b="1" dirty="0">
                <a:solidFill>
                  <a:srgbClr val="342A86"/>
                </a:solidFill>
                <a:latin typeface="Calibri"/>
              </a:rPr>
              <a:t>Change Requires Knowing How</a:t>
            </a:r>
          </a:p>
        </p:txBody>
      </p:sp>
      <p:sp>
        <p:nvSpPr>
          <p:cNvPr id="13" name="TextBox 12">
            <a:extLst>
              <a:ext uri="{FF2B5EF4-FFF2-40B4-BE49-F238E27FC236}">
                <a16:creationId xmlns:a16="http://schemas.microsoft.com/office/drawing/2014/main" id="{F95A9FF0-132B-4704-9339-24FE832B7EE7}"/>
              </a:ext>
            </a:extLst>
          </p:cNvPr>
          <p:cNvSpPr txBox="1"/>
          <p:nvPr/>
        </p:nvSpPr>
        <p:spPr>
          <a:xfrm>
            <a:off x="3297257" y="2738416"/>
            <a:ext cx="2355858" cy="461665"/>
          </a:xfrm>
          <a:prstGeom prst="rect">
            <a:avLst/>
          </a:prstGeom>
          <a:solidFill>
            <a:srgbClr val="4785D1"/>
          </a:solidFill>
        </p:spPr>
        <p:txBody>
          <a:bodyPr wrap="square" rtlCol="0" anchor="ctr">
            <a:spAutoFit/>
          </a:bodyPr>
          <a:lstStyle/>
          <a:p>
            <a:pPr algn="ctr" defTabSz="342900" fontAlgn="auto">
              <a:spcBef>
                <a:spcPts val="0"/>
              </a:spcBef>
              <a:spcAft>
                <a:spcPts val="0"/>
              </a:spcAft>
              <a:defRPr/>
            </a:pPr>
            <a:r>
              <a:rPr lang="en-US" sz="2400" b="1" dirty="0">
                <a:solidFill>
                  <a:prstClr val="white"/>
                </a:solidFill>
                <a:latin typeface="Calibri"/>
              </a:rPr>
              <a:t>Knowledge</a:t>
            </a:r>
          </a:p>
        </p:txBody>
      </p:sp>
      <p:sp>
        <p:nvSpPr>
          <p:cNvPr id="8" name="Rectangle 53">
            <a:extLst>
              <a:ext uri="{FF2B5EF4-FFF2-40B4-BE49-F238E27FC236}">
                <a16:creationId xmlns:a16="http://schemas.microsoft.com/office/drawing/2014/main" id="{7709101A-8F93-44BB-9DDA-C51695162EA4}"/>
              </a:ext>
            </a:extLst>
          </p:cNvPr>
          <p:cNvSpPr/>
          <p:nvPr/>
        </p:nvSpPr>
        <p:spPr>
          <a:xfrm>
            <a:off x="1223964" y="3944940"/>
            <a:ext cx="2085974" cy="830997"/>
          </a:xfrm>
          <a:prstGeom prst="rect">
            <a:avLst/>
          </a:prstGeom>
        </p:spPr>
        <p:txBody>
          <a:bodyPr wrap="square">
            <a:spAutoFit/>
          </a:bodyPr>
          <a:lstStyle/>
          <a:p>
            <a:pPr algn="ctr" defTabSz="342900" fontAlgn="auto">
              <a:spcBef>
                <a:spcPts val="0"/>
              </a:spcBef>
              <a:spcAft>
                <a:spcPts val="0"/>
              </a:spcAft>
              <a:defRPr/>
            </a:pPr>
            <a:r>
              <a:rPr lang="en-US" sz="2400" b="1" dirty="0">
                <a:solidFill>
                  <a:srgbClr val="342A86"/>
                </a:solidFill>
                <a:latin typeface="Calibri"/>
              </a:rPr>
              <a:t>Understanding</a:t>
            </a:r>
            <a:r>
              <a:rPr lang="en-US" sz="2400" dirty="0">
                <a:solidFill>
                  <a:prstClr val="black"/>
                </a:solidFill>
                <a:latin typeface="Calibri"/>
              </a:rPr>
              <a:t> </a:t>
            </a:r>
            <a:br>
              <a:rPr lang="en-US" sz="2400" dirty="0">
                <a:solidFill>
                  <a:prstClr val="black"/>
                </a:solidFill>
                <a:latin typeface="Calibri"/>
              </a:rPr>
            </a:br>
            <a:r>
              <a:rPr lang="en-US" sz="2400" dirty="0">
                <a:solidFill>
                  <a:prstClr val="black"/>
                </a:solidFill>
                <a:latin typeface="Calibri"/>
              </a:rPr>
              <a:t>how to change</a:t>
            </a:r>
          </a:p>
        </p:txBody>
      </p:sp>
      <p:sp>
        <p:nvSpPr>
          <p:cNvPr id="10" name="Rectangle 54">
            <a:extLst>
              <a:ext uri="{FF2B5EF4-FFF2-40B4-BE49-F238E27FC236}">
                <a16:creationId xmlns:a16="http://schemas.microsoft.com/office/drawing/2014/main" id="{40097D27-7C70-4DE2-9555-EBA2C672A593}"/>
              </a:ext>
            </a:extLst>
          </p:cNvPr>
          <p:cNvSpPr/>
          <p:nvPr/>
        </p:nvSpPr>
        <p:spPr>
          <a:xfrm>
            <a:off x="3467100" y="3820291"/>
            <a:ext cx="2271717" cy="1200329"/>
          </a:xfrm>
          <a:prstGeom prst="rect">
            <a:avLst/>
          </a:prstGeom>
        </p:spPr>
        <p:txBody>
          <a:bodyPr wrap="square">
            <a:spAutoFit/>
          </a:bodyPr>
          <a:lstStyle/>
          <a:p>
            <a:pPr algn="ctr" defTabSz="342900" fontAlgn="auto">
              <a:spcBef>
                <a:spcPts val="0"/>
              </a:spcBef>
              <a:spcAft>
                <a:spcPts val="0"/>
              </a:spcAft>
              <a:defRPr/>
            </a:pPr>
            <a:r>
              <a:rPr lang="en-US" sz="2400" b="1" dirty="0">
                <a:solidFill>
                  <a:srgbClr val="342A86"/>
                </a:solidFill>
                <a:latin typeface="Calibri"/>
              </a:rPr>
              <a:t>Training</a:t>
            </a:r>
            <a:r>
              <a:rPr lang="en-US" sz="2400" dirty="0">
                <a:solidFill>
                  <a:prstClr val="black"/>
                </a:solidFill>
                <a:latin typeface="Calibri"/>
              </a:rPr>
              <a:t> on new </a:t>
            </a:r>
            <a:br>
              <a:rPr lang="en-US" sz="2400" dirty="0">
                <a:solidFill>
                  <a:prstClr val="black"/>
                </a:solidFill>
                <a:latin typeface="Calibri"/>
              </a:rPr>
            </a:br>
            <a:r>
              <a:rPr lang="en-US" sz="2400" dirty="0">
                <a:solidFill>
                  <a:prstClr val="black"/>
                </a:solidFill>
                <a:latin typeface="Calibri"/>
              </a:rPr>
              <a:t>processes and tools </a:t>
            </a:r>
          </a:p>
        </p:txBody>
      </p:sp>
      <p:sp>
        <p:nvSpPr>
          <p:cNvPr id="9" name="Rectangle 55">
            <a:extLst>
              <a:ext uri="{FF2B5EF4-FFF2-40B4-BE49-F238E27FC236}">
                <a16:creationId xmlns:a16="http://schemas.microsoft.com/office/drawing/2014/main" id="{CCB87744-B810-4849-80C7-D4B42DEE1A43}"/>
              </a:ext>
            </a:extLst>
          </p:cNvPr>
          <p:cNvSpPr/>
          <p:nvPr/>
        </p:nvSpPr>
        <p:spPr>
          <a:xfrm>
            <a:off x="5686424" y="3936297"/>
            <a:ext cx="2085974" cy="830997"/>
          </a:xfrm>
          <a:prstGeom prst="rect">
            <a:avLst/>
          </a:prstGeom>
        </p:spPr>
        <p:txBody>
          <a:bodyPr wrap="square">
            <a:spAutoFit/>
          </a:bodyPr>
          <a:lstStyle/>
          <a:p>
            <a:pPr algn="ctr" defTabSz="342900" fontAlgn="auto">
              <a:spcBef>
                <a:spcPts val="0"/>
              </a:spcBef>
              <a:spcAft>
                <a:spcPts val="0"/>
              </a:spcAft>
              <a:defRPr/>
            </a:pPr>
            <a:r>
              <a:rPr lang="en-US" sz="2400" b="1" dirty="0">
                <a:solidFill>
                  <a:srgbClr val="342A86"/>
                </a:solidFill>
                <a:latin typeface="Calibri"/>
              </a:rPr>
              <a:t>Learning</a:t>
            </a:r>
            <a:r>
              <a:rPr lang="en-US" sz="2400" dirty="0">
                <a:solidFill>
                  <a:prstClr val="black"/>
                </a:solidFill>
                <a:latin typeface="Calibri"/>
              </a:rPr>
              <a:t> </a:t>
            </a:r>
            <a:br>
              <a:rPr lang="en-US" sz="2400" dirty="0">
                <a:solidFill>
                  <a:prstClr val="black"/>
                </a:solidFill>
                <a:latin typeface="Calibri"/>
              </a:rPr>
            </a:br>
            <a:r>
              <a:rPr lang="en-US" sz="2400" dirty="0">
                <a:solidFill>
                  <a:prstClr val="black"/>
                </a:solidFill>
                <a:latin typeface="Calibri"/>
              </a:rPr>
              <a:t>new skills</a:t>
            </a:r>
          </a:p>
        </p:txBody>
      </p:sp>
      <p:sp>
        <p:nvSpPr>
          <p:cNvPr id="14" name="Rectangle 13">
            <a:extLst>
              <a:ext uri="{FF2B5EF4-FFF2-40B4-BE49-F238E27FC236}">
                <a16:creationId xmlns:a16="http://schemas.microsoft.com/office/drawing/2014/main" id="{021D6D85-68D6-49B8-B400-85A350361895}"/>
              </a:ext>
            </a:extLst>
          </p:cNvPr>
          <p:cNvSpPr/>
          <p:nvPr/>
        </p:nvSpPr>
        <p:spPr>
          <a:xfrm>
            <a:off x="1143000" y="5207279"/>
            <a:ext cx="6858000" cy="374393"/>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2400" b="1" dirty="0">
                <a:solidFill>
                  <a:prstClr val="white"/>
                </a:solidFill>
                <a:latin typeface="Calibri"/>
              </a:rPr>
              <a:t>“I know how to…”</a:t>
            </a:r>
          </a:p>
        </p:txBody>
      </p:sp>
    </p:spTree>
    <p:extLst>
      <p:ext uri="{BB962C8B-B14F-4D97-AF65-F5344CB8AC3E}">
        <p14:creationId xmlns:p14="http://schemas.microsoft.com/office/powerpoint/2010/main" val="419834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E410-3313-44A2-A35A-9D76EB6183D4}"/>
              </a:ext>
            </a:extLst>
          </p:cNvPr>
          <p:cNvSpPr>
            <a:spLocks noGrp="1"/>
          </p:cNvSpPr>
          <p:nvPr>
            <p:ph type="title"/>
          </p:nvPr>
        </p:nvSpPr>
        <p:spPr>
          <a:xfrm>
            <a:off x="469745" y="400888"/>
            <a:ext cx="8290534" cy="634520"/>
          </a:xfrm>
        </p:spPr>
        <p:txBody>
          <a:bodyPr/>
          <a:lstStyle/>
          <a:p>
            <a:pPr rtl="0" eaLnBrk="1" fontAlgn="base" hangingPunct="1"/>
            <a:r>
              <a:rPr lang="en-US" sz="3200" b="1" i="0" kern="1200" dirty="0">
                <a:solidFill>
                  <a:srgbClr val="2F3A75"/>
                </a:solidFill>
                <a:effectLst/>
                <a:latin typeface="Calibri" panose="020F0502020204030204" pitchFamily="34" charset="0"/>
                <a:ea typeface="ヒラギノ角ゴ Pro W3"/>
                <a:cs typeface="Calibri" panose="020F0502020204030204" pitchFamily="34" charset="0"/>
              </a:rPr>
              <a:t>The Five Building Blocks for Successful Change 4</a:t>
            </a:r>
            <a:endParaRPr lang="en-US" dirty="0">
              <a:effectLst/>
            </a:endParaRPr>
          </a:p>
        </p:txBody>
      </p:sp>
      <p:sp>
        <p:nvSpPr>
          <p:cNvPr id="5" name="TextBox 4">
            <a:extLst>
              <a:ext uri="{FF2B5EF4-FFF2-40B4-BE49-F238E27FC236}">
                <a16:creationId xmlns:a16="http://schemas.microsoft.com/office/drawing/2014/main" id="{345B9A9E-A176-4138-B668-52C541D1950F}"/>
              </a:ext>
            </a:extLst>
          </p:cNvPr>
          <p:cNvSpPr txBox="1"/>
          <p:nvPr/>
        </p:nvSpPr>
        <p:spPr>
          <a:xfrm>
            <a:off x="2764631" y="1035408"/>
            <a:ext cx="3393282" cy="830997"/>
          </a:xfrm>
          <a:prstGeom prst="rect">
            <a:avLst/>
          </a:prstGeom>
          <a:noFill/>
        </p:spPr>
        <p:txBody>
          <a:bodyPr wrap="square" rtlCol="0">
            <a:spAutoFit/>
          </a:bodyPr>
          <a:lstStyle/>
          <a:p>
            <a:pPr algn="ctr" defTabSz="342900" fontAlgn="auto">
              <a:spcBef>
                <a:spcPts val="0"/>
              </a:spcBef>
              <a:spcAft>
                <a:spcPts val="0"/>
              </a:spcAft>
              <a:defRPr/>
            </a:pPr>
            <a:r>
              <a:rPr lang="en-US" sz="2400" b="1" dirty="0">
                <a:solidFill>
                  <a:srgbClr val="342A86"/>
                </a:solidFill>
                <a:latin typeface="Calibri"/>
              </a:rPr>
              <a:t>Change Requires Action in the Right Direction</a:t>
            </a:r>
          </a:p>
        </p:txBody>
      </p:sp>
      <p:sp>
        <p:nvSpPr>
          <p:cNvPr id="11" name="TextBox 10">
            <a:extLst>
              <a:ext uri="{FF2B5EF4-FFF2-40B4-BE49-F238E27FC236}">
                <a16:creationId xmlns:a16="http://schemas.microsoft.com/office/drawing/2014/main" id="{40F6D486-095E-428D-93DB-0AD0D1E039C3}"/>
              </a:ext>
            </a:extLst>
          </p:cNvPr>
          <p:cNvSpPr txBox="1"/>
          <p:nvPr/>
        </p:nvSpPr>
        <p:spPr>
          <a:xfrm>
            <a:off x="3691321" y="2681372"/>
            <a:ext cx="1539901" cy="523220"/>
          </a:xfrm>
          <a:prstGeom prst="rect">
            <a:avLst/>
          </a:prstGeom>
          <a:solidFill>
            <a:srgbClr val="4785D1"/>
          </a:solidFill>
        </p:spPr>
        <p:txBody>
          <a:bodyPr wrap="square" rtlCol="0" anchor="ctr">
            <a:spAutoFit/>
          </a:bodyPr>
          <a:lstStyle/>
          <a:p>
            <a:pPr algn="ctr" defTabSz="342900" fontAlgn="auto">
              <a:spcBef>
                <a:spcPts val="0"/>
              </a:spcBef>
              <a:spcAft>
                <a:spcPts val="0"/>
              </a:spcAft>
              <a:defRPr/>
            </a:pPr>
            <a:r>
              <a:rPr lang="en-US" sz="2800" b="1" dirty="0">
                <a:solidFill>
                  <a:prstClr val="white"/>
                </a:solidFill>
                <a:latin typeface="Calibri"/>
              </a:rPr>
              <a:t>Ability</a:t>
            </a:r>
          </a:p>
        </p:txBody>
      </p:sp>
      <p:sp>
        <p:nvSpPr>
          <p:cNvPr id="8" name="Rectangle 53">
            <a:extLst>
              <a:ext uri="{FF2B5EF4-FFF2-40B4-BE49-F238E27FC236}">
                <a16:creationId xmlns:a16="http://schemas.microsoft.com/office/drawing/2014/main" id="{C8382EA3-7F9C-4F91-971C-DC84A8DB5F53}"/>
              </a:ext>
            </a:extLst>
          </p:cNvPr>
          <p:cNvSpPr/>
          <p:nvPr/>
        </p:nvSpPr>
        <p:spPr>
          <a:xfrm>
            <a:off x="1485191" y="3804128"/>
            <a:ext cx="2744618" cy="1569660"/>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The </a:t>
            </a:r>
            <a:r>
              <a:rPr lang="en-US" sz="2400" b="1" dirty="0">
                <a:solidFill>
                  <a:srgbClr val="342A86"/>
                </a:solidFill>
                <a:latin typeface="Calibri"/>
              </a:rPr>
              <a:t>demonstrated capability </a:t>
            </a:r>
            <a:r>
              <a:rPr lang="en-US" sz="2400" dirty="0">
                <a:solidFill>
                  <a:prstClr val="black"/>
                </a:solidFill>
                <a:latin typeface="Calibri"/>
              </a:rPr>
              <a:t>to implement the change</a:t>
            </a:r>
          </a:p>
        </p:txBody>
      </p:sp>
      <p:sp>
        <p:nvSpPr>
          <p:cNvPr id="7" name="Rectangle 54">
            <a:extLst>
              <a:ext uri="{FF2B5EF4-FFF2-40B4-BE49-F238E27FC236}">
                <a16:creationId xmlns:a16="http://schemas.microsoft.com/office/drawing/2014/main" id="{6DB27627-A297-414C-824C-A034C314B9CC}"/>
              </a:ext>
            </a:extLst>
          </p:cNvPr>
          <p:cNvSpPr/>
          <p:nvPr/>
        </p:nvSpPr>
        <p:spPr>
          <a:xfrm>
            <a:off x="4914191" y="3818117"/>
            <a:ext cx="2744618" cy="1569660"/>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Achievement of the desired change in </a:t>
            </a:r>
            <a:r>
              <a:rPr lang="en-US" sz="2400" b="1" dirty="0">
                <a:solidFill>
                  <a:srgbClr val="342A86"/>
                </a:solidFill>
                <a:latin typeface="Calibri"/>
              </a:rPr>
              <a:t>performance or behavior</a:t>
            </a:r>
          </a:p>
        </p:txBody>
      </p:sp>
      <p:sp>
        <p:nvSpPr>
          <p:cNvPr id="12" name="Rectangle 11">
            <a:extLst>
              <a:ext uri="{FF2B5EF4-FFF2-40B4-BE49-F238E27FC236}">
                <a16:creationId xmlns:a16="http://schemas.microsoft.com/office/drawing/2014/main" id="{219B4033-3D74-4CD7-A663-66A4BC1E9E03}"/>
              </a:ext>
            </a:extLst>
          </p:cNvPr>
          <p:cNvSpPr/>
          <p:nvPr/>
        </p:nvSpPr>
        <p:spPr>
          <a:xfrm>
            <a:off x="1143000" y="5448203"/>
            <a:ext cx="6858000" cy="374393"/>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2800" b="1" dirty="0">
                <a:solidFill>
                  <a:prstClr val="white"/>
                </a:solidFill>
                <a:latin typeface="Calibri"/>
              </a:rPr>
              <a:t>“I am able to”</a:t>
            </a:r>
          </a:p>
        </p:txBody>
      </p:sp>
    </p:spTree>
    <p:extLst>
      <p:ext uri="{BB962C8B-B14F-4D97-AF65-F5344CB8AC3E}">
        <p14:creationId xmlns:p14="http://schemas.microsoft.com/office/powerpoint/2010/main" val="2700428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7B62-134F-47DC-9580-2A87C11D7351}"/>
              </a:ext>
            </a:extLst>
          </p:cNvPr>
          <p:cNvSpPr>
            <a:spLocks noGrp="1"/>
          </p:cNvSpPr>
          <p:nvPr>
            <p:ph type="title"/>
          </p:nvPr>
        </p:nvSpPr>
        <p:spPr>
          <a:xfrm>
            <a:off x="469745" y="400887"/>
            <a:ext cx="8290534" cy="563639"/>
          </a:xfrm>
        </p:spPr>
        <p:txBody>
          <a:bodyPr>
            <a:normAutofit fontScale="90000"/>
          </a:bodyPr>
          <a:lstStyle/>
          <a:p>
            <a:pPr rtl="0" eaLnBrk="1" fontAlgn="base" hangingPunct="1"/>
            <a:r>
              <a:rPr lang="en-US" sz="3200" b="1" i="0" kern="1200" dirty="0">
                <a:solidFill>
                  <a:srgbClr val="2F3A75"/>
                </a:solidFill>
                <a:effectLst/>
                <a:latin typeface="Calibri" panose="020F0502020204030204" pitchFamily="34" charset="0"/>
                <a:ea typeface="ヒラギノ角ゴ Pro W3"/>
                <a:cs typeface="Calibri" panose="020F0502020204030204" pitchFamily="34" charset="0"/>
              </a:rPr>
              <a:t>The Five Building Blocks for Successful Change 5</a:t>
            </a:r>
            <a:endParaRPr lang="en-US" dirty="0">
              <a:effectLst/>
            </a:endParaRPr>
          </a:p>
        </p:txBody>
      </p:sp>
      <p:sp>
        <p:nvSpPr>
          <p:cNvPr id="9" name="TextBox 4">
            <a:extLst>
              <a:ext uri="{FF2B5EF4-FFF2-40B4-BE49-F238E27FC236}">
                <a16:creationId xmlns:a16="http://schemas.microsoft.com/office/drawing/2014/main" id="{54702118-8FA5-4835-A10E-4E46332D3BE8}"/>
              </a:ext>
            </a:extLst>
          </p:cNvPr>
          <p:cNvSpPr txBox="1"/>
          <p:nvPr/>
        </p:nvSpPr>
        <p:spPr>
          <a:xfrm>
            <a:off x="2464594" y="964526"/>
            <a:ext cx="3900488" cy="830997"/>
          </a:xfrm>
          <a:prstGeom prst="rect">
            <a:avLst/>
          </a:prstGeom>
          <a:noFill/>
        </p:spPr>
        <p:txBody>
          <a:bodyPr wrap="square" rtlCol="0">
            <a:spAutoFit/>
          </a:bodyPr>
          <a:lstStyle/>
          <a:p>
            <a:pPr algn="ctr" defTabSz="342900" fontAlgn="auto">
              <a:spcBef>
                <a:spcPts val="0"/>
              </a:spcBef>
              <a:spcAft>
                <a:spcPts val="0"/>
              </a:spcAft>
              <a:defRPr/>
            </a:pPr>
            <a:r>
              <a:rPr lang="en-US" sz="2400" b="1" dirty="0">
                <a:solidFill>
                  <a:srgbClr val="342A86"/>
                </a:solidFill>
                <a:latin typeface="Calibri"/>
              </a:rPr>
              <a:t>Change Must Be Reinforced to Be Sustained</a:t>
            </a:r>
          </a:p>
        </p:txBody>
      </p:sp>
      <p:sp>
        <p:nvSpPr>
          <p:cNvPr id="12" name="TextBox 11">
            <a:extLst>
              <a:ext uri="{FF2B5EF4-FFF2-40B4-BE49-F238E27FC236}">
                <a16:creationId xmlns:a16="http://schemas.microsoft.com/office/drawing/2014/main" id="{62CC8797-1957-471F-AA8E-91BF0BED5FB2}"/>
              </a:ext>
            </a:extLst>
          </p:cNvPr>
          <p:cNvSpPr txBox="1"/>
          <p:nvPr/>
        </p:nvSpPr>
        <p:spPr>
          <a:xfrm>
            <a:off x="2857499" y="2599935"/>
            <a:ext cx="3170252" cy="461665"/>
          </a:xfrm>
          <a:prstGeom prst="rect">
            <a:avLst/>
          </a:prstGeom>
          <a:solidFill>
            <a:srgbClr val="4785D1"/>
          </a:solidFill>
        </p:spPr>
        <p:txBody>
          <a:bodyPr wrap="square" rtlCol="0" anchor="ctr">
            <a:spAutoFit/>
          </a:bodyPr>
          <a:lstStyle/>
          <a:p>
            <a:pPr algn="ctr" defTabSz="342900" fontAlgn="auto">
              <a:spcBef>
                <a:spcPts val="0"/>
              </a:spcBef>
              <a:spcAft>
                <a:spcPts val="0"/>
              </a:spcAft>
              <a:defRPr/>
            </a:pPr>
            <a:r>
              <a:rPr lang="en-US" sz="2400" b="1" dirty="0">
                <a:solidFill>
                  <a:prstClr val="white"/>
                </a:solidFill>
                <a:latin typeface="Calibri"/>
              </a:rPr>
              <a:t>Reinforcement®</a:t>
            </a:r>
          </a:p>
        </p:txBody>
      </p:sp>
      <p:sp>
        <p:nvSpPr>
          <p:cNvPr id="8" name="Rectangle 53">
            <a:extLst>
              <a:ext uri="{FF2B5EF4-FFF2-40B4-BE49-F238E27FC236}">
                <a16:creationId xmlns:a16="http://schemas.microsoft.com/office/drawing/2014/main" id="{064652FC-1628-490E-B039-5C772E72BA12}"/>
              </a:ext>
            </a:extLst>
          </p:cNvPr>
          <p:cNvSpPr/>
          <p:nvPr/>
        </p:nvSpPr>
        <p:spPr>
          <a:xfrm>
            <a:off x="1143000" y="3866014"/>
            <a:ext cx="3428998" cy="1200329"/>
          </a:xfrm>
          <a:prstGeom prst="rect">
            <a:avLst/>
          </a:prstGeom>
        </p:spPr>
        <p:txBody>
          <a:bodyPr wrap="square">
            <a:spAutoFit/>
          </a:bodyPr>
          <a:lstStyle/>
          <a:p>
            <a:pPr algn="ctr" defTabSz="342900" fontAlgn="auto">
              <a:spcBef>
                <a:spcPts val="0"/>
              </a:spcBef>
              <a:spcAft>
                <a:spcPts val="0"/>
              </a:spcAft>
              <a:defRPr/>
            </a:pPr>
            <a:r>
              <a:rPr lang="en-US" sz="2400" dirty="0">
                <a:solidFill>
                  <a:prstClr val="black"/>
                </a:solidFill>
                <a:latin typeface="Calibri"/>
              </a:rPr>
              <a:t>Actions that </a:t>
            </a:r>
            <a:r>
              <a:rPr lang="en-US" sz="2400" b="1" dirty="0">
                <a:solidFill>
                  <a:srgbClr val="342A86"/>
                </a:solidFill>
                <a:latin typeface="Calibri"/>
              </a:rPr>
              <a:t>increase the likelihood </a:t>
            </a:r>
            <a:r>
              <a:rPr lang="en-US" sz="2400" dirty="0">
                <a:solidFill>
                  <a:prstClr val="black"/>
                </a:solidFill>
                <a:latin typeface="Calibri"/>
              </a:rPr>
              <a:t>that a change will be continued</a:t>
            </a:r>
          </a:p>
        </p:txBody>
      </p:sp>
      <p:sp>
        <p:nvSpPr>
          <p:cNvPr id="7" name="Rectangle 54">
            <a:extLst>
              <a:ext uri="{FF2B5EF4-FFF2-40B4-BE49-F238E27FC236}">
                <a16:creationId xmlns:a16="http://schemas.microsoft.com/office/drawing/2014/main" id="{AFA08BE6-460C-48E5-BD46-2CDC42787BFC}"/>
              </a:ext>
            </a:extLst>
          </p:cNvPr>
          <p:cNvSpPr/>
          <p:nvPr/>
        </p:nvSpPr>
        <p:spPr>
          <a:xfrm>
            <a:off x="4814807" y="3866013"/>
            <a:ext cx="3186195" cy="1200329"/>
          </a:xfrm>
          <a:prstGeom prst="rect">
            <a:avLst/>
          </a:prstGeom>
        </p:spPr>
        <p:txBody>
          <a:bodyPr wrap="square">
            <a:spAutoFit/>
          </a:bodyPr>
          <a:lstStyle/>
          <a:p>
            <a:pPr algn="ctr" defTabSz="342900" fontAlgn="auto">
              <a:spcBef>
                <a:spcPts val="0"/>
              </a:spcBef>
              <a:spcAft>
                <a:spcPts val="0"/>
              </a:spcAft>
              <a:defRPr/>
            </a:pPr>
            <a:r>
              <a:rPr lang="en-US" sz="2400" b="1" dirty="0">
                <a:solidFill>
                  <a:srgbClr val="342A86"/>
                </a:solidFill>
                <a:latin typeface="Calibri"/>
              </a:rPr>
              <a:t>Recognition and rewards </a:t>
            </a:r>
            <a:br>
              <a:rPr lang="en-US" sz="2400" b="1" dirty="0">
                <a:solidFill>
                  <a:srgbClr val="342A86"/>
                </a:solidFill>
                <a:latin typeface="Calibri"/>
              </a:rPr>
            </a:br>
            <a:r>
              <a:rPr lang="en-US" sz="2400" dirty="0">
                <a:solidFill>
                  <a:prstClr val="black"/>
                </a:solidFill>
                <a:latin typeface="Calibri"/>
              </a:rPr>
              <a:t>that sustain the change</a:t>
            </a:r>
          </a:p>
        </p:txBody>
      </p:sp>
      <p:sp>
        <p:nvSpPr>
          <p:cNvPr id="13" name="Rectangle 12">
            <a:extLst>
              <a:ext uri="{FF2B5EF4-FFF2-40B4-BE49-F238E27FC236}">
                <a16:creationId xmlns:a16="http://schemas.microsoft.com/office/drawing/2014/main" id="{C3FC9706-E2AD-4EE3-B3BF-D0053FA90F78}"/>
              </a:ext>
            </a:extLst>
          </p:cNvPr>
          <p:cNvSpPr/>
          <p:nvPr/>
        </p:nvSpPr>
        <p:spPr>
          <a:xfrm>
            <a:off x="1143000" y="5400891"/>
            <a:ext cx="6858000" cy="374393"/>
          </a:xfrm>
          <a:prstGeom prst="rect">
            <a:avLst/>
          </a:prstGeom>
          <a:solidFill>
            <a:srgbClr val="478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2400" b="1" dirty="0">
                <a:solidFill>
                  <a:prstClr val="white"/>
                </a:solidFill>
                <a:latin typeface="Calibri"/>
              </a:rPr>
              <a:t>“I will continue to”</a:t>
            </a:r>
          </a:p>
        </p:txBody>
      </p:sp>
    </p:spTree>
    <p:extLst>
      <p:ext uri="{BB962C8B-B14F-4D97-AF65-F5344CB8AC3E}">
        <p14:creationId xmlns:p14="http://schemas.microsoft.com/office/powerpoint/2010/main" val="421703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F7B9-F889-472A-95B9-64D99D99ABA6}"/>
              </a:ext>
            </a:extLst>
          </p:cNvPr>
          <p:cNvSpPr>
            <a:spLocks noGrp="1"/>
          </p:cNvSpPr>
          <p:nvPr>
            <p:ph type="title"/>
          </p:nvPr>
        </p:nvSpPr>
        <p:spPr>
          <a:xfrm>
            <a:off x="469745" y="400887"/>
            <a:ext cx="8290534" cy="838035"/>
          </a:xfrm>
        </p:spPr>
        <p:txBody>
          <a:bodyPr/>
          <a:lstStyle/>
          <a:p>
            <a:pPr rtl="0" fontAlgn="base"/>
            <a:r>
              <a:rPr lang="en-US" sz="4400" b="1" kern="1200" dirty="0" err="1">
                <a:solidFill>
                  <a:srgbClr val="254061"/>
                </a:solidFill>
                <a:effectLst/>
                <a:latin typeface="Arial" panose="020B0604020202020204" pitchFamily="34" charset="0"/>
                <a:ea typeface="+mn-ea"/>
                <a:cs typeface="+mn-cs"/>
              </a:rPr>
              <a:t>Prosci</a:t>
            </a:r>
            <a:r>
              <a:rPr lang="en-US" sz="4400" b="1" kern="1200" dirty="0">
                <a:solidFill>
                  <a:srgbClr val="254061"/>
                </a:solidFill>
                <a:effectLst/>
                <a:latin typeface="Arial" panose="020B0604020202020204" pitchFamily="34" charset="0"/>
                <a:ea typeface="+mn-ea"/>
                <a:cs typeface="+mn-cs"/>
              </a:rPr>
              <a:t> ADKAR Model</a:t>
            </a:r>
            <a:endParaRPr lang="en-US" dirty="0">
              <a:effectLst/>
            </a:endParaRPr>
          </a:p>
        </p:txBody>
      </p:sp>
      <p:pic>
        <p:nvPicPr>
          <p:cNvPr id="10" name="Picture 9" descr="ADKAR element: Awareness, Definition: Of the need for change What you hear &quot;I understand why...&quot; Without: Employees ask the same question over and over Hoarding information and resources ADKAR element: Desire Definition: To participate and support the change What you hear: &quot;I have decided to...&quot; Without: Lower productivity, Increased turnover, Delays in implementation ADKAR element: Knowledge Definition: On how to change What you hear: &quot;I know how to...&quot; Without: Lower utilization or incorrect usage of new systems, Sustained reduction in productivity ADKAR element: Ability Definition: To implement required skill and behaviors What you hear: &quot;I am able to...&quot; Without: Employees worry whether they can be successful in the future, Greater impact on customers and partners ADKAR element: Reinforcement Definition: To sustain the change What you hear: &quot;I will continue to...&quot; Without: &quot;Employees revert back to old ways of doing work, Ultimate utilization is less than anticipated, The organization creates a history of poorly managed change">
            <a:extLst>
              <a:ext uri="{FF2B5EF4-FFF2-40B4-BE49-F238E27FC236}">
                <a16:creationId xmlns:a16="http://schemas.microsoft.com/office/drawing/2014/main" id="{C766E994-8D8C-4627-913E-18ABCEB6DCCB}"/>
              </a:ext>
            </a:extLst>
          </p:cNvPr>
          <p:cNvPicPr>
            <a:picLocks noChangeAspect="1"/>
          </p:cNvPicPr>
          <p:nvPr/>
        </p:nvPicPr>
        <p:blipFill>
          <a:blip r:embed="rId3"/>
          <a:stretch>
            <a:fillRect/>
          </a:stretch>
        </p:blipFill>
        <p:spPr>
          <a:xfrm>
            <a:off x="1139654" y="1472014"/>
            <a:ext cx="6864691" cy="3913971"/>
          </a:xfrm>
          <a:prstGeom prst="rect">
            <a:avLst/>
          </a:prstGeom>
        </p:spPr>
      </p:pic>
    </p:spTree>
    <p:extLst>
      <p:ext uri="{BB962C8B-B14F-4D97-AF65-F5344CB8AC3E}">
        <p14:creationId xmlns:p14="http://schemas.microsoft.com/office/powerpoint/2010/main" val="7856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9CD3-BD2A-8B41-8797-A0765841B7CA}"/>
              </a:ext>
            </a:extLst>
          </p:cNvPr>
          <p:cNvSpPr>
            <a:spLocks noGrp="1"/>
          </p:cNvSpPr>
          <p:nvPr>
            <p:ph type="title"/>
          </p:nvPr>
        </p:nvSpPr>
        <p:spPr>
          <a:xfrm>
            <a:off x="2435759" y="204588"/>
            <a:ext cx="7886700" cy="1251582"/>
          </a:xfrm>
        </p:spPr>
        <p:txBody>
          <a:bodyPr/>
          <a:lstStyle/>
          <a:p>
            <a:r>
              <a:rPr lang="en-US" dirty="0"/>
              <a:t>Some ADKAR Tips</a:t>
            </a:r>
          </a:p>
        </p:txBody>
      </p:sp>
      <p:sp>
        <p:nvSpPr>
          <p:cNvPr id="6" name="Content Placeholder 5">
            <a:extLst>
              <a:ext uri="{FF2B5EF4-FFF2-40B4-BE49-F238E27FC236}">
                <a16:creationId xmlns:a16="http://schemas.microsoft.com/office/drawing/2014/main" id="{001D79AF-CAEA-4486-BA16-735D6D52DF95}"/>
              </a:ext>
            </a:extLst>
          </p:cNvPr>
          <p:cNvSpPr>
            <a:spLocks noGrp="1"/>
          </p:cNvSpPr>
          <p:nvPr>
            <p:ph idx="1"/>
          </p:nvPr>
        </p:nvSpPr>
        <p:spPr>
          <a:xfrm>
            <a:off x="1986395" y="1711331"/>
            <a:ext cx="4700588" cy="3958427"/>
          </a:xfrm>
        </p:spPr>
        <p:txBody>
          <a:bodyPr>
            <a:normAutofit/>
          </a:bodyPr>
          <a:lstStyle/>
          <a:p>
            <a:pPr>
              <a:lnSpc>
                <a:spcPct val="100000"/>
              </a:lnSpc>
              <a:spcBef>
                <a:spcPts val="600"/>
              </a:spcBef>
              <a:spcAft>
                <a:spcPts val="600"/>
              </a:spcAft>
            </a:pPr>
            <a:r>
              <a:rPr lang="en-US" dirty="0"/>
              <a:t>Avoid leaping straight to Knowledge without adequately addressing Awareness and Desire</a:t>
            </a:r>
          </a:p>
          <a:p>
            <a:pPr>
              <a:lnSpc>
                <a:spcPct val="100000"/>
              </a:lnSpc>
              <a:spcBef>
                <a:spcPts val="600"/>
              </a:spcBef>
              <a:spcAft>
                <a:spcPts val="600"/>
              </a:spcAft>
            </a:pPr>
            <a:r>
              <a:rPr lang="en-US" dirty="0"/>
              <a:t>ADKAR helps with how you select and shape activities based on where there is the most need</a:t>
            </a:r>
          </a:p>
          <a:p>
            <a:pPr>
              <a:lnSpc>
                <a:spcPct val="100000"/>
              </a:lnSpc>
              <a:spcBef>
                <a:spcPts val="600"/>
              </a:spcBef>
              <a:spcAft>
                <a:spcPts val="600"/>
              </a:spcAft>
            </a:pPr>
            <a:r>
              <a:rPr lang="en-US" dirty="0"/>
              <a:t>To move forward, we need to identify the earliest barrier in the path</a:t>
            </a:r>
          </a:p>
        </p:txBody>
      </p:sp>
    </p:spTree>
    <p:extLst>
      <p:ext uri="{BB962C8B-B14F-4D97-AF65-F5344CB8AC3E}">
        <p14:creationId xmlns:p14="http://schemas.microsoft.com/office/powerpoint/2010/main" val="424181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9CD3-BD2A-8B41-8797-A0765841B7CA}"/>
              </a:ext>
            </a:extLst>
          </p:cNvPr>
          <p:cNvSpPr>
            <a:spLocks noGrp="1"/>
          </p:cNvSpPr>
          <p:nvPr>
            <p:ph type="title"/>
          </p:nvPr>
        </p:nvSpPr>
        <p:spPr>
          <a:xfrm>
            <a:off x="442793" y="164618"/>
            <a:ext cx="8258415" cy="1251582"/>
          </a:xfrm>
        </p:spPr>
        <p:txBody>
          <a:bodyPr/>
          <a:lstStyle/>
          <a:p>
            <a:pPr algn="ctr"/>
            <a:r>
              <a:rPr lang="en-US" dirty="0"/>
              <a:t>Using the New Lens: Where You Are Now</a:t>
            </a:r>
          </a:p>
        </p:txBody>
      </p:sp>
      <p:sp>
        <p:nvSpPr>
          <p:cNvPr id="6" name="Content Placeholder 5">
            <a:extLst>
              <a:ext uri="{FF2B5EF4-FFF2-40B4-BE49-F238E27FC236}">
                <a16:creationId xmlns:a16="http://schemas.microsoft.com/office/drawing/2014/main" id="{001D79AF-CAEA-4486-BA16-735D6D52DF95}"/>
              </a:ext>
            </a:extLst>
          </p:cNvPr>
          <p:cNvSpPr>
            <a:spLocks noGrp="1"/>
          </p:cNvSpPr>
          <p:nvPr>
            <p:ph idx="1"/>
          </p:nvPr>
        </p:nvSpPr>
        <p:spPr>
          <a:xfrm>
            <a:off x="1578867" y="1738012"/>
            <a:ext cx="6311355" cy="2931820"/>
          </a:xfrm>
        </p:spPr>
        <p:txBody>
          <a:bodyPr>
            <a:normAutofit/>
          </a:bodyPr>
          <a:lstStyle/>
          <a:p>
            <a:pPr>
              <a:lnSpc>
                <a:spcPct val="100000"/>
              </a:lnSpc>
              <a:spcBef>
                <a:spcPts val="600"/>
              </a:spcBef>
              <a:spcAft>
                <a:spcPts val="600"/>
              </a:spcAft>
            </a:pPr>
            <a:r>
              <a:rPr lang="en-US" sz="2400" dirty="0"/>
              <a:t>Each person will do this on their own and share back with the group</a:t>
            </a:r>
          </a:p>
          <a:p>
            <a:pPr>
              <a:lnSpc>
                <a:spcPct val="100000"/>
              </a:lnSpc>
              <a:spcBef>
                <a:spcPts val="600"/>
              </a:spcBef>
              <a:spcAft>
                <a:spcPts val="600"/>
              </a:spcAft>
            </a:pPr>
            <a:r>
              <a:rPr lang="en-US" sz="2400" dirty="0"/>
              <a:t>Using the ADKAR Assessment Tool in your workbook,  determine where you are in relation to your team’s Aim statement</a:t>
            </a:r>
          </a:p>
          <a:p>
            <a:pPr>
              <a:lnSpc>
                <a:spcPct val="100000"/>
              </a:lnSpc>
              <a:spcBef>
                <a:spcPts val="600"/>
              </a:spcBef>
              <a:spcAft>
                <a:spcPts val="600"/>
              </a:spcAft>
            </a:pPr>
            <a:r>
              <a:rPr lang="en-US" sz="2400" dirty="0"/>
              <a:t>Take about 10 minutes, then share</a:t>
            </a:r>
          </a:p>
        </p:txBody>
      </p:sp>
    </p:spTree>
    <p:extLst>
      <p:ext uri="{BB962C8B-B14F-4D97-AF65-F5344CB8AC3E}">
        <p14:creationId xmlns:p14="http://schemas.microsoft.com/office/powerpoint/2010/main" val="2304143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9CD3-BD2A-8B41-8797-A0765841B7CA}"/>
              </a:ext>
            </a:extLst>
          </p:cNvPr>
          <p:cNvSpPr>
            <a:spLocks noGrp="1"/>
          </p:cNvSpPr>
          <p:nvPr>
            <p:ph type="title"/>
          </p:nvPr>
        </p:nvSpPr>
        <p:spPr>
          <a:xfrm>
            <a:off x="344315" y="239884"/>
            <a:ext cx="8455370" cy="1251582"/>
          </a:xfrm>
        </p:spPr>
        <p:txBody>
          <a:bodyPr>
            <a:noAutofit/>
          </a:bodyPr>
          <a:lstStyle/>
          <a:p>
            <a:pPr algn="ctr"/>
            <a:r>
              <a:rPr lang="en-US" sz="4000" dirty="0"/>
              <a:t>Using the New Lens: Your Barrier Point </a:t>
            </a:r>
          </a:p>
        </p:txBody>
      </p:sp>
      <p:sp>
        <p:nvSpPr>
          <p:cNvPr id="6" name="Content Placeholder 5">
            <a:extLst>
              <a:ext uri="{FF2B5EF4-FFF2-40B4-BE49-F238E27FC236}">
                <a16:creationId xmlns:a16="http://schemas.microsoft.com/office/drawing/2014/main" id="{001D79AF-CAEA-4486-BA16-735D6D52DF95}"/>
              </a:ext>
            </a:extLst>
          </p:cNvPr>
          <p:cNvSpPr>
            <a:spLocks noGrp="1"/>
          </p:cNvSpPr>
          <p:nvPr>
            <p:ph idx="1"/>
          </p:nvPr>
        </p:nvSpPr>
        <p:spPr>
          <a:xfrm>
            <a:off x="407658" y="1566734"/>
            <a:ext cx="6101631" cy="2992498"/>
          </a:xfrm>
        </p:spPr>
        <p:txBody>
          <a:bodyPr>
            <a:normAutofit/>
          </a:bodyPr>
          <a:lstStyle/>
          <a:p>
            <a:pPr>
              <a:lnSpc>
                <a:spcPct val="100000"/>
              </a:lnSpc>
              <a:spcBef>
                <a:spcPts val="600"/>
              </a:spcBef>
              <a:spcAft>
                <a:spcPts val="600"/>
              </a:spcAft>
            </a:pPr>
            <a:r>
              <a:rPr lang="en-US" sz="2800" dirty="0"/>
              <a:t>Now, circle your first low score (3 or below) on the chart</a:t>
            </a:r>
          </a:p>
          <a:p>
            <a:pPr>
              <a:lnSpc>
                <a:spcPct val="100000"/>
              </a:lnSpc>
              <a:spcBef>
                <a:spcPts val="600"/>
              </a:spcBef>
              <a:spcAft>
                <a:spcPts val="600"/>
              </a:spcAft>
            </a:pPr>
            <a:r>
              <a:rPr lang="en-US" sz="2800" dirty="0"/>
              <a:t>This is your </a:t>
            </a:r>
            <a:r>
              <a:rPr lang="en-US" sz="2800" b="1" dirty="0"/>
              <a:t>barrier point</a:t>
            </a:r>
          </a:p>
          <a:p>
            <a:pPr>
              <a:lnSpc>
                <a:spcPct val="100000"/>
              </a:lnSpc>
              <a:spcBef>
                <a:spcPts val="600"/>
              </a:spcBef>
              <a:spcAft>
                <a:spcPts val="600"/>
              </a:spcAft>
            </a:pPr>
            <a:r>
              <a:rPr lang="en-US" sz="2800" dirty="0"/>
              <a:t>Take a few minutes for people in your group to share these.  Use generous listening – don’t try to ‘fix’</a:t>
            </a:r>
          </a:p>
        </p:txBody>
      </p:sp>
    </p:spTree>
    <p:extLst>
      <p:ext uri="{BB962C8B-B14F-4D97-AF65-F5344CB8AC3E}">
        <p14:creationId xmlns:p14="http://schemas.microsoft.com/office/powerpoint/2010/main" val="395621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9CD3-BD2A-8B41-8797-A0765841B7CA}"/>
              </a:ext>
            </a:extLst>
          </p:cNvPr>
          <p:cNvSpPr>
            <a:spLocks noGrp="1"/>
          </p:cNvSpPr>
          <p:nvPr>
            <p:ph type="title"/>
          </p:nvPr>
        </p:nvSpPr>
        <p:spPr>
          <a:xfrm>
            <a:off x="614124" y="164618"/>
            <a:ext cx="7915752" cy="1251582"/>
          </a:xfrm>
        </p:spPr>
        <p:txBody>
          <a:bodyPr/>
          <a:lstStyle/>
          <a:p>
            <a:pPr algn="ctr"/>
            <a:r>
              <a:rPr lang="en-US" dirty="0"/>
              <a:t>Large Group Activity: </a:t>
            </a:r>
            <a:br>
              <a:rPr lang="en-US" dirty="0"/>
            </a:br>
            <a:r>
              <a:rPr lang="en-US" dirty="0"/>
              <a:t>Walking in Someone Else’s Shoes</a:t>
            </a:r>
          </a:p>
        </p:txBody>
      </p:sp>
      <p:sp>
        <p:nvSpPr>
          <p:cNvPr id="6" name="Content Placeholder 5">
            <a:extLst>
              <a:ext uri="{FF2B5EF4-FFF2-40B4-BE49-F238E27FC236}">
                <a16:creationId xmlns:a16="http://schemas.microsoft.com/office/drawing/2014/main" id="{001D79AF-CAEA-4486-BA16-735D6D52DF95}"/>
              </a:ext>
            </a:extLst>
          </p:cNvPr>
          <p:cNvSpPr>
            <a:spLocks noGrp="1"/>
          </p:cNvSpPr>
          <p:nvPr>
            <p:ph idx="1"/>
          </p:nvPr>
        </p:nvSpPr>
        <p:spPr>
          <a:xfrm>
            <a:off x="893135" y="1595140"/>
            <a:ext cx="7527851" cy="4340712"/>
          </a:xfrm>
        </p:spPr>
        <p:txBody>
          <a:bodyPr>
            <a:normAutofit/>
          </a:bodyPr>
          <a:lstStyle/>
          <a:p>
            <a:pPr>
              <a:lnSpc>
                <a:spcPct val="100000"/>
              </a:lnSpc>
              <a:spcBef>
                <a:spcPts val="600"/>
              </a:spcBef>
              <a:spcAft>
                <a:spcPts val="600"/>
              </a:spcAft>
            </a:pPr>
            <a:r>
              <a:rPr lang="en-US" sz="3200" dirty="0"/>
              <a:t>Consider clinicians who will be impacted by your Aim.  Take their perspective</a:t>
            </a:r>
          </a:p>
          <a:p>
            <a:pPr>
              <a:lnSpc>
                <a:spcPct val="100000"/>
              </a:lnSpc>
              <a:spcBef>
                <a:spcPts val="600"/>
              </a:spcBef>
              <a:spcAft>
                <a:spcPts val="600"/>
              </a:spcAft>
            </a:pPr>
            <a:r>
              <a:rPr lang="en-US" sz="3200" dirty="0"/>
              <a:t>You will move around the room in a moment</a:t>
            </a:r>
          </a:p>
          <a:p>
            <a:pPr>
              <a:lnSpc>
                <a:spcPct val="100000"/>
              </a:lnSpc>
              <a:spcBef>
                <a:spcPts val="600"/>
              </a:spcBef>
              <a:spcAft>
                <a:spcPts val="600"/>
              </a:spcAft>
            </a:pPr>
            <a:r>
              <a:rPr lang="en-US" sz="3200" dirty="0"/>
              <a:t>What do we usually do to move people forward?</a:t>
            </a:r>
          </a:p>
          <a:p>
            <a:pPr>
              <a:lnSpc>
                <a:spcPct val="100000"/>
              </a:lnSpc>
              <a:spcBef>
                <a:spcPts val="600"/>
              </a:spcBef>
              <a:spcAft>
                <a:spcPts val="600"/>
              </a:spcAft>
            </a:pPr>
            <a:r>
              <a:rPr lang="en-US" sz="3200" dirty="0"/>
              <a:t>Anything that might work better?</a:t>
            </a:r>
          </a:p>
        </p:txBody>
      </p:sp>
    </p:spTree>
    <p:extLst>
      <p:ext uri="{BB962C8B-B14F-4D97-AF65-F5344CB8AC3E}">
        <p14:creationId xmlns:p14="http://schemas.microsoft.com/office/powerpoint/2010/main" val="207471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420" y="346463"/>
            <a:ext cx="8229600" cy="698681"/>
          </a:xfrm>
        </p:spPr>
        <p:txBody>
          <a:bodyPr>
            <a:normAutofit/>
          </a:bodyPr>
          <a:lstStyle/>
          <a:p>
            <a:r>
              <a:rPr lang="en-US" sz="4000" dirty="0">
                <a:ln>
                  <a:solidFill>
                    <a:sysClr val="windowText" lastClr="000000"/>
                  </a:solidFill>
                </a:ln>
                <a:solidFill>
                  <a:sysClr val="windowText" lastClr="000000"/>
                </a:solidFill>
              </a:rPr>
              <a:t>Where We Are Going</a:t>
            </a:r>
          </a:p>
        </p:txBody>
      </p:sp>
      <p:sp>
        <p:nvSpPr>
          <p:cNvPr id="4" name="TextBox 3"/>
          <p:cNvSpPr txBox="1"/>
          <p:nvPr/>
        </p:nvSpPr>
        <p:spPr>
          <a:xfrm>
            <a:off x="427512" y="1353787"/>
            <a:ext cx="809897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n-lt"/>
              </a:rPr>
              <a:t>SWOT Analysis Revisited</a:t>
            </a:r>
          </a:p>
          <a:p>
            <a:pPr marL="457200" indent="-457200">
              <a:buFont typeface="Arial" panose="020B0604020202020204" pitchFamily="34" charset="0"/>
              <a:buChar char="•"/>
            </a:pPr>
            <a:r>
              <a:rPr lang="en-US" sz="2800" dirty="0">
                <a:latin typeface="+mn-lt"/>
              </a:rPr>
              <a:t>Advanced Change Management</a:t>
            </a:r>
          </a:p>
          <a:p>
            <a:pPr marL="457200" indent="-457200">
              <a:buFont typeface="Arial" panose="020B0604020202020204" pitchFamily="34" charset="0"/>
              <a:buChar char="•"/>
            </a:pPr>
            <a:r>
              <a:rPr lang="en-US" sz="2800" dirty="0">
                <a:latin typeface="+mn-lt"/>
              </a:rPr>
              <a:t>ADKAR and the People Side</a:t>
            </a:r>
          </a:p>
        </p:txBody>
      </p:sp>
    </p:spTree>
    <p:extLst>
      <p:ext uri="{BB962C8B-B14F-4D97-AF65-F5344CB8AC3E}">
        <p14:creationId xmlns:p14="http://schemas.microsoft.com/office/powerpoint/2010/main" val="647652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9CD3-BD2A-8B41-8797-A0765841B7CA}"/>
              </a:ext>
            </a:extLst>
          </p:cNvPr>
          <p:cNvSpPr>
            <a:spLocks noGrp="1"/>
          </p:cNvSpPr>
          <p:nvPr>
            <p:ph type="title"/>
          </p:nvPr>
        </p:nvSpPr>
        <p:spPr>
          <a:xfrm>
            <a:off x="640300" y="400541"/>
            <a:ext cx="7915752" cy="1251582"/>
          </a:xfrm>
        </p:spPr>
        <p:txBody>
          <a:bodyPr>
            <a:normAutofit/>
          </a:bodyPr>
          <a:lstStyle/>
          <a:p>
            <a:r>
              <a:rPr lang="en-US" dirty="0"/>
              <a:t>Small Group Activity: </a:t>
            </a:r>
            <a:br>
              <a:rPr lang="en-US" dirty="0"/>
            </a:br>
            <a:r>
              <a:rPr lang="en-US" dirty="0"/>
              <a:t>Change Participants &amp; Impacted Groups</a:t>
            </a:r>
          </a:p>
        </p:txBody>
      </p:sp>
      <p:sp>
        <p:nvSpPr>
          <p:cNvPr id="6" name="Content Placeholder 5">
            <a:extLst>
              <a:ext uri="{FF2B5EF4-FFF2-40B4-BE49-F238E27FC236}">
                <a16:creationId xmlns:a16="http://schemas.microsoft.com/office/drawing/2014/main" id="{001D79AF-CAEA-4486-BA16-735D6D52DF95}"/>
              </a:ext>
            </a:extLst>
          </p:cNvPr>
          <p:cNvSpPr>
            <a:spLocks noGrp="1"/>
          </p:cNvSpPr>
          <p:nvPr>
            <p:ph idx="1"/>
          </p:nvPr>
        </p:nvSpPr>
        <p:spPr>
          <a:xfrm>
            <a:off x="1280600" y="1961897"/>
            <a:ext cx="6635152" cy="3602873"/>
          </a:xfrm>
        </p:spPr>
        <p:txBody>
          <a:bodyPr>
            <a:normAutofit fontScale="92500"/>
          </a:bodyPr>
          <a:lstStyle/>
          <a:p>
            <a:pPr>
              <a:lnSpc>
                <a:spcPct val="120000"/>
              </a:lnSpc>
              <a:spcBef>
                <a:spcPts val="600"/>
              </a:spcBef>
              <a:spcAft>
                <a:spcPts val="600"/>
              </a:spcAft>
            </a:pPr>
            <a:r>
              <a:rPr lang="en-US" sz="2600" dirty="0"/>
              <a:t>Why is it important to consider groups your Aim will affect?</a:t>
            </a:r>
          </a:p>
          <a:p>
            <a:pPr>
              <a:lnSpc>
                <a:spcPct val="120000"/>
              </a:lnSpc>
              <a:spcBef>
                <a:spcPts val="600"/>
              </a:spcBef>
              <a:spcAft>
                <a:spcPts val="600"/>
              </a:spcAft>
            </a:pPr>
            <a:r>
              <a:rPr lang="en-US" sz="2600" dirty="0"/>
              <a:t>Using the guide in your workbook, list the groups who will be impacted by your Aim</a:t>
            </a:r>
          </a:p>
          <a:p>
            <a:pPr>
              <a:lnSpc>
                <a:spcPct val="120000"/>
              </a:lnSpc>
              <a:spcBef>
                <a:spcPts val="600"/>
              </a:spcBef>
              <a:spcAft>
                <a:spcPts val="600"/>
              </a:spcAft>
            </a:pPr>
            <a:r>
              <a:rPr lang="en-US" sz="2600" dirty="0"/>
              <a:t>Apply ADKAR to those groups – enter into PowerPoint</a:t>
            </a:r>
          </a:p>
          <a:p>
            <a:pPr>
              <a:lnSpc>
                <a:spcPct val="120000"/>
              </a:lnSpc>
              <a:spcBef>
                <a:spcPts val="600"/>
              </a:spcBef>
              <a:spcAft>
                <a:spcPts val="600"/>
              </a:spcAft>
            </a:pPr>
            <a:r>
              <a:rPr lang="en-US" sz="2600" dirty="0"/>
              <a:t>Don’t  fill out the last column – we’ll get there</a:t>
            </a:r>
          </a:p>
        </p:txBody>
      </p:sp>
    </p:spTree>
    <p:extLst>
      <p:ext uri="{BB962C8B-B14F-4D97-AF65-F5344CB8AC3E}">
        <p14:creationId xmlns:p14="http://schemas.microsoft.com/office/powerpoint/2010/main" val="2067302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3221-8BB0-4880-86D3-67A850B9B3D5}"/>
              </a:ext>
            </a:extLst>
          </p:cNvPr>
          <p:cNvSpPr>
            <a:spLocks noGrp="1"/>
          </p:cNvSpPr>
          <p:nvPr>
            <p:ph type="title" idx="4294967295"/>
          </p:nvPr>
        </p:nvSpPr>
        <p:spPr>
          <a:xfrm>
            <a:off x="628650" y="365125"/>
            <a:ext cx="7886700" cy="1325563"/>
          </a:xfrm>
          <a:prstGeom prst="rect">
            <a:avLst/>
          </a:prstGeom>
        </p:spPr>
        <p:txBody>
          <a:bodyPr/>
          <a:lstStyle/>
          <a:p>
            <a:pPr rtl="0" eaLnBrk="1" fontAlgn="base" hangingPunct="1"/>
            <a:r>
              <a:rPr lang="en-US" sz="3600" b="1" kern="1200" dirty="0">
                <a:solidFill>
                  <a:srgbClr val="254061"/>
                </a:solidFill>
                <a:effectLst/>
                <a:latin typeface="Calibri" panose="020F0502020204030204" pitchFamily="34" charset="0"/>
                <a:ea typeface="ヒラギノ角ゴ Pro W3"/>
                <a:cs typeface="ヒラギノ角ゴ Pro W3"/>
              </a:rPr>
              <a:t>Impacted Groups: Barriers and Elements</a:t>
            </a:r>
            <a:endParaRPr lang="en-US" dirty="0">
              <a:effectLst/>
            </a:endParaRPr>
          </a:p>
        </p:txBody>
      </p:sp>
      <p:pic>
        <p:nvPicPr>
          <p:cNvPr id="6" name="Picture 5" descr="Laptop with Impacted Groups: Barriers &amp; Elements written on the screen. There is a table on the screen with the columns &quot;Group&quot;, &quot;Supervisor/Sponsor&quot;, &quot;Level of Expected Resistance (High/Med/Low)&quot;, &quot;Resistance Notes&quot;, &quot;ADKAR Barrier Point&quot;, and &quot;Element to Address Barrier Point&quot;. Under the &quot;ADKAR Barrier Point&quot; column are the columns &quot;A&quot;, &quot;D&quot;, &quot;K&quot;, &quot;A&quot;, and &quot;R&quot;.">
            <a:extLst>
              <a:ext uri="{FF2B5EF4-FFF2-40B4-BE49-F238E27FC236}">
                <a16:creationId xmlns:a16="http://schemas.microsoft.com/office/drawing/2014/main" id="{BC2A6D55-2B8C-AE40-80A0-7C795758D519}"/>
              </a:ext>
            </a:extLst>
          </p:cNvPr>
          <p:cNvPicPr>
            <a:picLocks noChangeAspect="1"/>
          </p:cNvPicPr>
          <p:nvPr/>
        </p:nvPicPr>
        <p:blipFill>
          <a:blip r:embed="rId3"/>
          <a:stretch>
            <a:fillRect/>
          </a:stretch>
        </p:blipFill>
        <p:spPr>
          <a:xfrm>
            <a:off x="482997" y="1100835"/>
            <a:ext cx="8178800" cy="5588000"/>
          </a:xfrm>
          <a:prstGeom prst="rect">
            <a:avLst/>
          </a:prstGeom>
        </p:spPr>
      </p:pic>
    </p:spTree>
    <p:extLst>
      <p:ext uri="{BB962C8B-B14F-4D97-AF65-F5344CB8AC3E}">
        <p14:creationId xmlns:p14="http://schemas.microsoft.com/office/powerpoint/2010/main" val="2128021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B2D11F-6F38-AF4F-8D31-8BC47B17CCB6}"/>
              </a:ext>
            </a:extLst>
          </p:cNvPr>
          <p:cNvSpPr>
            <a:spLocks noGrp="1"/>
          </p:cNvSpPr>
          <p:nvPr>
            <p:ph type="title"/>
          </p:nvPr>
        </p:nvSpPr>
        <p:spPr>
          <a:xfrm>
            <a:off x="2261537" y="114156"/>
            <a:ext cx="4194680" cy="884239"/>
          </a:xfrm>
        </p:spPr>
        <p:txBody>
          <a:bodyPr>
            <a:normAutofit/>
          </a:bodyPr>
          <a:lstStyle/>
          <a:p>
            <a:r>
              <a:rPr lang="en-US" sz="4400" dirty="0"/>
              <a:t>Points to Ponder</a:t>
            </a:r>
          </a:p>
        </p:txBody>
      </p:sp>
      <p:sp>
        <p:nvSpPr>
          <p:cNvPr id="2" name="Content Placeholder 1">
            <a:extLst>
              <a:ext uri="{FF2B5EF4-FFF2-40B4-BE49-F238E27FC236}">
                <a16:creationId xmlns:a16="http://schemas.microsoft.com/office/drawing/2014/main" id="{A9FC42B9-489A-4DA2-95E3-91EE22B96228}"/>
              </a:ext>
            </a:extLst>
          </p:cNvPr>
          <p:cNvSpPr>
            <a:spLocks noGrp="1"/>
          </p:cNvSpPr>
          <p:nvPr>
            <p:ph idx="1"/>
          </p:nvPr>
        </p:nvSpPr>
        <p:spPr>
          <a:xfrm>
            <a:off x="1999383" y="999263"/>
            <a:ext cx="5079207" cy="4943770"/>
          </a:xfrm>
        </p:spPr>
        <p:txBody>
          <a:bodyPr>
            <a:normAutofit lnSpcReduction="10000"/>
          </a:bodyPr>
          <a:lstStyle/>
          <a:p>
            <a:pPr>
              <a:lnSpc>
                <a:spcPct val="100000"/>
              </a:lnSpc>
              <a:spcBef>
                <a:spcPts val="600"/>
              </a:spcBef>
              <a:spcAft>
                <a:spcPts val="600"/>
              </a:spcAft>
            </a:pPr>
            <a:r>
              <a:rPr lang="en-US" sz="2400" dirty="0"/>
              <a:t>Who is involved?</a:t>
            </a:r>
          </a:p>
          <a:p>
            <a:pPr>
              <a:lnSpc>
                <a:spcPct val="100000"/>
              </a:lnSpc>
              <a:spcBef>
                <a:spcPts val="600"/>
              </a:spcBef>
              <a:spcAft>
                <a:spcPts val="600"/>
              </a:spcAft>
            </a:pPr>
            <a:r>
              <a:rPr lang="en-US" sz="2400" dirty="0"/>
              <a:t>Who could be impacted or affected?</a:t>
            </a:r>
          </a:p>
          <a:p>
            <a:pPr>
              <a:lnSpc>
                <a:spcPct val="100000"/>
              </a:lnSpc>
              <a:spcBef>
                <a:spcPts val="600"/>
              </a:spcBef>
              <a:spcAft>
                <a:spcPts val="600"/>
              </a:spcAft>
            </a:pPr>
            <a:r>
              <a:rPr lang="en-US" sz="2400" dirty="0"/>
              <a:t>Who stands to gain or lose as a result?</a:t>
            </a:r>
          </a:p>
          <a:p>
            <a:pPr>
              <a:lnSpc>
                <a:spcPct val="100000"/>
              </a:lnSpc>
              <a:spcBef>
                <a:spcPts val="600"/>
              </a:spcBef>
              <a:spcAft>
                <a:spcPts val="600"/>
              </a:spcAft>
            </a:pPr>
            <a:r>
              <a:rPr lang="en-US" sz="2400" dirty="0"/>
              <a:t>Who could impact your success?</a:t>
            </a:r>
          </a:p>
          <a:p>
            <a:pPr>
              <a:lnSpc>
                <a:spcPct val="100000"/>
              </a:lnSpc>
              <a:spcBef>
                <a:spcPts val="600"/>
              </a:spcBef>
              <a:spcAft>
                <a:spcPts val="600"/>
              </a:spcAft>
            </a:pPr>
            <a:r>
              <a:rPr lang="en-US" sz="2400" dirty="0"/>
              <a:t>Who needs this to succeed?</a:t>
            </a:r>
          </a:p>
          <a:p>
            <a:pPr>
              <a:lnSpc>
                <a:spcPct val="100000"/>
              </a:lnSpc>
              <a:spcBef>
                <a:spcPts val="600"/>
              </a:spcBef>
              <a:spcAft>
                <a:spcPts val="600"/>
              </a:spcAft>
            </a:pPr>
            <a:r>
              <a:rPr lang="en-US" sz="2400" dirty="0"/>
              <a:t>Who might prefer this fails?</a:t>
            </a:r>
          </a:p>
          <a:p>
            <a:pPr>
              <a:lnSpc>
                <a:spcPct val="100000"/>
              </a:lnSpc>
              <a:spcBef>
                <a:spcPts val="600"/>
              </a:spcBef>
              <a:spcAft>
                <a:spcPts val="600"/>
              </a:spcAft>
            </a:pPr>
            <a:r>
              <a:rPr lang="en-US" sz="2400" dirty="0"/>
              <a:t>Who will report out on this work?</a:t>
            </a:r>
          </a:p>
          <a:p>
            <a:pPr>
              <a:lnSpc>
                <a:spcPct val="100000"/>
              </a:lnSpc>
              <a:spcBef>
                <a:spcPts val="600"/>
              </a:spcBef>
              <a:spcAft>
                <a:spcPts val="600"/>
              </a:spcAft>
            </a:pPr>
            <a:r>
              <a:rPr lang="en-US" sz="2400" dirty="0"/>
              <a:t>Who will care about the progress?</a:t>
            </a:r>
          </a:p>
          <a:p>
            <a:pPr>
              <a:lnSpc>
                <a:spcPct val="100000"/>
              </a:lnSpc>
              <a:spcBef>
                <a:spcPts val="600"/>
              </a:spcBef>
              <a:spcAft>
                <a:spcPts val="600"/>
              </a:spcAft>
            </a:pPr>
            <a:r>
              <a:rPr lang="en-US" sz="2400" dirty="0"/>
              <a:t>Who will use your outcome data?</a:t>
            </a:r>
          </a:p>
        </p:txBody>
      </p:sp>
    </p:spTree>
    <p:extLst>
      <p:ext uri="{BB962C8B-B14F-4D97-AF65-F5344CB8AC3E}">
        <p14:creationId xmlns:p14="http://schemas.microsoft.com/office/powerpoint/2010/main" val="849732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F7C1-A45F-4F53-964C-FE638EC009C7}"/>
              </a:ext>
            </a:extLst>
          </p:cNvPr>
          <p:cNvSpPr>
            <a:spLocks noGrp="1"/>
          </p:cNvSpPr>
          <p:nvPr>
            <p:ph type="ctrTitle"/>
          </p:nvPr>
        </p:nvSpPr>
        <p:spPr/>
        <p:txBody>
          <a:bodyPr/>
          <a:lstStyle/>
          <a:p>
            <a:r>
              <a:rPr lang="en-US" sz="4000" b="1" i="0" dirty="0">
                <a:cs typeface="Arial"/>
              </a:rPr>
              <a:t>13. Bridges, Trees, and Bears – Oh My!  </a:t>
            </a:r>
            <a:r>
              <a:rPr lang="en-US" sz="4000" b="1" i="0" dirty="0">
                <a:solidFill>
                  <a:srgbClr val="FFFFFF"/>
                </a:solidFill>
                <a:cs typeface="Arial"/>
              </a:rPr>
              <a:t>Navigating Barriers</a:t>
            </a:r>
            <a:endParaRPr lang="en-US" dirty="0"/>
          </a:p>
        </p:txBody>
      </p:sp>
      <p:sp>
        <p:nvSpPr>
          <p:cNvPr id="4" name="Subtitle 1">
            <a:extLst>
              <a:ext uri="{FF2B5EF4-FFF2-40B4-BE49-F238E27FC236}">
                <a16:creationId xmlns:a16="http://schemas.microsoft.com/office/drawing/2014/main" id="{D75510F0-2A7B-3444-97AE-3BD92EC82E1A}"/>
              </a:ext>
            </a:extLst>
          </p:cNvPr>
          <p:cNvSpPr txBox="1">
            <a:spLocks/>
          </p:cNvSpPr>
          <p:nvPr/>
        </p:nvSpPr>
        <p:spPr>
          <a:xfrm>
            <a:off x="1029342" y="4486875"/>
            <a:ext cx="6303580" cy="1823162"/>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pPr algn="ctr" fontAlgn="auto">
              <a:spcAft>
                <a:spcPts val="0"/>
              </a:spcAft>
            </a:pPr>
            <a:r>
              <a:rPr lang="en-US" b="0" i="1" dirty="0"/>
              <a:t>The Journey to Transformation</a:t>
            </a:r>
          </a:p>
        </p:txBody>
      </p:sp>
    </p:spTree>
    <p:extLst>
      <p:ext uri="{BB962C8B-B14F-4D97-AF65-F5344CB8AC3E}">
        <p14:creationId xmlns:p14="http://schemas.microsoft.com/office/powerpoint/2010/main" val="3952877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DFBEB9-E77D-0049-9229-C8FBE8F5FAB1}"/>
              </a:ext>
            </a:extLst>
          </p:cNvPr>
          <p:cNvSpPr>
            <a:spLocks noGrp="1"/>
          </p:cNvSpPr>
          <p:nvPr>
            <p:ph type="title"/>
          </p:nvPr>
        </p:nvSpPr>
        <p:spPr>
          <a:xfrm>
            <a:off x="628650" y="459584"/>
            <a:ext cx="7886700" cy="2852737"/>
          </a:xfrm>
        </p:spPr>
        <p:txBody>
          <a:bodyPr/>
          <a:lstStyle/>
          <a:p>
            <a:r>
              <a:rPr lang="en-US" dirty="0"/>
              <a:t>Let’s Return to Our Lists of Barriers for a Moment</a:t>
            </a:r>
          </a:p>
        </p:txBody>
      </p:sp>
      <p:sp>
        <p:nvSpPr>
          <p:cNvPr id="10" name="TextBox 9">
            <a:extLst>
              <a:ext uri="{FF2B5EF4-FFF2-40B4-BE49-F238E27FC236}">
                <a16:creationId xmlns:a16="http://schemas.microsoft.com/office/drawing/2014/main" id="{5D56227F-E5F7-C840-876B-E935C5573F9C}"/>
              </a:ext>
            </a:extLst>
          </p:cNvPr>
          <p:cNvSpPr txBox="1"/>
          <p:nvPr/>
        </p:nvSpPr>
        <p:spPr>
          <a:xfrm>
            <a:off x="3450105" y="3706200"/>
            <a:ext cx="2243789" cy="1477328"/>
          </a:xfrm>
          <a:prstGeom prst="rect">
            <a:avLst/>
          </a:prstGeom>
          <a:solidFill>
            <a:schemeClr val="accent6">
              <a:lumMod val="40000"/>
              <a:lumOff val="60000"/>
            </a:schemeClr>
          </a:solidFill>
        </p:spPr>
        <p:txBody>
          <a:bodyPr wrap="square" rtlCol="0">
            <a:spAutoFit/>
          </a:bodyPr>
          <a:lstStyle/>
          <a:p>
            <a:r>
              <a:rPr lang="en-US" dirty="0">
                <a:solidFill>
                  <a:schemeClr val="tx2"/>
                </a:solidFill>
              </a:rPr>
              <a:t>It may feel this way sometimes, but we have tools even for the biggest obstacles...</a:t>
            </a:r>
          </a:p>
        </p:txBody>
      </p:sp>
    </p:spTree>
    <p:extLst>
      <p:ext uri="{BB962C8B-B14F-4D97-AF65-F5344CB8AC3E}">
        <p14:creationId xmlns:p14="http://schemas.microsoft.com/office/powerpoint/2010/main" val="423497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A9B0-8151-48BB-ACE8-8E544B541805}"/>
              </a:ext>
            </a:extLst>
          </p:cNvPr>
          <p:cNvSpPr>
            <a:spLocks noGrp="1"/>
          </p:cNvSpPr>
          <p:nvPr>
            <p:ph type="title"/>
          </p:nvPr>
        </p:nvSpPr>
        <p:spPr>
          <a:xfrm>
            <a:off x="184666" y="54636"/>
            <a:ext cx="6989796" cy="1232827"/>
          </a:xfrm>
        </p:spPr>
        <p:txBody>
          <a:bodyPr>
            <a:normAutofit/>
          </a:bodyPr>
          <a:lstStyle/>
          <a:p>
            <a:r>
              <a:rPr lang="en-US" sz="3600" dirty="0"/>
              <a:t>The Lucky 7:  </a:t>
            </a:r>
            <a:br>
              <a:rPr lang="en-US" sz="3600" dirty="0"/>
            </a:br>
            <a:r>
              <a:rPr lang="en-US" sz="3600" dirty="0"/>
              <a:t>7 Elements to Address Barriers</a:t>
            </a:r>
            <a:endParaRPr lang="en-US" sz="2400" dirty="0"/>
          </a:p>
        </p:txBody>
      </p:sp>
      <p:sp>
        <p:nvSpPr>
          <p:cNvPr id="7" name="TextBox 6">
            <a:extLst>
              <a:ext uri="{FF2B5EF4-FFF2-40B4-BE49-F238E27FC236}">
                <a16:creationId xmlns:a16="http://schemas.microsoft.com/office/drawing/2014/main" id="{D512520A-6B6D-E741-B460-1FEEE955DBDF}"/>
              </a:ext>
            </a:extLst>
          </p:cNvPr>
          <p:cNvSpPr txBox="1"/>
          <p:nvPr/>
        </p:nvSpPr>
        <p:spPr>
          <a:xfrm>
            <a:off x="2928941" y="1535257"/>
            <a:ext cx="4257674" cy="4462760"/>
          </a:xfrm>
          <a:prstGeom prst="rect">
            <a:avLst/>
          </a:prstGeom>
          <a:noFill/>
        </p:spPr>
        <p:txBody>
          <a:bodyPr wrap="square" rtlCol="0">
            <a:spAutoFit/>
          </a:bodyPr>
          <a:lstStyle/>
          <a:p>
            <a:pPr marL="342900" indent="-342900">
              <a:spcBef>
                <a:spcPts val="600"/>
              </a:spcBef>
              <a:spcAft>
                <a:spcPts val="600"/>
              </a:spcAft>
              <a:buFont typeface="+mj-lt"/>
              <a:buAutoNum type="arabicPeriod"/>
            </a:pPr>
            <a:r>
              <a:rPr lang="en-US" sz="2800" dirty="0"/>
              <a:t>Communication</a:t>
            </a:r>
          </a:p>
          <a:p>
            <a:pPr marL="342900" indent="-342900">
              <a:spcBef>
                <a:spcPts val="600"/>
              </a:spcBef>
              <a:spcAft>
                <a:spcPts val="600"/>
              </a:spcAft>
              <a:buFont typeface="+mj-lt"/>
              <a:buAutoNum type="arabicPeriod"/>
            </a:pPr>
            <a:r>
              <a:rPr lang="en-US" sz="2800" dirty="0"/>
              <a:t>Sponsorship</a:t>
            </a:r>
          </a:p>
          <a:p>
            <a:pPr marL="342900" indent="-342900">
              <a:spcBef>
                <a:spcPts val="600"/>
              </a:spcBef>
              <a:spcAft>
                <a:spcPts val="600"/>
              </a:spcAft>
              <a:buFont typeface="+mj-lt"/>
              <a:buAutoNum type="arabicPeriod"/>
            </a:pPr>
            <a:r>
              <a:rPr lang="en-US" sz="2800" dirty="0"/>
              <a:t>Resistance Management</a:t>
            </a:r>
          </a:p>
          <a:p>
            <a:pPr marL="342900" indent="-342900">
              <a:spcBef>
                <a:spcPts val="600"/>
              </a:spcBef>
              <a:spcAft>
                <a:spcPts val="600"/>
              </a:spcAft>
              <a:buFont typeface="+mj-lt"/>
              <a:buAutoNum type="arabicPeriod"/>
            </a:pPr>
            <a:r>
              <a:rPr lang="en-US" sz="2800" dirty="0"/>
              <a:t>Coaching</a:t>
            </a:r>
          </a:p>
          <a:p>
            <a:pPr marL="342900" indent="-342900">
              <a:spcBef>
                <a:spcPts val="600"/>
              </a:spcBef>
              <a:spcAft>
                <a:spcPts val="600"/>
              </a:spcAft>
              <a:buFont typeface="+mj-lt"/>
              <a:buAutoNum type="arabicPeriod"/>
            </a:pPr>
            <a:r>
              <a:rPr lang="en-US" sz="2800" dirty="0"/>
              <a:t>Nuts and Bolts</a:t>
            </a:r>
          </a:p>
          <a:p>
            <a:pPr marL="342900" indent="-342900">
              <a:spcBef>
                <a:spcPts val="600"/>
              </a:spcBef>
              <a:spcAft>
                <a:spcPts val="600"/>
              </a:spcAft>
              <a:buFont typeface="+mj-lt"/>
              <a:buAutoNum type="arabicPeriod"/>
            </a:pPr>
            <a:r>
              <a:rPr lang="en-US" sz="2800" dirty="0"/>
              <a:t>Training</a:t>
            </a:r>
          </a:p>
          <a:p>
            <a:pPr marL="342900" indent="-342900">
              <a:spcBef>
                <a:spcPts val="600"/>
              </a:spcBef>
              <a:spcAft>
                <a:spcPts val="600"/>
              </a:spcAft>
              <a:buFont typeface="+mj-lt"/>
              <a:buAutoNum type="arabicPeriod"/>
            </a:pPr>
            <a:r>
              <a:rPr lang="en-US" sz="2800" dirty="0"/>
              <a:t>Circling Back</a:t>
            </a:r>
          </a:p>
        </p:txBody>
      </p:sp>
      <p:sp>
        <p:nvSpPr>
          <p:cNvPr id="26" name="TextBox 25">
            <a:extLst>
              <a:ext uri="{FF2B5EF4-FFF2-40B4-BE49-F238E27FC236}">
                <a16:creationId xmlns:a16="http://schemas.microsoft.com/office/drawing/2014/main" id="{68232021-A2C8-844F-BEAA-C36580F61E1A}"/>
              </a:ext>
            </a:extLst>
          </p:cNvPr>
          <p:cNvSpPr txBox="1"/>
          <p:nvPr/>
        </p:nvSpPr>
        <p:spPr>
          <a:xfrm>
            <a:off x="6919701" y="3825994"/>
            <a:ext cx="2057400" cy="156966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2400" dirty="0">
                <a:latin typeface="+mn-lt"/>
              </a:rPr>
              <a:t>What do you think?  Any that are missing?</a:t>
            </a:r>
          </a:p>
        </p:txBody>
      </p:sp>
    </p:spTree>
    <p:extLst>
      <p:ext uri="{BB962C8B-B14F-4D97-AF65-F5344CB8AC3E}">
        <p14:creationId xmlns:p14="http://schemas.microsoft.com/office/powerpoint/2010/main" val="2564128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5EA778-FE85-44BF-8088-0334F48E4B33}"/>
              </a:ext>
            </a:extLst>
          </p:cNvPr>
          <p:cNvSpPr>
            <a:spLocks noGrp="1"/>
          </p:cNvSpPr>
          <p:nvPr>
            <p:ph type="title"/>
          </p:nvPr>
        </p:nvSpPr>
        <p:spPr>
          <a:xfrm>
            <a:off x="349847" y="539262"/>
            <a:ext cx="8290534" cy="380486"/>
          </a:xfrm>
        </p:spPr>
        <p:txBody>
          <a:bodyPr>
            <a:noAutofit/>
          </a:bodyPr>
          <a:lstStyle/>
          <a:p>
            <a:r>
              <a:rPr lang="en-US" sz="2800" u="sng" dirty="0">
                <a:solidFill>
                  <a:schemeClr val="accent1">
                    <a:lumMod val="50000"/>
                  </a:schemeClr>
                </a:solidFill>
              </a:rPr>
              <a:t>These 7 Elements </a:t>
            </a:r>
            <a:r>
              <a:rPr lang="en-US" sz="2800" dirty="0">
                <a:solidFill>
                  <a:schemeClr val="accent1">
                    <a:lumMod val="50000"/>
                  </a:schemeClr>
                </a:solidFill>
              </a:rPr>
              <a:t>help address </a:t>
            </a:r>
            <a:r>
              <a:rPr lang="en-US" sz="2800" u="sng" dirty="0">
                <a:solidFill>
                  <a:schemeClr val="accent1">
                    <a:lumMod val="50000"/>
                  </a:schemeClr>
                </a:solidFill>
              </a:rPr>
              <a:t>ADKAR barrier points</a:t>
            </a:r>
            <a:br>
              <a:rPr lang="en-US" sz="2800" u="sng" dirty="0">
                <a:solidFill>
                  <a:schemeClr val="accent1">
                    <a:lumMod val="50000"/>
                  </a:schemeClr>
                </a:solidFill>
              </a:rPr>
            </a:br>
            <a:endParaRPr lang="en-US" sz="2800" dirty="0">
              <a:solidFill>
                <a:schemeClr val="accent1">
                  <a:lumMod val="50000"/>
                </a:schemeClr>
              </a:solidFill>
            </a:endParaRPr>
          </a:p>
        </p:txBody>
      </p:sp>
      <p:pic>
        <p:nvPicPr>
          <p:cNvPr id="22" name="Picture 21" descr="Each of the seven elements pointing to the various areas of ADKAR.  Communication to awareness &amp; ability. Sponsorship to awareness and desire. Resistance Management to all five. Coaching to desire and reinforcement. Nuts and Bolts to ability and knowledge.  Training is not pointing to anything. Circling Back to awareness, Desire, Knowledge, Ability, and Reinforcement.">
            <a:extLst>
              <a:ext uri="{FF2B5EF4-FFF2-40B4-BE49-F238E27FC236}">
                <a16:creationId xmlns:a16="http://schemas.microsoft.com/office/drawing/2014/main" id="{137DB55A-59F8-41F5-8A26-F19D1E14AFFA}"/>
              </a:ext>
            </a:extLst>
          </p:cNvPr>
          <p:cNvPicPr>
            <a:picLocks noChangeAspect="1"/>
          </p:cNvPicPr>
          <p:nvPr/>
        </p:nvPicPr>
        <p:blipFill>
          <a:blip r:embed="rId3"/>
          <a:stretch>
            <a:fillRect/>
          </a:stretch>
        </p:blipFill>
        <p:spPr>
          <a:xfrm>
            <a:off x="834828" y="1490304"/>
            <a:ext cx="7474344" cy="3877392"/>
          </a:xfrm>
          <a:prstGeom prst="rect">
            <a:avLst/>
          </a:prstGeom>
        </p:spPr>
      </p:pic>
      <p:sp>
        <p:nvSpPr>
          <p:cNvPr id="33" name="TextBox 32">
            <a:extLst>
              <a:ext uri="{FF2B5EF4-FFF2-40B4-BE49-F238E27FC236}">
                <a16:creationId xmlns:a16="http://schemas.microsoft.com/office/drawing/2014/main" id="{FAD08535-54E8-4393-AAD5-38F3678A36FD}"/>
              </a:ext>
            </a:extLst>
          </p:cNvPr>
          <p:cNvSpPr txBox="1"/>
          <p:nvPr/>
        </p:nvSpPr>
        <p:spPr>
          <a:xfrm>
            <a:off x="7260986" y="5725179"/>
            <a:ext cx="1475053" cy="219291"/>
          </a:xfrm>
          <a:prstGeom prst="rect">
            <a:avLst/>
          </a:prstGeom>
          <a:noFill/>
        </p:spPr>
        <p:txBody>
          <a:bodyPr wrap="square" rtlCol="0">
            <a:spAutoFit/>
          </a:bodyPr>
          <a:lstStyle/>
          <a:p>
            <a:r>
              <a:rPr lang="en-US" sz="825" dirty="0"/>
              <a:t>Adapted from PROSCI </a:t>
            </a:r>
          </a:p>
        </p:txBody>
      </p:sp>
    </p:spTree>
    <p:extLst>
      <p:ext uri="{BB962C8B-B14F-4D97-AF65-F5344CB8AC3E}">
        <p14:creationId xmlns:p14="http://schemas.microsoft.com/office/powerpoint/2010/main" val="215369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8876D-986F-41F2-9CCB-53FCFA2F1E5E}"/>
              </a:ext>
            </a:extLst>
          </p:cNvPr>
          <p:cNvSpPr>
            <a:spLocks noGrp="1"/>
          </p:cNvSpPr>
          <p:nvPr>
            <p:ph type="ctrTitle"/>
          </p:nvPr>
        </p:nvSpPr>
        <p:spPr>
          <a:xfrm>
            <a:off x="966355" y="2994068"/>
            <a:ext cx="7772400" cy="1399039"/>
          </a:xfrm>
        </p:spPr>
        <p:txBody>
          <a:bodyPr>
            <a:noAutofit/>
          </a:bodyPr>
          <a:lstStyle/>
          <a:p>
            <a:pPr algn="ctr" rtl="0" eaLnBrk="1" latinLnBrk="0" hangingPunct="1"/>
            <a:r>
              <a:rPr lang="en-US" sz="4400" b="1" i="0" kern="1200" baseline="0" dirty="0">
                <a:solidFill>
                  <a:srgbClr val="FFFFFF"/>
                </a:solidFill>
                <a:effectLst/>
                <a:latin typeface="+mn-lt"/>
                <a:ea typeface="+mn-ea"/>
              </a:rPr>
              <a:t>9.  Mindful Awareness Activity/Team Building</a:t>
            </a:r>
          </a:p>
        </p:txBody>
      </p:sp>
      <p:sp>
        <p:nvSpPr>
          <p:cNvPr id="4" name="SubTitle 1">
            <a:extLst>
              <a:ext uri="{FF2B5EF4-FFF2-40B4-BE49-F238E27FC236}">
                <a16:creationId xmlns:a16="http://schemas.microsoft.com/office/drawing/2014/main" id="{353AD60F-478B-E942-BC4D-7988CD0A12DB}"/>
              </a:ext>
            </a:extLst>
          </p:cNvPr>
          <p:cNvSpPr txBox="1">
            <a:spLocks/>
          </p:cNvSpPr>
          <p:nvPr/>
        </p:nvSpPr>
        <p:spPr>
          <a:xfrm>
            <a:off x="1648929" y="4957723"/>
            <a:ext cx="6012634" cy="1238132"/>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pPr algn="ctr" fontAlgn="auto">
              <a:spcAft>
                <a:spcPts val="0"/>
              </a:spcAft>
            </a:pPr>
            <a:r>
              <a:rPr lang="en-US" b="0" i="1" dirty="0"/>
              <a:t>The Journey to Transformation</a:t>
            </a:r>
          </a:p>
        </p:txBody>
      </p:sp>
    </p:spTree>
    <p:extLst>
      <p:ext uri="{BB962C8B-B14F-4D97-AF65-F5344CB8AC3E}">
        <p14:creationId xmlns:p14="http://schemas.microsoft.com/office/powerpoint/2010/main" val="554794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43662A-FE89-4880-98A7-844DA449E5C2}"/>
              </a:ext>
            </a:extLst>
          </p:cNvPr>
          <p:cNvSpPr>
            <a:spLocks noGrp="1"/>
          </p:cNvSpPr>
          <p:nvPr>
            <p:ph type="ctrTitle"/>
          </p:nvPr>
        </p:nvSpPr>
        <p:spPr>
          <a:xfrm>
            <a:off x="1745672" y="2976680"/>
            <a:ext cx="7772400" cy="1399039"/>
          </a:xfrm>
        </p:spPr>
        <p:txBody>
          <a:bodyPr/>
          <a:lstStyle/>
          <a:p>
            <a:pPr rtl="0" eaLnBrk="1" latinLnBrk="0" hangingPunct="1"/>
            <a:r>
              <a:rPr lang="en-US" sz="4400" b="1" i="0" kern="1200" baseline="0" dirty="0">
                <a:solidFill>
                  <a:srgbClr val="FFFFFF"/>
                </a:solidFill>
                <a:effectLst/>
                <a:latin typeface="Calibri" panose="020F0502020204030204" pitchFamily="34" charset="0"/>
                <a:ea typeface="+mn-ea"/>
                <a:cs typeface="Arial" panose="020B0604020202020204" pitchFamily="34" charset="0"/>
              </a:rPr>
              <a:t>10.  SWOT’s Happening:</a:t>
            </a:r>
            <a:endParaRPr lang="en-US" dirty="0">
              <a:effectLst/>
            </a:endParaRPr>
          </a:p>
          <a:p>
            <a:pPr marL="1417320" rtl="0" eaLnBrk="1" latinLnBrk="0" hangingPunct="1">
              <a:lnSpc>
                <a:spcPct val="130000"/>
              </a:lnSpc>
            </a:pPr>
            <a:r>
              <a:rPr lang="en-US" sz="4400" b="1" i="0" kern="1200" baseline="0" dirty="0">
                <a:solidFill>
                  <a:srgbClr val="FFFFFF"/>
                </a:solidFill>
                <a:effectLst/>
                <a:latin typeface="Calibri" panose="020F0502020204030204" pitchFamily="34" charset="0"/>
                <a:ea typeface="+mn-ea"/>
                <a:cs typeface="Arial" panose="020B0604020202020204" pitchFamily="34" charset="0"/>
              </a:rPr>
              <a:t>A New Lens</a:t>
            </a:r>
            <a:endParaRPr lang="en-US" dirty="0">
              <a:effectLst/>
            </a:endParaRPr>
          </a:p>
        </p:txBody>
      </p:sp>
      <p:sp>
        <p:nvSpPr>
          <p:cNvPr id="4" name="subTitle 1">
            <a:extLst>
              <a:ext uri="{FF2B5EF4-FFF2-40B4-BE49-F238E27FC236}">
                <a16:creationId xmlns:a16="http://schemas.microsoft.com/office/drawing/2014/main" id="{353AD60F-478B-E942-BC4D-7988CD0A12DB}"/>
              </a:ext>
            </a:extLst>
          </p:cNvPr>
          <p:cNvSpPr txBox="1">
            <a:spLocks/>
          </p:cNvSpPr>
          <p:nvPr/>
        </p:nvSpPr>
        <p:spPr>
          <a:xfrm>
            <a:off x="1344130" y="5204206"/>
            <a:ext cx="6691507" cy="1238132"/>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pPr algn="ctr" fontAlgn="auto">
              <a:spcAft>
                <a:spcPts val="0"/>
              </a:spcAft>
            </a:pPr>
            <a:r>
              <a:rPr lang="en-US" b="0" i="1" dirty="0"/>
              <a:t>The Journey to Transformation</a:t>
            </a:r>
          </a:p>
        </p:txBody>
      </p:sp>
    </p:spTree>
    <p:extLst>
      <p:ext uri="{BB962C8B-B14F-4D97-AF65-F5344CB8AC3E}">
        <p14:creationId xmlns:p14="http://schemas.microsoft.com/office/powerpoint/2010/main" val="305686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AF8392-EA04-E54B-A3AA-6426A0FCA447}"/>
              </a:ext>
            </a:extLst>
          </p:cNvPr>
          <p:cNvSpPr>
            <a:spLocks noGrp="1"/>
          </p:cNvSpPr>
          <p:nvPr>
            <p:ph type="title"/>
          </p:nvPr>
        </p:nvSpPr>
        <p:spPr>
          <a:xfrm>
            <a:off x="1177628" y="210589"/>
            <a:ext cx="6066622" cy="812577"/>
          </a:xfrm>
        </p:spPr>
        <p:txBody>
          <a:bodyPr/>
          <a:lstStyle/>
          <a:p>
            <a:pPr algn="ctr"/>
            <a:r>
              <a:rPr lang="en-US" dirty="0"/>
              <a:t>Activity: SWOT Team Analyses </a:t>
            </a:r>
          </a:p>
        </p:txBody>
      </p:sp>
      <p:sp>
        <p:nvSpPr>
          <p:cNvPr id="7" name="Content Placeholder 6">
            <a:extLst>
              <a:ext uri="{FF2B5EF4-FFF2-40B4-BE49-F238E27FC236}">
                <a16:creationId xmlns:a16="http://schemas.microsoft.com/office/drawing/2014/main" id="{708DCCBC-8DDA-2C4E-A863-C19F2846FE17}"/>
              </a:ext>
            </a:extLst>
          </p:cNvPr>
          <p:cNvSpPr>
            <a:spLocks noGrp="1"/>
          </p:cNvSpPr>
          <p:nvPr>
            <p:ph idx="1"/>
          </p:nvPr>
        </p:nvSpPr>
        <p:spPr>
          <a:xfrm>
            <a:off x="1447743" y="1023166"/>
            <a:ext cx="5526391" cy="4862032"/>
          </a:xfrm>
        </p:spPr>
        <p:txBody>
          <a:bodyPr>
            <a:normAutofit/>
          </a:bodyPr>
          <a:lstStyle/>
          <a:p>
            <a:pPr>
              <a:lnSpc>
                <a:spcPct val="100000"/>
              </a:lnSpc>
              <a:spcBef>
                <a:spcPts val="600"/>
              </a:spcBef>
              <a:spcAft>
                <a:spcPts val="600"/>
              </a:spcAft>
            </a:pPr>
            <a:r>
              <a:rPr lang="en-US" sz="3000" dirty="0"/>
              <a:t>SWOT = Strengths, Weaknesses, Opportunities, Threats</a:t>
            </a:r>
          </a:p>
          <a:p>
            <a:pPr>
              <a:lnSpc>
                <a:spcPct val="100000"/>
              </a:lnSpc>
              <a:spcBef>
                <a:spcPts val="600"/>
              </a:spcBef>
              <a:spcAft>
                <a:spcPts val="600"/>
              </a:spcAft>
            </a:pPr>
            <a:r>
              <a:rPr lang="en-US" sz="3000" dirty="0"/>
              <a:t>Complete the worksheet with your team, focusing on your Aim</a:t>
            </a:r>
          </a:p>
          <a:p>
            <a:pPr>
              <a:lnSpc>
                <a:spcPct val="100000"/>
              </a:lnSpc>
              <a:spcBef>
                <a:spcPts val="600"/>
              </a:spcBef>
              <a:spcAft>
                <a:spcPts val="600"/>
              </a:spcAft>
            </a:pPr>
            <a:r>
              <a:rPr lang="en-US" sz="3000" dirty="0"/>
              <a:t>Be ready to share with the large group</a:t>
            </a:r>
          </a:p>
        </p:txBody>
      </p:sp>
    </p:spTree>
    <p:extLst>
      <p:ext uri="{BB962C8B-B14F-4D97-AF65-F5344CB8AC3E}">
        <p14:creationId xmlns:p14="http://schemas.microsoft.com/office/powerpoint/2010/main" val="21515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952A-D843-436E-AF6D-35312DAA3715}"/>
              </a:ext>
            </a:extLst>
          </p:cNvPr>
          <p:cNvSpPr>
            <a:spLocks noGrp="1"/>
          </p:cNvSpPr>
          <p:nvPr>
            <p:ph type="ctrTitle"/>
          </p:nvPr>
        </p:nvSpPr>
        <p:spPr>
          <a:xfrm>
            <a:off x="519546" y="3277688"/>
            <a:ext cx="8458200" cy="1399039"/>
          </a:xfrm>
        </p:spPr>
        <p:txBody>
          <a:bodyPr/>
          <a:lstStyle/>
          <a:p>
            <a:pPr rtl="0" eaLnBrk="1" latinLnBrk="0" hangingPunct="1"/>
            <a:r>
              <a:rPr lang="en-US" sz="4400" b="1" i="0" kern="1200" baseline="0" dirty="0">
                <a:solidFill>
                  <a:srgbClr val="FFFFFF"/>
                </a:solidFill>
                <a:effectLst/>
                <a:latin typeface="Calibri" panose="020F0502020204030204" pitchFamily="34" charset="0"/>
                <a:ea typeface="+mn-ea"/>
                <a:cs typeface="Arial" panose="020B0604020202020204" pitchFamily="34" charset="0"/>
              </a:rPr>
              <a:t>11.  Our Transportation to Success</a:t>
            </a:r>
            <a:endParaRPr lang="en-US" dirty="0">
              <a:effectLst/>
            </a:endParaRPr>
          </a:p>
        </p:txBody>
      </p:sp>
      <p:sp>
        <p:nvSpPr>
          <p:cNvPr id="4" name="subTitle 1">
            <a:extLst>
              <a:ext uri="{FF2B5EF4-FFF2-40B4-BE49-F238E27FC236}">
                <a16:creationId xmlns:a16="http://schemas.microsoft.com/office/drawing/2014/main" id="{451F710D-C33C-9E44-8BA9-C93A4D547B38}"/>
              </a:ext>
            </a:extLst>
          </p:cNvPr>
          <p:cNvSpPr txBox="1">
            <a:spLocks/>
          </p:cNvSpPr>
          <p:nvPr/>
        </p:nvSpPr>
        <p:spPr>
          <a:xfrm>
            <a:off x="1378646" y="5034838"/>
            <a:ext cx="6386707" cy="1823162"/>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pPr algn="ctr" fontAlgn="auto">
              <a:spcAft>
                <a:spcPts val="0"/>
              </a:spcAft>
            </a:pPr>
            <a:r>
              <a:rPr lang="en-US" b="0" i="1" dirty="0"/>
              <a:t>The Journey to Transformation</a:t>
            </a:r>
          </a:p>
        </p:txBody>
      </p:sp>
    </p:spTree>
    <p:extLst>
      <p:ext uri="{BB962C8B-B14F-4D97-AF65-F5344CB8AC3E}">
        <p14:creationId xmlns:p14="http://schemas.microsoft.com/office/powerpoint/2010/main" val="184258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ABE9FD-ACD6-4FFD-B0F2-28A8A94D0A55}"/>
              </a:ext>
            </a:extLst>
          </p:cNvPr>
          <p:cNvSpPr>
            <a:spLocks noGrp="1"/>
          </p:cNvSpPr>
          <p:nvPr>
            <p:ph type="title" idx="4294967295"/>
          </p:nvPr>
        </p:nvSpPr>
        <p:spPr>
          <a:xfrm>
            <a:off x="1792887" y="379837"/>
            <a:ext cx="5455403" cy="1325563"/>
          </a:xfrm>
        </p:spPr>
        <p:txBody>
          <a:bodyPr>
            <a:normAutofit/>
          </a:bodyPr>
          <a:lstStyle/>
          <a:p>
            <a:pPr algn="ctr"/>
            <a:r>
              <a:rPr lang="en-US" sz="4000" b="1" dirty="0">
                <a:solidFill>
                  <a:schemeClr val="tx2"/>
                </a:solidFill>
              </a:rPr>
              <a:t>Planning the Journey </a:t>
            </a:r>
            <a:br>
              <a:rPr lang="en-US" sz="4800" dirty="0">
                <a:solidFill>
                  <a:schemeClr val="tx2"/>
                </a:solidFill>
              </a:rPr>
            </a:br>
            <a:r>
              <a:rPr lang="en-US" sz="1800" b="1" i="1" dirty="0">
                <a:solidFill>
                  <a:schemeClr val="tx2"/>
                </a:solidFill>
              </a:rPr>
              <a:t>“A plan is only as good as those who see it through.”</a:t>
            </a:r>
            <a:br>
              <a:rPr lang="en-US" sz="1800" b="1" i="1" dirty="0">
                <a:solidFill>
                  <a:schemeClr val="tx2"/>
                </a:solidFill>
              </a:rPr>
            </a:br>
            <a:r>
              <a:rPr lang="en-US" sz="1800" b="1" i="1" dirty="0">
                <a:solidFill>
                  <a:schemeClr val="tx2"/>
                </a:solidFill>
              </a:rPr>
              <a:t>-Anonymous</a:t>
            </a:r>
            <a:endParaRPr lang="en-US" sz="1400" b="1" i="1" dirty="0">
              <a:solidFill>
                <a:schemeClr val="tx2"/>
              </a:solidFill>
            </a:endParaRPr>
          </a:p>
        </p:txBody>
      </p:sp>
      <p:sp>
        <p:nvSpPr>
          <p:cNvPr id="8" name="Content Placeholder 7">
            <a:extLst>
              <a:ext uri="{FF2B5EF4-FFF2-40B4-BE49-F238E27FC236}">
                <a16:creationId xmlns:a16="http://schemas.microsoft.com/office/drawing/2014/main" id="{3A7095D9-EC40-484A-BF8B-06CA1E7DC64C}"/>
              </a:ext>
            </a:extLst>
          </p:cNvPr>
          <p:cNvSpPr>
            <a:spLocks noGrp="1"/>
          </p:cNvSpPr>
          <p:nvPr>
            <p:ph idx="4294967295"/>
          </p:nvPr>
        </p:nvSpPr>
        <p:spPr>
          <a:xfrm>
            <a:off x="219810" y="1705400"/>
            <a:ext cx="8601559" cy="5260975"/>
          </a:xfrm>
        </p:spPr>
        <p:txBody>
          <a:bodyPr>
            <a:normAutofit/>
          </a:bodyPr>
          <a:lstStyle/>
          <a:p>
            <a:pPr>
              <a:spcBef>
                <a:spcPts val="600"/>
              </a:spcBef>
              <a:spcAft>
                <a:spcPts val="600"/>
              </a:spcAft>
            </a:pPr>
            <a:r>
              <a:rPr lang="en-US" sz="2800" dirty="0"/>
              <a:t>Your Aim statement sets your compass </a:t>
            </a:r>
          </a:p>
          <a:p>
            <a:pPr>
              <a:spcBef>
                <a:spcPts val="600"/>
              </a:spcBef>
              <a:spcAft>
                <a:spcPts val="600"/>
              </a:spcAft>
            </a:pPr>
            <a:r>
              <a:rPr lang="en-US" sz="2800" dirty="0"/>
              <a:t>Using the Designation Framework ideally helps your team choose the focus of your Aim</a:t>
            </a:r>
          </a:p>
          <a:p>
            <a:pPr>
              <a:spcBef>
                <a:spcPts val="600"/>
              </a:spcBef>
              <a:spcAft>
                <a:spcPts val="600"/>
              </a:spcAft>
            </a:pPr>
            <a:r>
              <a:rPr lang="en-US" sz="2800" dirty="0"/>
              <a:t>Your stakeholders will be critical partners in this journey</a:t>
            </a:r>
          </a:p>
          <a:p>
            <a:pPr>
              <a:spcBef>
                <a:spcPts val="600"/>
              </a:spcBef>
              <a:spcAft>
                <a:spcPts val="600"/>
              </a:spcAft>
            </a:pPr>
            <a:r>
              <a:rPr lang="en-US" sz="2800" dirty="0"/>
              <a:t>Typically, the next steps involves project planning</a:t>
            </a:r>
          </a:p>
          <a:p>
            <a:pPr>
              <a:spcBef>
                <a:spcPts val="600"/>
              </a:spcBef>
              <a:spcAft>
                <a:spcPts val="600"/>
              </a:spcAft>
            </a:pPr>
            <a:r>
              <a:rPr lang="en-US" sz="2800" dirty="0"/>
              <a:t>Overlooking the “people side” of change can be costly on many levels</a:t>
            </a:r>
          </a:p>
          <a:p>
            <a:pPr>
              <a:spcBef>
                <a:spcPts val="600"/>
              </a:spcBef>
              <a:spcAft>
                <a:spcPts val="600"/>
              </a:spcAft>
            </a:pPr>
            <a:r>
              <a:rPr lang="en-US" sz="2800" dirty="0"/>
              <a:t>Investing the time to integrate change management into your project plan will increase your success</a:t>
            </a:r>
          </a:p>
        </p:txBody>
      </p:sp>
    </p:spTree>
    <p:extLst>
      <p:ext uri="{BB962C8B-B14F-4D97-AF65-F5344CB8AC3E}">
        <p14:creationId xmlns:p14="http://schemas.microsoft.com/office/powerpoint/2010/main" val="1345959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aa10b0-5489-483a-b708-b726920ff1ad}&quot; /&gt;&lt;isInvalidForFieldText val=&quot;0&quot; /&gt;&lt;Image&gt;&lt;filename val=&quot;E:\breeze\content\1089657440\2717257720-1\input\breezo\data\asimages\{8baa10b0-5489-483a-b708-b726920ff1ad}.jpg&quot; /&gt;&lt;left val=&quot;0&quot; /&gt;&lt;top val=&quot;0&quot; /&gt;&lt;width val=&quot;1280&quot; /&gt;&lt;height val=&quot;720&quot; /&gt;&lt;hasText val=&quot;1&quot; /&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4&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43&quot; /&gt;&lt;lineCharCount val=&quot;12&quot; /&gt;&lt;lineCharCount val=&quot;13&quot; /&gt;&lt;lineCharCount val=&quot;12&quot; /&gt;&lt;lineCharCount val=&quot;12&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5c07c-4d13-4294-8722-94727559ab7d}&quot; /&gt;&lt;isInvalidForFieldText val=&quot;0&quot; /&gt;&lt;Image&gt;&lt;filename val=&quot;E:\breeze\content\1089657440\2717257720-1\input\breezo\data\asimages\{52e5c07c-4d13-4294-8722-94727559ab7d}.png&quot; /&gt;&lt;left val=&quot;639&quot; /&gt;&lt;top val=&quot;696&quot; /&gt;&lt;width val=&quot;7&quot; /&gt;&lt;height val=&quot;11&quot; /&gt;&lt;hasText val=&quot;1&quot; /&gt;&lt;/Image&gt;&lt;/ThreeDShapeInfo&gt;"/>
  <p:tag name="PRESENTER_SHAPETEXTINFO" val="&lt;ShapeTextInfo&gt;&lt;TableIndex row=&quot;-1&quot; col=&quot;-1&quot;&gt;&lt;linesCount val=&quot;1&quot; /&gt;&lt;lineCharCount val=&quot;1&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VA_PPT_TEMPLATE_DLJed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Live Whole Health 1">
      <a:dk1>
        <a:srgbClr val="003F71"/>
      </a:dk1>
      <a:lt1>
        <a:srgbClr val="FFFFFF"/>
      </a:lt1>
      <a:dk2>
        <a:srgbClr val="000000"/>
      </a:dk2>
      <a:lt2>
        <a:srgbClr val="E7E6E6"/>
      </a:lt2>
      <a:accent1>
        <a:srgbClr val="0083BD"/>
      </a:accent1>
      <a:accent2>
        <a:srgbClr val="FFC000"/>
      </a:accent2>
      <a:accent3>
        <a:srgbClr val="C9CAC8"/>
      </a:accent3>
      <a:accent4>
        <a:srgbClr val="5E9CAE"/>
      </a:accent4>
      <a:accent5>
        <a:srgbClr val="6FD3E3"/>
      </a:accent5>
      <a:accent6>
        <a:srgbClr val="BDE18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789C08C4CE4047A47B86EE4E9C8734" ma:contentTypeVersion="8" ma:contentTypeDescription="Create a new document." ma:contentTypeScope="" ma:versionID="f4c89173a8733b828a5c749099d6a775">
  <xsd:schema xmlns:xsd="http://www.w3.org/2001/XMLSchema" xmlns:xs="http://www.w3.org/2001/XMLSchema" xmlns:p="http://schemas.microsoft.com/office/2006/metadata/properties" xmlns:ns2="f53970e5-929e-4215-9eff-278e981c886b" targetNamespace="http://schemas.microsoft.com/office/2006/metadata/properties" ma:root="true" ma:fieldsID="daedef5d9c1a5752a00092229325ac70" ns2:_="">
    <xsd:import namespace="f53970e5-929e-4215-9eff-278e981c88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970e5-929e-4215-9eff-278e981c8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BDB9C-6483-41DD-AAB2-478ED9DDBA61}">
  <ds:schemaRefs>
    <ds:schemaRef ds:uri="http://schemas.microsoft.com/office/infopath/2007/PartnerControls"/>
    <ds:schemaRef ds:uri="http://purl.org/dc/dcmitype/"/>
    <ds:schemaRef ds:uri="http://purl.org/dc/terms/"/>
    <ds:schemaRef ds:uri="f53970e5-929e-4215-9eff-278e981c886b"/>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0A6340B-FDAB-4441-AE85-7AABC4D6A8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970e5-929e-4215-9eff-278e981c88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926BB3-7045-43F3-8964-696B3C3480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16055</TotalTime>
  <Words>5026</Words>
  <Application>Microsoft Office PowerPoint</Application>
  <PresentationFormat>On-screen Show (4:3)</PresentationFormat>
  <Paragraphs>414</Paragraphs>
  <Slides>46</Slides>
  <Notes>46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46</vt:i4>
      </vt:variant>
    </vt:vector>
  </HeadingPairs>
  <TitlesOfParts>
    <vt:vector size="61" baseType="lpstr">
      <vt:lpstr>Aharoni</vt:lpstr>
      <vt:lpstr>Apple Symbols</vt:lpstr>
      <vt:lpstr>Arial</vt:lpstr>
      <vt:lpstr>Avenir Next Demi Bold</vt:lpstr>
      <vt:lpstr>Calibri</vt:lpstr>
      <vt:lpstr>Calibri Light</vt:lpstr>
      <vt:lpstr>Courier New</vt:lpstr>
      <vt:lpstr>Gill Sans MT</vt:lpstr>
      <vt:lpstr>Monaco</vt:lpstr>
      <vt:lpstr>Wingdings</vt:lpstr>
      <vt:lpstr>VA_PPT_TEMPLATE_DLJedit</vt:lpstr>
      <vt:lpstr>Office Theme</vt:lpstr>
      <vt:lpstr>Default Theme</vt:lpstr>
      <vt:lpstr>1_Office Theme</vt:lpstr>
      <vt:lpstr>Parcel</vt:lpstr>
      <vt:lpstr>The Journey to Transformation </vt:lpstr>
      <vt:lpstr>Part 3.  Planning the Journey</vt:lpstr>
      <vt:lpstr>A Look Back:  Where We’ve Been</vt:lpstr>
      <vt:lpstr>Where We Are Going</vt:lpstr>
      <vt:lpstr>9.  Mindful Awareness Activity/Team Building</vt:lpstr>
      <vt:lpstr>10.  SWOT’s Happening: A New Lens</vt:lpstr>
      <vt:lpstr>Activity: SWOT Team Analyses </vt:lpstr>
      <vt:lpstr>11.  Our Transportation to Success</vt:lpstr>
      <vt:lpstr>Planning the Journey  “A plan is only as good as those who see it through.” -Anonymous</vt:lpstr>
      <vt:lpstr>Planning the Journey: Prosci® </vt:lpstr>
      <vt:lpstr>Quick Review:   What Is Change Management? What is ADKAR? </vt:lpstr>
      <vt:lpstr>Why Change Management?</vt:lpstr>
      <vt:lpstr>Data Supports the Connection</vt:lpstr>
      <vt:lpstr>What are the consequences of not addressing the people side of change?</vt:lpstr>
      <vt:lpstr>Consequences of Not Managing the People Side of Change</vt:lpstr>
      <vt:lpstr>Human Factors of ROI Determine/Constrain Results</vt:lpstr>
      <vt:lpstr>Connecting Change Management to Results</vt:lpstr>
      <vt:lpstr>Prosci® Project Change Triangle™</vt:lpstr>
      <vt:lpstr>Project Change Triangle™ (PCT™):  expanded for executive decisions and actions</vt:lpstr>
      <vt:lpstr>Project Management</vt:lpstr>
      <vt:lpstr>Project Management: A Case Study</vt:lpstr>
      <vt:lpstr>Leadership and Sponsorship: The Third Leg of the Stool</vt:lpstr>
      <vt:lpstr>Team Activity: Foundations for Change</vt:lpstr>
      <vt:lpstr>Foundations for Change: Action Items</vt:lpstr>
      <vt:lpstr>Team Debrief: Foundations for Change</vt:lpstr>
      <vt:lpstr>Summing it all up: The Three-Legged Stool</vt:lpstr>
      <vt:lpstr>12.  Using the New Lens:   ADKAR Skills</vt:lpstr>
      <vt:lpstr>ADKAR</vt:lpstr>
      <vt:lpstr>An Interview About Using ADKAR - Video https://www.youtube.com/watch?v=L_7I03LOyyk </vt:lpstr>
      <vt:lpstr>The Five Building Blocks for Successful Change 1</vt:lpstr>
      <vt:lpstr>The Five Building Blocks for Successful Change 2</vt:lpstr>
      <vt:lpstr>The Five Building Blocks for Successful Change 3</vt:lpstr>
      <vt:lpstr>The Five Building Blocks for Successful Change 4</vt:lpstr>
      <vt:lpstr>The Five Building Blocks for Successful Change 5</vt:lpstr>
      <vt:lpstr>Prosci ADKAR Model</vt:lpstr>
      <vt:lpstr>Some ADKAR Tips</vt:lpstr>
      <vt:lpstr>Using the New Lens: Where You Are Now</vt:lpstr>
      <vt:lpstr>Using the New Lens: Your Barrier Point </vt:lpstr>
      <vt:lpstr>Large Group Activity:  Walking in Someone Else’s Shoes</vt:lpstr>
      <vt:lpstr>Small Group Activity:  Change Participants &amp; Impacted Groups</vt:lpstr>
      <vt:lpstr>Impacted Groups: Barriers and Elements</vt:lpstr>
      <vt:lpstr>Points to Ponder</vt:lpstr>
      <vt:lpstr>13. Bridges, Trees, and Bears – Oh My!  Navigating Barriers</vt:lpstr>
      <vt:lpstr>Let’s Return to Our Lists of Barriers for a Moment</vt:lpstr>
      <vt:lpstr>The Lucky 7:   7 Elements to Address Barriers</vt:lpstr>
      <vt:lpstr>These 7 Elements help address ADKAR barrier points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to Transformation</dc:title>
  <dc:creator>Adam Rindfleisch</dc:creator>
  <cp:lastModifiedBy>Leslie Janek</cp:lastModifiedBy>
  <cp:revision>183</cp:revision>
  <cp:lastPrinted>2020-02-15T23:36:42Z</cp:lastPrinted>
  <dcterms:created xsi:type="dcterms:W3CDTF">2020-02-08T23:29:45Z</dcterms:created>
  <dcterms:modified xsi:type="dcterms:W3CDTF">2020-09-12T11:36:47Z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0x010100E1789C08C4CE4047A47B86EE4E9C8734</vt:lpwstr>
  </property>
</Properties>
</file>