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4" r:id="rId2"/>
    <p:sldId id="286" r:id="rId3"/>
    <p:sldId id="287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0" autoAdjust="0"/>
    <p:restoredTop sz="94227" autoAdjust="0"/>
  </p:normalViewPr>
  <p:slideViewPr>
    <p:cSldViewPr snapToGrid="0">
      <p:cViewPr varScale="1">
        <p:scale>
          <a:sx n="98" d="100"/>
          <a:sy n="98" d="100"/>
        </p:scale>
        <p:origin x="235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ACE96-AFC2-4E8C-8F8C-B88D549017C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A030A-DEC9-4F2B-9233-15ACEA7C5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5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LEA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imLearn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11" y="2413000"/>
            <a:ext cx="9522779" cy="278009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369300" y="1317813"/>
            <a:ext cx="528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Welcome To</a:t>
            </a:r>
          </a:p>
        </p:txBody>
      </p:sp>
    </p:spTree>
    <p:extLst>
      <p:ext uri="{BB962C8B-B14F-4D97-AF65-F5344CB8AC3E}">
        <p14:creationId xmlns:p14="http://schemas.microsoft.com/office/powerpoint/2010/main" val="150452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B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024801" y="2514600"/>
            <a:ext cx="4998377" cy="2815149"/>
          </a:xfrm>
          <a:prstGeom prst="rect">
            <a:avLst/>
          </a:prstGeom>
        </p:spPr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6583680" cy="5547360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  <a:lvl3pPr>
              <a:defRPr sz="2933">
                <a:latin typeface="Myriad Pro" panose="020B0503030403020204" pitchFamily="34" charset="0"/>
                <a:cs typeface="Times New Roman" panose="02020603050405020304" pitchFamily="18" charset="0"/>
              </a:defRPr>
            </a:lvl3pPr>
            <a:lvl4pPr>
              <a:defRPr sz="1733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733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7097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156961" y="1600201"/>
            <a:ext cx="5838585" cy="4376980"/>
          </a:xfrm>
          <a:prstGeom prst="rect">
            <a:avLst/>
          </a:prstGeom>
        </p:spPr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9455" y="990600"/>
            <a:ext cx="5730240" cy="5547360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  <a:lvl3pPr>
              <a:defRPr sz="2933">
                <a:latin typeface="Myriad Pro" panose="020B0503030403020204" pitchFamily="34" charset="0"/>
                <a:cs typeface="Times New Roman" panose="02020603050405020304" pitchFamily="18" charset="0"/>
              </a:defRPr>
            </a:lvl3pPr>
            <a:lvl4pPr>
              <a:defRPr sz="1733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733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322926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035040" y="2108201"/>
            <a:ext cx="5974080" cy="3348615"/>
          </a:xfrm>
          <a:prstGeom prst="rect">
            <a:avLst/>
          </a:prstGeom>
        </p:spPr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9455" y="990600"/>
            <a:ext cx="5608320" cy="5547360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  <a:lvl3pPr>
              <a:defRPr sz="2933">
                <a:latin typeface="Myriad Pro" panose="020B0503030403020204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3474473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578015" y="1706880"/>
            <a:ext cx="6430160" cy="4286997"/>
          </a:xfrm>
          <a:prstGeom prst="rect">
            <a:avLst/>
          </a:prstGeom>
        </p:spPr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9455" y="990600"/>
            <a:ext cx="5120640" cy="5547360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buFont typeface="Arial" pitchFamily="34" charset="0"/>
              <a:buChar char="–"/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  <a:lvl3pPr>
              <a:defRPr sz="2933">
                <a:latin typeface="Myriad Pro" panose="020B0503030403020204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3693827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F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486329" y="2255520"/>
            <a:ext cx="7141764" cy="4389120"/>
          </a:xfrm>
          <a:prstGeom prst="rect">
            <a:avLst/>
          </a:prstGeom>
        </p:spPr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11789664" cy="1024349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buFont typeface="Arial" pitchFamily="34" charset="0"/>
              <a:buChar char="–"/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2535327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ize G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486329" y="1889760"/>
            <a:ext cx="7141764" cy="4754880"/>
          </a:xfrm>
          <a:prstGeom prst="rect">
            <a:avLst/>
          </a:prstGeom>
        </p:spPr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11789664" cy="670560"/>
          </a:xfrm>
          <a:prstGeom prst="rect">
            <a:avLst/>
          </a:prstGeom>
        </p:spPr>
        <p:txBody>
          <a:bodyPr lIns="57392" tIns="28696" rIns="57392" bIns="28696"/>
          <a:lstStyle>
            <a:lvl1pPr marL="0" indent="0">
              <a:buNone/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1825829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400593" y="1889760"/>
            <a:ext cx="7621883" cy="4693920"/>
          </a:xfrm>
          <a:prstGeom prst="rect">
            <a:avLst/>
          </a:prstGeom>
        </p:spPr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11789664" cy="649424"/>
          </a:xfrm>
          <a:prstGeom prst="rect">
            <a:avLst/>
          </a:prstGeom>
        </p:spPr>
        <p:txBody>
          <a:bodyPr lIns="57392" tIns="28696" rIns="57392" bIns="28696"/>
          <a:lstStyle>
            <a:lvl1pPr marL="0" indent="0">
              <a:buNone/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2070766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I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00444" y="1889760"/>
            <a:ext cx="8573547" cy="4693920"/>
          </a:xfrm>
          <a:prstGeom prst="rect">
            <a:avLst/>
          </a:prstGeom>
        </p:spPr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11789664" cy="649424"/>
          </a:xfrm>
          <a:prstGeom prst="rect">
            <a:avLst/>
          </a:prstGeom>
        </p:spPr>
        <p:txBody>
          <a:bodyPr lIns="57392" tIns="28696" rIns="57392" bIns="28696"/>
          <a:lstStyle>
            <a:lvl1pPr marL="0" indent="0">
              <a:buNone/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3624353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J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85812" y="1803400"/>
            <a:ext cx="11428537" cy="4693920"/>
          </a:xfrm>
          <a:prstGeom prst="rect">
            <a:avLst/>
          </a:prstGeom>
        </p:spPr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11789664" cy="649424"/>
          </a:xfrm>
          <a:prstGeom prst="rect">
            <a:avLst/>
          </a:prstGeom>
        </p:spPr>
        <p:txBody>
          <a:bodyPr lIns="57392" tIns="28696" rIns="57392" bIns="28696"/>
          <a:lstStyle>
            <a:lvl1pPr marL="0" indent="0">
              <a:buNone/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105650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43089" y="3225799"/>
            <a:ext cx="10288256" cy="2438400"/>
          </a:xfrm>
          <a:prstGeom prst="rect">
            <a:avLst/>
          </a:prstGeom>
        </p:spPr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11789664" cy="1024349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buFont typeface="Arial" pitchFamily="34" charset="0"/>
              <a:buChar char="–"/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364650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08201"/>
            <a:ext cx="103632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35400"/>
            <a:ext cx="8534400" cy="1752600"/>
          </a:xfrm>
          <a:prstGeom prst="rect">
            <a:avLst/>
          </a:prstGeom>
        </p:spPr>
        <p:txBody>
          <a:bodyPr lIns="57392" tIns="28696" rIns="57392" bIns="28696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544184" indent="0" algn="ctr">
              <a:buNone/>
              <a:defRPr/>
            </a:lvl2pPr>
            <a:lvl3pPr marL="1088367" indent="0" algn="ctr">
              <a:buNone/>
              <a:defRPr/>
            </a:lvl3pPr>
            <a:lvl4pPr marL="1632551" indent="0" algn="ctr">
              <a:buNone/>
              <a:defRPr/>
            </a:lvl4pPr>
            <a:lvl5pPr marL="2176734" indent="0" algn="ctr">
              <a:buNone/>
              <a:defRPr/>
            </a:lvl5pPr>
            <a:lvl6pPr marL="2720917" indent="0" algn="ctr">
              <a:buNone/>
              <a:defRPr/>
            </a:lvl6pPr>
            <a:lvl7pPr marL="3265101" indent="0" algn="ctr">
              <a:buNone/>
              <a:defRPr/>
            </a:lvl7pPr>
            <a:lvl8pPr marL="3809285" indent="0" algn="ctr">
              <a:buNone/>
              <a:defRPr/>
            </a:lvl8pPr>
            <a:lvl9pPr marL="435346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36C545-5A31-46C6-A75A-F6BBEE00EB3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15691" y="0"/>
            <a:ext cx="7476309" cy="765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57397" bIns="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bg1"/>
                </a:solidFill>
                <a:latin typeface="Myriad Pro" panose="020B0503030403020204" pitchFamily="34" charset="0"/>
                <a:ea typeface="+mj-ea"/>
                <a:cs typeface="Times New Roman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382636" algn="ctr" rtl="0" eaLnBrk="1" fontAlgn="base" hangingPunct="1">
              <a:spcBef>
                <a:spcPct val="0"/>
              </a:spcBef>
              <a:spcAft>
                <a:spcPct val="0"/>
              </a:spcAft>
              <a:defRPr sz="3333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765273" algn="ctr" rtl="0" eaLnBrk="1" fontAlgn="base" hangingPunct="1">
              <a:spcBef>
                <a:spcPct val="0"/>
              </a:spcBef>
              <a:spcAft>
                <a:spcPct val="0"/>
              </a:spcAft>
              <a:defRPr sz="3333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147909" algn="ctr" rtl="0" eaLnBrk="1" fontAlgn="base" hangingPunct="1">
              <a:spcBef>
                <a:spcPct val="0"/>
              </a:spcBef>
              <a:spcAft>
                <a:spcPct val="0"/>
              </a:spcAft>
              <a:defRPr sz="3333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530546" algn="ctr" rtl="0" eaLnBrk="1" fontAlgn="base" hangingPunct="1">
              <a:spcBef>
                <a:spcPct val="0"/>
              </a:spcBef>
              <a:spcAft>
                <a:spcPct val="0"/>
              </a:spcAft>
              <a:defRPr sz="3333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altLang="en-US" dirty="0"/>
              <a:t>COVID-19 Acute and Post Acute Care of COVID Related Delirium</a:t>
            </a:r>
          </a:p>
        </p:txBody>
      </p:sp>
    </p:spTree>
    <p:extLst>
      <p:ext uri="{BB962C8B-B14F-4D97-AF65-F5344CB8AC3E}">
        <p14:creationId xmlns:p14="http://schemas.microsoft.com/office/powerpoint/2010/main" val="2001858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013113" y="2804160"/>
            <a:ext cx="10288256" cy="3142941"/>
          </a:xfrm>
          <a:prstGeom prst="rect">
            <a:avLst/>
          </a:prstGeom>
        </p:spPr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11789664" cy="1024349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962533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92699" y="2209800"/>
            <a:ext cx="10288256" cy="4267200"/>
          </a:xfrm>
          <a:prstGeom prst="rect">
            <a:avLst/>
          </a:prstGeom>
        </p:spPr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11789664" cy="649424"/>
          </a:xfrm>
          <a:prstGeom prst="rect">
            <a:avLst/>
          </a:prstGeom>
        </p:spPr>
        <p:txBody>
          <a:bodyPr lIns="57392" tIns="28696" rIns="57392" bIns="28696"/>
          <a:lstStyle>
            <a:lvl1pPr marL="0" indent="0">
              <a:buNone/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2342125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ize G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572066" y="2108200"/>
            <a:ext cx="7141764" cy="4023360"/>
          </a:xfrm>
          <a:prstGeom prst="rect">
            <a:avLst/>
          </a:prstGeom>
        </p:spPr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11789664" cy="649424"/>
          </a:xfrm>
          <a:prstGeom prst="rect">
            <a:avLst/>
          </a:prstGeom>
        </p:spPr>
        <p:txBody>
          <a:bodyPr lIns="57392" tIns="28696" rIns="57392" bIns="28696"/>
          <a:lstStyle>
            <a:lvl1pPr marL="0" indent="0">
              <a:buNone/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3622979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ize 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559040" y="1600200"/>
            <a:ext cx="4286773" cy="4286997"/>
          </a:xfrm>
          <a:prstGeom prst="rect">
            <a:avLst/>
          </a:prstGeom>
        </p:spPr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19457" y="990600"/>
            <a:ext cx="6948145" cy="5547360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  <a:lvl3pPr>
              <a:defRPr sz="2933">
                <a:latin typeface="Myriad Pro" panose="020B0503030403020204" pitchFamily="34" charset="0"/>
                <a:cs typeface="Times New Roman" panose="02020603050405020304" pitchFamily="18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1805309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ize 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314857" y="2209800"/>
            <a:ext cx="7621883" cy="4023360"/>
          </a:xfrm>
          <a:prstGeom prst="rect">
            <a:avLst/>
          </a:prstGeom>
        </p:spPr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11789664" cy="649424"/>
          </a:xfrm>
          <a:prstGeom prst="rect">
            <a:avLst/>
          </a:prstGeom>
        </p:spPr>
        <p:txBody>
          <a:bodyPr lIns="57392" tIns="28696" rIns="57392" bIns="28696"/>
          <a:lstStyle>
            <a:lvl1pPr marL="0" indent="0">
              <a:buNone/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34603841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ize 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43089" y="3225799"/>
            <a:ext cx="10288256" cy="2438400"/>
          </a:xfrm>
          <a:prstGeom prst="rect">
            <a:avLst/>
          </a:prstGeom>
        </p:spPr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11789664" cy="1024349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buFont typeface="Arial" pitchFamily="34" charset="0"/>
              <a:buChar char="–"/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1279438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ize FF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19" y="2"/>
            <a:ext cx="12191583" cy="685791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619608-C7A8-41BE-A406-90F3BBC07840}"/>
              </a:ext>
            </a:extLst>
          </p:cNvPr>
          <p:cNvSpPr txBox="1"/>
          <p:nvPr userDrawn="1"/>
        </p:nvSpPr>
        <p:spPr>
          <a:xfrm>
            <a:off x="1305587" y="365545"/>
            <a:ext cx="2881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June 9, 2020</a:t>
            </a:r>
          </a:p>
        </p:txBody>
      </p:sp>
    </p:spTree>
    <p:extLst>
      <p:ext uri="{BB962C8B-B14F-4D97-AF65-F5344CB8AC3E}">
        <p14:creationId xmlns:p14="http://schemas.microsoft.com/office/powerpoint/2010/main" val="33621742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257209" y="3225800"/>
            <a:ext cx="11660023" cy="835547"/>
          </a:xfrm>
          <a:prstGeom prst="rect">
            <a:avLst/>
          </a:prstGeom>
        </p:spPr>
        <p:txBody>
          <a:bodyPr lIns="57392" tIns="28696" rIns="57392" bIns="28696" anchor="ctr" anchorCtr="1"/>
          <a:lstStyle>
            <a:lvl1pPr marL="0" indent="0" algn="ctr">
              <a:buFont typeface="Arial" pitchFamily="34" charset="0"/>
              <a:buNone/>
              <a:defRPr sz="3733" baseline="0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z="3733" dirty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72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9455" y="990600"/>
            <a:ext cx="5486400" cy="5486400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  <a:lvl3pPr>
              <a:defRPr sz="2933">
                <a:latin typeface="Myriad Pro" panose="020B0503030403020204" pitchFamily="34" charset="0"/>
                <a:cs typeface="Times New Roman" panose="02020603050405020304" pitchFamily="18" charset="0"/>
              </a:defRPr>
            </a:lvl3pPr>
            <a:lvl4pPr>
              <a:defRPr sz="1733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733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6400800" y="990600"/>
            <a:ext cx="5486400" cy="5486400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  <a:lvl3pPr>
              <a:defRPr sz="2933">
                <a:latin typeface="Myriad Pro" panose="020B0503030403020204" pitchFamily="34" charset="0"/>
                <a:cs typeface="Times New Roman" panose="02020603050405020304" pitchFamily="18" charset="0"/>
              </a:defRPr>
            </a:lvl3pPr>
            <a:lvl4pPr>
              <a:defRPr sz="1733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733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477724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4E005-6EF1-4ADB-B4FC-09FC82D6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2B0D5E-86D8-42D6-AB30-7D887980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0C8FA-7952-4AF5-970C-EDCDA95B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103C-17E2-4666-8A00-CDE9168DDBF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5C242E-0250-4486-8007-CEF84DAF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A3CEA3-101E-4E72-8B4D-EA3C02C189C9}"/>
              </a:ext>
            </a:extLst>
          </p:cNvPr>
          <p:cNvSpPr txBox="1"/>
          <p:nvPr userDrawn="1"/>
        </p:nvSpPr>
        <p:spPr>
          <a:xfrm>
            <a:off x="1139333" y="198161"/>
            <a:ext cx="2881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June 9, 2020</a:t>
            </a:r>
          </a:p>
        </p:txBody>
      </p:sp>
    </p:spTree>
    <p:extLst>
      <p:ext uri="{BB962C8B-B14F-4D97-AF65-F5344CB8AC3E}">
        <p14:creationId xmlns:p14="http://schemas.microsoft.com/office/powerpoint/2010/main" val="413319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08000" y="990600"/>
            <a:ext cx="3962400" cy="40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/>
              <a:t>Current Situation</a:t>
            </a:r>
          </a:p>
        </p:txBody>
      </p:sp>
      <p:sp>
        <p:nvSpPr>
          <p:cNvPr id="4" name="Folded Corner 3"/>
          <p:cNvSpPr/>
          <p:nvPr userDrawn="1"/>
        </p:nvSpPr>
        <p:spPr>
          <a:xfrm>
            <a:off x="508000" y="1498601"/>
            <a:ext cx="5283200" cy="1948161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400800" y="990600"/>
            <a:ext cx="3962400" cy="40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/>
              <a:t>Goal</a:t>
            </a:r>
          </a:p>
        </p:txBody>
      </p:sp>
      <p:sp>
        <p:nvSpPr>
          <p:cNvPr id="6" name="Folded Corner 5"/>
          <p:cNvSpPr/>
          <p:nvPr userDrawn="1"/>
        </p:nvSpPr>
        <p:spPr>
          <a:xfrm>
            <a:off x="6400800" y="1498601"/>
            <a:ext cx="5283200" cy="1948161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08000" y="3670396"/>
            <a:ext cx="3962400" cy="40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8" name="Folded Corner 7"/>
          <p:cNvSpPr/>
          <p:nvPr userDrawn="1"/>
        </p:nvSpPr>
        <p:spPr>
          <a:xfrm>
            <a:off x="508000" y="4178397"/>
            <a:ext cx="5283200" cy="185343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400800" y="3670396"/>
            <a:ext cx="3962400" cy="40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/>
              <a:t>Benefits</a:t>
            </a:r>
          </a:p>
        </p:txBody>
      </p:sp>
      <p:sp>
        <p:nvSpPr>
          <p:cNvPr id="10" name="Folded Corner 9"/>
          <p:cNvSpPr/>
          <p:nvPr userDrawn="1"/>
        </p:nvSpPr>
        <p:spPr>
          <a:xfrm>
            <a:off x="6400800" y="4178397"/>
            <a:ext cx="5283200" cy="185343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3E03FF8-EBEF-4A84-A778-34DCE1C30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3695" y="1600200"/>
            <a:ext cx="5128127" cy="14065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/>
              <a:t>[What is the current situation the learner is in (summarize previous activates, common training)]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CC4AC9F-9FD2-414F-BF72-BFDE760775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8337" y="1594663"/>
            <a:ext cx="5128127" cy="14065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/>
              <a:t>[What the goal is for this section of the lesson]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82A498A0-77FD-4954-8C7C-27054F0205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3695" y="4316856"/>
            <a:ext cx="5128127" cy="14065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/>
              <a:t>[What is the agenda for this section of instruction]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74E2B76-6747-47C7-8B1A-5138D9B4EF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8337" y="4300431"/>
            <a:ext cx="5128127" cy="14065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/>
              <a:t>[What are the benefits to the learner from this specific section]</a:t>
            </a:r>
          </a:p>
        </p:txBody>
      </p:sp>
    </p:spTree>
    <p:extLst>
      <p:ext uri="{BB962C8B-B14F-4D97-AF65-F5344CB8AC3E}">
        <p14:creationId xmlns:p14="http://schemas.microsoft.com/office/powerpoint/2010/main" val="404115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990600"/>
            <a:ext cx="11789664" cy="5547360"/>
          </a:xfrm>
          <a:prstGeom prst="rect">
            <a:avLst/>
          </a:prstGeom>
        </p:spPr>
        <p:txBody>
          <a:bodyPr lIns="57392" tIns="28696" rIns="57392" bIns="28696"/>
          <a:lstStyle>
            <a:lvl1pPr marL="290782" indent="-290782" eaLnBrk="1" hangingPunct="1">
              <a:spcBef>
                <a:spcPts val="804"/>
              </a:spcBef>
              <a:buClr>
                <a:schemeClr val="tx1"/>
              </a:buClr>
              <a:buFont typeface="Arial" charset="0"/>
              <a:buChar char="•"/>
              <a:defRPr sz="3733">
                <a:solidFill>
                  <a:schemeClr val="tx1"/>
                </a:solidFill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77657">
              <a:buClr>
                <a:schemeClr val="tx1"/>
              </a:buClr>
              <a:buFont typeface="Arial" pitchFamily="34" charset="0"/>
              <a:buChar char="–"/>
              <a:defRPr sz="3200" baseline="0">
                <a:solidFill>
                  <a:schemeClr val="tx1"/>
                </a:solidFill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  <a:lvl3pPr marL="953863" indent="-188647">
              <a:buClr>
                <a:schemeClr val="tx1"/>
              </a:buClr>
              <a:buFont typeface="Arial" pitchFamily="34" charset="0"/>
              <a:buChar char="•"/>
              <a:defRPr sz="2933">
                <a:solidFill>
                  <a:schemeClr val="tx1"/>
                </a:solidFill>
                <a:latin typeface="Myriad Pro" panose="020B0503030403020204" pitchFamily="34" charset="0"/>
                <a:cs typeface="Times New Roman" panose="02020603050405020304" pitchFamily="18" charset="0"/>
              </a:defRPr>
            </a:lvl3pPr>
            <a:lvl4pPr marL="1904642" indent="-272092">
              <a:buClr>
                <a:schemeClr val="tx1"/>
              </a:buClr>
              <a:buFont typeface="Arial" pitchFamily="34" charset="0"/>
              <a:buChar char="•"/>
              <a:defRPr sz="2133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448825" indent="-272092">
              <a:buClr>
                <a:schemeClr val="tx1"/>
              </a:buClr>
              <a:buFont typeface="Arial" pitchFamily="34" charset="0"/>
              <a:buChar char="•"/>
              <a:defRPr sz="1867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227396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990600"/>
            <a:ext cx="11789664" cy="5547360"/>
          </a:xfrm>
          <a:prstGeom prst="rect">
            <a:avLst/>
          </a:prstGeom>
        </p:spPr>
        <p:txBody>
          <a:bodyPr lIns="57392" tIns="28696" rIns="57392" bIns="28696"/>
          <a:lstStyle>
            <a:lvl1pPr marL="0" indent="0">
              <a:buClr>
                <a:schemeClr val="tx1"/>
              </a:buClr>
              <a:buFontTx/>
              <a:buNone/>
              <a:defRPr sz="3733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 marL="884298" indent="-340114">
              <a:buClr>
                <a:schemeClr val="tx1"/>
              </a:buClr>
              <a:buFont typeface="Symbol" pitchFamily="18" charset="2"/>
              <a:buChar char="-"/>
              <a:defRPr>
                <a:solidFill>
                  <a:schemeClr val="tx1"/>
                </a:solidFill>
              </a:defRPr>
            </a:lvl2pPr>
            <a:lvl3pPr marL="1360459" indent="-272092"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904642" indent="-272092">
              <a:buClr>
                <a:schemeClr val="tx1"/>
              </a:buClr>
              <a:buFont typeface="Arial" pitchFamily="34" charset="0"/>
              <a:buChar char="•"/>
              <a:defRPr sz="2133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448825" indent="-272092">
              <a:buClr>
                <a:schemeClr val="tx1"/>
              </a:buClr>
              <a:buFont typeface="Arial" pitchFamily="34" charset="0"/>
              <a:buChar char="•"/>
              <a:defRPr sz="1867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175E2B-0863-494E-A0ED-DF71F00F2414}"/>
              </a:ext>
            </a:extLst>
          </p:cNvPr>
          <p:cNvSpPr txBox="1"/>
          <p:nvPr userDrawn="1"/>
        </p:nvSpPr>
        <p:spPr>
          <a:xfrm>
            <a:off x="789710" y="320040"/>
            <a:ext cx="310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June 9, 2020</a:t>
            </a:r>
          </a:p>
        </p:txBody>
      </p:sp>
    </p:spTree>
    <p:extLst>
      <p:ext uri="{BB962C8B-B14F-4D97-AF65-F5344CB8AC3E}">
        <p14:creationId xmlns:p14="http://schemas.microsoft.com/office/powerpoint/2010/main" val="239910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ze FF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AE68CE-7B4F-48EC-93AB-1F03921E181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15691" y="0"/>
            <a:ext cx="7476309" cy="765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57397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241741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dure/Check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5" y="990600"/>
            <a:ext cx="11789664" cy="5547360"/>
          </a:xfrm>
          <a:prstGeom prst="rect">
            <a:avLst/>
          </a:prstGeom>
        </p:spPr>
        <p:txBody>
          <a:bodyPr lIns="57392" tIns="28696" rIns="57392" bIns="28696"/>
          <a:lstStyle>
            <a:lvl1pPr marL="621739" indent="-621739" algn="l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 sz="3733" baseline="0">
                <a:solidFill>
                  <a:schemeClr val="tx1"/>
                </a:solidFill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88695" indent="382608">
              <a:spcBef>
                <a:spcPts val="503"/>
              </a:spcBef>
              <a:buClr>
                <a:schemeClr val="tx1"/>
              </a:buClr>
              <a:buFont typeface="+mj-lt"/>
              <a:buAutoNum type="alphaLcPeriod"/>
              <a:defRPr sz="2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56520" indent="-229565"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904642" indent="-272092">
              <a:buClr>
                <a:schemeClr val="tx1"/>
              </a:buClr>
              <a:buFont typeface="Arial" pitchFamily="34" charset="0"/>
              <a:buChar char="•"/>
              <a:defRPr sz="2133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448825" indent="-272092">
              <a:buClr>
                <a:schemeClr val="tx1"/>
              </a:buClr>
              <a:buFont typeface="Arial" pitchFamily="34" charset="0"/>
              <a:buChar char="•"/>
              <a:defRPr sz="1867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10094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ze S1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19456" y="958301"/>
            <a:ext cx="11789664" cy="5547360"/>
          </a:xfrm>
          <a:prstGeom prst="rect">
            <a:avLst/>
          </a:prstGeom>
        </p:spPr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81C3B6-870D-43EB-A5C3-7C70EF3DA8F2}"/>
              </a:ext>
            </a:extLst>
          </p:cNvPr>
          <p:cNvSpPr txBox="1"/>
          <p:nvPr userDrawn="1"/>
        </p:nvSpPr>
        <p:spPr>
          <a:xfrm>
            <a:off x="775855" y="235527"/>
            <a:ext cx="332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June 9, 2020</a:t>
            </a:r>
          </a:p>
        </p:txBody>
      </p:sp>
    </p:spTree>
    <p:extLst>
      <p:ext uri="{BB962C8B-B14F-4D97-AF65-F5344CB8AC3E}">
        <p14:creationId xmlns:p14="http://schemas.microsoft.com/office/powerpoint/2010/main" val="91000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ze 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620000" y="1600200"/>
            <a:ext cx="4286773" cy="4286997"/>
          </a:xfrm>
          <a:prstGeom prst="rect">
            <a:avLst/>
          </a:prstGeom>
        </p:spPr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90600"/>
            <a:ext cx="7071360" cy="5547360"/>
          </a:xfrm>
          <a:prstGeom prst="rect">
            <a:avLst/>
          </a:prstGeom>
        </p:spPr>
        <p:txBody>
          <a:bodyPr lIns="57392" tIns="28696" rIns="57392" bIns="28696"/>
          <a:lstStyle>
            <a:lvl1pPr>
              <a:tabLst/>
              <a:defRPr sz="3733">
                <a:latin typeface="Myriad Pro" panose="020B0503030403020204" pitchFamily="34" charset="0"/>
                <a:cs typeface="Times New Roman" panose="02020603050405020304" pitchFamily="18" charset="0"/>
              </a:defRPr>
            </a:lvl1pPr>
            <a:lvl2pPr marL="665579" indent="-282972">
              <a:defRPr sz="3200">
                <a:latin typeface="Myriad Pro" panose="020B0503030403020204" pitchFamily="34" charset="0"/>
                <a:cs typeface="Times New Roman" panose="02020603050405020304" pitchFamily="18" charset="0"/>
              </a:defRPr>
            </a:lvl2pPr>
            <a:lvl3pPr>
              <a:defRPr sz="2933">
                <a:latin typeface="Myriad Pro" panose="020B0503030403020204" pitchFamily="34" charset="0"/>
                <a:cs typeface="Times New Roman" panose="02020603050405020304" pitchFamily="18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45869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715691" y="0"/>
            <a:ext cx="7476309" cy="765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57397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COVID-19 Pediatrics Emergencies: </a:t>
            </a:r>
            <a:br>
              <a:rPr lang="en-US" altLang="en-US" dirty="0"/>
            </a:br>
            <a:r>
              <a:rPr lang="en-US" altLang="en-US" dirty="0"/>
              <a:t>Assessment and Stabilization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21745"/>
            <a:ext cx="4145280" cy="748988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2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sp>
        <p:nvSpPr>
          <p:cNvPr id="5" name="Content Placeholder 4"/>
          <p:cNvSpPr txBox="1">
            <a:spLocks/>
          </p:cNvSpPr>
          <p:nvPr userDrawn="1"/>
        </p:nvSpPr>
        <p:spPr>
          <a:xfrm>
            <a:off x="5861069" y="6575600"/>
            <a:ext cx="441599" cy="152667"/>
          </a:xfrm>
          <a:prstGeom prst="rect">
            <a:avLst/>
          </a:prstGeom>
        </p:spPr>
        <p:txBody>
          <a:bodyPr anchor="ctr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6350" indent="-17936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461" indent="-14349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446" indent="-14349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1430" indent="-14349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78414" indent="-143492" algn="l" defTabSz="5739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65399" indent="-143492" algn="l" defTabSz="5739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52383" indent="-143492" algn="l" defTabSz="5739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9368" indent="-143492" algn="l" defTabSz="5739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fld id="{47866368-1ED5-4076-AEB8-D7A91E3B1E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121917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DB341F-EC33-4ED2-BF21-AED5D12D3F8D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2" y="6239345"/>
            <a:ext cx="2554161" cy="48892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22F370D-9AAB-4B93-BEBF-02037260459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0"/>
            <a:ext cx="4145280" cy="78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76529" bIns="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Myriad Pro" panose="020B0503030403020204" pitchFamily="34" charset="0"/>
                <a:ea typeface="+mj-ea"/>
                <a:cs typeface="Times New Roman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86984" algn="ct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573969" algn="ct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860953" algn="ct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147938" algn="ct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2000" b="0" dirty="0"/>
              <a:t>June 9, 2020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694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90" r:id="rId29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Myriad Pro" panose="020B0503030403020204" pitchFamily="34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382636" algn="ctr" rtl="0" eaLnBrk="1" fontAlgn="base" hangingPunct="1"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765273" algn="ctr" rtl="0" eaLnBrk="1" fontAlgn="base" hangingPunct="1"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147909" algn="ctr" rtl="0" eaLnBrk="1" fontAlgn="base" hangingPunct="1"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530546" algn="ctr" rtl="0" eaLnBrk="1" fontAlgn="base" hangingPunct="1"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6977" indent="-28697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21784" indent="-23914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56591" indent="-19131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228" indent="-19131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733" kern="1200">
          <a:solidFill>
            <a:schemeClr val="tx1"/>
          </a:solidFill>
          <a:latin typeface="+mn-lt"/>
          <a:ea typeface="+mn-ea"/>
          <a:cs typeface="+mn-cs"/>
        </a:defRPr>
      </a:lvl4pPr>
      <a:lvl5pPr marL="1721864" indent="-19131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33" kern="1200">
          <a:solidFill>
            <a:schemeClr val="tx1"/>
          </a:solidFill>
          <a:latin typeface="+mn-lt"/>
          <a:ea typeface="+mn-ea"/>
          <a:cs typeface="+mn-cs"/>
        </a:defRPr>
      </a:lvl5pPr>
      <a:lvl6pPr marL="2104499" indent="-191318" algn="l" defTabSz="765273" rtl="0" eaLnBrk="1" latinLnBrk="0" hangingPunct="1">
        <a:spcBef>
          <a:spcPct val="20000"/>
        </a:spcBef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487136" indent="-191318" algn="l" defTabSz="765273" rtl="0" eaLnBrk="1" latinLnBrk="0" hangingPunct="1">
        <a:spcBef>
          <a:spcPct val="20000"/>
        </a:spcBef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2869772" indent="-191318" algn="l" defTabSz="765273" rtl="0" eaLnBrk="1" latinLnBrk="0" hangingPunct="1">
        <a:spcBef>
          <a:spcPct val="20000"/>
        </a:spcBef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252409" indent="-191318" algn="l" defTabSz="765273" rtl="0" eaLnBrk="1" latinLnBrk="0" hangingPunct="1">
        <a:spcBef>
          <a:spcPct val="20000"/>
        </a:spcBef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5273" rtl="0" eaLnBrk="1" latinLnBrk="0" hangingPunct="1">
        <a:defRPr sz="1467" kern="1200">
          <a:solidFill>
            <a:schemeClr val="tx1"/>
          </a:solidFill>
          <a:latin typeface="+mn-lt"/>
          <a:ea typeface="+mn-ea"/>
          <a:cs typeface="+mn-cs"/>
        </a:defRPr>
      </a:lvl1pPr>
      <a:lvl2pPr marL="382636" algn="l" defTabSz="765273" rtl="0" eaLnBrk="1" latinLnBrk="0" hangingPunct="1">
        <a:defRPr sz="1467" kern="1200">
          <a:solidFill>
            <a:schemeClr val="tx1"/>
          </a:solidFill>
          <a:latin typeface="+mn-lt"/>
          <a:ea typeface="+mn-ea"/>
          <a:cs typeface="+mn-cs"/>
        </a:defRPr>
      </a:lvl2pPr>
      <a:lvl3pPr marL="765273" algn="l" defTabSz="765273" rtl="0" eaLnBrk="1" latinLnBrk="0" hangingPunct="1"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47909" algn="l" defTabSz="765273" rtl="0" eaLnBrk="1" latinLnBrk="0" hangingPunct="1"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1530546" algn="l" defTabSz="765273" rtl="0" eaLnBrk="1" latinLnBrk="0" hangingPunct="1"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1913182" algn="l" defTabSz="765273" rtl="0" eaLnBrk="1" latinLnBrk="0" hangingPunct="1">
        <a:defRPr sz="1467" kern="1200">
          <a:solidFill>
            <a:schemeClr val="tx1"/>
          </a:solidFill>
          <a:latin typeface="+mn-lt"/>
          <a:ea typeface="+mn-ea"/>
          <a:cs typeface="+mn-cs"/>
        </a:defRPr>
      </a:lvl6pPr>
      <a:lvl7pPr marL="2295819" algn="l" defTabSz="765273" rtl="0" eaLnBrk="1" latinLnBrk="0" hangingPunct="1">
        <a:defRPr sz="1467" kern="1200">
          <a:solidFill>
            <a:schemeClr val="tx1"/>
          </a:solidFill>
          <a:latin typeface="+mn-lt"/>
          <a:ea typeface="+mn-ea"/>
          <a:cs typeface="+mn-cs"/>
        </a:defRPr>
      </a:lvl7pPr>
      <a:lvl8pPr marL="2678454" algn="l" defTabSz="765273" rtl="0" eaLnBrk="1" latinLnBrk="0" hangingPunct="1">
        <a:defRPr sz="1467" kern="1200">
          <a:solidFill>
            <a:schemeClr val="tx1"/>
          </a:solidFill>
          <a:latin typeface="+mn-lt"/>
          <a:ea typeface="+mn-ea"/>
          <a:cs typeface="+mn-cs"/>
        </a:defRPr>
      </a:lvl8pPr>
      <a:lvl9pPr marL="3061091" algn="l" defTabSz="765273" rtl="0" eaLnBrk="1" latinLnBrk="0" hangingPunct="1">
        <a:defRPr sz="1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aww.va.gov/GERIATRICS/Delirium_Information_for_VA_Health_Care_Professionals.asp" TargetMode="External"/><Relationship Id="rId2" Type="http://schemas.openxmlformats.org/officeDocument/2006/relationships/hyperlink" Target="https://www.icudelirium.org/medical-professionals/over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mMYsVaZ0zo&amp;feature=youtu.be" TargetMode="External"/><Relationship Id="rId4" Type="http://schemas.openxmlformats.org/officeDocument/2006/relationships/hyperlink" Target="https://youtu.be/M4wsPTtGeI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hnahartford.org/dissemination-center?keywords=Nursing+Homes" TargetMode="External"/><Relationship Id="rId2" Type="http://schemas.openxmlformats.org/officeDocument/2006/relationships/hyperlink" Target="https://nicheprogram.org/sites/niche/files/2019-12/Need_to_Knows_Delirium_web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mericandeliriumsociety.org/resources/tools" TargetMode="External"/><Relationship Id="rId4" Type="http://schemas.openxmlformats.org/officeDocument/2006/relationships/hyperlink" Target="https://www.healthline.com/health-news/the-covid-19-symptoms-most-people-could-mi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3CEBB9-C776-4E96-A589-D2B3EB5765E5}"/>
              </a:ext>
            </a:extLst>
          </p:cNvPr>
          <p:cNvSpPr txBox="1"/>
          <p:nvPr/>
        </p:nvSpPr>
        <p:spPr>
          <a:xfrm>
            <a:off x="540990" y="2121349"/>
            <a:ext cx="107615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Acute and Post Acute Care of COVID Related Delirium</a:t>
            </a:r>
          </a:p>
        </p:txBody>
      </p:sp>
    </p:spTree>
    <p:extLst>
      <p:ext uri="{BB962C8B-B14F-4D97-AF65-F5344CB8AC3E}">
        <p14:creationId xmlns:p14="http://schemas.microsoft.com/office/powerpoint/2010/main" val="420018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60D7374B-293C-44A1-9DAE-BF374131A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86772"/>
            <a:ext cx="1961494" cy="203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5610739-D88E-434A-B393-2B00482479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1114"/>
              </p:ext>
            </p:extLst>
          </p:nvPr>
        </p:nvGraphicFramePr>
        <p:xfrm>
          <a:off x="5430365" y="1975461"/>
          <a:ext cx="1331270" cy="1308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Acrobat Document" showAsIcon="1" r:id="rId3" imgW="914538" imgH="771378" progId="AcroExch.Document.DC">
                  <p:embed/>
                </p:oleObj>
              </mc:Choice>
              <mc:Fallback>
                <p:oleObj name="Acrobat Document" showAsIcon="1" r:id="rId3" imgW="914538" imgH="77137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30365" y="1975461"/>
                        <a:ext cx="1331270" cy="1308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60D7374B-293C-44A1-9DAE-BF374131A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86772"/>
            <a:ext cx="1961494" cy="203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25B6C2-6EA2-40BA-834C-6C8DC53FDE35}"/>
              </a:ext>
            </a:extLst>
          </p:cNvPr>
          <p:cNvSpPr/>
          <p:nvPr/>
        </p:nvSpPr>
        <p:spPr>
          <a:xfrm>
            <a:off x="865322" y="1288731"/>
            <a:ext cx="104613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Critical Illness, Brain Dysfunction, and Survivorship (CIBS) Center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Delirium Prevention and Safety: starting with the ABCDEF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’s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https://www.icudelirium.org/medical-professionals/overview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Veterans Affairs (VA) </a:t>
            </a:r>
            <a:r>
              <a:rPr lang="en-US" b="1" i="1" u="sng" dirty="0">
                <a:latin typeface="Arial" panose="020B0604020202020204" pitchFamily="34" charset="0"/>
                <a:cs typeface="Arial" panose="020B0604020202020204" pitchFamily="34" charset="0"/>
              </a:rPr>
              <a:t>Intranet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Office of Geriatrics and Extended Care (GEC) </a:t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>A VA webpage for healthcare professionals with general overview of delirium risk factors, signs and symptoms, screening tools and mitigation strategies.</a:t>
            </a:r>
          </a:p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http://vaww.va.gov/GERIATRICS/Delirium_Information_for_VA_Health_Care_Professionals.asp</a:t>
            </a:r>
            <a:endParaRPr lang="en-US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Delrium</a:t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>A 6-minute video produced by VA entitled Delirium: Quiet and Excited.  Overview for recognizing symptoms of delirium.</a:t>
            </a:r>
          </a:p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https://youtu.be/M4wsPTtGeIc</a:t>
            </a:r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Osmosis (YouTube)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Delirium-causes,symptons,diagnosis,treatment,&amp;pathology</a:t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>A 7 ½ minute whiteboard video for healthcare professionals by Osmosis.org with overview of delirium (hyperactive, hypoactive, mixed), risk factors, theoretical mechanisms and prevention strategies.</a:t>
            </a:r>
          </a:p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https://www.youtube.com/watch?v=qmMYsVaZ0zo&amp;feature=youtu.be</a:t>
            </a:r>
            <a:endParaRPr lang="en-US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44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60D7374B-293C-44A1-9DAE-BF374131A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86772"/>
            <a:ext cx="1961494" cy="203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C7B675-3807-4BCF-8D27-7876B655FCD3}"/>
              </a:ext>
            </a:extLst>
          </p:cNvPr>
          <p:cNvSpPr/>
          <p:nvPr/>
        </p:nvSpPr>
        <p:spPr>
          <a:xfrm>
            <a:off x="674557" y="1546857"/>
            <a:ext cx="924893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Nurses Improving Care for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Healthsystem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Elders (NICHE)</a:t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>A single page “need to know” flyer for patients and families on how to identify and report delirium symptoms produced by Nurses Improving Care for </a:t>
            </a:r>
            <a:r>
              <a:rPr lang="en-US" dirty="0" err="1"/>
              <a:t>Heathsystem</a:t>
            </a:r>
            <a:r>
              <a:rPr lang="en-US" dirty="0"/>
              <a:t> Elders (NICHE)</a:t>
            </a:r>
          </a:p>
          <a:p>
            <a:r>
              <a:rPr lang="en-US" sz="1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https://nicheprogram.org/sites/niche/files/2019-12/Need_to_Knows_Delirium_web.pdf</a:t>
            </a:r>
            <a:endParaRPr lang="en-US" sz="1600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The John A. Hartford Foundation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cs typeface="Arial" panose="020B0604020202020204" pitchFamily="34" charset="0"/>
              </a:rPr>
              <a:t>Dissemination Center - Dedicated to Improving the Care of Older Adults</a:t>
            </a:r>
            <a:endParaRPr lang="en-US" b="1" u="sng" dirty="0"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https://www.johnahartford.org/dissemination-center?keywords=Nursing+Homes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Healthline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list of COVID symptoms that could be missed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https://www.healthline.com/health-news/the-covid-19-symptoms-most-people-could-miss</a:t>
            </a:r>
            <a:endParaRPr lang="en-US" dirty="0">
              <a:solidFill>
                <a:srgbClr val="0070C0"/>
              </a:solidFill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American Delirium Society</a:t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/>
              <a:t>A webpage with list of validated delirium screening instruments from American Delirium Society</a:t>
            </a:r>
          </a:p>
          <a:p>
            <a:r>
              <a:rPr lang="en-US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https://americandeliriumsociety.org/resources/tools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63212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LEARN_PPT.potx" id="{6793B672-6F7B-4C01-B159-C497BE20A6D3}" vid="{B7D0735A-D1E0-47CD-9DBA-D2198A5D77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31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Myriad Pro</vt:lpstr>
      <vt:lpstr>Symbol</vt:lpstr>
      <vt:lpstr>Times New Roman</vt:lpstr>
      <vt:lpstr>2_Custom Design</vt:lpstr>
      <vt:lpstr>Acrobat Document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Automated or Mechanical Chest Compression Devices to Reduce Healthcare Provider Exposure to COVID-19</dc:title>
  <dc:creator>Chartier, Maggie</dc:creator>
  <cp:lastModifiedBy>Malta, Randy  (EES)</cp:lastModifiedBy>
  <cp:revision>81</cp:revision>
  <dcterms:created xsi:type="dcterms:W3CDTF">2020-04-13T13:34:27Z</dcterms:created>
  <dcterms:modified xsi:type="dcterms:W3CDTF">2020-06-16T16:43:43Z</dcterms:modified>
</cp:coreProperties>
</file>