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85" r:id="rId5"/>
    <p:sldId id="297" r:id="rId6"/>
    <p:sldId id="298" r:id="rId7"/>
    <p:sldId id="299" r:id="rId8"/>
    <p:sldId id="301" r:id="rId9"/>
    <p:sldId id="302" r:id="rId10"/>
    <p:sldId id="303" r:id="rId11"/>
    <p:sldId id="304" r:id="rId12"/>
    <p:sldId id="305" r:id="rId13"/>
    <p:sldId id="307" r:id="rId14"/>
    <p:sldId id="296" r:id="rId15"/>
    <p:sldId id="306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83196" autoAdjust="0"/>
  </p:normalViewPr>
  <p:slideViewPr>
    <p:cSldViewPr>
      <p:cViewPr varScale="1">
        <p:scale>
          <a:sx n="110" d="100"/>
          <a:sy n="110" d="100"/>
        </p:scale>
        <p:origin x="36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9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37723-CD73-4051-B0F0-1FF6B524880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270EC5-EFFC-4855-A1EE-9637108D044F}">
      <dgm:prSet phldrT="[Text]" custT="1"/>
      <dgm:spPr/>
      <dgm:t>
        <a:bodyPr/>
        <a:lstStyle/>
        <a:p>
          <a:r>
            <a:rPr lang="en-US" sz="2000" dirty="0"/>
            <a:t>1. Sender initiates message</a:t>
          </a:r>
        </a:p>
      </dgm:t>
    </dgm:pt>
    <dgm:pt modelId="{20C2513F-4206-4684-B2BE-F50CE5BFCAF8}" type="parTrans" cxnId="{E2A0F6B9-AFF3-4180-B520-3BE4AA1D09DF}">
      <dgm:prSet/>
      <dgm:spPr/>
      <dgm:t>
        <a:bodyPr/>
        <a:lstStyle/>
        <a:p>
          <a:endParaRPr lang="en-US"/>
        </a:p>
      </dgm:t>
    </dgm:pt>
    <dgm:pt modelId="{A955BAE9-BD7A-44FC-9C6C-9958C55BEDFB}" type="sibTrans" cxnId="{E2A0F6B9-AFF3-4180-B520-3BE4AA1D09DF}">
      <dgm:prSet/>
      <dgm:spPr>
        <a:ln w="952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84DD97E-9213-4318-8EF2-893DC40D902E}">
      <dgm:prSet phldrT="[Text]" custT="1"/>
      <dgm:spPr/>
      <dgm:t>
        <a:bodyPr/>
        <a:lstStyle/>
        <a:p>
          <a:r>
            <a:rPr lang="en-US" sz="2000" dirty="0"/>
            <a:t>2. Receiver accepts message, provides feedback communication</a:t>
          </a:r>
        </a:p>
      </dgm:t>
    </dgm:pt>
    <dgm:pt modelId="{07ABE623-A113-41A7-A8AD-7B169674412C}" type="parTrans" cxnId="{EAA4D3EC-7BAE-4653-8D86-7102B0DB9804}">
      <dgm:prSet/>
      <dgm:spPr/>
      <dgm:t>
        <a:bodyPr/>
        <a:lstStyle/>
        <a:p>
          <a:endParaRPr lang="en-US"/>
        </a:p>
      </dgm:t>
    </dgm:pt>
    <dgm:pt modelId="{41D0C2E3-74F0-4B0F-8301-925641C54C5C}" type="sibTrans" cxnId="{EAA4D3EC-7BAE-4653-8D86-7102B0DB9804}">
      <dgm:prSet/>
      <dgm:spPr>
        <a:ln w="952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FAE3BFA-3560-442A-BC5B-C53D87DDE61E}">
      <dgm:prSet phldrT="[Text]" custT="1"/>
      <dgm:spPr/>
      <dgm:t>
        <a:bodyPr/>
        <a:lstStyle/>
        <a:p>
          <a:r>
            <a:rPr lang="en-US" sz="2000" dirty="0"/>
            <a:t>3. Sender verifies message was received</a:t>
          </a:r>
        </a:p>
      </dgm:t>
    </dgm:pt>
    <dgm:pt modelId="{14E9AF03-1B6D-4DA9-9A78-9D9626106A58}" type="parTrans" cxnId="{BBA3C533-6F12-4177-982D-471732429B7A}">
      <dgm:prSet/>
      <dgm:spPr/>
      <dgm:t>
        <a:bodyPr/>
        <a:lstStyle/>
        <a:p>
          <a:endParaRPr lang="en-US"/>
        </a:p>
      </dgm:t>
    </dgm:pt>
    <dgm:pt modelId="{5A817809-1532-4D46-AC9C-0934FB1F5AC4}" type="sibTrans" cxnId="{BBA3C533-6F12-4177-982D-471732429B7A}">
      <dgm:prSet/>
      <dgm:spPr>
        <a:ln w="952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9C6A6E7-F4F4-42CE-B8E3-CE5D1AF86901}" type="pres">
      <dgm:prSet presAssocID="{1C837723-CD73-4051-B0F0-1FF6B5248805}" presName="cycle" presStyleCnt="0">
        <dgm:presLayoutVars>
          <dgm:dir/>
          <dgm:resizeHandles val="exact"/>
        </dgm:presLayoutVars>
      </dgm:prSet>
      <dgm:spPr/>
    </dgm:pt>
    <dgm:pt modelId="{BB57B2F9-685F-4EEF-A913-92F546112E8A}" type="pres">
      <dgm:prSet presAssocID="{88270EC5-EFFC-4855-A1EE-9637108D044F}" presName="dummy" presStyleCnt="0"/>
      <dgm:spPr/>
    </dgm:pt>
    <dgm:pt modelId="{DAABFFD0-6D9C-425A-98BD-DB8FF55C0046}" type="pres">
      <dgm:prSet presAssocID="{88270EC5-EFFC-4855-A1EE-9637108D044F}" presName="node" presStyleLbl="revTx" presStyleIdx="0" presStyleCnt="3">
        <dgm:presLayoutVars>
          <dgm:bulletEnabled val="1"/>
        </dgm:presLayoutVars>
      </dgm:prSet>
      <dgm:spPr/>
    </dgm:pt>
    <dgm:pt modelId="{E4478E81-689F-4802-9129-D514F9170CC0}" type="pres">
      <dgm:prSet presAssocID="{A955BAE9-BD7A-44FC-9C6C-9958C55BEDFB}" presName="sibTrans" presStyleLbl="node1" presStyleIdx="0" presStyleCnt="3" custScaleX="88927" custScaleY="110251" custLinFactNeighborX="19363" custLinFactNeighborY="-4849"/>
      <dgm:spPr/>
    </dgm:pt>
    <dgm:pt modelId="{AEDC1744-984E-466B-9D4C-4E29B94C6B0F}" type="pres">
      <dgm:prSet presAssocID="{A84DD97E-9213-4318-8EF2-893DC40D902E}" presName="dummy" presStyleCnt="0"/>
      <dgm:spPr/>
    </dgm:pt>
    <dgm:pt modelId="{F1F6A057-E0AF-45F9-A8DD-AD9003D8F92B}" type="pres">
      <dgm:prSet presAssocID="{A84DD97E-9213-4318-8EF2-893DC40D902E}" presName="node" presStyleLbl="revTx" presStyleIdx="1" presStyleCnt="3" custScaleX="176068" custScaleY="81003" custRadScaleRad="103455" custRadScaleInc="1825">
        <dgm:presLayoutVars>
          <dgm:bulletEnabled val="1"/>
        </dgm:presLayoutVars>
      </dgm:prSet>
      <dgm:spPr/>
    </dgm:pt>
    <dgm:pt modelId="{CD53AE08-1C53-4137-A387-4D48055CDD78}" type="pres">
      <dgm:prSet presAssocID="{41D0C2E3-74F0-4B0F-8301-925641C54C5C}" presName="sibTrans" presStyleLbl="node1" presStyleIdx="1" presStyleCnt="3" custScaleX="95695" custScaleY="85643" custLinFactNeighborX="-18459" custLinFactNeighborY="1493"/>
      <dgm:spPr/>
    </dgm:pt>
    <dgm:pt modelId="{77769369-FDD3-4944-BBE5-386580E10D5F}" type="pres">
      <dgm:prSet presAssocID="{0FAE3BFA-3560-442A-BC5B-C53D87DDE61E}" presName="dummy" presStyleCnt="0"/>
      <dgm:spPr/>
    </dgm:pt>
    <dgm:pt modelId="{1694CF2C-9F64-4855-8C21-6A5D213FC69E}" type="pres">
      <dgm:prSet presAssocID="{0FAE3BFA-3560-442A-BC5B-C53D87DDE61E}" presName="node" presStyleLbl="revTx" presStyleIdx="2" presStyleCnt="3">
        <dgm:presLayoutVars>
          <dgm:bulletEnabled val="1"/>
        </dgm:presLayoutVars>
      </dgm:prSet>
      <dgm:spPr/>
    </dgm:pt>
    <dgm:pt modelId="{DB5D6C87-D493-474E-AB33-54DCFFA75303}" type="pres">
      <dgm:prSet presAssocID="{5A817809-1532-4D46-AC9C-0934FB1F5AC4}" presName="sibTrans" presStyleLbl="node1" presStyleIdx="2" presStyleCnt="3" custScaleX="102088" custScaleY="93687" custLinFactNeighborX="1496" custLinFactNeighborY="-6462"/>
      <dgm:spPr/>
    </dgm:pt>
  </dgm:ptLst>
  <dgm:cxnLst>
    <dgm:cxn modelId="{BBA3C533-6F12-4177-982D-471732429B7A}" srcId="{1C837723-CD73-4051-B0F0-1FF6B5248805}" destId="{0FAE3BFA-3560-442A-BC5B-C53D87DDE61E}" srcOrd="2" destOrd="0" parTransId="{14E9AF03-1B6D-4DA9-9A78-9D9626106A58}" sibTransId="{5A817809-1532-4D46-AC9C-0934FB1F5AC4}"/>
    <dgm:cxn modelId="{2D681137-C201-4D04-9168-6FA416C8843C}" type="presOf" srcId="{5A817809-1532-4D46-AC9C-0934FB1F5AC4}" destId="{DB5D6C87-D493-474E-AB33-54DCFFA75303}" srcOrd="0" destOrd="0" presId="urn:microsoft.com/office/officeart/2005/8/layout/cycle1"/>
    <dgm:cxn modelId="{8ADC6F5E-F75D-46DD-B881-8CD5BC660BAC}" type="presOf" srcId="{41D0C2E3-74F0-4B0F-8301-925641C54C5C}" destId="{CD53AE08-1C53-4137-A387-4D48055CDD78}" srcOrd="0" destOrd="0" presId="urn:microsoft.com/office/officeart/2005/8/layout/cycle1"/>
    <dgm:cxn modelId="{B5CA7F79-4018-48E5-BEC5-96B03DF492A7}" type="presOf" srcId="{A84DD97E-9213-4318-8EF2-893DC40D902E}" destId="{F1F6A057-E0AF-45F9-A8DD-AD9003D8F92B}" srcOrd="0" destOrd="0" presId="urn:microsoft.com/office/officeart/2005/8/layout/cycle1"/>
    <dgm:cxn modelId="{E2A0F6B9-AFF3-4180-B520-3BE4AA1D09DF}" srcId="{1C837723-CD73-4051-B0F0-1FF6B5248805}" destId="{88270EC5-EFFC-4855-A1EE-9637108D044F}" srcOrd="0" destOrd="0" parTransId="{20C2513F-4206-4684-B2BE-F50CE5BFCAF8}" sibTransId="{A955BAE9-BD7A-44FC-9C6C-9958C55BEDFB}"/>
    <dgm:cxn modelId="{3DF758D0-5AC2-4B02-B39B-6E63232C18D5}" type="presOf" srcId="{1C837723-CD73-4051-B0F0-1FF6B5248805}" destId="{69C6A6E7-F4F4-42CE-B8E3-CE5D1AF86901}" srcOrd="0" destOrd="0" presId="urn:microsoft.com/office/officeart/2005/8/layout/cycle1"/>
    <dgm:cxn modelId="{7ABD5AD3-C748-47D6-AC8A-B21166CEECD9}" type="presOf" srcId="{A955BAE9-BD7A-44FC-9C6C-9958C55BEDFB}" destId="{E4478E81-689F-4802-9129-D514F9170CC0}" srcOrd="0" destOrd="0" presId="urn:microsoft.com/office/officeart/2005/8/layout/cycle1"/>
    <dgm:cxn modelId="{825C02D6-6955-4180-96B1-68B4C22DE1EA}" type="presOf" srcId="{88270EC5-EFFC-4855-A1EE-9637108D044F}" destId="{DAABFFD0-6D9C-425A-98BD-DB8FF55C0046}" srcOrd="0" destOrd="0" presId="urn:microsoft.com/office/officeart/2005/8/layout/cycle1"/>
    <dgm:cxn modelId="{EAA4D3EC-7BAE-4653-8D86-7102B0DB9804}" srcId="{1C837723-CD73-4051-B0F0-1FF6B5248805}" destId="{A84DD97E-9213-4318-8EF2-893DC40D902E}" srcOrd="1" destOrd="0" parTransId="{07ABE623-A113-41A7-A8AD-7B169674412C}" sibTransId="{41D0C2E3-74F0-4B0F-8301-925641C54C5C}"/>
    <dgm:cxn modelId="{E83BA7EE-D8B2-43FB-A13D-885C950D60F9}" type="presOf" srcId="{0FAE3BFA-3560-442A-BC5B-C53D87DDE61E}" destId="{1694CF2C-9F64-4855-8C21-6A5D213FC69E}" srcOrd="0" destOrd="0" presId="urn:microsoft.com/office/officeart/2005/8/layout/cycle1"/>
    <dgm:cxn modelId="{7A91D9A7-7375-4A57-B849-8D12E8134D42}" type="presParOf" srcId="{69C6A6E7-F4F4-42CE-B8E3-CE5D1AF86901}" destId="{BB57B2F9-685F-4EEF-A913-92F546112E8A}" srcOrd="0" destOrd="0" presId="urn:microsoft.com/office/officeart/2005/8/layout/cycle1"/>
    <dgm:cxn modelId="{3F94FAFF-AB4F-4B26-B63C-27C3BD63011A}" type="presParOf" srcId="{69C6A6E7-F4F4-42CE-B8E3-CE5D1AF86901}" destId="{DAABFFD0-6D9C-425A-98BD-DB8FF55C0046}" srcOrd="1" destOrd="0" presId="urn:microsoft.com/office/officeart/2005/8/layout/cycle1"/>
    <dgm:cxn modelId="{966B5D7D-E3DD-4FE9-BC2C-1AD90A6F0CBB}" type="presParOf" srcId="{69C6A6E7-F4F4-42CE-B8E3-CE5D1AF86901}" destId="{E4478E81-689F-4802-9129-D514F9170CC0}" srcOrd="2" destOrd="0" presId="urn:microsoft.com/office/officeart/2005/8/layout/cycle1"/>
    <dgm:cxn modelId="{78DB6204-4038-4292-9E7C-CB406A318391}" type="presParOf" srcId="{69C6A6E7-F4F4-42CE-B8E3-CE5D1AF86901}" destId="{AEDC1744-984E-466B-9D4C-4E29B94C6B0F}" srcOrd="3" destOrd="0" presId="urn:microsoft.com/office/officeart/2005/8/layout/cycle1"/>
    <dgm:cxn modelId="{4701322C-209F-49ED-851D-1A65815509D8}" type="presParOf" srcId="{69C6A6E7-F4F4-42CE-B8E3-CE5D1AF86901}" destId="{F1F6A057-E0AF-45F9-A8DD-AD9003D8F92B}" srcOrd="4" destOrd="0" presId="urn:microsoft.com/office/officeart/2005/8/layout/cycle1"/>
    <dgm:cxn modelId="{F2EDF600-7B59-49BB-B453-B43717E06E75}" type="presParOf" srcId="{69C6A6E7-F4F4-42CE-B8E3-CE5D1AF86901}" destId="{CD53AE08-1C53-4137-A387-4D48055CDD78}" srcOrd="5" destOrd="0" presId="urn:microsoft.com/office/officeart/2005/8/layout/cycle1"/>
    <dgm:cxn modelId="{48C91D0C-7C7D-46B6-A1C0-54990FB31578}" type="presParOf" srcId="{69C6A6E7-F4F4-42CE-B8E3-CE5D1AF86901}" destId="{77769369-FDD3-4944-BBE5-386580E10D5F}" srcOrd="6" destOrd="0" presId="urn:microsoft.com/office/officeart/2005/8/layout/cycle1"/>
    <dgm:cxn modelId="{1BA64019-137E-454D-AB51-C408727E1815}" type="presParOf" srcId="{69C6A6E7-F4F4-42CE-B8E3-CE5D1AF86901}" destId="{1694CF2C-9F64-4855-8C21-6A5D213FC69E}" srcOrd="7" destOrd="0" presId="urn:microsoft.com/office/officeart/2005/8/layout/cycle1"/>
    <dgm:cxn modelId="{15400622-F8F4-444E-A8E4-ED3894B218DD}" type="presParOf" srcId="{69C6A6E7-F4F4-42CE-B8E3-CE5D1AF86901}" destId="{DB5D6C87-D493-474E-AB33-54DCFFA75303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BFFD0-6D9C-425A-98BD-DB8FF55C0046}">
      <dsp:nvSpPr>
        <dsp:cNvPr id="0" name=""/>
        <dsp:cNvSpPr/>
      </dsp:nvSpPr>
      <dsp:spPr>
        <a:xfrm>
          <a:off x="2465237" y="319262"/>
          <a:ext cx="1307417" cy="130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Sender initiates message</a:t>
          </a:r>
        </a:p>
      </dsp:txBody>
      <dsp:txXfrm>
        <a:off x="2465237" y="319262"/>
        <a:ext cx="1307417" cy="1307417"/>
      </dsp:txXfrm>
    </dsp:sp>
    <dsp:sp modelId="{E4478E81-689F-4802-9129-D514F9170CC0}">
      <dsp:nvSpPr>
        <dsp:cNvPr id="0" name=""/>
        <dsp:cNvSpPr/>
      </dsp:nvSpPr>
      <dsp:spPr>
        <a:xfrm>
          <a:off x="715925" y="-437065"/>
          <a:ext cx="2749542" cy="3408860"/>
        </a:xfrm>
        <a:prstGeom prst="circularArrow">
          <a:avLst>
            <a:gd name="adj1" fmla="val 8246"/>
            <a:gd name="adj2" fmla="val 575873"/>
            <a:gd name="adj3" fmla="val 2432008"/>
            <a:gd name="adj4" fmla="val 569498"/>
            <a:gd name="adj5" fmla="val 96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6A057-E0AF-45F9-A8DD-AD9003D8F92B}">
      <dsp:nvSpPr>
        <dsp:cNvPr id="0" name=""/>
        <dsp:cNvSpPr/>
      </dsp:nvSpPr>
      <dsp:spPr>
        <a:xfrm>
          <a:off x="851591" y="2391855"/>
          <a:ext cx="2301944" cy="1059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Receiver accepts message, provides feedback communication</a:t>
          </a:r>
        </a:p>
      </dsp:txBody>
      <dsp:txXfrm>
        <a:off x="851591" y="2391855"/>
        <a:ext cx="2301944" cy="1059047"/>
      </dsp:txXfrm>
    </dsp:sp>
    <dsp:sp modelId="{CD53AE08-1C53-4137-A387-4D48055CDD78}">
      <dsp:nvSpPr>
        <dsp:cNvPr id="0" name=""/>
        <dsp:cNvSpPr/>
      </dsp:nvSpPr>
      <dsp:spPr>
        <a:xfrm>
          <a:off x="487315" y="152384"/>
          <a:ext cx="2958802" cy="2648003"/>
        </a:xfrm>
        <a:prstGeom prst="circularArrow">
          <a:avLst>
            <a:gd name="adj1" fmla="val 8246"/>
            <a:gd name="adj2" fmla="val 575873"/>
            <a:gd name="adj3" fmla="val 9690098"/>
            <a:gd name="adj4" fmla="val 7846232"/>
            <a:gd name="adj5" fmla="val 96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4CF2C-9F64-4855-8C21-6A5D213FC69E}">
      <dsp:nvSpPr>
        <dsp:cNvPr id="0" name=""/>
        <dsp:cNvSpPr/>
      </dsp:nvSpPr>
      <dsp:spPr>
        <a:xfrm>
          <a:off x="265944" y="319262"/>
          <a:ext cx="1307417" cy="130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Sender verifies message was received</a:t>
          </a:r>
        </a:p>
      </dsp:txBody>
      <dsp:txXfrm>
        <a:off x="265944" y="319262"/>
        <a:ext cx="1307417" cy="1307417"/>
      </dsp:txXfrm>
    </dsp:sp>
    <dsp:sp modelId="{DB5D6C87-D493-474E-AB33-54DCFFA75303}">
      <dsp:nvSpPr>
        <dsp:cNvPr id="0" name=""/>
        <dsp:cNvSpPr/>
      </dsp:nvSpPr>
      <dsp:spPr>
        <a:xfrm>
          <a:off x="487320" y="-40304"/>
          <a:ext cx="3156468" cy="2896716"/>
        </a:xfrm>
        <a:prstGeom prst="circularArrow">
          <a:avLst>
            <a:gd name="adj1" fmla="val 8246"/>
            <a:gd name="adj2" fmla="val 575873"/>
            <a:gd name="adj3" fmla="val 16857762"/>
            <a:gd name="adj4" fmla="val 14966365"/>
            <a:gd name="adj5" fmla="val 96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BAB80A-B488-4A39-9A48-702ADF00BA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19F19-062C-4E6F-99E0-38F40D6D52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A8157-CE55-49AE-9D3F-9FDC9E7060D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D8107-7A37-41DC-91CC-6C14A42BF6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94AD5-368A-41FE-9072-F14D4DDB08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86606-AA8E-45DE-8C62-B5F1B51CB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8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1521-6D7F-4DA5-888A-3C4B6257486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AB2A-462F-43A4-86B1-C7725F83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12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</a:t>
            </a:r>
            <a:r>
              <a:rPr lang="en-US" baseline="0" dirty="0"/>
              <a:t> ISBAR communication prior to 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3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4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VHA Directive 1177</a:t>
            </a:r>
            <a:r>
              <a:rPr lang="en-US" b="0" dirty="0"/>
              <a:t>:</a:t>
            </a:r>
            <a:r>
              <a:rPr lang="en-US" b="0" baseline="0" dirty="0"/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CPR, BLS, and ACLS training for staff </a:t>
            </a:r>
          </a:p>
          <a:p>
            <a:pPr lv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Reason: Establishes the policy to optimize patient safety by training BLS and ACLS. </a:t>
            </a:r>
          </a:p>
          <a:p>
            <a:pPr lv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Summary: Reduce variation in BLS and ACLS training and documentation across facilities. Mandates that all staff having direct clinical contact, or who would respond to a code, receive BLS training and ACLS training in high risk care areas. </a:t>
            </a:r>
          </a:p>
          <a:p>
            <a:pPr lv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VHA Resuscitation Education Initiative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Standardize, document, track and monitor resuscitation training programs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Train-the-trainer training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and recruit SME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Door-to-Balloon time goal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Percutaneous coronary interventions (PCI)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Door-to-Needle time goal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Fibrinolysis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American Heart Association (AHA) Guidelines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American Association of Critical Care Nurses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2016 Hospital National Patient Safety Goals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2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Clinical manifestations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What</a:t>
            </a:r>
            <a:r>
              <a:rPr lang="en-US" sz="1200" baseline="0" dirty="0"/>
              <a:t> happened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When did the pain start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What were they doing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Pain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Describe</a:t>
            </a:r>
            <a:r>
              <a:rPr lang="en-US" sz="1200" baseline="0" dirty="0"/>
              <a:t> the pain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What triggered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What makes it better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Recognize changes in patient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Predisposing factors and considerations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Medical 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Medications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Psychosocial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51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&lt;Discuss chest pain protocol&gt;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Rapid response activation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American Heart Association Standards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Monitor and support ABCs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Vital signs and oxygen saturation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Apply 4L oxygen for 90% saturation or less per protocol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12 lead ECG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Check for allergies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Give aspirin  160-325 mg.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Advise the patient to chew the tablet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Consider nitroglycerin sublingual or spray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Contraindications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Give morphine if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Establish IV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Fingerstick</a:t>
            </a:r>
            <a:r>
              <a:rPr lang="en-US" dirty="0"/>
              <a:t> blood sugar (FSBS)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Labs/diagnostics (cardiac markers,</a:t>
            </a:r>
            <a:r>
              <a:rPr lang="en-US" baseline="0" dirty="0"/>
              <a:t> electrolytes and coagulation studies) </a:t>
            </a:r>
            <a:r>
              <a:rPr lang="en-US" dirty="0"/>
              <a:t>per protocol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Chest x-ray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&lt;Fibrinolytic checklist&gt;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8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AHA 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Establish patient unresponsiveness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Call for help per facility protocol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Request/apply automated external defibrillator (AED) or defibrillator per facility protocol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Check for a breathing and a pulse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Chest compressions/bag mask ventilations (30:2)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Bag</a:t>
            </a:r>
            <a:r>
              <a:rPr lang="en-US" baseline="0" dirty="0"/>
              <a:t> mask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Oxygen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Apply automated external defibrillator (AED) or defibrillator pads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power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Safety check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Delivery of shock if indicated</a:t>
            </a:r>
          </a:p>
          <a:p>
            <a:r>
              <a:rPr lang="en-US" dirty="0"/>
              <a:t>&lt;Discuss how</a:t>
            </a:r>
            <a:r>
              <a:rPr lang="en-US" baseline="0" dirty="0"/>
              <a:t> to use equipment&gt;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0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Roles and responsibilities during cardiac arrest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Registered Nurse (RN)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Licensed Practical Nurse (LPN)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Unlicensed Assistive Personnel (UAP)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Team</a:t>
            </a:r>
            <a:r>
              <a:rPr lang="en-US" sz="1200" baseline="0" dirty="0"/>
              <a:t> leader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Who will…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…get help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…obtain equipment/supplies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…communicate with healthcare provider, family, etc.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…do compressions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…give medications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…initiate IV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…obtain labs and </a:t>
            </a:r>
            <a:r>
              <a:rPr lang="en-US" sz="1200" baseline="0" dirty="0" err="1"/>
              <a:t>fingerstick</a:t>
            </a:r>
            <a:endParaRPr lang="en-US" sz="1200" baseline="0" dirty="0"/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…get ECG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…chest x-ray</a:t>
            </a:r>
            <a:endParaRPr lang="en-US" sz="12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Closed-loop communication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ISBAR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Clear and concise information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Who to notify of change in patient status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Rapid response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Code team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Charge nurse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Physician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Cardiologist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Communication with patient/family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Facility specific documentation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1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Patient code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Consider admit/transfer to another unit/facility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Issues with equipment or supplies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Medication contraindications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Phosphodiesterase</a:t>
            </a:r>
            <a:r>
              <a:rPr lang="en-US" sz="1200" baseline="0" dirty="0"/>
              <a:t> inhibitors (Viagra, Cialis,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Potential delays in treatment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would the care for the patient experiencing acute chest pain differ in the outpatient versus inpatient setting?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46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0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S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895350"/>
            <a:ext cx="8571403" cy="3282735"/>
          </a:xfrm>
          <a:prstGeom prst="rect">
            <a:avLst/>
          </a:prstGeo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33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1300" y="1371600"/>
            <a:ext cx="4462531" cy="2511461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397866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8936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83511" y="1097280"/>
            <a:ext cx="4822620" cy="3215248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360356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78634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691640"/>
            <a:ext cx="5356323" cy="2743200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4668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93172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445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21130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I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50333" y="1417320"/>
            <a:ext cx="6430160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9448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1417320"/>
            <a:ext cx="8571403" cy="3017520"/>
          </a:xfrm>
          <a:prstGeom prst="rect">
            <a:avLst/>
          </a:prstGeom>
        </p:spPr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80002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45303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59835" y="2103120"/>
            <a:ext cx="7716192" cy="2357206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37936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4524" y="1417320"/>
            <a:ext cx="7716192" cy="3017520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46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0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29049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17480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4447" y="105156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66515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6143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85334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829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14" y="1"/>
            <a:ext cx="9143687" cy="5143433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4096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192906" y="2554845"/>
            <a:ext cx="8745017" cy="626660"/>
          </a:xfrm>
          <a:prstGeom prst="rect">
            <a:avLst/>
          </a:prstGeom>
        </p:spPr>
        <p:txBody>
          <a:bodyPr lIns="57392" tIns="28696" rIns="57392" bIns="28696" anchor="ctr" anchorCtr="1"/>
          <a:lstStyle>
            <a:lvl1pPr marL="0" indent="0" algn="ctr">
              <a:buFont typeface="Arial" pitchFamily="34" charset="0"/>
              <a:buNone/>
              <a:defRPr sz="2800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2800" dirty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90987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  <p:pic>
        <p:nvPicPr>
          <p:cNvPr id="7" name="Picture 6" descr="SimLear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" y="1809750"/>
            <a:ext cx="7142084" cy="20850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26975" y="9883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1846868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0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9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08148" indent="0" algn="ctr">
              <a:buNone/>
              <a:defRPr/>
            </a:lvl2pPr>
            <a:lvl3pPr marL="816296" indent="0" algn="ctr">
              <a:buNone/>
              <a:defRPr/>
            </a:lvl3pPr>
            <a:lvl4pPr marL="1224444" indent="0" algn="ctr">
              <a:buNone/>
              <a:defRPr/>
            </a:lvl4pPr>
            <a:lvl5pPr marL="1632591" indent="0" algn="ctr">
              <a:buNone/>
              <a:defRPr/>
            </a:lvl5pPr>
            <a:lvl6pPr marL="2040739" indent="0" algn="ctr">
              <a:buNone/>
              <a:defRPr/>
            </a:lvl6pPr>
            <a:lvl7pPr marL="2448887" indent="0" algn="ctr">
              <a:buNone/>
              <a:defRPr/>
            </a:lvl7pPr>
            <a:lvl8pPr marL="2857035" indent="0" algn="ctr">
              <a:buNone/>
              <a:defRPr/>
            </a:lvl8pPr>
            <a:lvl9pPr marL="326518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19150"/>
            <a:ext cx="8228595" cy="3635432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Clr>
                <a:schemeClr val="tx1"/>
              </a:buClr>
              <a:buFontTx/>
              <a:buNone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663240" indent="-255092"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</a:defRPr>
            </a:lvl2pPr>
            <a:lvl3pPr marL="1020370" indent="-204074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716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218092" indent="-218092" eaLnBrk="1" hangingPunct="1">
              <a:spcBef>
                <a:spcPts val="603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99197" indent="-208248">
              <a:buClr>
                <a:schemeClr val="tx1"/>
              </a:buClr>
              <a:buFont typeface="Arial" pitchFamily="34" charset="0"/>
              <a:buChar char="–"/>
              <a:defRPr sz="24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  <a:lvl3pPr marL="715415" indent="-141489">
              <a:buClr>
                <a:schemeClr val="tx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6201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/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466316" indent="-466316" algn="l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28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516534" indent="286963">
              <a:spcBef>
                <a:spcPts val="377"/>
              </a:spcBef>
              <a:buClr>
                <a:schemeClr val="tx1"/>
              </a:buClr>
              <a:buFont typeface="+mj-lt"/>
              <a:buAutoNum type="alphaLcPeriod"/>
              <a:defRPr sz="2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17408" indent="-172178"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44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50862" y="100584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522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68600" y="1745844"/>
            <a:ext cx="3748783" cy="2111362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4675262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5917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53985" y="1005840"/>
            <a:ext cx="4378939" cy="3282735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408583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072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"/>
            <a:ext cx="5791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Size Layouts</a:t>
            </a:r>
          </a:p>
        </p:txBody>
      </p:sp>
    </p:spTree>
    <p:extLst>
      <p:ext uri="{BB962C8B-B14F-4D97-AF65-F5344CB8AC3E}">
        <p14:creationId xmlns:p14="http://schemas.microsoft.com/office/powerpoint/2010/main" val="35640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86984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57396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86095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147938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15238" indent="-2152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0" indent="-17936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461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46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430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14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99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383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368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SCENS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>
                <a:solidFill>
                  <a:srgbClr val="7EACDC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75947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Discussed a focused assessment for the patient experiencing acute chest pain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Reviewed the implementation of chest pain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Demonstrated the appropriate interventions for the “first 5 minutes” of cardiac arrest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Discussed effective communication when caring for the patient with chest pain</a:t>
            </a:r>
          </a:p>
        </p:txBody>
      </p:sp>
    </p:spTree>
    <p:extLst>
      <p:ext uri="{BB962C8B-B14F-4D97-AF65-F5344CB8AC3E}">
        <p14:creationId xmlns:p14="http://schemas.microsoft.com/office/powerpoint/2010/main" val="105881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2852001-1408-4036-96A7-EC660E5C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EACDC"/>
                </a:solidFill>
              </a:rPr>
              <a:t>Questions</a:t>
            </a:r>
          </a:p>
        </p:txBody>
      </p:sp>
      <p:pic>
        <p:nvPicPr>
          <p:cNvPr id="1027" name="Picture 3" descr="A large 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28" y="1143000"/>
            <a:ext cx="2828544" cy="28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9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Autofit/>
          </a:bodyPr>
          <a:lstStyle/>
          <a:p>
            <a:r>
              <a:rPr lang="en-US" sz="2600" dirty="0"/>
              <a:t>Chest Pain:  </a:t>
            </a:r>
            <a:br>
              <a:rPr lang="en-US" sz="2600" dirty="0"/>
            </a:br>
            <a:r>
              <a:rPr lang="en-US" sz="2600" dirty="0"/>
              <a:t>Outpatient or Inpatient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3400" y="742950"/>
            <a:ext cx="8077200" cy="1257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John Madsen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Sixty-five (65) year-old male complaining of chest pressure and left arm pain not relieved with rest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533400" y="2266950"/>
            <a:ext cx="4038600" cy="1543051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1" dirty="0"/>
              <a:t>Past Medical History:</a:t>
            </a:r>
            <a:r>
              <a:rPr lang="en-US" dirty="0"/>
              <a:t> </a:t>
            </a:r>
          </a:p>
          <a:p>
            <a:r>
              <a:rPr lang="en-US" dirty="0"/>
              <a:t>Type 2 diabetes</a:t>
            </a:r>
          </a:p>
          <a:p>
            <a:pPr marL="0" indent="0">
              <a:buNone/>
            </a:pPr>
            <a:r>
              <a:rPr lang="en-US" b="1" dirty="0"/>
              <a:t>Past Surgical History:</a:t>
            </a:r>
            <a:endParaRPr lang="en-US" dirty="0"/>
          </a:p>
          <a:p>
            <a:r>
              <a:rPr lang="en-US" dirty="0"/>
              <a:t>Cholecystectomy </a:t>
            </a:r>
          </a:p>
          <a:p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534949" y="2266950"/>
            <a:ext cx="4038600" cy="18514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Medications:</a:t>
            </a:r>
          </a:p>
          <a:p>
            <a:r>
              <a:rPr lang="en-US" dirty="0"/>
              <a:t>500 mg Metformin three times daily with meals</a:t>
            </a:r>
          </a:p>
          <a:p>
            <a:pPr marL="0" indent="0">
              <a:buNone/>
            </a:pPr>
            <a:r>
              <a:rPr lang="en-US" b="1" dirty="0"/>
              <a:t>Allergies:</a:t>
            </a:r>
          </a:p>
          <a:p>
            <a:r>
              <a:rPr lang="en-US" dirty="0"/>
              <a:t>No known drug allergies (NKDA)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7ECB2ED-B814-4635-8E2F-569D6C81828C}"/>
              </a:ext>
            </a:extLst>
          </p:cNvPr>
          <p:cNvSpPr txBox="1"/>
          <p:nvPr/>
        </p:nvSpPr>
        <p:spPr>
          <a:xfrm>
            <a:off x="7848600" y="421362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Slide Notes</a:t>
            </a:r>
          </a:p>
        </p:txBody>
      </p:sp>
    </p:spTree>
    <p:extLst>
      <p:ext uri="{BB962C8B-B14F-4D97-AF65-F5344CB8AC3E}">
        <p14:creationId xmlns:p14="http://schemas.microsoft.com/office/powerpoint/2010/main" val="102455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77C03F3-5853-4065-A597-70624730FA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Chest Pain: </a:t>
            </a:r>
            <a:br>
              <a:rPr lang="en-US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Outpatient or Inpatient</a:t>
            </a:r>
          </a:p>
        </p:txBody>
      </p:sp>
    </p:spTree>
    <p:extLst>
      <p:ext uri="{BB962C8B-B14F-4D97-AF65-F5344CB8AC3E}">
        <p14:creationId xmlns:p14="http://schemas.microsoft.com/office/powerpoint/2010/main" val="312499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Perform a focused assessment for the patient experiencing acute chest pain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Implement facility specific chest pain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Demonstrate the appropriate responses to the “first 5 minutes” of cardiac arrest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Facilitate effective communication when caring for the patient with chest pain</a:t>
            </a:r>
          </a:p>
        </p:txBody>
      </p:sp>
    </p:spTree>
    <p:extLst>
      <p:ext uri="{BB962C8B-B14F-4D97-AF65-F5344CB8AC3E}">
        <p14:creationId xmlns:p14="http://schemas.microsoft.com/office/powerpoint/2010/main" val="156252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394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VHA Directive 1177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VHA Resuscitation Education Initiative (</a:t>
            </a:r>
            <a:r>
              <a:rPr lang="en-US" sz="2800" dirty="0" err="1"/>
              <a:t>REdI</a:t>
            </a:r>
            <a:r>
              <a:rPr lang="en-US" sz="28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Variation in training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Door-to-Balloon time goal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Door-to-Needle time goal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American Heart Association (AHA) Guidelines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American Association of Critical Care Nurses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Hospital National Patient Safety Goals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F2A4626-B754-4E33-9D40-29991CB6F545}"/>
              </a:ext>
            </a:extLst>
          </p:cNvPr>
          <p:cNvSpPr txBox="1"/>
          <p:nvPr/>
        </p:nvSpPr>
        <p:spPr>
          <a:xfrm>
            <a:off x="7848600" y="421362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Slide Notes</a:t>
            </a:r>
          </a:p>
        </p:txBody>
      </p:sp>
    </p:spTree>
    <p:extLst>
      <p:ext uri="{BB962C8B-B14F-4D97-AF65-F5344CB8AC3E}">
        <p14:creationId xmlns:p14="http://schemas.microsoft.com/office/powerpoint/2010/main" val="418272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3733800" y="-19050"/>
            <a:ext cx="5410200" cy="762000"/>
          </a:xfrm>
        </p:spPr>
        <p:txBody>
          <a:bodyPr>
            <a:normAutofit/>
          </a:bodyPr>
          <a:lstStyle/>
          <a:p>
            <a:r>
              <a:rPr lang="en-US" dirty="0"/>
              <a:t>Focused Assessment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dirty="0"/>
              <a:t>Clinical manifestations</a:t>
            </a:r>
          </a:p>
          <a:p>
            <a:r>
              <a:rPr lang="en-US" sz="2400" dirty="0"/>
              <a:t>Pain</a:t>
            </a:r>
          </a:p>
          <a:p>
            <a:r>
              <a:rPr lang="en-US" sz="2400" dirty="0"/>
              <a:t>Recognize changes in patient status</a:t>
            </a:r>
          </a:p>
          <a:p>
            <a:r>
              <a:rPr lang="en-US" sz="2400" dirty="0"/>
              <a:t>Medical history</a:t>
            </a:r>
          </a:p>
          <a:p>
            <a:r>
              <a:rPr lang="en-US" sz="2400" dirty="0"/>
              <a:t>Medications</a:t>
            </a:r>
          </a:p>
          <a:p>
            <a:r>
              <a:rPr lang="en-US" sz="2400" dirty="0"/>
              <a:t>Psychosocial</a:t>
            </a:r>
          </a:p>
          <a:p>
            <a:endParaRPr lang="en-US" sz="2400" dirty="0"/>
          </a:p>
        </p:txBody>
      </p:sp>
      <p:pic>
        <p:nvPicPr>
          <p:cNvPr id="6" name="Picture 4" descr="Depiction of a man with heartbur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66875"/>
            <a:ext cx="2857500" cy="1809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C66F8AD-30FA-4AFE-A93D-22768505ECD8}"/>
              </a:ext>
            </a:extLst>
          </p:cNvPr>
          <p:cNvSpPr txBox="1"/>
          <p:nvPr/>
        </p:nvSpPr>
        <p:spPr>
          <a:xfrm>
            <a:off x="7848600" y="421362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Slide Notes</a:t>
            </a:r>
          </a:p>
        </p:txBody>
      </p:sp>
    </p:spTree>
    <p:extLst>
      <p:ext uri="{BB962C8B-B14F-4D97-AF65-F5344CB8AC3E}">
        <p14:creationId xmlns:p14="http://schemas.microsoft.com/office/powerpoint/2010/main" val="372547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Chest Pain Protocol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342900" y="906426"/>
            <a:ext cx="4953000" cy="3486150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Rapid response activation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American Heart Association Standards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Vital signs and oxygen saturation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Apply 4L oxygen for 90% saturation or less per protocol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12 lead ECG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Check for allergies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Give aspirin  160-325 mg.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Consider nitroglycerin sublingual or spray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029200" y="895350"/>
            <a:ext cx="3810000" cy="3486150"/>
          </a:xfrm>
          <a:prstGeom prst="rect">
            <a:avLst/>
          </a:prstGeom>
        </p:spPr>
        <p:txBody>
          <a:bodyPr>
            <a:norm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Give morphine if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Establish IV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Fingerstick</a:t>
            </a:r>
            <a:r>
              <a:rPr lang="en-US" dirty="0"/>
              <a:t> blood sugar (FSBS)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Labs/diagnostics (cardiac markers, electrolytes and coagulation studies) per protocol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Chest x-ray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Fibrinolytic checklist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FD22035-101A-462E-81FD-75541AE84328}"/>
              </a:ext>
            </a:extLst>
          </p:cNvPr>
          <p:cNvSpPr txBox="1"/>
          <p:nvPr/>
        </p:nvSpPr>
        <p:spPr>
          <a:xfrm>
            <a:off x="7848600" y="421362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Slide Notes</a:t>
            </a:r>
          </a:p>
        </p:txBody>
      </p:sp>
    </p:spTree>
    <p:extLst>
      <p:ext uri="{BB962C8B-B14F-4D97-AF65-F5344CB8AC3E}">
        <p14:creationId xmlns:p14="http://schemas.microsoft.com/office/powerpoint/2010/main" val="4281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 fontScale="90000"/>
          </a:bodyPr>
          <a:lstStyle/>
          <a:p>
            <a:r>
              <a:rPr lang="en-US" dirty="0"/>
              <a:t>First 5 minutes of Cardiac Arrest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381000" y="929878"/>
            <a:ext cx="8763000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Establish patient unresponsiveness</a:t>
            </a:r>
          </a:p>
          <a:p>
            <a:r>
              <a:rPr lang="en-US" dirty="0"/>
              <a:t>Call for help per facility protocol</a:t>
            </a:r>
          </a:p>
          <a:p>
            <a:r>
              <a:rPr lang="en-US" dirty="0"/>
              <a:t>Request/apply automated external defibrillator (AED) or defibrillator per facility protocol</a:t>
            </a:r>
          </a:p>
          <a:p>
            <a:r>
              <a:rPr lang="en-US" dirty="0"/>
              <a:t>Check for a breathing and a pulse</a:t>
            </a:r>
          </a:p>
          <a:p>
            <a:r>
              <a:rPr lang="en-US" dirty="0"/>
              <a:t>Chest compressions/bag mask ventilations (30:2)</a:t>
            </a:r>
          </a:p>
          <a:p>
            <a:r>
              <a:rPr lang="en-US" dirty="0"/>
              <a:t>Apply automated external defibrillator (AED) or defibrillator pads</a:t>
            </a:r>
          </a:p>
          <a:p>
            <a:r>
              <a:rPr lang="en-US" dirty="0"/>
              <a:t>Turn power on</a:t>
            </a:r>
          </a:p>
          <a:p>
            <a:r>
              <a:rPr lang="en-US" dirty="0"/>
              <a:t>Safety check</a:t>
            </a:r>
          </a:p>
          <a:p>
            <a:r>
              <a:rPr lang="en-US" dirty="0"/>
              <a:t>Delivery of shock if indicated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D25F49D-8B22-478F-AC9E-581310FF1C96}"/>
              </a:ext>
            </a:extLst>
          </p:cNvPr>
          <p:cNvSpPr txBox="1"/>
          <p:nvPr/>
        </p:nvSpPr>
        <p:spPr>
          <a:xfrm>
            <a:off x="7848600" y="421362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Slide Notes</a:t>
            </a:r>
          </a:p>
        </p:txBody>
      </p:sp>
    </p:spTree>
    <p:extLst>
      <p:ext uri="{BB962C8B-B14F-4D97-AF65-F5344CB8AC3E}">
        <p14:creationId xmlns:p14="http://schemas.microsoft.com/office/powerpoint/2010/main" val="251932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Effective Communication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57200" y="895350"/>
            <a:ext cx="4084674" cy="3394472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/>
              <a:t>Roles and responsibilities during cardiac arrest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Team leader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Who will…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Closed-loop communication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ISBAR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Who to notify of change in patient status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Facility specific documentation</a:t>
            </a:r>
          </a:p>
        </p:txBody>
      </p:sp>
      <p:graphicFrame>
        <p:nvGraphicFramePr>
          <p:cNvPr id="5" name="Diagram 4" descr="Diagram of the three steps to effective communication"/>
          <p:cNvGraphicFramePr/>
          <p:nvPr>
            <p:extLst>
              <p:ext uri="{D42A27DB-BD31-4B8C-83A1-F6EECF244321}">
                <p14:modId xmlns:p14="http://schemas.microsoft.com/office/powerpoint/2010/main" val="3731875859"/>
              </p:ext>
            </p:extLst>
          </p:nvPr>
        </p:nvGraphicFramePr>
        <p:xfrm>
          <a:off x="4541874" y="971550"/>
          <a:ext cx="4038600" cy="347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5">
            <a:extLst>
              <a:ext uri="{FF2B5EF4-FFF2-40B4-BE49-F238E27FC236}">
                <a16:creationId xmlns:a16="http://schemas.microsoft.com/office/drawing/2014/main" id="{6179DFB5-CCA9-491B-9CBB-D9774E60E805}"/>
              </a:ext>
            </a:extLst>
          </p:cNvPr>
          <p:cNvSpPr txBox="1"/>
          <p:nvPr/>
        </p:nvSpPr>
        <p:spPr>
          <a:xfrm>
            <a:off x="7848600" y="421362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Slide Notes</a:t>
            </a:r>
          </a:p>
        </p:txBody>
      </p:sp>
    </p:spTree>
    <p:extLst>
      <p:ext uri="{BB962C8B-B14F-4D97-AF65-F5344CB8AC3E}">
        <p14:creationId xmlns:p14="http://schemas.microsoft.com/office/powerpoint/2010/main" val="221646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33799" y="0"/>
            <a:ext cx="5413695" cy="742950"/>
          </a:xfrm>
        </p:spPr>
        <p:txBody>
          <a:bodyPr>
            <a:normAutofit/>
          </a:bodyPr>
          <a:lstStyle/>
          <a:p>
            <a:r>
              <a:rPr lang="en-US" dirty="0"/>
              <a:t>Potential Issues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929878"/>
            <a:ext cx="4648200" cy="3394472"/>
          </a:xfrm>
        </p:spPr>
        <p:txBody>
          <a:bodyPr>
            <a:noAutofit/>
          </a:bodyPr>
          <a:lstStyle/>
          <a:p>
            <a:r>
              <a:rPr lang="en-US" sz="2400" dirty="0"/>
              <a:t>Patient code status</a:t>
            </a:r>
          </a:p>
          <a:p>
            <a:r>
              <a:rPr lang="en-US" sz="2400" dirty="0"/>
              <a:t>Consider admit/transfer to another unit/facility</a:t>
            </a:r>
          </a:p>
          <a:p>
            <a:r>
              <a:rPr lang="en-US" sz="2400" dirty="0"/>
              <a:t>Issues with equipment or supplies</a:t>
            </a:r>
          </a:p>
          <a:p>
            <a:r>
              <a:rPr lang="en-US" sz="2400" dirty="0"/>
              <a:t>Medication contraindications</a:t>
            </a:r>
          </a:p>
          <a:p>
            <a:r>
              <a:rPr lang="en-US" sz="2400" dirty="0"/>
              <a:t>Potential delays in treatment</a:t>
            </a:r>
          </a:p>
          <a:p>
            <a:r>
              <a:rPr lang="en-US" sz="2400" dirty="0"/>
              <a:t>Outpatient versus inpatient</a:t>
            </a:r>
          </a:p>
        </p:txBody>
      </p:sp>
      <p:sp>
        <p:nvSpPr>
          <p:cNvPr id="7" name="Rectangle 4"/>
          <p:cNvSpPr/>
          <p:nvPr/>
        </p:nvSpPr>
        <p:spPr>
          <a:xfrm rot="20073020">
            <a:off x="4986900" y="1890933"/>
            <a:ext cx="3799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if…?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3B9EF40-9FC1-4D31-9ACC-E53A2B541D4D}"/>
              </a:ext>
            </a:extLst>
          </p:cNvPr>
          <p:cNvSpPr txBox="1"/>
          <p:nvPr/>
        </p:nvSpPr>
        <p:spPr>
          <a:xfrm>
            <a:off x="7848600" y="421362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Slide Notes</a:t>
            </a:r>
          </a:p>
        </p:txBody>
      </p:sp>
    </p:spTree>
    <p:extLst>
      <p:ext uri="{BB962C8B-B14F-4D97-AF65-F5344CB8AC3E}">
        <p14:creationId xmlns:p14="http://schemas.microsoft.com/office/powerpoint/2010/main" val="204706411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0C99DBFF2C1448BC5F2F39BD0E8F5" ma:contentTypeVersion="0" ma:contentTypeDescription="Create a new document." ma:contentTypeScope="" ma:versionID="bc9e240ec444a5b551334b09be9f2a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A7BC0D-EB6F-4045-BD48-77489975AB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31D8A4-A4C7-4ABC-B8D0-BDC3F8CF54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5B9365-99F4-4C30-8153-2F6D7158044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</TotalTime>
  <Words>954</Words>
  <Application>Microsoft Office PowerPoint</Application>
  <PresentationFormat>On-screen Show (16:9)</PresentationFormat>
  <Paragraphs>214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1_Custom Design</vt:lpstr>
      <vt:lpstr>Welcome</vt:lpstr>
      <vt:lpstr>Chest Pain:  Outpatient or Inpatient</vt:lpstr>
      <vt:lpstr>Learning Objectives</vt:lpstr>
      <vt:lpstr>Why?</vt:lpstr>
      <vt:lpstr>Focused Assessment</vt:lpstr>
      <vt:lpstr>Chest Pain Protocol</vt:lpstr>
      <vt:lpstr>First 5 minutes of Cardiac Arrest</vt:lpstr>
      <vt:lpstr>Effective Communication</vt:lpstr>
      <vt:lpstr>Potential Issues</vt:lpstr>
      <vt:lpstr>Summary</vt:lpstr>
      <vt:lpstr>Questions</vt:lpstr>
      <vt:lpstr>Chest Pain:   Outpatient or Inpatient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Sue Phelps</cp:lastModifiedBy>
  <cp:revision>66</cp:revision>
  <dcterms:created xsi:type="dcterms:W3CDTF">2017-03-13T17:13:11Z</dcterms:created>
  <dcterms:modified xsi:type="dcterms:W3CDTF">2020-11-04T17:37:47Z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0x0101009A90C99DBFF2C1448BC5F2F39BD0E8F5</vt:lpwstr>
  </property>
</Properties>
</file>