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9"/>
  </p:notesMasterIdLst>
  <p:sldIdLst>
    <p:sldId id="327" r:id="rId5"/>
    <p:sldId id="367" r:id="rId6"/>
    <p:sldId id="368" r:id="rId7"/>
    <p:sldId id="369" r:id="rId8"/>
    <p:sldId id="495" r:id="rId9"/>
    <p:sldId id="435" r:id="rId10"/>
    <p:sldId id="467" r:id="rId11"/>
    <p:sldId id="461" r:id="rId12"/>
    <p:sldId id="441" r:id="rId13"/>
    <p:sldId id="466" r:id="rId14"/>
    <p:sldId id="376" r:id="rId15"/>
    <p:sldId id="384" r:id="rId16"/>
    <p:sldId id="381" r:id="rId17"/>
    <p:sldId id="496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598" autoAdjust="0"/>
    <p:restoredTop sz="56432" autoAdjust="0"/>
  </p:normalViewPr>
  <p:slideViewPr>
    <p:cSldViewPr>
      <p:cViewPr varScale="1">
        <p:scale>
          <a:sx n="46" d="100"/>
          <a:sy n="46" d="100"/>
        </p:scale>
        <p:origin x="102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51521-6D7F-4DA5-888A-3C4B62574868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9AB2A-462F-43A4-86B1-C7725F83C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5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29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Psychosocial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Religious preferences?</a:t>
            </a:r>
          </a:p>
          <a:p>
            <a:r>
              <a:rPr lang="en-US" sz="1200" dirty="0"/>
              <a:t>Equipment or supplies</a:t>
            </a:r>
          </a:p>
          <a:p>
            <a:r>
              <a:rPr lang="en-US" sz="1200" dirty="0"/>
              <a:t>Inappropriate or lack of documentation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Baseline information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Vital signs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Consent form</a:t>
            </a:r>
          </a:p>
          <a:p>
            <a:r>
              <a:rPr lang="en-US" sz="1200" dirty="0"/>
              <a:t>Patient identification errors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Follow protocol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Do not skip steps</a:t>
            </a:r>
          </a:p>
          <a:p>
            <a:r>
              <a:rPr lang="en-US" sz="1200" dirty="0"/>
              <a:t>Complications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Priority interventions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Who to call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What to</a:t>
            </a:r>
            <a:r>
              <a:rPr lang="en-US" sz="1200" baseline="0" dirty="0"/>
              <a:t> document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aseline="0" dirty="0"/>
              <a:t>Where to document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aseline="0" dirty="0"/>
              <a:t>Packaging of the blood product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aseline="0" dirty="0"/>
              <a:t>Protocol</a:t>
            </a:r>
            <a:endParaRPr lang="en-US" sz="1200" dirty="0"/>
          </a:p>
          <a:p>
            <a:r>
              <a:rPr lang="en-US" sz="1200" dirty="0"/>
              <a:t>What if…?</a:t>
            </a:r>
          </a:p>
          <a:p>
            <a:endParaRPr 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16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84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81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Provide ISBAR communication prior to scenario.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B2A-462F-43A4-86B1-C7725F83CB2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01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75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Life-threatening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Acute and unexpected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Interdisciplinary</a:t>
            </a:r>
            <a:r>
              <a:rPr lang="en-US" baseline="0" dirty="0"/>
              <a:t> g</a:t>
            </a:r>
            <a:r>
              <a:rPr lang="en-US" dirty="0"/>
              <a:t>uidelines</a:t>
            </a:r>
            <a:r>
              <a:rPr lang="en-US" baseline="0" dirty="0"/>
              <a:t> to reduce variability in transfusion practices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Joint Commission: 2016 National Patient Safety Goals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Goal</a:t>
            </a:r>
            <a:r>
              <a:rPr lang="en-US" baseline="0" dirty="0"/>
              <a:t> 1: </a:t>
            </a:r>
            <a:r>
              <a:rPr lang="en-US" dirty="0"/>
              <a:t>Accuracy of patient identification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Eliminate transfusion errors related</a:t>
            </a:r>
            <a:r>
              <a:rPr lang="en-US" baseline="0" dirty="0"/>
              <a:t> to patient misidentification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Goal 2: Effectiveness</a:t>
            </a:r>
            <a:r>
              <a:rPr lang="en-US" baseline="0" dirty="0"/>
              <a:t> of c</a:t>
            </a:r>
            <a:r>
              <a:rPr lang="en-US" dirty="0"/>
              <a:t>ommunication among caregivers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Written procedures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Timeliness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Universal</a:t>
            </a:r>
            <a:r>
              <a:rPr lang="en-US" baseline="0" dirty="0"/>
              <a:t> Protocol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/>
              <a:t>Pre-procedure verification process</a:t>
            </a:r>
            <a:endParaRPr lang="en-US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VHA Directive 2011-011: Transfusion Verification and Identification Requirements for All Sites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VHA Handbook 1106.01: Pathology and Laboratory Medicine Service (P &amp; LMS) Procedures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VHA Handbook 1050.01: VHA National Patient Safety Improvement Handbook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Patient safety alerts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Patient safety measures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Emphasize</a:t>
            </a:r>
            <a:r>
              <a:rPr lang="en-US" baseline="0" dirty="0"/>
              <a:t> prevention rather than punishment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VHA Handbook 1106.01: Pathology and Laboratory Medicine Service (P &amp; LMS) Procedures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Vista Blood Establishment Computer software (VBECS)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Research and Evidence-based practice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50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4305" lvl="1" indent="-154305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Hemolytic</a:t>
            </a:r>
          </a:p>
          <a:p>
            <a:pPr marL="611505" lvl="2" indent="-154305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By human error**</a:t>
            </a:r>
          </a:p>
          <a:p>
            <a:pPr marL="1022985" lvl="2" indent="-154305">
              <a:buFont typeface="Arial" panose="020B0604020202020204" pitchFamily="34" charset="0"/>
              <a:buChar char="•"/>
            </a:pPr>
            <a:r>
              <a:rPr lang="en-US" dirty="0"/>
              <a:t>Acute (sudden) Fever, chills, lumbar pain, chest pain</a:t>
            </a:r>
          </a:p>
          <a:p>
            <a:pPr marL="1434465" lvl="3" indent="-154305"/>
            <a:r>
              <a:rPr lang="en-US" dirty="0" err="1"/>
              <a:t>Hemoglobinemia</a:t>
            </a:r>
            <a:r>
              <a:rPr lang="en-US" dirty="0"/>
              <a:t> and hemoglobinuria</a:t>
            </a:r>
          </a:p>
          <a:p>
            <a:pPr marL="1434465" lvl="3" indent="-154305"/>
            <a:r>
              <a:rPr lang="en-US" dirty="0"/>
              <a:t>Sense of impending doom</a:t>
            </a:r>
          </a:p>
          <a:p>
            <a:pPr marL="1434465" lvl="3" indent="-154305"/>
            <a:r>
              <a:rPr lang="en-US" dirty="0"/>
              <a:t>Disseminated Intravascular Coagulation (DIC)</a:t>
            </a:r>
          </a:p>
          <a:p>
            <a:pPr marL="1022985" lvl="2" indent="-154305">
              <a:buFont typeface="Arial" panose="020B0604020202020204" pitchFamily="34" charset="0"/>
              <a:buChar char="•"/>
            </a:pPr>
            <a:r>
              <a:rPr lang="en-US" dirty="0"/>
              <a:t>Delayed (4-8 days post-transfusion)</a:t>
            </a:r>
          </a:p>
          <a:p>
            <a:pPr marL="1434465" lvl="3" indent="-154305"/>
            <a:r>
              <a:rPr lang="en-US" dirty="0"/>
              <a:t>Falling hematocrit</a:t>
            </a:r>
          </a:p>
          <a:p>
            <a:pPr marL="1434465" lvl="3" indent="-154305"/>
            <a:r>
              <a:rPr lang="en-US" dirty="0"/>
              <a:t>Positive direct antiglobulin (Coombs) test</a:t>
            </a:r>
          </a:p>
          <a:p>
            <a:pPr marL="80010" lvl="0" indent="-171450">
              <a:buFont typeface="Arial" panose="020B0604020202020204" pitchFamily="34" charset="0"/>
              <a:buChar char="•"/>
            </a:pPr>
            <a:r>
              <a:rPr lang="en-US" dirty="0"/>
              <a:t>Allergic</a:t>
            </a:r>
          </a:p>
          <a:p>
            <a:pPr marL="565785" lvl="1" indent="-154305">
              <a:buFont typeface="Arial" panose="020B0604020202020204" pitchFamily="34" charset="0"/>
              <a:buChar char="•"/>
            </a:pPr>
            <a:r>
              <a:rPr lang="en-US" dirty="0"/>
              <a:t>Urticaria</a:t>
            </a:r>
          </a:p>
          <a:p>
            <a:pPr marL="977265" lvl="2" indent="-154305"/>
            <a:r>
              <a:rPr lang="en-US" dirty="0"/>
              <a:t>May cause laryngeal edema and/or bronchospasm</a:t>
            </a:r>
          </a:p>
          <a:p>
            <a:pPr marL="977265" lvl="2" indent="-154305"/>
            <a:r>
              <a:rPr lang="en-US" dirty="0"/>
              <a:t>**May sometimes continue the infusion with antihistamines per healthcare provider</a:t>
            </a:r>
          </a:p>
          <a:p>
            <a:pPr marL="565785" lvl="1" indent="-154305">
              <a:buFont typeface="Arial" panose="020B0604020202020204" pitchFamily="34" charset="0"/>
              <a:buChar char="•"/>
            </a:pPr>
            <a:r>
              <a:rPr lang="en-US" dirty="0"/>
              <a:t>Anaphylaxis</a:t>
            </a:r>
          </a:p>
          <a:p>
            <a:pPr marL="1080135" lvl="2" indent="-308610"/>
            <a:r>
              <a:rPr lang="en-US" dirty="0"/>
              <a:t>Dyspnea</a:t>
            </a:r>
          </a:p>
          <a:p>
            <a:pPr marL="1080135" lvl="2" indent="-308610"/>
            <a:r>
              <a:rPr lang="en-US" dirty="0"/>
              <a:t>Stridor</a:t>
            </a:r>
          </a:p>
          <a:p>
            <a:pPr marL="1080135" lvl="2" indent="-308610"/>
            <a:r>
              <a:rPr lang="en-US" dirty="0"/>
              <a:t>Cardiovascular instability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Febrile</a:t>
            </a:r>
          </a:p>
          <a:p>
            <a:pPr marL="582930" lvl="1" indent="-171450">
              <a:buFont typeface="Arial" panose="020B0604020202020204" pitchFamily="34" charset="0"/>
              <a:buChar char="•"/>
            </a:pPr>
            <a:r>
              <a:rPr lang="en-US" dirty="0"/>
              <a:t>Rise in temperature of 1.8˚F from baseline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Transfusion related acute lung injury (TRALI)</a:t>
            </a:r>
          </a:p>
          <a:p>
            <a:pPr marL="582930" lvl="1" indent="-171450">
              <a:buFont typeface="Arial" panose="020B0604020202020204" pitchFamily="34" charset="0"/>
              <a:buChar char="•"/>
            </a:pPr>
            <a:r>
              <a:rPr lang="en-US" dirty="0"/>
              <a:t>Sudden non-cardiogenic pulmonary edema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Volume overload</a:t>
            </a:r>
          </a:p>
          <a:p>
            <a:pPr marL="582930" lvl="1" indent="-171450">
              <a:buFont typeface="Arial" panose="020B0604020202020204" pitchFamily="34" charset="0"/>
              <a:buChar char="•"/>
            </a:pPr>
            <a:r>
              <a:rPr lang="en-US" dirty="0"/>
              <a:t>Diuretics between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Bacterial contamination</a:t>
            </a:r>
          </a:p>
          <a:p>
            <a:pPr marL="582930" lvl="1" indent="-171450">
              <a:buFont typeface="Arial" panose="020B0604020202020204" pitchFamily="34" charset="0"/>
              <a:buChar char="•"/>
            </a:pPr>
            <a:r>
              <a:rPr lang="en-US" dirty="0"/>
              <a:t>Hypotension, shock, fever, chills, nausea and vomiting, respiratory distress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Hypotensive</a:t>
            </a:r>
          </a:p>
          <a:p>
            <a:pPr marL="565785" lvl="1" indent="-154305">
              <a:buFont typeface="Arial" panose="020B0604020202020204" pitchFamily="34" charset="0"/>
              <a:buChar char="•"/>
            </a:pPr>
            <a:r>
              <a:rPr lang="en-US" dirty="0"/>
              <a:t>10mm Hg drop in BP</a:t>
            </a:r>
          </a:p>
          <a:p>
            <a:pPr marL="565785" lvl="1" indent="-154305">
              <a:buFont typeface="Arial" panose="020B0604020202020204" pitchFamily="34" charset="0"/>
              <a:buChar char="•"/>
            </a:pPr>
            <a:r>
              <a:rPr lang="en-US" dirty="0"/>
              <a:t>During transfusion</a:t>
            </a:r>
          </a:p>
          <a:p>
            <a:pPr marL="565785" lvl="1" indent="-154305">
              <a:buFont typeface="Arial" panose="020B0604020202020204" pitchFamily="34" charset="0"/>
              <a:buChar char="•"/>
            </a:pPr>
            <a:r>
              <a:rPr lang="en-US" dirty="0"/>
              <a:t>Resolves with discontinuation of transfusion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Graft vs. Host</a:t>
            </a:r>
          </a:p>
          <a:p>
            <a:pPr marL="565785" lvl="1" indent="-154305">
              <a:buFont typeface="Arial" panose="020B0604020202020204" pitchFamily="34" charset="0"/>
              <a:buChar char="•"/>
            </a:pPr>
            <a:r>
              <a:rPr lang="en-US" dirty="0"/>
              <a:t>Rash, fever, diarrhea, cytopenia, and liver dysfunction</a:t>
            </a:r>
          </a:p>
          <a:p>
            <a:pPr marL="565785" lvl="1" indent="-154305">
              <a:buFont typeface="Arial" panose="020B0604020202020204" pitchFamily="34" charset="0"/>
              <a:buChar char="•"/>
            </a:pPr>
            <a:r>
              <a:rPr lang="en-US" dirty="0"/>
              <a:t>3-4 weeks post transfusion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Non-immune hemolysis</a:t>
            </a:r>
          </a:p>
          <a:p>
            <a:pPr marL="565785" lvl="1" indent="-154305">
              <a:buFont typeface="Arial" panose="020B0604020202020204" pitchFamily="34" charset="0"/>
              <a:buChar char="•"/>
            </a:pPr>
            <a:r>
              <a:rPr lang="en-US" dirty="0" err="1"/>
              <a:t>Hemoglobinemia</a:t>
            </a:r>
            <a:r>
              <a:rPr lang="en-US" dirty="0"/>
              <a:t> and hemoglobinuria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Post Transfusion Purpura</a:t>
            </a:r>
          </a:p>
          <a:p>
            <a:pPr marL="565785" lvl="1" indent="-154305">
              <a:buFont typeface="Arial" panose="020B0604020202020204" pitchFamily="34" charset="0"/>
              <a:buChar char="•"/>
            </a:pPr>
            <a:r>
              <a:rPr lang="en-US" dirty="0"/>
              <a:t>Profound thrombocytopenia</a:t>
            </a:r>
          </a:p>
          <a:p>
            <a:endParaRPr lang="en-US" sz="3240" dirty="0"/>
          </a:p>
          <a:p>
            <a:pPr marL="53721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16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Verify orders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Explain the procedure to the patient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Supplies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Nothing</a:t>
            </a:r>
            <a:r>
              <a:rPr lang="en-US" baseline="0" dirty="0"/>
              <a:t> smaller than a 20G IV catheter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aseline="0" dirty="0"/>
              <a:t>Some facilities want blood tubing connected directly to IV catheter without saline lock tubing </a:t>
            </a:r>
            <a:r>
              <a:rPr lang="en-US" i="1" baseline="0" dirty="0"/>
              <a:t>&lt;check policy&gt;</a:t>
            </a:r>
            <a:endParaRPr lang="en-US" i="1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Hand hygiene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Wash</a:t>
            </a:r>
            <a:r>
              <a:rPr lang="en-US" baseline="0" dirty="0"/>
              <a:t> hands and disinfect with alcohol</a:t>
            </a:r>
            <a:endParaRPr lang="en-US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Personal protective equipment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Gloves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02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Selection and preparation of the site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Hand associated</a:t>
            </a:r>
            <a:r>
              <a:rPr lang="en-US" baseline="0" dirty="0"/>
              <a:t> with less risk of infection vs. wrist or upper arm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aseline="0" dirty="0"/>
              <a:t>Avoid bumps or bifurcations of vessels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aseline="0" dirty="0"/>
              <a:t>Palpate (should have a good bounce and be soft)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aseline="0" dirty="0"/>
              <a:t>Local warming of insertion point for beneficial results</a:t>
            </a:r>
            <a:endParaRPr lang="en-US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6cm x 6cm area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Allow antiseptic</a:t>
            </a:r>
            <a:r>
              <a:rPr lang="en-US" baseline="0" dirty="0"/>
              <a:t> to dry for 20 seconds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aseline="0" dirty="0"/>
              <a:t>Preferred choice is 2% chlorhexidine gluconate in 70% isopropyl alcohol; alternatives are 10% povidone iodine or 70% alcohol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Asepsis</a:t>
            </a:r>
          </a:p>
          <a:p>
            <a:pPr>
              <a:spcBef>
                <a:spcPts val="0"/>
              </a:spcBef>
            </a:pPr>
            <a:r>
              <a:rPr lang="en-US" dirty="0"/>
              <a:t>Technique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Apply</a:t>
            </a:r>
            <a:r>
              <a:rPr lang="en-US" baseline="0" dirty="0"/>
              <a:t> tourniquet above selected site</a:t>
            </a:r>
            <a:endParaRPr lang="en-US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Bevel upwards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Insert</a:t>
            </a:r>
            <a:r>
              <a:rPr lang="en-US" baseline="0" dirty="0"/>
              <a:t> needle and when blood is seen, partially withdraw the needle and advance the cannula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aseline="0" dirty="0"/>
              <a:t>Release the tourniquet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aseline="0" dirty="0"/>
              <a:t>Attach </a:t>
            </a:r>
            <a:r>
              <a:rPr lang="en-US" baseline="0" dirty="0" err="1"/>
              <a:t>luer</a:t>
            </a:r>
            <a:r>
              <a:rPr lang="en-US" baseline="0" dirty="0"/>
              <a:t> lock (If using pig tail extension, flush with saline initially)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aseline="0" dirty="0"/>
              <a:t>Dispose of needle in appropriate receptacle as soon as soon as possible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aseline="0" dirty="0"/>
              <a:t>Secure and cover with a sterile transparent dressing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aseline="0" dirty="0"/>
              <a:t>Flush the cannula with saline</a:t>
            </a:r>
            <a:endParaRPr lang="en-US" dirty="0"/>
          </a:p>
          <a:p>
            <a:r>
              <a:rPr lang="en-US" dirty="0"/>
              <a:t>Dressing</a:t>
            </a:r>
          </a:p>
          <a:p>
            <a:r>
              <a:rPr lang="en-US" dirty="0"/>
              <a:t>Label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Date,</a:t>
            </a:r>
            <a:r>
              <a:rPr lang="en-US" baseline="0" dirty="0"/>
              <a:t> time, and initials</a:t>
            </a:r>
            <a:endParaRPr lang="en-US" dirty="0"/>
          </a:p>
          <a:p>
            <a:r>
              <a:rPr lang="en-US" dirty="0"/>
              <a:t>Documentation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Location, size of cannula, how the</a:t>
            </a:r>
            <a:r>
              <a:rPr lang="en-US" baseline="0" dirty="0"/>
              <a:t> patient tolerated the procedure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04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Verify orders with another nurse or per protocol</a:t>
            </a:r>
          </a:p>
          <a:p>
            <a:r>
              <a:rPr lang="en-US" dirty="0"/>
              <a:t>Who can hang blood?</a:t>
            </a:r>
          </a:p>
          <a:p>
            <a:r>
              <a:rPr lang="en-US" dirty="0"/>
              <a:t>Explain procedure to the patient</a:t>
            </a:r>
          </a:p>
          <a:p>
            <a:r>
              <a:rPr lang="en-US" dirty="0"/>
              <a:t>Inspect equipment</a:t>
            </a:r>
          </a:p>
          <a:p>
            <a:r>
              <a:rPr lang="en-US" dirty="0"/>
              <a:t>Prepare the blood infusion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Ensure blood</a:t>
            </a:r>
            <a:r>
              <a:rPr lang="en-US" baseline="0" dirty="0"/>
              <a:t> tubing is primed with normal saline and hanging prior to picking up the blood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Utilize aseptic technique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Spike the bag taking</a:t>
            </a:r>
            <a:r>
              <a:rPr lang="en-US" baseline="0" dirty="0"/>
              <a:t> care not to contaminate tip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Squeeze</a:t>
            </a:r>
            <a:r>
              <a:rPr lang="en-US" baseline="0" dirty="0"/>
              <a:t> and release the drip chamber to fill level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Open clamp and run through to expel air from tubing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Take care not to allow fluid to drip from the end to prevent contamination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Resistant microorganisms</a:t>
            </a:r>
            <a:endParaRPr lang="en-US" dirty="0"/>
          </a:p>
          <a:p>
            <a:r>
              <a:rPr lang="en-US" dirty="0"/>
              <a:t>Verification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Initial</a:t>
            </a:r>
            <a:r>
              <a:rPr lang="en-US" baseline="0" dirty="0"/>
              <a:t> vital signs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2 nurses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Patient</a:t>
            </a:r>
            <a:r>
              <a:rPr lang="en-US" baseline="0" dirty="0"/>
              <a:t> identifiers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Blood identifiers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Expiration date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Signatures</a:t>
            </a:r>
            <a:endParaRPr lang="en-US" dirty="0"/>
          </a:p>
          <a:p>
            <a:r>
              <a:rPr lang="en-US" dirty="0"/>
              <a:t>Initiate infusion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Remain</a:t>
            </a:r>
            <a:r>
              <a:rPr lang="en-US" baseline="0" dirty="0"/>
              <a:t> with the patient for the first 15 minutes or per protocol</a:t>
            </a:r>
            <a:endParaRPr lang="en-US" dirty="0"/>
          </a:p>
          <a:p>
            <a:r>
              <a:rPr lang="en-US" dirty="0"/>
              <a:t>Advise the patient to notify the nurse or ring the call bell for adverse reactions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Provide call bell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 specific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Itchy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Warm</a:t>
            </a:r>
            <a:r>
              <a:rPr lang="en-US" baseline="0" dirty="0"/>
              <a:t> feeling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Difficulty breathing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Tongue swelling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Rash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Hives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92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Protocol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i="1" dirty="0"/>
              <a:t>&lt;Discuss</a:t>
            </a:r>
            <a:r>
              <a:rPr lang="en-US" sz="1200" i="1" baseline="0" dirty="0"/>
              <a:t> facility specific process</a:t>
            </a:r>
            <a:r>
              <a:rPr lang="en-US" sz="1200" i="1" dirty="0"/>
              <a:t>&gt;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Equipment/Supplies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i="1" dirty="0"/>
              <a:t>&lt;Review</a:t>
            </a:r>
            <a:r>
              <a:rPr lang="en-US" sz="1200" i="1" baseline="0" dirty="0"/>
              <a:t> the use of equipment/supplies available</a:t>
            </a:r>
            <a:r>
              <a:rPr lang="en-US" sz="1200" i="1" dirty="0"/>
              <a:t>&gt;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State licensure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i="1" dirty="0"/>
              <a:t>&lt;Discuss</a:t>
            </a:r>
            <a:r>
              <a:rPr lang="en-US" sz="1200" i="1" baseline="0" dirty="0"/>
              <a:t> who may do what based on licensure</a:t>
            </a:r>
            <a:r>
              <a:rPr lang="en-US" sz="1200" i="1" dirty="0"/>
              <a:t>&gt;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Scope of practice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1" dirty="0"/>
              <a:t>&lt;discuss your facility policy</a:t>
            </a:r>
            <a:r>
              <a:rPr lang="en-US" sz="1200" i="1" baseline="0" dirty="0"/>
              <a:t> and licensing credentials</a:t>
            </a:r>
            <a:r>
              <a:rPr lang="en-US" sz="1200" i="1" dirty="0"/>
              <a:t>&gt;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Certifications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i="1" dirty="0"/>
              <a:t>&lt;discuss your facility policy&gt;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Job descriptions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/>
              <a:t>Who can pick up the blood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1" dirty="0"/>
              <a:t>&lt;discuss your facility policy&gt;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Accountability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Who</a:t>
            </a:r>
            <a:r>
              <a:rPr lang="en-US" sz="1200" baseline="0" dirty="0"/>
              <a:t> can initiate blood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aseline="0" dirty="0"/>
              <a:t>Who can monitor blood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1" dirty="0"/>
              <a:t>&lt;discuss your facility policy&gt;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Documentation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&lt;Discuss</a:t>
            </a:r>
            <a:r>
              <a:rPr lang="en-US" sz="1200" baseline="0" dirty="0"/>
              <a:t> pertinent documentation</a:t>
            </a:r>
            <a:r>
              <a:rPr lang="en-US" sz="1200" dirty="0"/>
              <a:t>&gt;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1" dirty="0"/>
              <a:t>&lt;discuss your facility policy&gt;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err="1"/>
              <a:t>VistA</a:t>
            </a:r>
            <a:r>
              <a:rPr lang="en-US" baseline="0" dirty="0"/>
              <a:t> Blood Establishment Computer Software</a:t>
            </a:r>
            <a:r>
              <a:rPr lang="en-US" dirty="0"/>
              <a:t> (VBECS) in CPRS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20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Safety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Infection control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Identify risk factors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Identify patient allergies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Monitor time of start of infusion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No more than 4</a:t>
            </a:r>
            <a:r>
              <a:rPr lang="en-US" sz="1200" baseline="0" dirty="0"/>
              <a:t> hours or per protocol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Anticipate any potential needs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Equipment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Supplies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Medications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Assistance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Provide patient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49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ze S1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89358" y="895350"/>
            <a:ext cx="8571403" cy="3282735"/>
          </a:xfrm>
          <a:prstGeom prst="rect">
            <a:avLst/>
          </a:prstGeom>
        </p:spPr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09331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41300" y="1371600"/>
            <a:ext cx="4462531" cy="2511461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3978661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893639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83511" y="1097280"/>
            <a:ext cx="4822620" cy="3215248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3603569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786342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F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64746" y="1691640"/>
            <a:ext cx="5356323" cy="2743200"/>
          </a:xfrm>
          <a:prstGeom prst="rect">
            <a:avLst/>
          </a:prstGeom>
        </p:spPr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466801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ze 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64746" y="1417320"/>
            <a:ext cx="5356323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93172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00445" y="1417320"/>
            <a:ext cx="5716412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211301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I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350333" y="1417320"/>
            <a:ext cx="6430160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2944858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J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89358" y="1417320"/>
            <a:ext cx="8571403" cy="3017520"/>
          </a:xfrm>
          <a:prstGeom prst="rect">
            <a:avLst/>
          </a:prstGeom>
        </p:spPr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800024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07317" y="2560320"/>
            <a:ext cx="7716192" cy="1822135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2453038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59835" y="2103120"/>
            <a:ext cx="7716192" cy="2357206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379361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44524" y="1417320"/>
            <a:ext cx="7716192" cy="3017520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24612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ze FF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109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ze 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929049" y="1417320"/>
            <a:ext cx="5356323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2174806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ze 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804447" y="1051560"/>
            <a:ext cx="3215080" cy="3215248"/>
          </a:xfrm>
          <a:prstGeom prst="rect">
            <a:avLst/>
          </a:prstGeom>
        </p:spPr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5211109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665157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ze 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736143" y="1417320"/>
            <a:ext cx="5716412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853341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ze 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07317" y="2560320"/>
            <a:ext cx="7716192" cy="1822135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098290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ze FF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14" y="1"/>
            <a:ext cx="9143687" cy="5143433"/>
          </a:xfrm>
          <a:prstGeom prst="rect">
            <a:avLst/>
          </a:prstGeo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040960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192906" y="2554845"/>
            <a:ext cx="8745017" cy="626660"/>
          </a:xfrm>
          <a:prstGeom prst="rect">
            <a:avLst/>
          </a:prstGeom>
        </p:spPr>
        <p:txBody>
          <a:bodyPr lIns="57392" tIns="28696" rIns="57392" bIns="28696" anchor="ctr" anchorCtr="1"/>
          <a:lstStyle>
            <a:lvl1pPr marL="0" indent="0" algn="ctr">
              <a:buFont typeface="Arial" pitchFamily="34" charset="0"/>
              <a:buNone/>
              <a:defRPr sz="2800" baseline="0">
                <a:latin typeface="+mn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sz="2800" dirty="0"/>
              <a:t>Questions?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909878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1C9871-54E0-4154-AB42-3420E0ABA73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1F4E194-E5BD-460A-97C0-01A2D5EE4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10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  <p:pic>
        <p:nvPicPr>
          <p:cNvPr id="7" name="Picture 6" descr="SimLearn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33" y="1809750"/>
            <a:ext cx="7142084" cy="208507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526975" y="98835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Welcome To</a:t>
            </a:r>
          </a:p>
        </p:txBody>
      </p:sp>
    </p:spTree>
    <p:extLst>
      <p:ext uri="{BB962C8B-B14F-4D97-AF65-F5344CB8AC3E}">
        <p14:creationId xmlns:p14="http://schemas.microsoft.com/office/powerpoint/2010/main" val="254237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408148" indent="0" algn="ctr">
              <a:buNone/>
              <a:defRPr/>
            </a:lvl2pPr>
            <a:lvl3pPr marL="816296" indent="0" algn="ctr">
              <a:buNone/>
              <a:defRPr/>
            </a:lvl3pPr>
            <a:lvl4pPr marL="1224444" indent="0" algn="ctr">
              <a:buNone/>
              <a:defRPr/>
            </a:lvl4pPr>
            <a:lvl5pPr marL="1632591" indent="0" algn="ctr">
              <a:buNone/>
              <a:defRPr/>
            </a:lvl5pPr>
            <a:lvl6pPr marL="2040739" indent="0" algn="ctr">
              <a:buNone/>
              <a:defRPr/>
            </a:lvl6pPr>
            <a:lvl7pPr marL="2448887" indent="0" algn="ctr">
              <a:buNone/>
              <a:defRPr/>
            </a:lvl7pPr>
            <a:lvl8pPr marL="2857035" indent="0" algn="ctr">
              <a:buNone/>
              <a:defRPr/>
            </a:lvl8pPr>
            <a:lvl9pPr marL="3265182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7538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13" y="819150"/>
            <a:ext cx="8228595" cy="3635432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Clr>
                <a:schemeClr val="tx1"/>
              </a:buClr>
              <a:buFontTx/>
              <a:buNone/>
              <a:defRPr sz="2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663240" indent="-255092">
              <a:buClr>
                <a:schemeClr val="tx1"/>
              </a:buClr>
              <a:buFont typeface="Symbol" pitchFamily="18" charset="2"/>
              <a:buChar char="-"/>
              <a:defRPr>
                <a:solidFill>
                  <a:schemeClr val="tx1"/>
                </a:solidFill>
              </a:defRPr>
            </a:lvl2pPr>
            <a:lvl3pPr marL="1020370" indent="-204074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428517" indent="-204074"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836665" indent="-204074"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27167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13" y="822960"/>
            <a:ext cx="8228595" cy="3653790"/>
          </a:xfrm>
          <a:prstGeom prst="rect">
            <a:avLst/>
          </a:prstGeom>
        </p:spPr>
        <p:txBody>
          <a:bodyPr lIns="57392" tIns="28696" rIns="57392" bIns="28696"/>
          <a:lstStyle>
            <a:lvl1pPr marL="218092" indent="-218092" eaLnBrk="1" hangingPunct="1">
              <a:spcBef>
                <a:spcPts val="603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499197" indent="-208248">
              <a:buClr>
                <a:schemeClr val="tx1"/>
              </a:buClr>
              <a:buFont typeface="Arial" pitchFamily="34" charset="0"/>
              <a:buChar char="–"/>
              <a:defRPr sz="240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2pPr>
            <a:lvl3pPr marL="715415" indent="-141489">
              <a:buClr>
                <a:schemeClr val="tx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3pPr>
            <a:lvl4pPr marL="1428517" indent="-204074"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836665" indent="-204074"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620121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dure/Check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13" y="822960"/>
            <a:ext cx="8228595" cy="3653790"/>
          </a:xfrm>
          <a:prstGeom prst="rect">
            <a:avLst/>
          </a:prstGeom>
        </p:spPr>
        <p:txBody>
          <a:bodyPr lIns="57392" tIns="28696" rIns="57392" bIns="28696"/>
          <a:lstStyle>
            <a:lvl1pPr marL="466316" indent="-466316" algn="l" eaLnBrk="1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 sz="280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516534" indent="286963">
              <a:spcBef>
                <a:spcPts val="377"/>
              </a:spcBef>
              <a:buClr>
                <a:schemeClr val="tx1"/>
              </a:buClr>
              <a:buFont typeface="+mj-lt"/>
              <a:buAutoNum type="alphaLcPeriod"/>
              <a:defRPr sz="21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717408" indent="-172178">
              <a:buClr>
                <a:schemeClr val="tx1"/>
              </a:buClr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428517" indent="-204074"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836665" indent="-204074"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4485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750862" y="1005840"/>
            <a:ext cx="3215080" cy="3215248"/>
          </a:xfrm>
          <a:prstGeom prst="rect">
            <a:avLst/>
          </a:prstGeom>
        </p:spPr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5211109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252265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B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268600" y="1745844"/>
            <a:ext cx="3748783" cy="2111362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4675262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59172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53985" y="1005840"/>
            <a:ext cx="4378939" cy="3282735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4085831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20721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1"/>
            <a:ext cx="5791200" cy="742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57397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Master Size Layouts</a:t>
            </a:r>
          </a:p>
        </p:txBody>
      </p:sp>
    </p:spTree>
    <p:extLst>
      <p:ext uri="{BB962C8B-B14F-4D97-AF65-F5344CB8AC3E}">
        <p14:creationId xmlns:p14="http://schemas.microsoft.com/office/powerpoint/2010/main" val="356407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7" r:id="rId26"/>
    <p:sldLayoutId id="2147483690" r:id="rId27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286984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573969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860953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147938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15238" indent="-21523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50" indent="-17936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7461" indent="-1434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446" indent="-1434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1430" indent="-1434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78414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65399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383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39368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Simulations for Clinical Excellence </a:t>
            </a:r>
            <a:br>
              <a:rPr lang="en-US" sz="2400" dirty="0"/>
            </a:br>
            <a:r>
              <a:rPr lang="en-US" sz="2400" dirty="0"/>
              <a:t>in Nursing Services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400" b="1" dirty="0"/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055169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0" y="97155"/>
            <a:ext cx="5257800" cy="548640"/>
          </a:xfrm>
        </p:spPr>
        <p:txBody>
          <a:bodyPr>
            <a:normAutofit/>
          </a:bodyPr>
          <a:lstStyle/>
          <a:p>
            <a:r>
              <a:rPr lang="en-US" dirty="0"/>
              <a:t>Priorities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842" y="895350"/>
            <a:ext cx="8610600" cy="3505200"/>
          </a:xfrm>
        </p:spPr>
        <p:txBody>
          <a:bodyPr anchor="ctr" anchorCtr="0">
            <a:noAutofit/>
          </a:bodyPr>
          <a:lstStyle/>
          <a:p>
            <a:r>
              <a:rPr lang="en-US" sz="2400" dirty="0"/>
              <a:t>Safety</a:t>
            </a:r>
          </a:p>
          <a:p>
            <a:r>
              <a:rPr lang="en-US" sz="2400" dirty="0"/>
              <a:t>Infection control</a:t>
            </a:r>
          </a:p>
          <a:p>
            <a:r>
              <a:rPr lang="en-US" sz="2400" dirty="0"/>
              <a:t>Identify risk factors</a:t>
            </a:r>
          </a:p>
          <a:p>
            <a:r>
              <a:rPr lang="en-US" sz="2400" dirty="0"/>
              <a:t>Identify patient allergies</a:t>
            </a:r>
          </a:p>
          <a:p>
            <a:r>
              <a:rPr lang="en-US" sz="2400" dirty="0"/>
              <a:t>Monitor time of start of infusion</a:t>
            </a:r>
          </a:p>
          <a:p>
            <a:r>
              <a:rPr lang="en-US" sz="2400" dirty="0"/>
              <a:t>Anticipate any potential needs</a:t>
            </a:r>
          </a:p>
          <a:p>
            <a:r>
              <a:rPr lang="en-US" sz="2400" dirty="0"/>
              <a:t>Provide patient education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3685547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0" y="97155"/>
            <a:ext cx="5257800" cy="548640"/>
          </a:xfrm>
        </p:spPr>
        <p:txBody>
          <a:bodyPr>
            <a:normAutofit/>
          </a:bodyPr>
          <a:lstStyle/>
          <a:p>
            <a:r>
              <a:rPr lang="en-US" dirty="0"/>
              <a:t>Potential Issues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819150"/>
            <a:ext cx="8610600" cy="3326362"/>
          </a:xfrm>
        </p:spPr>
        <p:txBody>
          <a:bodyPr anchor="ctr" anchorCtr="0">
            <a:no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sz="1800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381000" y="945450"/>
            <a:ext cx="8229600" cy="33944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Psychosocial</a:t>
            </a:r>
          </a:p>
          <a:p>
            <a:r>
              <a:rPr lang="en-US" sz="2800" dirty="0"/>
              <a:t>Equipment or supplies</a:t>
            </a:r>
          </a:p>
          <a:p>
            <a:r>
              <a:rPr lang="en-US" sz="2800" dirty="0"/>
              <a:t>Inappropriate or lack of </a:t>
            </a:r>
          </a:p>
          <a:p>
            <a:pPr marL="0" indent="0">
              <a:buNone/>
            </a:pPr>
            <a:r>
              <a:rPr lang="en-US" sz="2800" dirty="0"/>
              <a:t>   documentation</a:t>
            </a:r>
          </a:p>
          <a:p>
            <a:r>
              <a:rPr lang="en-US" sz="2800" dirty="0"/>
              <a:t>Patient identification errors</a:t>
            </a:r>
          </a:p>
          <a:p>
            <a:r>
              <a:rPr lang="en-US" sz="2800" dirty="0"/>
              <a:t>Complications</a:t>
            </a:r>
          </a:p>
        </p:txBody>
      </p:sp>
      <p:sp>
        <p:nvSpPr>
          <p:cNvPr id="8" name="Rectangle 7"/>
          <p:cNvSpPr/>
          <p:nvPr/>
        </p:nvSpPr>
        <p:spPr>
          <a:xfrm rot="20073020">
            <a:off x="4529701" y="1814732"/>
            <a:ext cx="37990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 if…?</a:t>
            </a:r>
          </a:p>
        </p:txBody>
      </p:sp>
    </p:spTree>
    <p:extLst>
      <p:ext uri="{BB962C8B-B14F-4D97-AF65-F5344CB8AC3E}">
        <p14:creationId xmlns:p14="http://schemas.microsoft.com/office/powerpoint/2010/main" val="3530068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81400" y="105996"/>
            <a:ext cx="5334000" cy="548640"/>
          </a:xfrm>
        </p:spPr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971550"/>
            <a:ext cx="8458200" cy="3337322"/>
          </a:xfrm>
        </p:spPr>
        <p:txBody>
          <a:bodyPr anchor="ctr" anchorCtr="0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Discussed the appropriate steps to initiate intravenous access Demonstrated the steps required to initiate blood infusion therapy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Described effective communication when caring for the patient receiving an intravenous blood </a:t>
            </a:r>
            <a:r>
              <a:rPr lang="en-US" sz="2400"/>
              <a:t>infusion therapy</a:t>
            </a:r>
            <a:endParaRPr lang="en-US" sz="2400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654363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HAEORMOSLED\AppData\Local\Microsoft\Windows\Temporary Internet Files\Content.IE5\B9AZ1HAU\Zhwp_Question_Mark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199760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75081"/>
            <a:ext cx="8686800" cy="208246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00" b="1" dirty="0"/>
              <a:t>Seventy seven (77) year old male four (4) hours status post colon resection for removal of a sigmoid colon mass 4 hours ago by Dr. Moore.  Vital signs are stable and he is on 2 liters of oxygen via nasal cannula.  He has a midline abdominal incision with a dry sterile dressing.  Bowel sounds are hypoactive.  He has an 18 gauge IV in his right antecubital with Lactated Ringers at 125 mL/hr.  His Foley is draining clear yellow urine. His hemoglobin of is 6.8 mg/</a:t>
            </a:r>
            <a:r>
              <a:rPr lang="en-US" sz="1900" b="1" dirty="0" err="1"/>
              <a:t>dL</a:t>
            </a:r>
            <a:r>
              <a:rPr lang="en-US" sz="1900" b="1" dirty="0"/>
              <a:t> and hematocrit 21 mg/</a:t>
            </a:r>
            <a:r>
              <a:rPr lang="en-US" sz="1900" b="1" dirty="0" err="1"/>
              <a:t>dL</a:t>
            </a:r>
            <a:r>
              <a:rPr lang="en-US" sz="1900" b="1" dirty="0"/>
              <a:t>.  Dr. Moore is aware. He just examined him and is entering orders.</a:t>
            </a:r>
            <a:endParaRPr lang="en-US" sz="19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3168319"/>
            <a:ext cx="4012580" cy="1460831"/>
          </a:xfrm>
          <a:prstGeom prst="rect">
            <a:avLst/>
          </a:prstGeom>
        </p:spPr>
        <p:txBody>
          <a:bodyPr vert="horz" lIns="82296" tIns="41148" rIns="82296" bIns="41148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10" b="1" dirty="0"/>
              <a:t>Past Medical History:</a:t>
            </a:r>
            <a:r>
              <a:rPr lang="en-US" sz="2610" dirty="0"/>
              <a:t> </a:t>
            </a:r>
          </a:p>
          <a:p>
            <a:r>
              <a:rPr lang="en-US" sz="2610" dirty="0"/>
              <a:t>Hypertension, hemorrhoids, constipation, and rectal bleeding</a:t>
            </a:r>
          </a:p>
          <a:p>
            <a:pPr marL="0" indent="0">
              <a:buNone/>
            </a:pPr>
            <a:r>
              <a:rPr lang="en-US" sz="2610" b="1" dirty="0"/>
              <a:t>Past Surgical History:</a:t>
            </a:r>
            <a:endParaRPr lang="en-US" sz="2610" dirty="0"/>
          </a:p>
          <a:p>
            <a:r>
              <a:rPr lang="en-US" sz="2610" dirty="0"/>
              <a:t>Hemorrhoidectomy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45980" y="3028950"/>
            <a:ext cx="4350834" cy="142696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Medications: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Lisinopril 2.5 mg one time a day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Docusate sodium 100 mg one time a day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Allergies: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Sulfa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3657600" y="-19050"/>
            <a:ext cx="5410200" cy="742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57397" bIns="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Times New Roman" pitchFamily="18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86984" algn="ctr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573969" algn="ctr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860953" algn="ctr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147938" algn="ctr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dirty="0"/>
              <a:t>Infusion:  IV Start and Blood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729062"/>
            <a:ext cx="213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u="sng" dirty="0"/>
              <a:t>Manuel Garcia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1385062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60681" y="1602254"/>
            <a:ext cx="582268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/>
              <a:t>Infusion:</a:t>
            </a:r>
          </a:p>
          <a:p>
            <a:pPr algn="ctr"/>
            <a:r>
              <a:rPr lang="en-US" sz="6000" dirty="0"/>
              <a:t>IV Start and Blood</a:t>
            </a: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3362624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81400" y="105996"/>
            <a:ext cx="5334000" cy="548640"/>
          </a:xfrm>
        </p:spPr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971550"/>
            <a:ext cx="8458200" cy="3337322"/>
          </a:xfrm>
        </p:spPr>
        <p:txBody>
          <a:bodyPr anchor="ctr" anchorCtr="0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Discuss the appropriate steps to initiate </a:t>
            </a:r>
            <a:r>
              <a:rPr lang="en-US" sz="2400"/>
              <a:t>intravenous access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/>
              <a:t>Demonstrate </a:t>
            </a:r>
            <a:r>
              <a:rPr lang="en-US" sz="2400" dirty="0"/>
              <a:t>the steps required to initiate blood infusion therapy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Discuss effective communication when caring for the patient receiving an intravenous blood infusion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494736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0" y="97155"/>
            <a:ext cx="5257800" cy="548640"/>
          </a:xfrm>
        </p:spPr>
        <p:txBody>
          <a:bodyPr>
            <a:normAutofit/>
          </a:bodyPr>
          <a:lstStyle/>
          <a:p>
            <a:r>
              <a:rPr lang="en-US" dirty="0"/>
              <a:t>Why?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842" y="895350"/>
            <a:ext cx="8610600" cy="3505200"/>
          </a:xfrm>
        </p:spPr>
        <p:txBody>
          <a:bodyPr anchor="ctr" anchorCtr="0">
            <a:noAutofit/>
          </a:bodyPr>
          <a:lstStyle/>
          <a:p>
            <a:r>
              <a:rPr lang="en-US" dirty="0"/>
              <a:t>The Joint Commission: 2016 National Patient Safety Goals</a:t>
            </a:r>
          </a:p>
          <a:p>
            <a:r>
              <a:rPr lang="en-US" dirty="0"/>
              <a:t>Interdisciplinary guidelines to reduce variability in transfusion practices</a:t>
            </a:r>
          </a:p>
          <a:p>
            <a:r>
              <a:rPr lang="en-US" dirty="0"/>
              <a:t>VHA Directive 2011-011: Transfusion Verification and Identification Requirements for All Sites</a:t>
            </a:r>
          </a:p>
          <a:p>
            <a:r>
              <a:rPr lang="en-US" dirty="0"/>
              <a:t>VHA Directive 1185: Transfusion Utilization Committee and Program</a:t>
            </a:r>
          </a:p>
          <a:p>
            <a:r>
              <a:rPr lang="en-US" dirty="0"/>
              <a:t>VHA Handbook 1106.01: Pathology and Laboratory Medicine Service (P &amp; LMS) Procedures</a:t>
            </a:r>
          </a:p>
          <a:p>
            <a:r>
              <a:rPr lang="en-US" dirty="0"/>
              <a:t>Vista Blood Establishment Computer software (VBECS)</a:t>
            </a:r>
          </a:p>
          <a:p>
            <a:r>
              <a:rPr lang="en-US" dirty="0"/>
              <a:t>Infusion Nurses Society Standards of Practice</a:t>
            </a:r>
          </a:p>
          <a:p>
            <a:r>
              <a:rPr lang="en-US" dirty="0"/>
              <a:t>Research and Evidence-based practice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747968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3800" y="118110"/>
            <a:ext cx="5105400" cy="548640"/>
          </a:xfrm>
        </p:spPr>
        <p:txBody>
          <a:bodyPr>
            <a:noAutofit/>
          </a:bodyPr>
          <a:lstStyle/>
          <a:p>
            <a:r>
              <a:rPr lang="en-US" sz="2900" dirty="0"/>
              <a:t>Types of Transfusion Reactions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842" y="895350"/>
            <a:ext cx="4022558" cy="3505200"/>
          </a:xfrm>
        </p:spPr>
        <p:txBody>
          <a:bodyPr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Hemolytic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Allergic</a:t>
            </a:r>
          </a:p>
          <a:p>
            <a:pPr marL="154305" indent="-154305"/>
            <a:r>
              <a:rPr lang="en-US" sz="2400" dirty="0"/>
              <a:t>Febrile</a:t>
            </a:r>
          </a:p>
          <a:p>
            <a:pPr marL="154305" indent="-154305"/>
            <a:r>
              <a:rPr lang="en-US" sz="2400" dirty="0"/>
              <a:t>Transfusion related acute lung injury (TRALI)</a:t>
            </a:r>
          </a:p>
          <a:p>
            <a:pPr marL="154305" indent="-154305"/>
            <a:r>
              <a:rPr lang="en-US" sz="2400" dirty="0"/>
              <a:t>Volume overload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807349" y="881876"/>
            <a:ext cx="4022558" cy="35052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305" indent="-154305"/>
            <a:r>
              <a:rPr lang="en-US" sz="2400" dirty="0"/>
              <a:t>Bacterial contamination</a:t>
            </a:r>
          </a:p>
          <a:p>
            <a:pPr marL="154305" indent="-154305"/>
            <a:r>
              <a:rPr lang="en-US" sz="2400" dirty="0"/>
              <a:t>Hypotensive</a:t>
            </a:r>
          </a:p>
          <a:p>
            <a:pPr marL="154305" indent="-154305"/>
            <a:r>
              <a:rPr lang="en-US" sz="2400" dirty="0"/>
              <a:t>Graft vs. Host</a:t>
            </a:r>
          </a:p>
          <a:p>
            <a:pPr marL="154305" indent="-154305"/>
            <a:r>
              <a:rPr lang="en-US" sz="2400" dirty="0"/>
              <a:t>Non-immune hemolysis</a:t>
            </a:r>
          </a:p>
          <a:p>
            <a:pPr marL="154305" indent="-154305"/>
            <a:r>
              <a:rPr lang="en-US" sz="2400" dirty="0"/>
              <a:t>Post Transfusion Purpura</a:t>
            </a:r>
          </a:p>
        </p:txBody>
      </p:sp>
    </p:spTree>
    <p:extLst>
      <p:ext uri="{BB962C8B-B14F-4D97-AF65-F5344CB8AC3E}">
        <p14:creationId xmlns:p14="http://schemas.microsoft.com/office/powerpoint/2010/main" val="3622510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438" y="1226556"/>
            <a:ext cx="2006601" cy="1349896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0" y="97155"/>
            <a:ext cx="5257800" cy="548640"/>
          </a:xfrm>
        </p:spPr>
        <p:txBody>
          <a:bodyPr>
            <a:normAutofit/>
          </a:bodyPr>
          <a:lstStyle/>
          <a:p>
            <a:r>
              <a:rPr lang="en-US" dirty="0"/>
              <a:t>Preparation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2439" y="819150"/>
            <a:ext cx="3998561" cy="3657600"/>
          </a:xfrm>
        </p:spPr>
        <p:txBody>
          <a:bodyPr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Verify orders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Explain the procedure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   to the patient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Supplies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Inspect supplies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Nothing smaller than 20G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Hand hygiene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Personal Protective equipment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39" y="2514200"/>
            <a:ext cx="1676400" cy="1676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986748"/>
            <a:ext cx="2302605" cy="25119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222" y="2999814"/>
            <a:ext cx="1589428" cy="1340899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400" y="3419436"/>
            <a:ext cx="1841676" cy="663038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6274" y="1683201"/>
            <a:ext cx="1495070" cy="1369868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859616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3800" y="118110"/>
            <a:ext cx="5105400" cy="548640"/>
          </a:xfrm>
        </p:spPr>
        <p:txBody>
          <a:bodyPr>
            <a:noAutofit/>
          </a:bodyPr>
          <a:lstStyle/>
          <a:p>
            <a:r>
              <a:rPr lang="en-US" sz="2900" dirty="0"/>
              <a:t>Starting an IV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842" y="895350"/>
            <a:ext cx="8610600" cy="3505200"/>
          </a:xfrm>
        </p:spPr>
        <p:txBody>
          <a:bodyPr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Selection and preparation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   of the site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Asepsis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Technique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Dressing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Label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352550"/>
            <a:ext cx="3834187" cy="2585847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27689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3800" y="118110"/>
            <a:ext cx="5105400" cy="548640"/>
          </a:xfrm>
        </p:spPr>
        <p:txBody>
          <a:bodyPr>
            <a:noAutofit/>
          </a:bodyPr>
          <a:lstStyle/>
          <a:p>
            <a:r>
              <a:rPr lang="en-US" sz="2900" dirty="0"/>
              <a:t>Initiating a Blood Transfusion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842" y="895350"/>
            <a:ext cx="8610600" cy="3505200"/>
          </a:xfrm>
        </p:spPr>
        <p:txBody>
          <a:bodyPr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Verify orders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Who can hang blood?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Explain procedure to the patient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Inspect equipment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Prepare the blood infusion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Verification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Initiate infusion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Patient education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Adverse  reactions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971550"/>
            <a:ext cx="2286000" cy="15819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495550"/>
            <a:ext cx="1905000" cy="1905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114550"/>
            <a:ext cx="1885950" cy="2057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31320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0" y="97155"/>
            <a:ext cx="5257800" cy="548640"/>
          </a:xfrm>
        </p:spPr>
        <p:txBody>
          <a:bodyPr>
            <a:normAutofit/>
          </a:bodyPr>
          <a:lstStyle/>
          <a:p>
            <a:r>
              <a:rPr lang="en-US" dirty="0"/>
              <a:t>Facility Specific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895350"/>
            <a:ext cx="8017042" cy="3505200"/>
          </a:xfrm>
        </p:spPr>
        <p:txBody>
          <a:bodyPr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Protocol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Equipment/Supplies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State licensure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Scope of practice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Certifications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Accountability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Documentation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r="39375" b="25000"/>
          <a:stretch>
            <a:fillRect/>
          </a:stretch>
        </p:blipFill>
        <p:spPr bwMode="auto">
          <a:xfrm>
            <a:off x="4779390" y="1249675"/>
            <a:ext cx="3014220" cy="279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2340724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1712F822A6243B9914C5B93BF62CB" ma:contentTypeVersion="0" ma:contentTypeDescription="Create a new document." ma:contentTypeScope="" ma:versionID="92ba16d6df224c59af975a8ef325f93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a276fbc7de9a4060e54dafc32f34ca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5B9365-99F4-4C30-8153-2F6D7158044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431D8A4-A4C7-4ABC-B8D0-BDC3F8CF54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E11808-4AB0-4BEE-9333-483F41FB571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2309</TotalTime>
  <Words>1322</Words>
  <Application>Microsoft Office PowerPoint</Application>
  <PresentationFormat>On-screen Show (16:9)</PresentationFormat>
  <Paragraphs>292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1_Custom Design</vt:lpstr>
      <vt:lpstr>Simulations for Clinical Excellence  in Nursing Services</vt:lpstr>
      <vt:lpstr>PowerPoint Presentation</vt:lpstr>
      <vt:lpstr>Learning Objectives</vt:lpstr>
      <vt:lpstr>Why?</vt:lpstr>
      <vt:lpstr>Types of Transfusion Reactions</vt:lpstr>
      <vt:lpstr>Preparation</vt:lpstr>
      <vt:lpstr>Starting an IV</vt:lpstr>
      <vt:lpstr>Initiating a Blood Transfusion </vt:lpstr>
      <vt:lpstr>Facility Specific</vt:lpstr>
      <vt:lpstr>Priorities</vt:lpstr>
      <vt:lpstr>Potential Issues</vt:lpstr>
      <vt:lpstr>Summary</vt:lpstr>
      <vt:lpstr>PowerPoint Presentation</vt:lpstr>
      <vt:lpstr>PowerPoint Presentation</vt:lpstr>
    </vt:vector>
  </TitlesOfParts>
  <Company>Veteran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Department of Veterans Affairs</dc:creator>
  <cp:lastModifiedBy>Ludwa, Cheryl</cp:lastModifiedBy>
  <cp:revision>131</cp:revision>
  <dcterms:created xsi:type="dcterms:W3CDTF">2017-03-13T17:13:11Z</dcterms:created>
  <dcterms:modified xsi:type="dcterms:W3CDTF">2020-04-22T19:51:11Z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0x010100C531712F822A6243B9914C5B93BF62CB</vt:lpwstr>
  </property>
</Properties>
</file>