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5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98" autoAdjust="0"/>
    <p:restoredTop sz="56432" autoAdjust="0"/>
  </p:normalViewPr>
  <p:slideViewPr>
    <p:cSldViewPr>
      <p:cViewPr varScale="1">
        <p:scale>
          <a:sx n="46" d="100"/>
          <a:sy n="46" d="100"/>
        </p:scale>
        <p:origin x="102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51521-6D7F-4DA5-888A-3C4B62574868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9AB2A-462F-43A4-86B1-C7725F83C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B2A-462F-43A4-86B1-C7725F83CB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50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Interpretation: If any one of the signs is abnormal,</a:t>
            </a:r>
            <a:r>
              <a:rPr lang="en-US" baseline="0" dirty="0"/>
              <a:t> the probability of a stroke is 72%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90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Within 10 minutes</a:t>
            </a:r>
          </a:p>
          <a:p>
            <a:r>
              <a:rPr lang="en-US" dirty="0"/>
              <a:t>Immediate General Assessment and Stabilization</a:t>
            </a:r>
          </a:p>
          <a:p>
            <a:r>
              <a:rPr lang="en-US" dirty="0"/>
              <a:t>Advanced Cardiac</a:t>
            </a:r>
            <a:r>
              <a:rPr lang="en-US" baseline="0" dirty="0"/>
              <a:t> Life Support </a:t>
            </a:r>
            <a:r>
              <a:rPr lang="en-US" dirty="0"/>
              <a:t>(ACLS) guidelines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ABCs 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Head of bed at 30</a:t>
            </a:r>
            <a:r>
              <a:rPr lang="en-US" baseline="36000" dirty="0"/>
              <a:t>o</a:t>
            </a:r>
            <a:r>
              <a:rPr lang="en-US" dirty="0"/>
              <a:t> 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Head midline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Oxygen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Vital signs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Intravenous access and blood samples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Blood glucose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Treat hypoglycemia promptly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Neurologic assessment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Stroke assessment tool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Activate the stroke team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Order CT Scan/MRI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Obtain ECG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Do not delay CT Scan/MRI to do ECG though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Other 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Have suction available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NPO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75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Within </a:t>
            </a:r>
            <a:r>
              <a:rPr lang="en-US" b="1" u="sng" dirty="0"/>
              <a:t>25 minutes</a:t>
            </a:r>
          </a:p>
          <a:p>
            <a:r>
              <a:rPr lang="en-US" dirty="0"/>
              <a:t>National Institutes of Health (NIH) Stroke Scale aka NIHSS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15 item detailed neurologic examination</a:t>
            </a:r>
          </a:p>
          <a:p>
            <a:pPr marL="1064242" lvl="2" indent="-168038">
              <a:buFont typeface="Arial" panose="020B0604020202020204" pitchFamily="34" charset="0"/>
              <a:buChar char="•"/>
            </a:pPr>
            <a:r>
              <a:rPr lang="en-US" dirty="0"/>
              <a:t>Level of consciousness, best gaze, visual, facial palsy, motor arm, motor leg, limb ataxia, sensory, best language, dysarthria, extinction and inattention(formerly known as neglect)</a:t>
            </a:r>
          </a:p>
          <a:p>
            <a:pPr marL="1064242" lvl="2" indent="-168038">
              <a:buFont typeface="Arial" panose="020B0604020202020204" pitchFamily="34" charset="0"/>
              <a:buChar char="•"/>
            </a:pPr>
            <a:r>
              <a:rPr lang="en-US" dirty="0"/>
              <a:t>Includes a picture and statements for the patient to say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Standardized assessment tool</a:t>
            </a:r>
          </a:p>
          <a:p>
            <a:pPr marL="616140" marR="0" lvl="1" indent="-168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Quantitative measure of stroke-related neurological deficits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Measures the severity of stroke Re-asses at intervals: Baseline; 2 hours post treatment; 24 hours post treatment ± 20 minutes; 7 days; 3 months; other times as indicated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Higher scores indicate symptoms are more pronounced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Canadian Stroke Scale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Introduced in 2006 and has been updated based on evidence and best practices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Mentation and comprehension deficits</a:t>
            </a:r>
          </a:p>
          <a:p>
            <a:pPr marL="1064242" lvl="2" indent="-168038">
              <a:buFont typeface="Arial" panose="020B0604020202020204" pitchFamily="34" charset="0"/>
              <a:buChar char="•"/>
            </a:pPr>
            <a:r>
              <a:rPr lang="en-US" dirty="0"/>
              <a:t>Level of consciousness, orientation, and speech</a:t>
            </a:r>
          </a:p>
          <a:p>
            <a:pPr marL="1064242" lvl="2" indent="-168038">
              <a:buFont typeface="Arial" panose="020B0604020202020204" pitchFamily="34" charset="0"/>
              <a:buChar char="•"/>
            </a:pPr>
            <a:r>
              <a:rPr lang="en-US" dirty="0"/>
              <a:t>Face, arms, legs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Canadian Heart and Stroke Foundation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Stroke best practices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Open access internationally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By a stroke team member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Can be neurovascular consultant or emergency physician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Help determine the appropriate treatment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Also used to monitor worsening or improvement and as predictors of outcome</a:t>
            </a:r>
          </a:p>
          <a:p>
            <a:endParaRPr lang="en-US" dirty="0"/>
          </a:p>
          <a:p>
            <a:pPr marL="616140" lvl="1" indent="-16803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39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Within </a:t>
            </a:r>
            <a:r>
              <a:rPr lang="en-US" sz="2400" b="1" u="sng" dirty="0"/>
              <a:t>45 minutes</a:t>
            </a:r>
          </a:p>
          <a:p>
            <a:pPr lvl="1"/>
            <a:r>
              <a:rPr lang="en-US" sz="2000" dirty="0"/>
              <a:t>Stroke is confirmed but hemorrhage confirmed</a:t>
            </a:r>
          </a:p>
          <a:p>
            <a:pPr lvl="1"/>
            <a:r>
              <a:rPr lang="en-US" sz="2000" dirty="0"/>
              <a:t>The patient is not a candidate for fibrinolytics</a:t>
            </a:r>
          </a:p>
          <a:p>
            <a:pPr lvl="1"/>
            <a:r>
              <a:rPr lang="en-US" sz="2000" dirty="0"/>
              <a:t>Administer aspirin orally if the patient is able to swallow</a:t>
            </a:r>
          </a:p>
          <a:p>
            <a:pPr marL="1064242" lvl="2" indent="-16803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94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Within</a:t>
            </a:r>
            <a:r>
              <a:rPr lang="en-US" sz="2400" b="1" dirty="0"/>
              <a:t> </a:t>
            </a:r>
            <a:r>
              <a:rPr lang="en-US" sz="2400" b="1" u="sng" dirty="0"/>
              <a:t>60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Hemorrhagic Stroke pathway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Consider transfer for appropriate care</a:t>
            </a:r>
            <a:endParaRPr lang="en-US" sz="24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Consult a neurologist</a:t>
            </a:r>
          </a:p>
          <a:p>
            <a:r>
              <a:rPr lang="en-US" sz="2400" dirty="0"/>
              <a:t>Admit the patient to the stroke unit or intensive care</a:t>
            </a:r>
            <a:endParaRPr lang="en-US" sz="2400" b="1" dirty="0"/>
          </a:p>
          <a:p>
            <a:r>
              <a:rPr lang="en-US" sz="2400" dirty="0"/>
              <a:t>Possible transfer to operating room</a:t>
            </a:r>
          </a:p>
          <a:p>
            <a:pPr marL="448102"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38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171450">
              <a:buFont typeface="Arial" panose="020B0604020202020204" pitchFamily="34" charset="0"/>
              <a:buChar char="•"/>
            </a:pPr>
            <a:r>
              <a:rPr lang="en-US" dirty="0"/>
              <a:t>Other options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Endovascular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Mechanical clot disruption/stent retrievers</a:t>
            </a:r>
          </a:p>
          <a:p>
            <a:pPr marL="228600" indent="-171450">
              <a:buFont typeface="Arial" panose="020B0604020202020204" pitchFamily="34" charset="0"/>
              <a:buChar char="•"/>
            </a:pPr>
            <a:r>
              <a:rPr lang="en-US" dirty="0"/>
              <a:t>Anticipate possible transfer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Another facility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Stroke</a:t>
            </a:r>
            <a:r>
              <a:rPr lang="en-US" baseline="0" dirty="0"/>
              <a:t> unit</a:t>
            </a:r>
            <a:endParaRPr lang="en-US" dirty="0"/>
          </a:p>
          <a:p>
            <a:pPr marL="228600" indent="-171450">
              <a:buFont typeface="Arial" panose="020B0604020202020204" pitchFamily="34" charset="0"/>
              <a:buChar char="•"/>
            </a:pPr>
            <a:r>
              <a:rPr lang="en-US" dirty="0"/>
              <a:t>Current medications</a:t>
            </a:r>
          </a:p>
          <a:p>
            <a:pPr marL="228600" indent="-171450">
              <a:buFont typeface="Arial" panose="020B0604020202020204" pitchFamily="34" charset="0"/>
              <a:buChar char="•"/>
            </a:pPr>
            <a:r>
              <a:rPr lang="en-US" dirty="0"/>
              <a:t>The patient’s weight in kilograms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Communication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ISBAR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Who to notify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What number to dial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the patient and family informed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Pertinent documentation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80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Surgery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Consents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Transport to a stroke center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Who makes these arrangements?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Multidisciplinary resources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What departments need to be involved?</a:t>
            </a:r>
          </a:p>
          <a:p>
            <a:r>
              <a:rPr lang="en-US" dirty="0"/>
              <a:t>Complications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Bleeding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Angioedema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Hypotension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Seizures</a:t>
            </a:r>
          </a:p>
          <a:p>
            <a:pPr marL="168038" indent="-168038">
              <a:buFont typeface="Arial" panose="020B0604020202020204" pitchFamily="34" charset="0"/>
              <a:buChar char="•"/>
            </a:pPr>
            <a:r>
              <a:rPr lang="en-US" dirty="0"/>
              <a:t>Psychosocial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 Blood products</a:t>
            </a:r>
          </a:p>
          <a:p>
            <a:r>
              <a:rPr lang="en-US" dirty="0"/>
              <a:t>Co-existing conditions</a:t>
            </a:r>
          </a:p>
          <a:p>
            <a:pPr marL="616140" lvl="1" indent="-168038">
              <a:buFont typeface="Arial" panose="020B0604020202020204" pitchFamily="34" charset="0"/>
              <a:buChar char="•"/>
            </a:pPr>
            <a:r>
              <a:rPr lang="en-US" dirty="0"/>
              <a:t>Hypertension</a:t>
            </a:r>
          </a:p>
          <a:p>
            <a:pPr marL="1064242" lvl="2" indent="-168038">
              <a:buFont typeface="Arial" panose="020B0604020202020204" pitchFamily="34" charset="0"/>
              <a:buChar char="•"/>
            </a:pPr>
            <a:r>
              <a:rPr lang="en-US" dirty="0" err="1"/>
              <a:t>Labetolol</a:t>
            </a:r>
            <a:endParaRPr lang="en-US" dirty="0"/>
          </a:p>
          <a:p>
            <a:pPr marL="1064242" lvl="2" indent="-168038">
              <a:buFont typeface="Arial" panose="020B0604020202020204" pitchFamily="34" charset="0"/>
              <a:buChar char="•"/>
            </a:pPr>
            <a:r>
              <a:rPr lang="en-US" dirty="0"/>
              <a:t>Nicardipine</a:t>
            </a:r>
          </a:p>
          <a:p>
            <a:pPr marL="1064242" lvl="2" indent="-168038">
              <a:buFont typeface="Arial" panose="020B0604020202020204" pitchFamily="34" charset="0"/>
              <a:buChar char="•"/>
            </a:pPr>
            <a:r>
              <a:rPr lang="en-US" baseline="0" dirty="0"/>
              <a:t>Hydralazine</a:t>
            </a:r>
          </a:p>
          <a:p>
            <a:pPr marL="1064242" lvl="2" indent="-168038">
              <a:buFont typeface="Arial" panose="020B0604020202020204" pitchFamily="34" charset="0"/>
              <a:buChar char="•"/>
            </a:pPr>
            <a:r>
              <a:rPr lang="en-US" baseline="0" dirty="0"/>
              <a:t>Enalapril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3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Provide ISBAR communication prior to scenario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B2A-462F-43A4-86B1-C7725F83CB2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05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99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03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 defTabSz="914307">
              <a:buFont typeface="Arial" panose="020B0604020202020204" pitchFamily="34" charset="0"/>
              <a:buChar char="•"/>
              <a:defRPr/>
            </a:pPr>
            <a:r>
              <a:rPr lang="en-US" dirty="0"/>
              <a:t>VHA</a:t>
            </a:r>
            <a:r>
              <a:rPr lang="en-US" baseline="0" dirty="0"/>
              <a:t> Quality Enhancement Research Initiative (QUERI)</a:t>
            </a:r>
          </a:p>
          <a:p>
            <a:pPr marL="628586" lvl="1" indent="-171432">
              <a:buFont typeface="Arial" panose="020B0604020202020204" pitchFamily="34" charset="0"/>
              <a:buChar char="•"/>
            </a:pPr>
            <a:r>
              <a:rPr lang="en-US" baseline="0" dirty="0"/>
              <a:t>40% of stroke survivors left with moderate functional impairments</a:t>
            </a:r>
          </a:p>
          <a:p>
            <a:pPr marL="628586" lvl="1" indent="-171432">
              <a:buFont typeface="Arial" panose="020B0604020202020204" pitchFamily="34" charset="0"/>
              <a:buChar char="•"/>
            </a:pPr>
            <a:r>
              <a:rPr lang="en-US" baseline="0" dirty="0"/>
              <a:t>15-30% left with severe disabilities</a:t>
            </a:r>
            <a:endParaRPr lang="en-US" dirty="0"/>
          </a:p>
          <a:p>
            <a:pPr marL="171432" indent="-171432">
              <a:buFont typeface="Arial" panose="020B0604020202020204" pitchFamily="34" charset="0"/>
              <a:buChar char="•"/>
            </a:pPr>
            <a:r>
              <a:rPr lang="en-US" dirty="0"/>
              <a:t>Statistics</a:t>
            </a:r>
          </a:p>
          <a:p>
            <a:pPr marL="628586" lvl="1" indent="-171432">
              <a:buFont typeface="Arial" panose="020B0604020202020204" pitchFamily="34" charset="0"/>
              <a:buChar char="•"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baseline="0" dirty="0"/>
              <a:t> leading cause of death in U.S.</a:t>
            </a:r>
          </a:p>
          <a:p>
            <a:pPr marL="628586" lvl="1" indent="-171432">
              <a:buFont typeface="Arial" panose="020B0604020202020204" pitchFamily="34" charset="0"/>
              <a:buChar char="•"/>
            </a:pPr>
            <a:r>
              <a:rPr lang="en-US" baseline="0" dirty="0"/>
              <a:t>Major cause of long term disability</a:t>
            </a:r>
          </a:p>
          <a:p>
            <a:pPr marL="628586" lvl="1" indent="-171432">
              <a:buFont typeface="Arial" panose="020B0604020202020204" pitchFamily="34" charset="0"/>
              <a:buChar char="•"/>
            </a:pPr>
            <a:r>
              <a:rPr lang="en-US" baseline="0" dirty="0"/>
              <a:t>One of every 15 deaths</a:t>
            </a:r>
          </a:p>
          <a:p>
            <a:pPr marL="628586" lvl="1" indent="-171432">
              <a:buFont typeface="Arial" panose="020B0604020202020204" pitchFamily="34" charset="0"/>
              <a:buChar char="•"/>
            </a:pPr>
            <a:r>
              <a:rPr lang="en-US" baseline="0" dirty="0"/>
              <a:t>Approximately 15,000 Veterans are hospitalized for stroke each year</a:t>
            </a:r>
          </a:p>
          <a:p>
            <a:pPr marL="171432" indent="-171432">
              <a:buFont typeface="Arial" panose="020B0604020202020204" pitchFamily="34" charset="0"/>
              <a:buChar char="•"/>
            </a:pPr>
            <a:r>
              <a:rPr lang="en-US" dirty="0"/>
              <a:t>The Joint Commission: 2016 National Patient Safety Goals</a:t>
            </a:r>
          </a:p>
          <a:p>
            <a:pPr marL="628586" lvl="1" indent="-171432">
              <a:buFont typeface="Arial" panose="020B0604020202020204" pitchFamily="34" charset="0"/>
              <a:buChar char="•"/>
            </a:pPr>
            <a:r>
              <a:rPr lang="en-US" dirty="0"/>
              <a:t>Goal</a:t>
            </a:r>
            <a:r>
              <a:rPr lang="en-US" baseline="0" dirty="0"/>
              <a:t> 1: </a:t>
            </a:r>
            <a:r>
              <a:rPr lang="en-US" dirty="0"/>
              <a:t>Accuracy of patient identification</a:t>
            </a:r>
          </a:p>
          <a:p>
            <a:pPr marL="628586" lvl="1" indent="-171432">
              <a:buFont typeface="Arial" panose="020B0604020202020204" pitchFamily="34" charset="0"/>
              <a:buChar char="•"/>
            </a:pPr>
            <a:r>
              <a:rPr lang="en-US" dirty="0"/>
              <a:t>Goal 2: Effectiveness</a:t>
            </a:r>
            <a:r>
              <a:rPr lang="en-US" baseline="0" dirty="0"/>
              <a:t> of c</a:t>
            </a:r>
            <a:r>
              <a:rPr lang="en-US" dirty="0"/>
              <a:t>ommunication among caregivers</a:t>
            </a:r>
          </a:p>
          <a:p>
            <a:pPr marL="1085739" lvl="2" indent="-171432">
              <a:buFont typeface="Arial" panose="020B0604020202020204" pitchFamily="34" charset="0"/>
              <a:buChar char="•"/>
            </a:pPr>
            <a:r>
              <a:rPr lang="en-US" dirty="0"/>
              <a:t>Written procedures</a:t>
            </a:r>
          </a:p>
          <a:p>
            <a:pPr marL="1085739" lvl="2" indent="-171432">
              <a:buFont typeface="Arial" panose="020B0604020202020204" pitchFamily="34" charset="0"/>
              <a:buChar char="•"/>
            </a:pPr>
            <a:r>
              <a:rPr lang="en-US" dirty="0"/>
              <a:t>Timeliness</a:t>
            </a:r>
          </a:p>
          <a:p>
            <a:pPr marL="171432" indent="-171432" defTabSz="914307">
              <a:buFont typeface="Arial" panose="020B0604020202020204" pitchFamily="34" charset="0"/>
              <a:buChar char="•"/>
              <a:defRPr/>
            </a:pPr>
            <a:r>
              <a:rPr lang="en-US" dirty="0"/>
              <a:t>The VHA Directive 2011.038: Treatment of Acute Ischemic Stroke (AIS)</a:t>
            </a:r>
          </a:p>
          <a:p>
            <a:pPr marL="628586" lvl="1" indent="-171432">
              <a:buFont typeface="Arial" panose="020B0604020202020204" pitchFamily="34" charset="0"/>
              <a:buChar char="•"/>
            </a:pPr>
            <a:r>
              <a:rPr lang="en-US" dirty="0"/>
              <a:t>Office of Quality and Performance (OQP)</a:t>
            </a:r>
          </a:p>
          <a:p>
            <a:pPr marL="1085739" lvl="2" indent="-171432">
              <a:buFont typeface="Arial" panose="020B0604020202020204" pitchFamily="34" charset="0"/>
              <a:buChar char="•"/>
            </a:pPr>
            <a:r>
              <a:rPr lang="en-US" dirty="0"/>
              <a:t>Study on acute stroke care quality</a:t>
            </a:r>
          </a:p>
          <a:p>
            <a:pPr marL="171432" indent="-171432">
              <a:buFont typeface="Arial" panose="020B0604020202020204" pitchFamily="34" charset="0"/>
              <a:buChar char="•"/>
            </a:pPr>
            <a:r>
              <a:rPr lang="en-US" baseline="0" dirty="0"/>
              <a:t>American Heart Association (AHA) -American Stroke Association (ASA)</a:t>
            </a:r>
          </a:p>
          <a:p>
            <a:pPr marL="628586" lvl="1" indent="-171432">
              <a:buFont typeface="Arial" panose="020B0604020202020204" pitchFamily="34" charset="0"/>
              <a:buChar char="•"/>
            </a:pPr>
            <a:r>
              <a:rPr lang="en-US" baseline="0" dirty="0"/>
              <a:t>Stroke pathways</a:t>
            </a:r>
          </a:p>
          <a:p>
            <a:pPr marL="171432" indent="-171432" defTabSz="914307">
              <a:buFont typeface="Arial" panose="020B0604020202020204" pitchFamily="34" charset="0"/>
              <a:buChar char="•"/>
              <a:defRPr/>
            </a:pPr>
            <a:r>
              <a:rPr lang="en-US" dirty="0"/>
              <a:t>National Institute of Neurologic Disorders and Stroke (NINDS)</a:t>
            </a:r>
          </a:p>
          <a:p>
            <a:pPr marL="171432" lvl="2" indent="-171432" defTabSz="914307">
              <a:buFont typeface="Arial" panose="020B0604020202020204" pitchFamily="34" charset="0"/>
              <a:buChar char="•"/>
              <a:defRPr/>
            </a:pPr>
            <a:r>
              <a:rPr lang="en-US" dirty="0"/>
              <a:t>Standardization of VHA stroke</a:t>
            </a:r>
            <a:r>
              <a:rPr lang="en-US" baseline="0" dirty="0"/>
              <a:t> treatment and care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45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Ischemic 87%</a:t>
            </a:r>
          </a:p>
          <a:p>
            <a:r>
              <a:rPr lang="en-US" dirty="0"/>
              <a:t>Hemorrhagic 13%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41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19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(American Heart Association, 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9AB2A-462F-43A4-86B1-C7725F83CB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53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6076" indent="-336076">
              <a:buFont typeface="Arial" panose="020B0604020202020204" pitchFamily="34" charset="0"/>
              <a:buChar char="•"/>
            </a:pPr>
            <a:r>
              <a:rPr lang="en-US" dirty="0"/>
              <a:t>Notify emergency response immediately</a:t>
            </a:r>
          </a:p>
          <a:p>
            <a:pPr marL="793276" lvl="1" indent="-336076">
              <a:buFont typeface="Arial" panose="020B0604020202020204" pitchFamily="34" charset="0"/>
              <a:buChar char="•"/>
            </a:pPr>
            <a:r>
              <a:rPr lang="en-US" dirty="0"/>
              <a:t>Discuss who to call</a:t>
            </a:r>
          </a:p>
          <a:p>
            <a:pPr marL="793276" lvl="1" indent="-336076">
              <a:buFont typeface="Arial" panose="020B0604020202020204" pitchFamily="34" charset="0"/>
              <a:buChar char="•"/>
            </a:pPr>
            <a:r>
              <a:rPr lang="en-US" dirty="0"/>
              <a:t>Number</a:t>
            </a:r>
            <a:r>
              <a:rPr lang="en-US" baseline="0" dirty="0"/>
              <a:t> to dial</a:t>
            </a:r>
            <a:endParaRPr lang="en-US" dirty="0"/>
          </a:p>
          <a:p>
            <a:pPr marL="333767" lvl="0" indent="-342865">
              <a:buFont typeface="Arial" panose="020B0604020202020204" pitchFamily="34" charset="0"/>
              <a:buChar char="•"/>
            </a:pPr>
            <a:r>
              <a:rPr lang="en-US" dirty="0"/>
              <a:t>Cincinnati Pre-Hospital Stroke Scale (Facial droop, Arm drift, abnormal speech)**</a:t>
            </a:r>
          </a:p>
          <a:p>
            <a:pPr marL="333767" lvl="0" indent="-342865">
              <a:buFont typeface="Arial" panose="020B0604020202020204" pitchFamily="34" charset="0"/>
              <a:buChar char="•"/>
            </a:pPr>
            <a:r>
              <a:rPr lang="en-US" dirty="0"/>
              <a:t>FAST assessment (Face, Arms, Speech, and Time)</a:t>
            </a:r>
          </a:p>
          <a:p>
            <a:pPr marL="342865" indent="-342865">
              <a:buFont typeface="Arial" panose="020B0604020202020204" pitchFamily="34" charset="0"/>
              <a:buChar char="•"/>
            </a:pPr>
            <a:r>
              <a:rPr lang="en-US" b="1" u="sng" dirty="0"/>
              <a:t>Establish last normal</a:t>
            </a:r>
          </a:p>
          <a:p>
            <a:pPr marL="342865" indent="-342865">
              <a:buFont typeface="Arial" panose="020B0604020202020204" pitchFamily="34" charset="0"/>
              <a:buChar char="•"/>
            </a:pPr>
            <a:r>
              <a:rPr lang="en-US" dirty="0"/>
              <a:t>Immediate general assessment and stabilization within </a:t>
            </a:r>
            <a:r>
              <a:rPr lang="en-US" b="1" u="sng" dirty="0"/>
              <a:t>10 minutes</a:t>
            </a:r>
          </a:p>
          <a:p>
            <a:pPr marL="342865" indent="-342865">
              <a:buFont typeface="Arial" panose="020B0604020202020204" pitchFamily="34" charset="0"/>
              <a:buChar char="•"/>
            </a:pPr>
            <a:r>
              <a:rPr lang="en-US" dirty="0"/>
              <a:t>Neurologic assessment within </a:t>
            </a:r>
            <a:r>
              <a:rPr lang="en-US" b="1" u="sng" dirty="0"/>
              <a:t>25 minutes</a:t>
            </a:r>
          </a:p>
          <a:p>
            <a:pPr marL="342865" indent="-342865">
              <a:buFont typeface="Arial" panose="020B0604020202020204" pitchFamily="34" charset="0"/>
              <a:buChar char="•"/>
            </a:pPr>
            <a:r>
              <a:rPr lang="en-US" dirty="0"/>
              <a:t>Interpret CT Scan or MRI within </a:t>
            </a:r>
            <a:r>
              <a:rPr lang="en-US" b="1" u="sng" dirty="0"/>
              <a:t>45 minutes</a:t>
            </a:r>
            <a:r>
              <a:rPr lang="en-US" u="sng" dirty="0"/>
              <a:t> </a:t>
            </a:r>
          </a:p>
          <a:p>
            <a:pPr marL="342865" indent="-342865">
              <a:buFont typeface="Arial" panose="020B0604020202020204" pitchFamily="34" charset="0"/>
              <a:buChar char="•"/>
            </a:pPr>
            <a:r>
              <a:rPr lang="en-US" dirty="0"/>
              <a:t>Determine treatment pathway within </a:t>
            </a:r>
            <a:r>
              <a:rPr lang="en-US" b="1" dirty="0"/>
              <a:t>6</a:t>
            </a:r>
            <a:r>
              <a:rPr lang="en-US" b="1" u="sng" dirty="0"/>
              <a:t>0 minutes</a:t>
            </a:r>
          </a:p>
          <a:p>
            <a:pPr marL="728165" lvl="1" indent="-336076">
              <a:buFont typeface="Arial" panose="020B0604020202020204" pitchFamily="34" charset="0"/>
              <a:buChar char="•"/>
            </a:pPr>
            <a:r>
              <a:rPr lang="en-US" dirty="0"/>
              <a:t>Hemorrhagic or Ischemic Stroke?</a:t>
            </a:r>
          </a:p>
          <a:p>
            <a:pPr marL="342865" indent="-34286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66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Asymmetry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Facial</a:t>
            </a:r>
            <a:r>
              <a:rPr lang="en-US" baseline="0" dirty="0"/>
              <a:t> droop</a:t>
            </a:r>
            <a:endParaRPr lang="en-US" dirty="0"/>
          </a:p>
          <a:p>
            <a:r>
              <a:rPr lang="en-US" dirty="0"/>
              <a:t>Arm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the patient extend</a:t>
            </a:r>
            <a:r>
              <a:rPr lang="en-US" baseline="0" dirty="0"/>
              <a:t> both arms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Does one arm drift or drop?</a:t>
            </a:r>
            <a:endParaRPr lang="en-US" dirty="0"/>
          </a:p>
          <a:p>
            <a:r>
              <a:rPr lang="en-US" dirty="0"/>
              <a:t>Speech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</a:t>
            </a:r>
            <a:r>
              <a:rPr lang="en-US" baseline="0" dirty="0"/>
              <a:t> the patient say “You can’t teach an old dog new tricks”</a:t>
            </a:r>
            <a:endParaRPr lang="en-US" dirty="0"/>
          </a:p>
          <a:p>
            <a:r>
              <a:rPr lang="en-US" dirty="0"/>
              <a:t>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When was the patient last seen normal?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Activate</a:t>
            </a:r>
            <a:r>
              <a:rPr lang="en-US" baseline="0" dirty="0"/>
              <a:t> the stroke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8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S1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9358" y="895350"/>
            <a:ext cx="8571403" cy="3282735"/>
          </a:xfrm>
          <a:prstGeom prst="rect">
            <a:avLst/>
          </a:prstGeom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09331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41300" y="1371600"/>
            <a:ext cx="4462531" cy="2511461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3978661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89363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83511" y="1097280"/>
            <a:ext cx="4822620" cy="3215248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360356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786342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64746" y="1691640"/>
            <a:ext cx="5356323" cy="2743200"/>
          </a:xfrm>
          <a:prstGeom prst="rect">
            <a:avLst/>
          </a:prstGeom>
        </p:spPr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466801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ze 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64746" y="1417320"/>
            <a:ext cx="5356323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93172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00445" y="1417320"/>
            <a:ext cx="5716412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211301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I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350333" y="1417320"/>
            <a:ext cx="6430160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944858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J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9358" y="1417320"/>
            <a:ext cx="8571403" cy="3017520"/>
          </a:xfrm>
          <a:prstGeom prst="rect">
            <a:avLst/>
          </a:prstGeom>
        </p:spPr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800024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7317" y="2560320"/>
            <a:ext cx="7716192" cy="1822135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453038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59835" y="2103120"/>
            <a:ext cx="7716192" cy="2357206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379361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4524" y="1417320"/>
            <a:ext cx="7716192" cy="3017520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24612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F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109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ze 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929049" y="1417320"/>
            <a:ext cx="5356323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174806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804447" y="1051560"/>
            <a:ext cx="3215080" cy="3215248"/>
          </a:xfrm>
          <a:prstGeom prst="rect">
            <a:avLst/>
          </a:prstGeom>
        </p:spPr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521110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665157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736143" y="1417320"/>
            <a:ext cx="5716412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853341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7317" y="2560320"/>
            <a:ext cx="7716192" cy="1822135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098290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ze F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14" y="1"/>
            <a:ext cx="9143687" cy="5143433"/>
          </a:xfrm>
          <a:prstGeom prst="rect">
            <a:avLst/>
          </a:prstGeo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040960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192906" y="2554845"/>
            <a:ext cx="8745017" cy="626660"/>
          </a:xfrm>
          <a:prstGeom prst="rect">
            <a:avLst/>
          </a:prstGeom>
        </p:spPr>
        <p:txBody>
          <a:bodyPr lIns="57392" tIns="28696" rIns="57392" bIns="28696" anchor="ctr" anchorCtr="1"/>
          <a:lstStyle>
            <a:lvl1pPr marL="0" indent="0" algn="ctr">
              <a:buFont typeface="Arial" pitchFamily="34" charset="0"/>
              <a:buNone/>
              <a:defRPr sz="2800" baseline="0"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sz="2800" dirty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909878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  <p:pic>
        <p:nvPicPr>
          <p:cNvPr id="7" name="Picture 6" descr="SimLearn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33" y="1809750"/>
            <a:ext cx="7142084" cy="208507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526975" y="98835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Welcome To</a:t>
            </a:r>
          </a:p>
        </p:txBody>
      </p:sp>
    </p:spTree>
    <p:extLst>
      <p:ext uri="{BB962C8B-B14F-4D97-AF65-F5344CB8AC3E}">
        <p14:creationId xmlns:p14="http://schemas.microsoft.com/office/powerpoint/2010/main" val="1771332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C9871-54E0-4154-AB42-3420E0ABA73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1F4E194-E5BD-460A-97C0-01A2D5EE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13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A1C9871-54E0-4154-AB42-3420E0ABA732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1F4E194-E5BD-460A-97C0-01A2D5EE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6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408148" indent="0" algn="ctr">
              <a:buNone/>
              <a:defRPr/>
            </a:lvl2pPr>
            <a:lvl3pPr marL="816296" indent="0" algn="ctr">
              <a:buNone/>
              <a:defRPr/>
            </a:lvl3pPr>
            <a:lvl4pPr marL="1224444" indent="0" algn="ctr">
              <a:buNone/>
              <a:defRPr/>
            </a:lvl4pPr>
            <a:lvl5pPr marL="1632591" indent="0" algn="ctr">
              <a:buNone/>
              <a:defRPr/>
            </a:lvl5pPr>
            <a:lvl6pPr marL="2040739" indent="0" algn="ctr">
              <a:buNone/>
              <a:defRPr/>
            </a:lvl6pPr>
            <a:lvl7pPr marL="2448887" indent="0" algn="ctr">
              <a:buNone/>
              <a:defRPr/>
            </a:lvl7pPr>
            <a:lvl8pPr marL="2857035" indent="0" algn="ctr">
              <a:buNone/>
              <a:defRPr/>
            </a:lvl8pPr>
            <a:lvl9pPr marL="3265182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538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19150"/>
            <a:ext cx="8228595" cy="3635432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Clr>
                <a:schemeClr val="tx1"/>
              </a:buClr>
              <a:buFontTx/>
              <a:buNone/>
              <a:defRPr sz="2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663240" indent="-255092">
              <a:buClr>
                <a:schemeClr val="tx1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</a:defRPr>
            </a:lvl2pPr>
            <a:lvl3pPr marL="1020370" indent="-204074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27167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22960"/>
            <a:ext cx="8228595" cy="3653790"/>
          </a:xfrm>
          <a:prstGeom prst="rect">
            <a:avLst/>
          </a:prstGeom>
        </p:spPr>
        <p:txBody>
          <a:bodyPr lIns="57392" tIns="28696" rIns="57392" bIns="28696"/>
          <a:lstStyle>
            <a:lvl1pPr marL="218092" indent="-218092" eaLnBrk="1" hangingPunct="1">
              <a:spcBef>
                <a:spcPts val="603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499197" indent="-208248">
              <a:buClr>
                <a:schemeClr val="tx1"/>
              </a:buClr>
              <a:buFont typeface="Arial" pitchFamily="34" charset="0"/>
              <a:buChar char="–"/>
              <a:defRPr sz="240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2pPr>
            <a:lvl3pPr marL="715415" indent="-141489">
              <a:buClr>
                <a:schemeClr val="tx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62012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dure/Check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22960"/>
            <a:ext cx="8228595" cy="3653790"/>
          </a:xfrm>
          <a:prstGeom prst="rect">
            <a:avLst/>
          </a:prstGeom>
        </p:spPr>
        <p:txBody>
          <a:bodyPr lIns="57392" tIns="28696" rIns="57392" bIns="28696"/>
          <a:lstStyle>
            <a:lvl1pPr marL="466316" indent="-466316" algn="l"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 sz="280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516534" indent="286963">
              <a:spcBef>
                <a:spcPts val="377"/>
              </a:spcBef>
              <a:buClr>
                <a:schemeClr val="tx1"/>
              </a:buClr>
              <a:buFont typeface="+mj-lt"/>
              <a:buAutoNum type="alphaLcPeriod"/>
              <a:defRPr sz="21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717408" indent="-172178">
              <a:buClr>
                <a:schemeClr val="tx1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4485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750862" y="1005840"/>
            <a:ext cx="3215080" cy="3215248"/>
          </a:xfrm>
          <a:prstGeom prst="rect">
            <a:avLst/>
          </a:prstGeom>
        </p:spPr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521110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25226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B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68600" y="1745844"/>
            <a:ext cx="3748783" cy="2111362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4675262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59172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53985" y="1005840"/>
            <a:ext cx="4378939" cy="3282735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4085831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20721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1"/>
            <a:ext cx="5791200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57397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Master Size Layouts</a:t>
            </a:r>
          </a:p>
        </p:txBody>
      </p:sp>
    </p:spTree>
    <p:extLst>
      <p:ext uri="{BB962C8B-B14F-4D97-AF65-F5344CB8AC3E}">
        <p14:creationId xmlns:p14="http://schemas.microsoft.com/office/powerpoint/2010/main" val="356407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86984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573969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860953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147938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15238" indent="-2152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50" indent="-17936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7461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446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1430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78414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65399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383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39368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b="1" dirty="0"/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759477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505200" y="0"/>
            <a:ext cx="5638800" cy="742950"/>
          </a:xfrm>
        </p:spPr>
        <p:txBody>
          <a:bodyPr>
            <a:normAutofit fontScale="90000"/>
          </a:bodyPr>
          <a:lstStyle/>
          <a:p>
            <a:r>
              <a:rPr lang="en-US" dirty="0"/>
              <a:t>Cincinnati Pre-Hospital Stroke Scale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21" y="1366898"/>
            <a:ext cx="8064159" cy="24097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978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Within 10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29878"/>
            <a:ext cx="4038600" cy="33944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Immediate General Assessment</a:t>
            </a:r>
          </a:p>
          <a:p>
            <a:r>
              <a:rPr lang="en-US" dirty="0"/>
              <a:t>ABCs </a:t>
            </a:r>
          </a:p>
          <a:p>
            <a:r>
              <a:rPr lang="en-US" dirty="0"/>
              <a:t>Oxygen</a:t>
            </a:r>
          </a:p>
          <a:p>
            <a:r>
              <a:rPr lang="en-US" dirty="0"/>
              <a:t>Vital signs</a:t>
            </a:r>
          </a:p>
          <a:p>
            <a:r>
              <a:rPr lang="en-US" dirty="0"/>
              <a:t>Intravenous access and blood samples</a:t>
            </a:r>
          </a:p>
          <a:p>
            <a:r>
              <a:rPr lang="en-US" dirty="0"/>
              <a:t>Blood glucose</a:t>
            </a:r>
          </a:p>
          <a:p>
            <a:r>
              <a:rPr lang="en-US" dirty="0"/>
              <a:t>Neurologic assessment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131570"/>
            <a:ext cx="4038600" cy="33944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Activate the stroke team</a:t>
            </a:r>
          </a:p>
          <a:p>
            <a:r>
              <a:rPr lang="en-US" dirty="0"/>
              <a:t>Order CT Scan/MRI per policy</a:t>
            </a:r>
          </a:p>
          <a:p>
            <a:r>
              <a:rPr lang="en-US" dirty="0"/>
              <a:t>Obtain 12 Lead ECG</a:t>
            </a:r>
          </a:p>
          <a:p>
            <a:r>
              <a:rPr lang="en-US" dirty="0"/>
              <a:t>Other</a:t>
            </a:r>
          </a:p>
          <a:p>
            <a:pPr lvl="1"/>
            <a:r>
              <a:rPr lang="en-US" dirty="0"/>
              <a:t>Head of bed at 30</a:t>
            </a:r>
            <a:r>
              <a:rPr lang="en-US" baseline="36000" dirty="0"/>
              <a:t>o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Head midline</a:t>
            </a:r>
          </a:p>
          <a:p>
            <a:pPr lvl="1"/>
            <a:r>
              <a:rPr lang="en-US" dirty="0"/>
              <a:t>Suction</a:t>
            </a:r>
          </a:p>
          <a:p>
            <a:pPr lvl="1"/>
            <a:r>
              <a:rPr lang="en-US" dirty="0"/>
              <a:t>NPO 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101864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Within 25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47750"/>
            <a:ext cx="8229600" cy="3188732"/>
          </a:xfrm>
        </p:spPr>
        <p:txBody>
          <a:bodyPr/>
          <a:lstStyle/>
          <a:p>
            <a:r>
              <a:rPr lang="en-US" sz="2400" dirty="0"/>
              <a:t>Neurologic assessment</a:t>
            </a:r>
          </a:p>
          <a:p>
            <a:r>
              <a:rPr lang="en-US" sz="2400" dirty="0"/>
              <a:t>National Institutes of Health (NIH) Stroke Scale </a:t>
            </a:r>
          </a:p>
          <a:p>
            <a:r>
              <a:rPr lang="en-US" sz="2400" dirty="0"/>
              <a:t>Canadian Stroke Scale</a:t>
            </a:r>
          </a:p>
          <a:p>
            <a:r>
              <a:rPr lang="en-US" sz="2400" dirty="0"/>
              <a:t>By a stroke team member</a:t>
            </a:r>
          </a:p>
          <a:p>
            <a:r>
              <a:rPr lang="en-US" sz="2400" dirty="0"/>
              <a:t>Help determine the appropriate treatment</a:t>
            </a:r>
          </a:p>
          <a:p>
            <a:r>
              <a:rPr lang="en-US" sz="2400" dirty="0"/>
              <a:t>Also used to monitor worsening or improvement and as predictors of outcome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b="1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4270571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Within 45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19150"/>
            <a:ext cx="3886200" cy="3623072"/>
          </a:xfrm>
        </p:spPr>
        <p:txBody>
          <a:bodyPr anchor="ctr" anchorCtr="0">
            <a:normAutofit/>
          </a:bodyPr>
          <a:lstStyle/>
          <a:p>
            <a:r>
              <a:rPr lang="en-US" sz="2400" dirty="0"/>
              <a:t>Stroke is confirmed but hemorrhage confirmed</a:t>
            </a:r>
          </a:p>
          <a:p>
            <a:r>
              <a:rPr lang="en-US" sz="2400" dirty="0"/>
              <a:t>The patient is not a candidate for fibrinolytics</a:t>
            </a:r>
          </a:p>
          <a:p>
            <a:r>
              <a:rPr lang="en-US" sz="2400" dirty="0"/>
              <a:t>Administer aspirin orally if the patient is able to swallow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73672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Within 60 minutes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7384"/>
            <a:ext cx="8229600" cy="3188732"/>
          </a:xfrm>
        </p:spPr>
        <p:txBody>
          <a:bodyPr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Hemorrhagic Stroke pathway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Consider transfer for appropriate care</a:t>
            </a: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400" dirty="0"/>
              <a:t>Consult a neurologist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Admit the patient to the stroke unit or intensive care</a:t>
            </a: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400" dirty="0"/>
              <a:t>Possible transfer to operating room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050025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Points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6350"/>
            <a:ext cx="4038600" cy="2590800"/>
          </a:xfrm>
        </p:spPr>
        <p:txBody>
          <a:bodyPr>
            <a:normAutofit/>
          </a:bodyPr>
          <a:lstStyle/>
          <a:p>
            <a:pPr marL="228600" indent="-171450"/>
            <a:r>
              <a:rPr lang="en-US" dirty="0"/>
              <a:t>Other options</a:t>
            </a:r>
          </a:p>
          <a:p>
            <a:pPr marL="228600" indent="-171450"/>
            <a:r>
              <a:rPr lang="en-US" dirty="0"/>
              <a:t>Anticipate transfer</a:t>
            </a:r>
          </a:p>
          <a:p>
            <a:pPr marL="228600" indent="-171450"/>
            <a:r>
              <a:rPr lang="en-US" dirty="0"/>
              <a:t>Current medications</a:t>
            </a:r>
          </a:p>
          <a:p>
            <a:pPr marL="228600" indent="-171450"/>
            <a:r>
              <a:rPr lang="en-US" dirty="0"/>
              <a:t>The patient’s weight in kilograms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1550"/>
            <a:ext cx="4038600" cy="3394472"/>
          </a:xfrm>
        </p:spPr>
        <p:txBody>
          <a:bodyPr>
            <a:normAutofit/>
          </a:bodyPr>
          <a:lstStyle/>
          <a:p>
            <a:r>
              <a:rPr lang="en-US" dirty="0"/>
              <a:t>Communication</a:t>
            </a:r>
          </a:p>
          <a:p>
            <a:pPr lvl="1"/>
            <a:r>
              <a:rPr lang="en-US" dirty="0"/>
              <a:t>ISBAR</a:t>
            </a:r>
          </a:p>
          <a:p>
            <a:pPr lvl="1"/>
            <a:r>
              <a:rPr lang="en-US" dirty="0"/>
              <a:t>Who to notify</a:t>
            </a:r>
          </a:p>
          <a:p>
            <a:pPr lvl="1"/>
            <a:r>
              <a:rPr lang="en-US" dirty="0"/>
              <a:t>What number to dial</a:t>
            </a:r>
          </a:p>
          <a:p>
            <a:r>
              <a:rPr lang="en-US" dirty="0"/>
              <a:t>Keep the patient and family informed</a:t>
            </a:r>
          </a:p>
          <a:p>
            <a:r>
              <a:rPr lang="en-US" dirty="0"/>
              <a:t>Pertinent documentation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181409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Potential Issues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8153400" cy="3394472"/>
          </a:xfrm>
        </p:spPr>
        <p:txBody>
          <a:bodyPr>
            <a:noAutofit/>
          </a:bodyPr>
          <a:lstStyle/>
          <a:p>
            <a:r>
              <a:rPr lang="en-US" dirty="0"/>
              <a:t>Surgery</a:t>
            </a:r>
          </a:p>
          <a:p>
            <a:r>
              <a:rPr lang="en-US" sz="2800" dirty="0"/>
              <a:t>Transport to a stroke center</a:t>
            </a:r>
          </a:p>
          <a:p>
            <a:r>
              <a:rPr lang="en-US" dirty="0"/>
              <a:t>Multidisciplinary resources</a:t>
            </a:r>
          </a:p>
          <a:p>
            <a:r>
              <a:rPr lang="en-US" dirty="0"/>
              <a:t>Complications</a:t>
            </a:r>
          </a:p>
          <a:p>
            <a:r>
              <a:rPr lang="en-US" dirty="0"/>
              <a:t>Psychosocial</a:t>
            </a:r>
          </a:p>
          <a:p>
            <a:r>
              <a:rPr lang="en-US" dirty="0"/>
              <a:t>Co-existing conditions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7" name="Rectangle 6"/>
          <p:cNvSpPr/>
          <p:nvPr/>
        </p:nvSpPr>
        <p:spPr>
          <a:xfrm rot="20073020">
            <a:off x="4910701" y="1967133"/>
            <a:ext cx="37990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 if…?</a:t>
            </a:r>
          </a:p>
        </p:txBody>
      </p:sp>
    </p:spTree>
    <p:extLst>
      <p:ext uri="{BB962C8B-B14F-4D97-AF65-F5344CB8AC3E}">
        <p14:creationId xmlns:p14="http://schemas.microsoft.com/office/powerpoint/2010/main" val="1140906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004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Completed a focused assessment on the patient presenting with signs and symptoms of a stroke per facility protocol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Discussed facility specific protocol to manage the care of the patient presenting with signs and symptoms of a stroke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Initiate facility specific protocol for the patient presenting with a hemorrhagic stroke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Reviewed effective communication when managing the care of the patient experiencing a stroke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224280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HAEORMOSLED\AppData\Local\Microsoft\Windows\Temporary Internet Files\Content.IE5\B9AZ1HAU\Zhwp_Question_Mar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728" y="1143000"/>
            <a:ext cx="2828544" cy="282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125397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Stroke:  Ischemic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419350"/>
            <a:ext cx="4038600" cy="2286000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US" sz="3600" b="1" dirty="0"/>
              <a:t>Past Medical History:</a:t>
            </a:r>
            <a:r>
              <a:rPr lang="en-US" sz="3600" dirty="0"/>
              <a:t> </a:t>
            </a:r>
          </a:p>
          <a:p>
            <a:r>
              <a:rPr lang="en-US" sz="3300" dirty="0"/>
              <a:t>Twelve (12) year one pack per day history of smoking, hypertension, and non-compliance. </a:t>
            </a:r>
          </a:p>
          <a:p>
            <a:pPr marL="0" indent="0">
              <a:buNone/>
            </a:pPr>
            <a:r>
              <a:rPr lang="en-US" sz="3600" b="1" dirty="0"/>
              <a:t>Past Surgical History:</a:t>
            </a:r>
            <a:endParaRPr lang="en-US" sz="3600" dirty="0"/>
          </a:p>
          <a:p>
            <a:r>
              <a:rPr lang="en-US" sz="3300" dirty="0"/>
              <a:t>Unremarkable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419350"/>
            <a:ext cx="4038600" cy="21371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b="1" dirty="0"/>
              <a:t>Medications:</a:t>
            </a:r>
          </a:p>
          <a:p>
            <a:pPr lvl="0"/>
            <a:r>
              <a:rPr lang="en-US" sz="3300" dirty="0"/>
              <a:t>Metoprolol 50 mg two times a day (last dose three months ago because it makes the patient feel “tired”)</a:t>
            </a:r>
          </a:p>
          <a:p>
            <a:pPr lvl="0"/>
            <a:r>
              <a:rPr lang="en-US" sz="3300" dirty="0"/>
              <a:t>Aspirin 81 mg one time a day</a:t>
            </a:r>
          </a:p>
          <a:p>
            <a:pPr marL="0" indent="0">
              <a:buNone/>
            </a:pPr>
            <a:r>
              <a:rPr lang="en-US" sz="3600" b="1" dirty="0"/>
              <a:t>Allergies:</a:t>
            </a:r>
          </a:p>
          <a:p>
            <a:r>
              <a:rPr lang="en-US" sz="3300" dirty="0"/>
              <a:t>NKDA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914400"/>
            <a:ext cx="8077200" cy="971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b="1" u="sng" dirty="0"/>
              <a:t>Gina </a:t>
            </a:r>
            <a:r>
              <a:rPr lang="en-US" sz="2300" b="1" u="sng" dirty="0" err="1"/>
              <a:t>Ubaldini</a:t>
            </a:r>
            <a:endParaRPr lang="en-US" sz="2300" b="1" u="sng" dirty="0"/>
          </a:p>
          <a:p>
            <a:pPr marL="0" indent="0">
              <a:buNone/>
            </a:pPr>
            <a:r>
              <a:rPr lang="en-US" sz="2300" dirty="0"/>
              <a:t>Sixty five (65) year-old female presented requesting a refill on her “blood pressure medication.” 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81547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8844" y="1474470"/>
            <a:ext cx="582563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dirty="0"/>
              <a:t>Stroke: </a:t>
            </a:r>
          </a:p>
          <a:p>
            <a:pPr algn="ctr"/>
            <a:r>
              <a:rPr lang="en-US" sz="8000" dirty="0"/>
              <a:t>Hemorrhagic 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66805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2004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Complete a focused assessment on the patient presenting with signs and symptoms of a stroke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Implement facility specific protocol to manage the care of the patient presenting with signs and symptoms of a stroke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Initiate facility specific protocol for the patient presenting with a hemorrhagic stroke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Communicate effectively when managing the care of the patient experiencing a stroke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694940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Why?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28700"/>
            <a:ext cx="8382000" cy="3394472"/>
          </a:xfrm>
        </p:spPr>
        <p:txBody>
          <a:bodyPr>
            <a:normAutofit/>
          </a:bodyPr>
          <a:lstStyle/>
          <a:p>
            <a:r>
              <a:rPr lang="en-US" sz="2200" dirty="0"/>
              <a:t>VHA Quality Enhancement Research Initiative (QUERI)</a:t>
            </a:r>
          </a:p>
          <a:p>
            <a:r>
              <a:rPr lang="en-US" sz="2200" dirty="0"/>
              <a:t>Statistics </a:t>
            </a:r>
          </a:p>
          <a:p>
            <a:r>
              <a:rPr lang="en-US" sz="2200" dirty="0"/>
              <a:t>The Joint Commission: 2016 National Patient Safety Goals</a:t>
            </a:r>
          </a:p>
          <a:p>
            <a:r>
              <a:rPr lang="en-US" sz="2200" dirty="0"/>
              <a:t>VHA Directive 2011.038: Treatment of Acute Ischemic Stroke (AIS)</a:t>
            </a:r>
          </a:p>
          <a:p>
            <a:r>
              <a:rPr lang="en-US" sz="2200" dirty="0"/>
              <a:t>Statistics</a:t>
            </a:r>
          </a:p>
          <a:p>
            <a:r>
              <a:rPr lang="en-US" sz="2200" dirty="0"/>
              <a:t>Standardization of VHA stroke treatment and care</a:t>
            </a:r>
          </a:p>
          <a:p>
            <a:r>
              <a:rPr lang="en-US" sz="2200" dirty="0"/>
              <a:t>American Heart Association (AHA) -American Stroke Association (ASA)</a:t>
            </a:r>
          </a:p>
          <a:p>
            <a:r>
              <a:rPr lang="en-US" sz="2200" dirty="0"/>
              <a:t>National Institute of Neurologic Disorders and Stroke (NINDS)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710495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402" y="163026"/>
            <a:ext cx="8229600" cy="434579"/>
          </a:xfrm>
        </p:spPr>
        <p:txBody>
          <a:bodyPr>
            <a:normAutofit fontScale="90000"/>
          </a:bodyPr>
          <a:lstStyle/>
          <a:p>
            <a:r>
              <a:rPr lang="en-US" dirty="0"/>
              <a:t>Major Types of Strokes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93072" y="229743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Ischemic 87%</a:t>
            </a:r>
          </a:p>
          <a:p>
            <a:r>
              <a:rPr lang="en-US" dirty="0"/>
              <a:t>Hemorrhagic 13%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664" y="874395"/>
            <a:ext cx="2924672" cy="339471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560459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Risk Factors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2900" y="971550"/>
          <a:ext cx="8458200" cy="24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515">
                <a:tc>
                  <a:txBody>
                    <a:bodyPr/>
                    <a:lstStyle/>
                    <a:p>
                      <a:r>
                        <a:rPr lang="en-US" sz="1400" dirty="0"/>
                        <a:t>Conditions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Behaviors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r>
                        <a:rPr lang="en-US" sz="1400" dirty="0"/>
                        <a:t>Previous stroke or transient ischemic attack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(TIA)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Unhealthy diet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r>
                        <a:rPr lang="en-US" sz="1400" dirty="0"/>
                        <a:t>Hypertension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Physical inactivity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r>
                        <a:rPr lang="en-US" sz="1400" dirty="0"/>
                        <a:t>Hyperlipidemia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Obesity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r>
                        <a:rPr lang="en-US" sz="1400" dirty="0"/>
                        <a:t>Cardiac disease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Tobacco abuse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r>
                        <a:rPr lang="en-US" sz="1400" dirty="0"/>
                        <a:t>Atrial fibrillation (A fib)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Alcohol abuse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r>
                        <a:rPr lang="en-US" sz="1400" dirty="0"/>
                        <a:t>Diabetes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r>
                        <a:rPr lang="en-US" sz="1400" dirty="0"/>
                        <a:t>Sickle Cell disease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3562350"/>
          <a:ext cx="8382000" cy="659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9565">
                <a:tc>
                  <a:txBody>
                    <a:bodyPr/>
                    <a:lstStyle/>
                    <a:p>
                      <a:r>
                        <a:rPr lang="en-US" sz="1400" dirty="0"/>
                        <a:t>Other Risk Factors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565">
                <a:tc>
                  <a:txBody>
                    <a:bodyPr/>
                    <a:lstStyle/>
                    <a:p>
                      <a:r>
                        <a:rPr lang="en-US" sz="1400" dirty="0"/>
                        <a:t>Age, gender, heredity,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race or prior stroke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578553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Ds of stroke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95350"/>
            <a:ext cx="3810000" cy="3470673"/>
          </a:xfrm>
        </p:spPr>
        <p:txBody>
          <a:bodyPr/>
          <a:lstStyle/>
          <a:p>
            <a:pPr marL="448102" indent="-448102">
              <a:buFont typeface="+mj-lt"/>
              <a:buAutoNum type="arabicPeriod"/>
            </a:pPr>
            <a:r>
              <a:rPr lang="en-US" sz="2400" b="1" dirty="0"/>
              <a:t>D</a:t>
            </a:r>
            <a:r>
              <a:rPr lang="en-US" sz="2400" dirty="0"/>
              <a:t>etection </a:t>
            </a:r>
          </a:p>
          <a:p>
            <a:pPr marL="448102" indent="-448102">
              <a:buFont typeface="+mj-lt"/>
              <a:buAutoNum type="arabicPeriod"/>
            </a:pPr>
            <a:r>
              <a:rPr lang="en-US" sz="2400" b="1" dirty="0"/>
              <a:t>D</a:t>
            </a:r>
            <a:r>
              <a:rPr lang="en-US" sz="2400" dirty="0"/>
              <a:t>ispatch</a:t>
            </a:r>
          </a:p>
          <a:p>
            <a:pPr marL="448102" indent="-448102">
              <a:buFont typeface="+mj-lt"/>
              <a:buAutoNum type="arabicPeriod"/>
            </a:pPr>
            <a:r>
              <a:rPr lang="en-US" sz="2400" b="1" dirty="0"/>
              <a:t>D</a:t>
            </a:r>
            <a:r>
              <a:rPr lang="en-US" sz="2400" dirty="0"/>
              <a:t>elivery</a:t>
            </a:r>
          </a:p>
          <a:p>
            <a:pPr marL="448102" indent="-448102">
              <a:buFont typeface="+mj-lt"/>
              <a:buAutoNum type="arabicPeriod"/>
            </a:pPr>
            <a:r>
              <a:rPr lang="en-US" sz="2400" b="1" dirty="0"/>
              <a:t>D</a:t>
            </a:r>
            <a:r>
              <a:rPr lang="en-US" sz="2400" dirty="0"/>
              <a:t>oor</a:t>
            </a:r>
          </a:p>
          <a:p>
            <a:pPr marL="448102" indent="-448102">
              <a:buFont typeface="+mj-lt"/>
              <a:buAutoNum type="arabicPeriod"/>
            </a:pPr>
            <a:r>
              <a:rPr lang="en-US" sz="2400" b="1" dirty="0"/>
              <a:t>D</a:t>
            </a:r>
            <a:r>
              <a:rPr lang="en-US" sz="2400" dirty="0"/>
              <a:t>ata</a:t>
            </a:r>
          </a:p>
          <a:p>
            <a:pPr marL="448102" indent="-448102">
              <a:buFont typeface="+mj-lt"/>
              <a:buAutoNum type="arabicPeriod"/>
            </a:pPr>
            <a:r>
              <a:rPr lang="en-US" sz="2400" b="1" dirty="0"/>
              <a:t>D</a:t>
            </a:r>
            <a:r>
              <a:rPr lang="en-US" sz="2400" dirty="0"/>
              <a:t>ecision</a:t>
            </a:r>
          </a:p>
          <a:p>
            <a:pPr marL="448102" indent="-448102">
              <a:buFont typeface="+mj-lt"/>
              <a:buAutoNum type="arabicPeriod"/>
            </a:pPr>
            <a:r>
              <a:rPr lang="en-US" sz="2400" b="1" dirty="0"/>
              <a:t>D</a:t>
            </a:r>
            <a:r>
              <a:rPr lang="en-US" sz="2400" dirty="0"/>
              <a:t>rug/Device</a:t>
            </a:r>
          </a:p>
          <a:p>
            <a:pPr marL="448102" indent="-448102">
              <a:buFont typeface="+mj-lt"/>
              <a:buAutoNum type="arabicPeriod"/>
            </a:pPr>
            <a:r>
              <a:rPr lang="en-US" sz="2400" b="1" dirty="0"/>
              <a:t>D</a:t>
            </a:r>
            <a:r>
              <a:rPr lang="en-US" sz="2400" dirty="0"/>
              <a:t>isposition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4E194-E5BD-460A-97C0-01A2D5EE47A2}" type="slidenum">
              <a:rPr lang="en-US" smtClean="0"/>
              <a:t>7</a:t>
            </a:fld>
            <a:endParaRPr lang="en-US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62075"/>
            <a:ext cx="2419350" cy="24193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66692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Important Time Goals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742950"/>
            <a:ext cx="8915400" cy="3810000"/>
          </a:xfrm>
        </p:spPr>
        <p:txBody>
          <a:bodyPr>
            <a:noAutofit/>
          </a:bodyPr>
          <a:lstStyle/>
          <a:p>
            <a:pPr marL="171450" indent="-171450">
              <a:spcBef>
                <a:spcPts val="600"/>
              </a:spcBef>
            </a:pPr>
            <a:r>
              <a:rPr lang="en-US" sz="2400" dirty="0"/>
              <a:t>Notify the emergency response immediately</a:t>
            </a:r>
          </a:p>
          <a:p>
            <a:pPr marL="171450" indent="-171450">
              <a:spcBef>
                <a:spcPts val="600"/>
              </a:spcBef>
            </a:pPr>
            <a:r>
              <a:rPr lang="en-US" sz="2400" dirty="0"/>
              <a:t>FAST assessment/**Cincinnati Pre-Hospital Stroke Scale (ACLS Suspected Stroke Algorithm)</a:t>
            </a:r>
          </a:p>
          <a:p>
            <a:pPr marL="171450" indent="-171450">
              <a:spcBef>
                <a:spcPts val="600"/>
              </a:spcBef>
            </a:pPr>
            <a:r>
              <a:rPr lang="en-US" sz="2400" b="1" u="sng" dirty="0"/>
              <a:t>Establish last normal</a:t>
            </a:r>
          </a:p>
          <a:p>
            <a:pPr marL="171450" indent="-171450">
              <a:spcBef>
                <a:spcPts val="600"/>
              </a:spcBef>
            </a:pPr>
            <a:r>
              <a:rPr lang="en-US" sz="2400" dirty="0"/>
              <a:t>Immediate general assessment and stabilization within </a:t>
            </a:r>
            <a:r>
              <a:rPr lang="en-US" sz="2400" b="1" u="sng" dirty="0"/>
              <a:t>10 minutes</a:t>
            </a:r>
          </a:p>
          <a:p>
            <a:pPr marL="171450" indent="-171450">
              <a:spcBef>
                <a:spcPts val="600"/>
              </a:spcBef>
            </a:pPr>
            <a:r>
              <a:rPr lang="en-US" sz="2400" dirty="0"/>
              <a:t>Neurologic assessment within </a:t>
            </a:r>
            <a:r>
              <a:rPr lang="en-US" sz="2400" b="1" u="sng" dirty="0"/>
              <a:t>25 minutes</a:t>
            </a:r>
          </a:p>
          <a:p>
            <a:pPr marL="171450" indent="-171450">
              <a:spcBef>
                <a:spcPts val="600"/>
              </a:spcBef>
            </a:pPr>
            <a:r>
              <a:rPr lang="en-US" sz="2400" dirty="0"/>
              <a:t>Interpret CT Scan or MRI within </a:t>
            </a:r>
            <a:r>
              <a:rPr lang="en-US" sz="2400" b="1" u="sng" dirty="0"/>
              <a:t>45 minutes</a:t>
            </a:r>
            <a:r>
              <a:rPr lang="en-US" sz="2400" u="sng" dirty="0"/>
              <a:t> </a:t>
            </a:r>
          </a:p>
          <a:p>
            <a:pPr marL="171450" indent="-171450">
              <a:spcBef>
                <a:spcPts val="0"/>
              </a:spcBef>
            </a:pPr>
            <a:r>
              <a:rPr lang="en-US" sz="2400" dirty="0"/>
              <a:t>Determine treatment pathway within </a:t>
            </a:r>
            <a:r>
              <a:rPr lang="en-US" sz="2400" b="1" u="sng" dirty="0"/>
              <a:t>60 minutes</a:t>
            </a:r>
          </a:p>
          <a:p>
            <a:pPr marL="571500" lvl="1" indent="-171450">
              <a:spcBef>
                <a:spcPts val="0"/>
              </a:spcBef>
            </a:pPr>
            <a:r>
              <a:rPr lang="en-US" sz="2200" b="1" dirty="0"/>
              <a:t>Hemorrhagic or Ischemic Stroke?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277813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742950"/>
          </a:xfrm>
        </p:spPr>
        <p:txBody>
          <a:bodyPr>
            <a:normAutofit/>
          </a:bodyPr>
          <a:lstStyle/>
          <a:p>
            <a:r>
              <a:rPr lang="en-US" dirty="0"/>
              <a:t>FAST Assessment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58" y="1428750"/>
            <a:ext cx="8453885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773580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1712F822A6243B9914C5B93BF62CB" ma:contentTypeVersion="0" ma:contentTypeDescription="Create a new document." ma:contentTypeScope="" ma:versionID="92ba16d6df224c59af975a8ef325f93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a276fbc7de9a4060e54dafc32f34ca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5B9365-99F4-4C30-8153-2F6D71580444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431D8A4-A4C7-4ABC-B8D0-BDC3F8CF54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AAF52D-98DA-4FFD-A81D-F51D32DC10A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2326</TotalTime>
  <Words>1323</Words>
  <Application>Microsoft Office PowerPoint</Application>
  <PresentationFormat>On-screen Show (16:9)</PresentationFormat>
  <Paragraphs>295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Symbol</vt:lpstr>
      <vt:lpstr>Times New Roman</vt:lpstr>
      <vt:lpstr>1_Custom Design</vt:lpstr>
      <vt:lpstr>PowerPoint Presentation</vt:lpstr>
      <vt:lpstr>PowerPoint Presentation</vt:lpstr>
      <vt:lpstr>Learning Objectives</vt:lpstr>
      <vt:lpstr>Why?</vt:lpstr>
      <vt:lpstr>Major Types of Strokes</vt:lpstr>
      <vt:lpstr>Risk Factors</vt:lpstr>
      <vt:lpstr>8 Ds of stroke care</vt:lpstr>
      <vt:lpstr>Important Time Goals</vt:lpstr>
      <vt:lpstr>FAST Assessment</vt:lpstr>
      <vt:lpstr>Cincinnati Pre-Hospital Stroke Scale</vt:lpstr>
      <vt:lpstr>Within 10 Minutes</vt:lpstr>
      <vt:lpstr>Within 25 Minutes</vt:lpstr>
      <vt:lpstr>Within 45 Minutes</vt:lpstr>
      <vt:lpstr>Within 60 minutes</vt:lpstr>
      <vt:lpstr>Points to Consider</vt:lpstr>
      <vt:lpstr>Potential Issues</vt:lpstr>
      <vt:lpstr>Summary</vt:lpstr>
      <vt:lpstr>PowerPoint Presentation</vt:lpstr>
      <vt:lpstr>Stroke:  Ischemic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Department of Veterans Affairs</dc:creator>
  <cp:lastModifiedBy>Ludwa, Cheryl</cp:lastModifiedBy>
  <cp:revision>141</cp:revision>
  <dcterms:created xsi:type="dcterms:W3CDTF">2017-03-13T17:13:11Z</dcterms:created>
  <dcterms:modified xsi:type="dcterms:W3CDTF">2020-04-22T19:40:35Z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0x010100C531712F822A6243B9914C5B93BF62CB</vt:lpwstr>
  </property>
</Properties>
</file>