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9" r:id="rId3"/>
    <p:sldId id="261" r:id="rId4"/>
    <p:sldId id="264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95" autoAdjust="0"/>
    <p:restoredTop sz="86391" autoAdjust="0"/>
  </p:normalViewPr>
  <p:slideViewPr>
    <p:cSldViewPr>
      <p:cViewPr varScale="1">
        <p:scale>
          <a:sx n="98" d="100"/>
          <a:sy n="98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4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02299-0D28-47B8-AF87-F36FF73EC183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AE2F2-BAC4-4B35-BEA8-C8E9AAE575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D5EC9E-05DD-4C78-8606-721C6A65471B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D946AB-BBDD-4F5A-A403-32BDD6D7A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Culture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4800" dirty="0"/>
              <a:t>Transforming the way we </a:t>
            </a:r>
          </a:p>
          <a:p>
            <a:pPr algn="ctr">
              <a:buNone/>
            </a:pPr>
            <a:r>
              <a:rPr lang="en-US" sz="4800" b="1" dirty="0"/>
              <a:t>THINK</a:t>
            </a:r>
            <a:r>
              <a:rPr lang="en-US" sz="4800" dirty="0"/>
              <a:t> </a:t>
            </a:r>
          </a:p>
          <a:p>
            <a:pPr algn="ctr">
              <a:buNone/>
            </a:pPr>
            <a:r>
              <a:rPr lang="en-US" sz="4800" dirty="0"/>
              <a:t>about the way we deliver care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b="1" dirty="0"/>
              <a:t>Every aspect of care</a:t>
            </a:r>
          </a:p>
          <a:p>
            <a:pPr algn="ctr">
              <a:buNone/>
            </a:pPr>
            <a:r>
              <a:rPr lang="en-US" sz="4800" dirty="0"/>
              <a:t>Including but not limited to business practices </a:t>
            </a:r>
          </a:p>
          <a:p>
            <a:pPr algn="ctr">
              <a:buNone/>
            </a:pPr>
            <a:r>
              <a:rPr lang="en-US" sz="4800" dirty="0"/>
              <a:t>and how we </a:t>
            </a:r>
            <a:r>
              <a:rPr lang="en-US" sz="4800" b="1" dirty="0"/>
              <a:t>lead </a:t>
            </a:r>
            <a:r>
              <a:rPr lang="en-US" sz="4800" dirty="0"/>
              <a:t>the delivery of care</a:t>
            </a:r>
          </a:p>
          <a:p>
            <a:pPr algn="ctr">
              <a:buNone/>
            </a:pPr>
            <a:endParaRPr lang="en-US" sz="4800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****NOT MERE </a:t>
            </a:r>
            <a:r>
              <a:rPr lang="en-US" sz="4400" dirty="0"/>
              <a:t>CHANGE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 CLC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 Highest practicable level of well-being</a:t>
            </a:r>
          </a:p>
          <a:p>
            <a:pPr lvl="1"/>
            <a:r>
              <a:rPr lang="en-US" dirty="0"/>
              <a:t>It is about FUNCTION NOT DIAGNOSIS</a:t>
            </a:r>
          </a:p>
          <a:p>
            <a:endParaRPr lang="en-US" dirty="0"/>
          </a:p>
          <a:p>
            <a:r>
              <a:rPr lang="en-US" dirty="0"/>
              <a:t>What is the reason for being in CLC specifically?</a:t>
            </a:r>
          </a:p>
          <a:p>
            <a:pPr lvl="1"/>
            <a:r>
              <a:rPr lang="en-US" dirty="0"/>
              <a:t>Who is this Veteran</a:t>
            </a:r>
          </a:p>
          <a:p>
            <a:pPr lvl="1"/>
            <a:r>
              <a:rPr lang="en-US" dirty="0"/>
              <a:t>What is important to him or her</a:t>
            </a:r>
          </a:p>
          <a:p>
            <a:pPr lvl="2"/>
            <a:r>
              <a:rPr lang="en-US" dirty="0"/>
              <a:t>Sleep/wake cycles</a:t>
            </a:r>
          </a:p>
          <a:p>
            <a:pPr lvl="1"/>
            <a:r>
              <a:rPr lang="en-US" dirty="0"/>
              <a:t>What findings from MDS/nursing assessment/functional assessment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How Long?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frame to achieve goals</a:t>
            </a:r>
          </a:p>
          <a:p>
            <a:pPr lvl="1"/>
            <a:r>
              <a:rPr lang="en-US" dirty="0"/>
              <a:t>Before the Veteran goes home in X days, he/she will be able to:</a:t>
            </a:r>
          </a:p>
          <a:p>
            <a:pPr lvl="2"/>
            <a:r>
              <a:rPr lang="en-US" dirty="0"/>
              <a:t>Self medicate as evidenced by</a:t>
            </a:r>
          </a:p>
          <a:p>
            <a:pPr lvl="2"/>
            <a:r>
              <a:rPr lang="en-US" dirty="0"/>
              <a:t>Ambulate to and as evidenced by</a:t>
            </a:r>
          </a:p>
          <a:p>
            <a:pPr lvl="2"/>
            <a:r>
              <a:rPr lang="en-US" dirty="0"/>
              <a:t>Choose nutritious foods as evidenced by</a:t>
            </a:r>
          </a:p>
          <a:p>
            <a:pPr lvl="2"/>
            <a:r>
              <a:rPr lang="en-US" dirty="0"/>
              <a:t>Walk   to and from rehab goals if here for rehab OR</a:t>
            </a:r>
          </a:p>
          <a:p>
            <a:pPr lvl="3"/>
            <a:r>
              <a:rPr lang="en-US" dirty="0"/>
              <a:t>Rehab goals if deconditioned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Destination (not disposition)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Matters when setting short term goals</a:t>
            </a:r>
          </a:p>
          <a:p>
            <a:pPr lvl="1"/>
            <a:r>
              <a:rPr lang="en-US" dirty="0"/>
              <a:t>Some goal achievement can be accomplished at home (home PT for example)</a:t>
            </a:r>
          </a:p>
          <a:p>
            <a:r>
              <a:rPr lang="en-US" dirty="0"/>
              <a:t>Long range goal is what the resident will look like/be able to do when gets home.</a:t>
            </a:r>
          </a:p>
          <a:p>
            <a:r>
              <a:rPr lang="en-US" dirty="0"/>
              <a:t>What supports will he or she need</a:t>
            </a:r>
          </a:p>
          <a:p>
            <a:r>
              <a:rPr lang="en-US" dirty="0"/>
              <a:t>Discharge date set;</a:t>
            </a:r>
          </a:p>
          <a:p>
            <a:r>
              <a:rPr lang="en-US" dirty="0"/>
              <a:t>Discharge arrangements made</a:t>
            </a:r>
          </a:p>
          <a:p>
            <a:r>
              <a:rPr lang="en-US" dirty="0"/>
              <a:t>Receiving service will commit to seeing or calling Veteran day after discharge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of care needs to take into consideration WHO the resident is</a:t>
            </a:r>
          </a:p>
          <a:p>
            <a:r>
              <a:rPr lang="en-US" dirty="0"/>
              <a:t> WHAT he usually does all day</a:t>
            </a:r>
          </a:p>
          <a:p>
            <a:r>
              <a:rPr lang="en-US" dirty="0"/>
              <a:t> WHAT might he enjoy while here that will help achieve the goal.  </a:t>
            </a:r>
          </a:p>
          <a:p>
            <a:pPr lvl="1"/>
            <a:r>
              <a:rPr lang="en-US" dirty="0"/>
              <a:t>If he or she likes golf, use golf for stimulating ambulation and getting up and down</a:t>
            </a:r>
          </a:p>
          <a:p>
            <a:pPr lvl="1"/>
            <a:r>
              <a:rPr lang="en-US" dirty="0"/>
              <a:t>Adaptive sport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 most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r>
              <a:rPr lang="en-US" dirty="0"/>
              <a:t>Consistent assignment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Continuity is about what the person’s life WAS like;</a:t>
            </a:r>
          </a:p>
          <a:p>
            <a:r>
              <a:rPr lang="en-US" dirty="0"/>
              <a:t>What the person’s life IS like in CLC</a:t>
            </a:r>
          </a:p>
          <a:p>
            <a:r>
              <a:rPr lang="en-US" dirty="0"/>
              <a:t>What the person’s life WILL BE like at home</a:t>
            </a:r>
          </a:p>
          <a:p>
            <a:endParaRPr lang="en-US" dirty="0"/>
          </a:p>
          <a:p>
            <a:pPr lvl="1"/>
            <a:r>
              <a:rPr lang="en-US" dirty="0"/>
              <a:t>These should match in a number of areas.  </a:t>
            </a:r>
          </a:p>
          <a:p>
            <a:pPr lvl="1"/>
            <a:r>
              <a:rPr lang="en-US" dirty="0"/>
              <a:t>The plan of care has to integrate these.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****	Our goal is to RESTORE or REHABILITATE or 	RECOVER</a:t>
            </a:r>
          </a:p>
          <a:p>
            <a:pPr lvl="1">
              <a:buNone/>
            </a:pPr>
            <a:r>
              <a:rPr lang="en-US" dirty="0"/>
              <a:t>       Or support a peaceful and dignified death.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get there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CLC looks and FEELS like home</a:t>
            </a:r>
          </a:p>
          <a:p>
            <a:r>
              <a:rPr lang="en-US" dirty="0"/>
              <a:t>Resident wears own clothing (part of care plan)</a:t>
            </a:r>
          </a:p>
          <a:p>
            <a:r>
              <a:rPr lang="en-US" dirty="0"/>
              <a:t>Resident dines with others</a:t>
            </a:r>
          </a:p>
          <a:p>
            <a:pPr lvl="1"/>
            <a:r>
              <a:rPr lang="en-US" dirty="0"/>
              <a:t>No bibs; no meds at meals; meals served on dishes not trays</a:t>
            </a:r>
          </a:p>
          <a:p>
            <a:r>
              <a:rPr lang="en-US" dirty="0"/>
              <a:t>Daily routine matches his or hers</a:t>
            </a:r>
          </a:p>
          <a:p>
            <a:pPr lvl="1"/>
            <a:r>
              <a:rPr lang="en-US" dirty="0"/>
              <a:t>We schedule treatments around resident to support his or her life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3721608" cy="1143000"/>
          </a:xfrm>
        </p:spPr>
        <p:txBody>
          <a:bodyPr>
            <a:normAutofit/>
          </a:bodyPr>
          <a:lstStyle/>
          <a:p>
            <a:r>
              <a:rPr lang="en-US" sz="2800" dirty="0"/>
              <a:t>Traditional</a:t>
            </a:r>
            <a:br>
              <a:rPr lang="en-US" sz="2800" dirty="0"/>
            </a:br>
            <a:r>
              <a:rPr lang="en-US" sz="2700" b="1" dirty="0"/>
              <a:t>MEDICAL  </a:t>
            </a:r>
            <a:r>
              <a:rPr lang="en-US" sz="2700" dirty="0"/>
              <a:t> MODEL</a:t>
            </a:r>
            <a:endParaRPr lang="en-US" sz="2700" b="1" dirty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Staff provide “treatments”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Residents follow facility routine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Staff float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Staff make decisions for residents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Facility belong to staff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Structured activities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Departmental focus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Staff know resident by dx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8F665F5-2873-4359-B295-7EA514A20F93}"/>
              </a:ext>
            </a:extLst>
          </p:cNvPr>
          <p:cNvSpPr txBox="1">
            <a:spLocks noChangeArrowheads="1"/>
          </p:cNvSpPr>
          <p:nvPr/>
        </p:nvSpPr>
        <p:spPr>
          <a:xfrm>
            <a:off x="4328160" y="304800"/>
            <a:ext cx="313944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700" dirty="0"/>
              <a:t>Transformed New Model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Nurture the human spirit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Facility follows resident’s routine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Person-centered care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Permanent assignments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Residents make their own decisions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Facility is resident’s own home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Spontaneous activity 24 hours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Team/Community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Staff know residents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HATCh Model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Holistic </a:t>
            </a:r>
          </a:p>
          <a:p>
            <a:r>
              <a:rPr lang="en-US" dirty="0"/>
              <a:t>Approach</a:t>
            </a:r>
          </a:p>
          <a:p>
            <a:r>
              <a:rPr lang="en-US" dirty="0"/>
              <a:t>To Transformational</a:t>
            </a:r>
          </a:p>
          <a:p>
            <a:r>
              <a:rPr lang="en-US" dirty="0"/>
              <a:t>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873290D-A81E-4D88-93BC-CBFE5FD7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"/>
            <a:ext cx="3498846" cy="630418"/>
          </a:xfrm>
        </p:spPr>
        <p:txBody>
          <a:bodyPr>
            <a:normAutofit/>
          </a:bodyPr>
          <a:lstStyle/>
          <a:p>
            <a:r>
              <a:rPr lang="en-US" sz="2000" dirty="0">
                <a:ln w="500">
                  <a:noFill/>
                </a:ln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  <a:reflection stA="41000" endPos="65000" dist="38100" dir="5400000" sy="-100000" algn="bl" rotWithShape="0"/>
                </a:effectLst>
              </a:rPr>
              <a:t>Hatch Model</a:t>
            </a:r>
          </a:p>
        </p:txBody>
      </p:sp>
      <p:grpSp>
        <p:nvGrpSpPr>
          <p:cNvPr id="2" name="Group 2" descr="Government and Regulations in the outer circle; then family and community then leadership (work, care and environment)"/>
          <p:cNvGrpSpPr>
            <a:grpSpLocks/>
          </p:cNvGrpSpPr>
          <p:nvPr/>
        </p:nvGrpSpPr>
        <p:grpSpPr bwMode="auto">
          <a:xfrm>
            <a:off x="0" y="0"/>
            <a:ext cx="8264525" cy="6858000"/>
            <a:chOff x="7968" y="7008"/>
            <a:chExt cx="5206" cy="4320"/>
          </a:xfrm>
        </p:grpSpPr>
        <p:sp>
          <p:nvSpPr>
            <p:cNvPr id="2109" name="Oval 61"/>
            <p:cNvSpPr>
              <a:spLocks noChangeArrowheads="1"/>
            </p:cNvSpPr>
            <p:nvPr/>
          </p:nvSpPr>
          <p:spPr bwMode="auto">
            <a:xfrm>
              <a:off x="8380" y="7008"/>
              <a:ext cx="4608" cy="4320"/>
            </a:xfrm>
            <a:prstGeom prst="ellipse">
              <a:avLst/>
            </a:prstGeom>
            <a:solidFill>
              <a:srgbClr val="FF6600">
                <a:alpha val="74001"/>
              </a:srgb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968" y="7152"/>
              <a:ext cx="5206" cy="3840"/>
              <a:chOff x="212" y="144"/>
              <a:chExt cx="5206" cy="3840"/>
            </a:xfrm>
          </p:grpSpPr>
          <p:sp>
            <p:nvSpPr>
              <p:cNvPr id="181253" name="Rectangle 64"/>
              <p:cNvSpPr>
                <a:spLocks noChangeArrowheads="1"/>
              </p:cNvSpPr>
              <p:nvPr/>
            </p:nvSpPr>
            <p:spPr bwMode="auto">
              <a:xfrm>
                <a:off x="451" y="384"/>
                <a:ext cx="2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400" dirty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Comic Sans MS" pitchFamily="66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Comic Sans MS" pitchFamily="66" charset="0"/>
                </a:endParaRPr>
              </a:p>
            </p:txBody>
          </p:sp>
          <p:sp>
            <p:nvSpPr>
              <p:cNvPr id="181254" name="Rectangle 62"/>
              <p:cNvSpPr>
                <a:spLocks noChangeArrowheads="1"/>
              </p:cNvSpPr>
              <p:nvPr/>
            </p:nvSpPr>
            <p:spPr bwMode="auto">
              <a:xfrm>
                <a:off x="256" y="558"/>
                <a:ext cx="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81255" name="Rectangle 57"/>
              <p:cNvSpPr>
                <a:spLocks noChangeArrowheads="1"/>
              </p:cNvSpPr>
              <p:nvPr/>
            </p:nvSpPr>
            <p:spPr bwMode="auto">
              <a:xfrm>
                <a:off x="273" y="2894"/>
                <a:ext cx="3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900" dirty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Tw Cen MT Condensed" pitchFamily="34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Tw Cen MT Condensed" pitchFamily="34" charset="0"/>
                </a:endParaRPr>
              </a:p>
            </p:txBody>
          </p:sp>
          <p:sp>
            <p:nvSpPr>
              <p:cNvPr id="181256" name="Rectangle 55"/>
              <p:cNvSpPr>
                <a:spLocks noChangeArrowheads="1"/>
              </p:cNvSpPr>
              <p:nvPr/>
            </p:nvSpPr>
            <p:spPr bwMode="auto">
              <a:xfrm>
                <a:off x="337" y="903"/>
                <a:ext cx="3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900" dirty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Tw Cen MT Condensed" pitchFamily="34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Tw Cen MT Condensed" pitchFamily="34" charset="0"/>
                </a:endParaRPr>
              </a:p>
            </p:txBody>
          </p:sp>
          <p:sp>
            <p:nvSpPr>
              <p:cNvPr id="181257" name="Freeform 21"/>
              <p:cNvSpPr>
                <a:spLocks/>
              </p:cNvSpPr>
              <p:nvPr/>
            </p:nvSpPr>
            <p:spPr bwMode="auto">
              <a:xfrm>
                <a:off x="314" y="1770"/>
                <a:ext cx="8" cy="50"/>
              </a:xfrm>
              <a:custGeom>
                <a:avLst/>
                <a:gdLst>
                  <a:gd name="T0" fmla="*/ 36 w 353"/>
                  <a:gd name="T1" fmla="*/ 21 h 373"/>
                  <a:gd name="T2" fmla="*/ 35 w 353"/>
                  <a:gd name="T3" fmla="*/ 22 h 373"/>
                  <a:gd name="T4" fmla="*/ 34 w 353"/>
                  <a:gd name="T5" fmla="*/ 23 h 373"/>
                  <a:gd name="T6" fmla="*/ 32 w 353"/>
                  <a:gd name="T7" fmla="*/ 23 h 373"/>
                  <a:gd name="T8" fmla="*/ 31 w 353"/>
                  <a:gd name="T9" fmla="*/ 22 h 373"/>
                  <a:gd name="T10" fmla="*/ 30 w 353"/>
                  <a:gd name="T11" fmla="*/ 21 h 373"/>
                  <a:gd name="T12" fmla="*/ 29 w 353"/>
                  <a:gd name="T13" fmla="*/ 20 h 373"/>
                  <a:gd name="T14" fmla="*/ 29 w 353"/>
                  <a:gd name="T15" fmla="*/ 18 h 373"/>
                  <a:gd name="T16" fmla="*/ 30 w 353"/>
                  <a:gd name="T17" fmla="*/ 15 h 373"/>
                  <a:gd name="T18" fmla="*/ 29 w 353"/>
                  <a:gd name="T19" fmla="*/ 12 h 373"/>
                  <a:gd name="T20" fmla="*/ 27 w 353"/>
                  <a:gd name="T21" fmla="*/ 12 h 373"/>
                  <a:gd name="T22" fmla="*/ 24 w 353"/>
                  <a:gd name="T23" fmla="*/ 12 h 373"/>
                  <a:gd name="T24" fmla="*/ 22 w 353"/>
                  <a:gd name="T25" fmla="*/ 12 h 373"/>
                  <a:gd name="T26" fmla="*/ 20 w 353"/>
                  <a:gd name="T27" fmla="*/ 13 h 373"/>
                  <a:gd name="T28" fmla="*/ 18 w 353"/>
                  <a:gd name="T29" fmla="*/ 14 h 373"/>
                  <a:gd name="T30" fmla="*/ 16 w 353"/>
                  <a:gd name="T31" fmla="*/ 16 h 373"/>
                  <a:gd name="T32" fmla="*/ 14 w 353"/>
                  <a:gd name="T33" fmla="*/ 18 h 373"/>
                  <a:gd name="T34" fmla="*/ 7 w 353"/>
                  <a:gd name="T35" fmla="*/ 39 h 373"/>
                  <a:gd name="T36" fmla="*/ 6 w 353"/>
                  <a:gd name="T37" fmla="*/ 41 h 373"/>
                  <a:gd name="T38" fmla="*/ 5 w 353"/>
                  <a:gd name="T39" fmla="*/ 41 h 373"/>
                  <a:gd name="T40" fmla="*/ 3 w 353"/>
                  <a:gd name="T41" fmla="*/ 41 h 373"/>
                  <a:gd name="T42" fmla="*/ 2 w 353"/>
                  <a:gd name="T43" fmla="*/ 41 h 373"/>
                  <a:gd name="T44" fmla="*/ 1 w 353"/>
                  <a:gd name="T45" fmla="*/ 40 h 373"/>
                  <a:gd name="T46" fmla="*/ 0 w 353"/>
                  <a:gd name="T47" fmla="*/ 39 h 373"/>
                  <a:gd name="T48" fmla="*/ 0 w 353"/>
                  <a:gd name="T49" fmla="*/ 37 h 373"/>
                  <a:gd name="T50" fmla="*/ 9 w 353"/>
                  <a:gd name="T51" fmla="*/ 9 h 373"/>
                  <a:gd name="T52" fmla="*/ 11 w 353"/>
                  <a:gd name="T53" fmla="*/ 3 h 373"/>
                  <a:gd name="T54" fmla="*/ 11 w 353"/>
                  <a:gd name="T55" fmla="*/ 1 h 373"/>
                  <a:gd name="T56" fmla="*/ 13 w 353"/>
                  <a:gd name="T57" fmla="*/ 0 h 373"/>
                  <a:gd name="T58" fmla="*/ 14 w 353"/>
                  <a:gd name="T59" fmla="*/ 0 h 373"/>
                  <a:gd name="T60" fmla="*/ 15 w 353"/>
                  <a:gd name="T61" fmla="*/ 1 h 373"/>
                  <a:gd name="T62" fmla="*/ 17 w 353"/>
                  <a:gd name="T63" fmla="*/ 1 h 373"/>
                  <a:gd name="T64" fmla="*/ 17 w 353"/>
                  <a:gd name="T65" fmla="*/ 3 h 373"/>
                  <a:gd name="T66" fmla="*/ 17 w 353"/>
                  <a:gd name="T67" fmla="*/ 4 h 373"/>
                  <a:gd name="T68" fmla="*/ 17 w 353"/>
                  <a:gd name="T69" fmla="*/ 5 h 373"/>
                  <a:gd name="T70" fmla="*/ 17 w 353"/>
                  <a:gd name="T71" fmla="*/ 7 h 373"/>
                  <a:gd name="T72" fmla="*/ 18 w 353"/>
                  <a:gd name="T73" fmla="*/ 7 h 373"/>
                  <a:gd name="T74" fmla="*/ 20 w 353"/>
                  <a:gd name="T75" fmla="*/ 6 h 373"/>
                  <a:gd name="T76" fmla="*/ 22 w 353"/>
                  <a:gd name="T77" fmla="*/ 5 h 373"/>
                  <a:gd name="T78" fmla="*/ 25 w 353"/>
                  <a:gd name="T79" fmla="*/ 5 h 373"/>
                  <a:gd name="T80" fmla="*/ 27 w 353"/>
                  <a:gd name="T81" fmla="*/ 5 h 373"/>
                  <a:gd name="T82" fmla="*/ 29 w 353"/>
                  <a:gd name="T83" fmla="*/ 5 h 373"/>
                  <a:gd name="T84" fmla="*/ 32 w 353"/>
                  <a:gd name="T85" fmla="*/ 5 h 373"/>
                  <a:gd name="T86" fmla="*/ 35 w 353"/>
                  <a:gd name="T87" fmla="*/ 6 h 373"/>
                  <a:gd name="T88" fmla="*/ 36 w 353"/>
                  <a:gd name="T89" fmla="*/ 6 h 373"/>
                  <a:gd name="T90" fmla="*/ 38 w 353"/>
                  <a:gd name="T91" fmla="*/ 7 h 373"/>
                  <a:gd name="T92" fmla="*/ 38 w 353"/>
                  <a:gd name="T93" fmla="*/ 8 h 373"/>
                  <a:gd name="T94" fmla="*/ 38 w 353"/>
                  <a:gd name="T95" fmla="*/ 10 h 373"/>
                  <a:gd name="T96" fmla="*/ 39 w 353"/>
                  <a:gd name="T97" fmla="*/ 11 h 373"/>
                  <a:gd name="T98" fmla="*/ 38 w 353"/>
                  <a:gd name="T99" fmla="*/ 13 h 373"/>
                  <a:gd name="T100" fmla="*/ 38 w 353"/>
                  <a:gd name="T101" fmla="*/ 15 h 373"/>
                  <a:gd name="T102" fmla="*/ 37 w 353"/>
                  <a:gd name="T103" fmla="*/ 19 h 37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53"/>
                  <a:gd name="T157" fmla="*/ 0 h 373"/>
                  <a:gd name="T158" fmla="*/ 353 w 353"/>
                  <a:gd name="T159" fmla="*/ 373 h 37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53" h="373">
                    <a:moveTo>
                      <a:pt x="337" y="171"/>
                    </a:moveTo>
                    <a:lnTo>
                      <a:pt x="335" y="175"/>
                    </a:lnTo>
                    <a:lnTo>
                      <a:pt x="332" y="180"/>
                    </a:lnTo>
                    <a:lnTo>
                      <a:pt x="331" y="185"/>
                    </a:lnTo>
                    <a:lnTo>
                      <a:pt x="328" y="188"/>
                    </a:lnTo>
                    <a:lnTo>
                      <a:pt x="325" y="193"/>
                    </a:lnTo>
                    <a:lnTo>
                      <a:pt x="324" y="194"/>
                    </a:lnTo>
                    <a:lnTo>
                      <a:pt x="321" y="197"/>
                    </a:lnTo>
                    <a:lnTo>
                      <a:pt x="318" y="200"/>
                    </a:lnTo>
                    <a:lnTo>
                      <a:pt x="315" y="201"/>
                    </a:lnTo>
                    <a:lnTo>
                      <a:pt x="311" y="203"/>
                    </a:lnTo>
                    <a:lnTo>
                      <a:pt x="309" y="204"/>
                    </a:lnTo>
                    <a:lnTo>
                      <a:pt x="305" y="204"/>
                    </a:lnTo>
                    <a:lnTo>
                      <a:pt x="300" y="204"/>
                    </a:lnTo>
                    <a:lnTo>
                      <a:pt x="298" y="204"/>
                    </a:lnTo>
                    <a:lnTo>
                      <a:pt x="295" y="204"/>
                    </a:lnTo>
                    <a:lnTo>
                      <a:pt x="290" y="203"/>
                    </a:lnTo>
                    <a:lnTo>
                      <a:pt x="287" y="203"/>
                    </a:lnTo>
                    <a:lnTo>
                      <a:pt x="283" y="201"/>
                    </a:lnTo>
                    <a:lnTo>
                      <a:pt x="282" y="198"/>
                    </a:lnTo>
                    <a:lnTo>
                      <a:pt x="279" y="197"/>
                    </a:lnTo>
                    <a:lnTo>
                      <a:pt x="276" y="194"/>
                    </a:lnTo>
                    <a:lnTo>
                      <a:pt x="273" y="193"/>
                    </a:lnTo>
                    <a:lnTo>
                      <a:pt x="273" y="190"/>
                    </a:lnTo>
                    <a:lnTo>
                      <a:pt x="271" y="188"/>
                    </a:lnTo>
                    <a:lnTo>
                      <a:pt x="270" y="184"/>
                    </a:lnTo>
                    <a:lnTo>
                      <a:pt x="269" y="182"/>
                    </a:lnTo>
                    <a:lnTo>
                      <a:pt x="269" y="178"/>
                    </a:lnTo>
                    <a:lnTo>
                      <a:pt x="269" y="175"/>
                    </a:lnTo>
                    <a:lnTo>
                      <a:pt x="270" y="172"/>
                    </a:lnTo>
                    <a:lnTo>
                      <a:pt x="270" y="170"/>
                    </a:lnTo>
                    <a:lnTo>
                      <a:pt x="270" y="164"/>
                    </a:lnTo>
                    <a:lnTo>
                      <a:pt x="271" y="161"/>
                    </a:lnTo>
                    <a:lnTo>
                      <a:pt x="273" y="152"/>
                    </a:lnTo>
                    <a:lnTo>
                      <a:pt x="276" y="145"/>
                    </a:lnTo>
                    <a:lnTo>
                      <a:pt x="279" y="138"/>
                    </a:lnTo>
                    <a:lnTo>
                      <a:pt x="285" y="109"/>
                    </a:lnTo>
                    <a:lnTo>
                      <a:pt x="279" y="108"/>
                    </a:lnTo>
                    <a:lnTo>
                      <a:pt x="271" y="106"/>
                    </a:lnTo>
                    <a:lnTo>
                      <a:pt x="264" y="105"/>
                    </a:lnTo>
                    <a:lnTo>
                      <a:pt x="258" y="105"/>
                    </a:lnTo>
                    <a:lnTo>
                      <a:pt x="251" y="105"/>
                    </a:lnTo>
                    <a:lnTo>
                      <a:pt x="245" y="105"/>
                    </a:lnTo>
                    <a:lnTo>
                      <a:pt x="241" y="105"/>
                    </a:lnTo>
                    <a:lnTo>
                      <a:pt x="234" y="105"/>
                    </a:lnTo>
                    <a:lnTo>
                      <a:pt x="228" y="105"/>
                    </a:lnTo>
                    <a:lnTo>
                      <a:pt x="222" y="106"/>
                    </a:lnTo>
                    <a:lnTo>
                      <a:pt x="216" y="106"/>
                    </a:lnTo>
                    <a:lnTo>
                      <a:pt x="212" y="108"/>
                    </a:lnTo>
                    <a:lnTo>
                      <a:pt x="206" y="108"/>
                    </a:lnTo>
                    <a:lnTo>
                      <a:pt x="200" y="109"/>
                    </a:lnTo>
                    <a:lnTo>
                      <a:pt x="196" y="111"/>
                    </a:lnTo>
                    <a:lnTo>
                      <a:pt x="190" y="114"/>
                    </a:lnTo>
                    <a:lnTo>
                      <a:pt x="186" y="114"/>
                    </a:lnTo>
                    <a:lnTo>
                      <a:pt x="181" y="117"/>
                    </a:lnTo>
                    <a:lnTo>
                      <a:pt x="177" y="118"/>
                    </a:lnTo>
                    <a:lnTo>
                      <a:pt x="171" y="121"/>
                    </a:lnTo>
                    <a:lnTo>
                      <a:pt x="170" y="122"/>
                    </a:lnTo>
                    <a:lnTo>
                      <a:pt x="164" y="125"/>
                    </a:lnTo>
                    <a:lnTo>
                      <a:pt x="161" y="128"/>
                    </a:lnTo>
                    <a:lnTo>
                      <a:pt x="155" y="131"/>
                    </a:lnTo>
                    <a:lnTo>
                      <a:pt x="151" y="135"/>
                    </a:lnTo>
                    <a:lnTo>
                      <a:pt x="148" y="138"/>
                    </a:lnTo>
                    <a:lnTo>
                      <a:pt x="142" y="141"/>
                    </a:lnTo>
                    <a:lnTo>
                      <a:pt x="138" y="145"/>
                    </a:lnTo>
                    <a:lnTo>
                      <a:pt x="133" y="149"/>
                    </a:lnTo>
                    <a:lnTo>
                      <a:pt x="129" y="154"/>
                    </a:lnTo>
                    <a:lnTo>
                      <a:pt x="125" y="158"/>
                    </a:lnTo>
                    <a:lnTo>
                      <a:pt x="122" y="162"/>
                    </a:lnTo>
                    <a:lnTo>
                      <a:pt x="65" y="347"/>
                    </a:lnTo>
                    <a:lnTo>
                      <a:pt x="64" y="350"/>
                    </a:lnTo>
                    <a:lnTo>
                      <a:pt x="62" y="355"/>
                    </a:lnTo>
                    <a:lnTo>
                      <a:pt x="61" y="359"/>
                    </a:lnTo>
                    <a:lnTo>
                      <a:pt x="59" y="360"/>
                    </a:lnTo>
                    <a:lnTo>
                      <a:pt x="56" y="363"/>
                    </a:lnTo>
                    <a:lnTo>
                      <a:pt x="55" y="366"/>
                    </a:lnTo>
                    <a:lnTo>
                      <a:pt x="52" y="367"/>
                    </a:lnTo>
                    <a:lnTo>
                      <a:pt x="51" y="369"/>
                    </a:lnTo>
                    <a:lnTo>
                      <a:pt x="48" y="370"/>
                    </a:lnTo>
                    <a:lnTo>
                      <a:pt x="43" y="372"/>
                    </a:lnTo>
                    <a:lnTo>
                      <a:pt x="40" y="373"/>
                    </a:lnTo>
                    <a:lnTo>
                      <a:pt x="37" y="373"/>
                    </a:lnTo>
                    <a:lnTo>
                      <a:pt x="35" y="373"/>
                    </a:lnTo>
                    <a:lnTo>
                      <a:pt x="30" y="372"/>
                    </a:lnTo>
                    <a:lnTo>
                      <a:pt x="26" y="372"/>
                    </a:lnTo>
                    <a:lnTo>
                      <a:pt x="21" y="370"/>
                    </a:lnTo>
                    <a:lnTo>
                      <a:pt x="19" y="369"/>
                    </a:lnTo>
                    <a:lnTo>
                      <a:pt x="14" y="369"/>
                    </a:lnTo>
                    <a:lnTo>
                      <a:pt x="13" y="366"/>
                    </a:lnTo>
                    <a:lnTo>
                      <a:pt x="10" y="365"/>
                    </a:lnTo>
                    <a:lnTo>
                      <a:pt x="7" y="362"/>
                    </a:lnTo>
                    <a:lnTo>
                      <a:pt x="5" y="360"/>
                    </a:lnTo>
                    <a:lnTo>
                      <a:pt x="4" y="357"/>
                    </a:lnTo>
                    <a:lnTo>
                      <a:pt x="3" y="355"/>
                    </a:lnTo>
                    <a:lnTo>
                      <a:pt x="1" y="352"/>
                    </a:lnTo>
                    <a:lnTo>
                      <a:pt x="0" y="349"/>
                    </a:lnTo>
                    <a:lnTo>
                      <a:pt x="1" y="346"/>
                    </a:lnTo>
                    <a:lnTo>
                      <a:pt x="0" y="343"/>
                    </a:lnTo>
                    <a:lnTo>
                      <a:pt x="0" y="339"/>
                    </a:lnTo>
                    <a:lnTo>
                      <a:pt x="1" y="336"/>
                    </a:lnTo>
                    <a:lnTo>
                      <a:pt x="1" y="332"/>
                    </a:lnTo>
                    <a:lnTo>
                      <a:pt x="3" y="329"/>
                    </a:lnTo>
                    <a:lnTo>
                      <a:pt x="74" y="92"/>
                    </a:lnTo>
                    <a:lnTo>
                      <a:pt x="78" y="78"/>
                    </a:lnTo>
                    <a:lnTo>
                      <a:pt x="85" y="59"/>
                    </a:lnTo>
                    <a:lnTo>
                      <a:pt x="91" y="41"/>
                    </a:lnTo>
                    <a:lnTo>
                      <a:pt x="96" y="26"/>
                    </a:lnTo>
                    <a:lnTo>
                      <a:pt x="98" y="23"/>
                    </a:lnTo>
                    <a:lnTo>
                      <a:pt x="100" y="19"/>
                    </a:lnTo>
                    <a:lnTo>
                      <a:pt x="101" y="16"/>
                    </a:lnTo>
                    <a:lnTo>
                      <a:pt x="103" y="12"/>
                    </a:lnTo>
                    <a:lnTo>
                      <a:pt x="104" y="9"/>
                    </a:lnTo>
                    <a:lnTo>
                      <a:pt x="107" y="8"/>
                    </a:lnTo>
                    <a:lnTo>
                      <a:pt x="109" y="5"/>
                    </a:lnTo>
                    <a:lnTo>
                      <a:pt x="112" y="3"/>
                    </a:lnTo>
                    <a:lnTo>
                      <a:pt x="114" y="2"/>
                    </a:lnTo>
                    <a:lnTo>
                      <a:pt x="117" y="2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5" y="0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5" y="3"/>
                    </a:lnTo>
                    <a:lnTo>
                      <a:pt x="139" y="5"/>
                    </a:lnTo>
                    <a:lnTo>
                      <a:pt x="142" y="6"/>
                    </a:lnTo>
                    <a:lnTo>
                      <a:pt x="146" y="8"/>
                    </a:lnTo>
                    <a:lnTo>
                      <a:pt x="149" y="9"/>
                    </a:lnTo>
                    <a:lnTo>
                      <a:pt x="152" y="13"/>
                    </a:lnTo>
                    <a:lnTo>
                      <a:pt x="152" y="16"/>
                    </a:lnTo>
                    <a:lnTo>
                      <a:pt x="155" y="19"/>
                    </a:lnTo>
                    <a:lnTo>
                      <a:pt x="157" y="23"/>
                    </a:lnTo>
                    <a:lnTo>
                      <a:pt x="157" y="28"/>
                    </a:lnTo>
                    <a:lnTo>
                      <a:pt x="158" y="30"/>
                    </a:lnTo>
                    <a:lnTo>
                      <a:pt x="157" y="32"/>
                    </a:lnTo>
                    <a:lnTo>
                      <a:pt x="157" y="36"/>
                    </a:lnTo>
                    <a:lnTo>
                      <a:pt x="158" y="38"/>
                    </a:lnTo>
                    <a:lnTo>
                      <a:pt x="157" y="41"/>
                    </a:lnTo>
                    <a:lnTo>
                      <a:pt x="157" y="43"/>
                    </a:lnTo>
                    <a:lnTo>
                      <a:pt x="157" y="45"/>
                    </a:lnTo>
                    <a:lnTo>
                      <a:pt x="157" y="49"/>
                    </a:lnTo>
                    <a:lnTo>
                      <a:pt x="157" y="52"/>
                    </a:lnTo>
                    <a:lnTo>
                      <a:pt x="155" y="55"/>
                    </a:lnTo>
                    <a:lnTo>
                      <a:pt x="154" y="59"/>
                    </a:lnTo>
                    <a:lnTo>
                      <a:pt x="154" y="61"/>
                    </a:lnTo>
                    <a:lnTo>
                      <a:pt x="152" y="65"/>
                    </a:lnTo>
                    <a:lnTo>
                      <a:pt x="152" y="68"/>
                    </a:lnTo>
                    <a:lnTo>
                      <a:pt x="157" y="65"/>
                    </a:lnTo>
                    <a:lnTo>
                      <a:pt x="162" y="63"/>
                    </a:lnTo>
                    <a:lnTo>
                      <a:pt x="168" y="61"/>
                    </a:lnTo>
                    <a:lnTo>
                      <a:pt x="173" y="59"/>
                    </a:lnTo>
                    <a:lnTo>
                      <a:pt x="178" y="56"/>
                    </a:lnTo>
                    <a:lnTo>
                      <a:pt x="183" y="55"/>
                    </a:lnTo>
                    <a:lnTo>
                      <a:pt x="187" y="52"/>
                    </a:lnTo>
                    <a:lnTo>
                      <a:pt x="194" y="52"/>
                    </a:lnTo>
                    <a:lnTo>
                      <a:pt x="199" y="49"/>
                    </a:lnTo>
                    <a:lnTo>
                      <a:pt x="203" y="48"/>
                    </a:lnTo>
                    <a:lnTo>
                      <a:pt x="209" y="46"/>
                    </a:lnTo>
                    <a:lnTo>
                      <a:pt x="215" y="46"/>
                    </a:lnTo>
                    <a:lnTo>
                      <a:pt x="219" y="43"/>
                    </a:lnTo>
                    <a:lnTo>
                      <a:pt x="225" y="43"/>
                    </a:lnTo>
                    <a:lnTo>
                      <a:pt x="229" y="42"/>
                    </a:lnTo>
                    <a:lnTo>
                      <a:pt x="235" y="42"/>
                    </a:lnTo>
                    <a:lnTo>
                      <a:pt x="239" y="42"/>
                    </a:lnTo>
                    <a:lnTo>
                      <a:pt x="244" y="41"/>
                    </a:lnTo>
                    <a:lnTo>
                      <a:pt x="250" y="41"/>
                    </a:lnTo>
                    <a:lnTo>
                      <a:pt x="255" y="41"/>
                    </a:lnTo>
                    <a:lnTo>
                      <a:pt x="260" y="41"/>
                    </a:lnTo>
                    <a:lnTo>
                      <a:pt x="266" y="42"/>
                    </a:lnTo>
                    <a:lnTo>
                      <a:pt x="270" y="41"/>
                    </a:lnTo>
                    <a:lnTo>
                      <a:pt x="274" y="42"/>
                    </a:lnTo>
                    <a:lnTo>
                      <a:pt x="285" y="42"/>
                    </a:lnTo>
                    <a:lnTo>
                      <a:pt x="295" y="45"/>
                    </a:lnTo>
                    <a:lnTo>
                      <a:pt x="305" y="46"/>
                    </a:lnTo>
                    <a:lnTo>
                      <a:pt x="316" y="49"/>
                    </a:lnTo>
                    <a:lnTo>
                      <a:pt x="318" y="51"/>
                    </a:lnTo>
                    <a:lnTo>
                      <a:pt x="322" y="52"/>
                    </a:lnTo>
                    <a:lnTo>
                      <a:pt x="325" y="52"/>
                    </a:lnTo>
                    <a:lnTo>
                      <a:pt x="328" y="55"/>
                    </a:lnTo>
                    <a:lnTo>
                      <a:pt x="330" y="56"/>
                    </a:lnTo>
                    <a:lnTo>
                      <a:pt x="332" y="58"/>
                    </a:lnTo>
                    <a:lnTo>
                      <a:pt x="337" y="59"/>
                    </a:lnTo>
                    <a:lnTo>
                      <a:pt x="337" y="61"/>
                    </a:lnTo>
                    <a:lnTo>
                      <a:pt x="340" y="63"/>
                    </a:lnTo>
                    <a:lnTo>
                      <a:pt x="343" y="65"/>
                    </a:lnTo>
                    <a:lnTo>
                      <a:pt x="343" y="68"/>
                    </a:lnTo>
                    <a:lnTo>
                      <a:pt x="346" y="71"/>
                    </a:lnTo>
                    <a:lnTo>
                      <a:pt x="347" y="72"/>
                    </a:lnTo>
                    <a:lnTo>
                      <a:pt x="348" y="76"/>
                    </a:lnTo>
                    <a:lnTo>
                      <a:pt x="350" y="79"/>
                    </a:lnTo>
                    <a:lnTo>
                      <a:pt x="351" y="82"/>
                    </a:lnTo>
                    <a:lnTo>
                      <a:pt x="350" y="85"/>
                    </a:lnTo>
                    <a:lnTo>
                      <a:pt x="351" y="88"/>
                    </a:lnTo>
                    <a:lnTo>
                      <a:pt x="351" y="92"/>
                    </a:lnTo>
                    <a:lnTo>
                      <a:pt x="353" y="95"/>
                    </a:lnTo>
                    <a:lnTo>
                      <a:pt x="353" y="98"/>
                    </a:lnTo>
                    <a:lnTo>
                      <a:pt x="353" y="102"/>
                    </a:lnTo>
                    <a:lnTo>
                      <a:pt x="353" y="106"/>
                    </a:lnTo>
                    <a:lnTo>
                      <a:pt x="353" y="111"/>
                    </a:lnTo>
                    <a:lnTo>
                      <a:pt x="351" y="114"/>
                    </a:lnTo>
                    <a:lnTo>
                      <a:pt x="351" y="119"/>
                    </a:lnTo>
                    <a:lnTo>
                      <a:pt x="351" y="124"/>
                    </a:lnTo>
                    <a:lnTo>
                      <a:pt x="350" y="128"/>
                    </a:lnTo>
                    <a:lnTo>
                      <a:pt x="348" y="132"/>
                    </a:lnTo>
                    <a:lnTo>
                      <a:pt x="348" y="138"/>
                    </a:lnTo>
                    <a:lnTo>
                      <a:pt x="347" y="142"/>
                    </a:lnTo>
                    <a:lnTo>
                      <a:pt x="344" y="148"/>
                    </a:lnTo>
                    <a:lnTo>
                      <a:pt x="340" y="162"/>
                    </a:lnTo>
                    <a:lnTo>
                      <a:pt x="337" y="1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1258" name="Rectangle 11"/>
              <p:cNvSpPr>
                <a:spLocks noChangeArrowheads="1"/>
              </p:cNvSpPr>
              <p:nvPr/>
            </p:nvSpPr>
            <p:spPr bwMode="auto">
              <a:xfrm>
                <a:off x="212" y="2073"/>
                <a:ext cx="34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81259" name="Rectangle 4"/>
              <p:cNvSpPr>
                <a:spLocks noChangeArrowheads="1"/>
              </p:cNvSpPr>
              <p:nvPr/>
            </p:nvSpPr>
            <p:spPr bwMode="auto">
              <a:xfrm>
                <a:off x="274" y="3199"/>
                <a:ext cx="3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900" dirty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Tw Cen MT Condensed" pitchFamily="34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Tw Cen MT Condensed" pitchFamily="34" charset="0"/>
                </a:endParaRPr>
              </a:p>
            </p:txBody>
          </p:sp>
          <p:sp>
            <p:nvSpPr>
              <p:cNvPr id="181260" name="Rectangle 2"/>
              <p:cNvSpPr>
                <a:spLocks noChangeArrowheads="1"/>
              </p:cNvSpPr>
              <p:nvPr/>
            </p:nvSpPr>
            <p:spPr bwMode="auto">
              <a:xfrm>
                <a:off x="256" y="1261"/>
                <a:ext cx="3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900" dirty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Tw Cen MT Condensed" pitchFamily="34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Tw Cen MT Condensed" pitchFamily="34" charset="0"/>
                </a:endParaRPr>
              </a:p>
            </p:txBody>
          </p:sp>
          <p:sp>
            <p:nvSpPr>
              <p:cNvPr id="181261" name="Rectangle 63"/>
              <p:cNvSpPr>
                <a:spLocks noChangeArrowheads="1"/>
              </p:cNvSpPr>
              <p:nvPr/>
            </p:nvSpPr>
            <p:spPr bwMode="auto">
              <a:xfrm>
                <a:off x="2360" y="528"/>
                <a:ext cx="90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US" sz="1400" dirty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Comic Sans MS" pitchFamily="66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Comic Sans MS" pitchFamily="66" charset="0"/>
                </a:endParaRPr>
              </a:p>
            </p:txBody>
          </p:sp>
          <p:sp>
            <p:nvSpPr>
              <p:cNvPr id="2108" name="Oval 60"/>
              <p:cNvSpPr>
                <a:spLocks noChangeArrowheads="1"/>
              </p:cNvSpPr>
              <p:nvPr/>
            </p:nvSpPr>
            <p:spPr bwMode="auto">
              <a:xfrm>
                <a:off x="1008" y="336"/>
                <a:ext cx="3888" cy="3648"/>
              </a:xfrm>
              <a:prstGeom prst="ellipse">
                <a:avLst/>
              </a:prstGeom>
              <a:solidFill>
                <a:srgbClr val="99CC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07" name="Oval 59"/>
              <p:cNvSpPr>
                <a:spLocks noChangeArrowheads="1"/>
              </p:cNvSpPr>
              <p:nvPr/>
            </p:nvSpPr>
            <p:spPr bwMode="auto">
              <a:xfrm>
                <a:off x="1392" y="768"/>
                <a:ext cx="3072" cy="2784"/>
              </a:xfrm>
              <a:prstGeom prst="ellipse">
                <a:avLst/>
              </a:prstGeom>
              <a:solidFill>
                <a:schemeClr val="bg1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181264" name="Rectangle 58"/>
              <p:cNvSpPr>
                <a:spLocks noChangeArrowheads="1"/>
              </p:cNvSpPr>
              <p:nvPr/>
            </p:nvSpPr>
            <p:spPr bwMode="auto">
              <a:xfrm>
                <a:off x="2496" y="1104"/>
                <a:ext cx="71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US" sz="1600" b="1" dirty="0">
                    <a:latin typeface="Arial" pitchFamily="34" charset="0"/>
                    <a:ea typeface="Calibri" pitchFamily="34" charset="0"/>
                    <a:cs typeface="Tw Cen MT Condensed" pitchFamily="34" charset="0"/>
                  </a:rPr>
                  <a:t>Leadership</a:t>
                </a:r>
              </a:p>
            </p:txBody>
          </p:sp>
          <p:sp>
            <p:nvSpPr>
              <p:cNvPr id="181265" name="Rectangle 56"/>
              <p:cNvSpPr>
                <a:spLocks noChangeArrowheads="1"/>
              </p:cNvSpPr>
              <p:nvPr/>
            </p:nvSpPr>
            <p:spPr bwMode="auto">
              <a:xfrm>
                <a:off x="2064" y="144"/>
                <a:ext cx="168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US" sz="1600" b="1" dirty="0">
                    <a:latin typeface="Arial" pitchFamily="34" charset="0"/>
                    <a:ea typeface="Calibri" pitchFamily="34" charset="0"/>
                    <a:cs typeface="Tw Cen MT Condensed" pitchFamily="34" charset="0"/>
                  </a:rPr>
                  <a:t>Government &amp; Regulations</a:t>
                </a:r>
              </a:p>
            </p:txBody>
          </p:sp>
          <p:sp>
            <p:nvSpPr>
              <p:cNvPr id="181266" name="Rectangle 10"/>
              <p:cNvSpPr>
                <a:spLocks noChangeArrowheads="1"/>
              </p:cNvSpPr>
              <p:nvPr/>
            </p:nvSpPr>
            <p:spPr bwMode="auto">
              <a:xfrm>
                <a:off x="5408" y="2072"/>
                <a:ext cx="1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500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endParaRPr lang="en-US" dirty="0">
                  <a:latin typeface="Arial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267" name="Rectangle 5"/>
              <p:cNvSpPr>
                <a:spLocks noChangeArrowheads="1"/>
              </p:cNvSpPr>
              <p:nvPr/>
            </p:nvSpPr>
            <p:spPr bwMode="auto">
              <a:xfrm>
                <a:off x="2496" y="3696"/>
                <a:ext cx="81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US" sz="1600" b="1" dirty="0">
                    <a:solidFill>
                      <a:srgbClr val="000000"/>
                    </a:solidFill>
                    <a:latin typeface="Arial" pitchFamily="34" charset="0"/>
                    <a:ea typeface="Calibri" pitchFamily="34" charset="0"/>
                    <a:cs typeface="Tw Cen MT Condensed" pitchFamily="34" charset="0"/>
                  </a:rPr>
                  <a:t>Community</a:t>
                </a:r>
                <a:endParaRPr lang="en-US" sz="1600" b="1" dirty="0">
                  <a:latin typeface="Arial" pitchFamily="34" charset="0"/>
                  <a:ea typeface="Calibri" pitchFamily="34" charset="0"/>
                  <a:cs typeface="Tw Cen MT Condensed" pitchFamily="34" charset="0"/>
                </a:endParaRPr>
              </a:p>
            </p:txBody>
          </p:sp>
          <p:sp>
            <p:nvSpPr>
              <p:cNvPr id="181268" name="Rectangle 3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45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US" sz="1600" b="1" dirty="0">
                    <a:solidFill>
                      <a:srgbClr val="000000"/>
                    </a:solidFill>
                    <a:latin typeface="Arial" pitchFamily="34" charset="0"/>
                    <a:ea typeface="Calibri" pitchFamily="34" charset="0"/>
                    <a:cs typeface="Tw Cen MT Condensed" pitchFamily="34" charset="0"/>
                  </a:rPr>
                  <a:t>Family</a:t>
                </a:r>
                <a:endParaRPr lang="en-US" sz="1600" b="1" dirty="0">
                  <a:latin typeface="Arial" pitchFamily="34" charset="0"/>
                  <a:ea typeface="Calibri" pitchFamily="34" charset="0"/>
                  <a:cs typeface="Tw Cen MT Condensed" pitchFamily="34" charset="0"/>
                </a:endParaRPr>
              </a:p>
            </p:txBody>
          </p:sp>
          <p:sp>
            <p:nvSpPr>
              <p:cNvPr id="181269" name="Oval 6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1296" cy="1152"/>
              </a:xfrm>
              <a:prstGeom prst="ellipse">
                <a:avLst/>
              </a:prstGeom>
              <a:solidFill>
                <a:srgbClr val="FF0000">
                  <a:alpha val="37000"/>
                </a:srgbClr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81270" name="Oval 7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1296" cy="1152"/>
              </a:xfrm>
              <a:prstGeom prst="ellipse">
                <a:avLst/>
              </a:prstGeom>
              <a:solidFill>
                <a:srgbClr val="33CCCC">
                  <a:alpha val="61000"/>
                </a:srgbClr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81271" name="Oval 6"/>
              <p:cNvSpPr>
                <a:spLocks noChangeArrowheads="1"/>
              </p:cNvSpPr>
              <p:nvPr/>
            </p:nvSpPr>
            <p:spPr bwMode="auto">
              <a:xfrm rot="-487806">
                <a:off x="2688" y="1488"/>
                <a:ext cx="1259" cy="1142"/>
              </a:xfrm>
              <a:prstGeom prst="ellipse">
                <a:avLst/>
              </a:prstGeom>
              <a:solidFill>
                <a:srgbClr val="CC99FF">
                  <a:alpha val="57001"/>
                </a:srgbClr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81272" name="TextBox 70"/>
              <p:cNvSpPr txBox="1">
                <a:spLocks noChangeArrowheads="1"/>
              </p:cNvSpPr>
              <p:nvPr/>
            </p:nvSpPr>
            <p:spPr bwMode="auto">
              <a:xfrm rot="16200000">
                <a:off x="3441" y="1644"/>
                <a:ext cx="270" cy="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 eaLnBrk="1" hangingPunct="1"/>
                <a:r>
                  <a:rPr lang="en-US" sz="1600" b="1" dirty="0">
                    <a:latin typeface="Arial" pitchFamily="34" charset="0"/>
                  </a:rPr>
                  <a:t>Care</a:t>
                </a:r>
              </a:p>
            </p:txBody>
          </p:sp>
          <p:sp>
            <p:nvSpPr>
              <p:cNvPr id="181273" name="TextBox 71"/>
              <p:cNvSpPr txBox="1">
                <a:spLocks noChangeArrowheads="1"/>
              </p:cNvSpPr>
              <p:nvPr/>
            </p:nvSpPr>
            <p:spPr bwMode="auto">
              <a:xfrm>
                <a:off x="1776" y="1824"/>
                <a:ext cx="10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600" b="1" dirty="0">
                    <a:latin typeface="Arial" pitchFamily="34" charset="0"/>
                  </a:rPr>
                  <a:t>Work</a:t>
                </a:r>
              </a:p>
            </p:txBody>
          </p:sp>
          <p:sp>
            <p:nvSpPr>
              <p:cNvPr id="181274" name="Freeform 9"/>
              <p:cNvSpPr>
                <a:spLocks/>
              </p:cNvSpPr>
              <p:nvPr/>
            </p:nvSpPr>
            <p:spPr bwMode="auto">
              <a:xfrm>
                <a:off x="2736" y="2160"/>
                <a:ext cx="280" cy="288"/>
              </a:xfrm>
              <a:custGeom>
                <a:avLst/>
                <a:gdLst>
                  <a:gd name="T0" fmla="*/ 35114 w 410"/>
                  <a:gd name="T1" fmla="*/ 232 h 326"/>
                  <a:gd name="T2" fmla="*/ 33590 w 410"/>
                  <a:gd name="T3" fmla="*/ 173 h 326"/>
                  <a:gd name="T4" fmla="*/ 32066 w 410"/>
                  <a:gd name="T5" fmla="*/ 147 h 326"/>
                  <a:gd name="T6" fmla="*/ 30698 w 410"/>
                  <a:gd name="T7" fmla="*/ 113 h 326"/>
                  <a:gd name="T8" fmla="*/ 29175 w 410"/>
                  <a:gd name="T9" fmla="*/ 85 h 326"/>
                  <a:gd name="T10" fmla="*/ 26127 w 410"/>
                  <a:gd name="T11" fmla="*/ 26 h 326"/>
                  <a:gd name="T12" fmla="*/ 23066 w 410"/>
                  <a:gd name="T13" fmla="*/ 26 h 326"/>
                  <a:gd name="T14" fmla="*/ 20188 w 410"/>
                  <a:gd name="T15" fmla="*/ 0 h 326"/>
                  <a:gd name="T16" fmla="*/ 17127 w 410"/>
                  <a:gd name="T17" fmla="*/ 0 h 326"/>
                  <a:gd name="T18" fmla="*/ 14249 w 410"/>
                  <a:gd name="T19" fmla="*/ 26 h 326"/>
                  <a:gd name="T20" fmla="*/ 11878 w 410"/>
                  <a:gd name="T21" fmla="*/ 59 h 326"/>
                  <a:gd name="T22" fmla="*/ 8987 w 410"/>
                  <a:gd name="T23" fmla="*/ 85 h 326"/>
                  <a:gd name="T24" fmla="*/ 5939 w 410"/>
                  <a:gd name="T25" fmla="*/ 147 h 326"/>
                  <a:gd name="T26" fmla="*/ 4415 w 410"/>
                  <a:gd name="T27" fmla="*/ 198 h 326"/>
                  <a:gd name="T28" fmla="*/ 2878 w 410"/>
                  <a:gd name="T29" fmla="*/ 286 h 326"/>
                  <a:gd name="T30" fmla="*/ 1524 w 410"/>
                  <a:gd name="T31" fmla="*/ 345 h 326"/>
                  <a:gd name="T32" fmla="*/ 677 w 410"/>
                  <a:gd name="T33" fmla="*/ 430 h 326"/>
                  <a:gd name="T34" fmla="*/ 0 w 410"/>
                  <a:gd name="T35" fmla="*/ 518 h 326"/>
                  <a:gd name="T36" fmla="*/ 677 w 410"/>
                  <a:gd name="T37" fmla="*/ 603 h 326"/>
                  <a:gd name="T38" fmla="*/ 677 w 410"/>
                  <a:gd name="T39" fmla="*/ 691 h 326"/>
                  <a:gd name="T40" fmla="*/ 1524 w 410"/>
                  <a:gd name="T41" fmla="*/ 750 h 326"/>
                  <a:gd name="T42" fmla="*/ 35114 w 410"/>
                  <a:gd name="T43" fmla="*/ 2164 h 326"/>
                  <a:gd name="T44" fmla="*/ 68026 w 410"/>
                  <a:gd name="T45" fmla="*/ 750 h 326"/>
                  <a:gd name="T46" fmla="*/ 68704 w 410"/>
                  <a:gd name="T47" fmla="*/ 691 h 326"/>
                  <a:gd name="T48" fmla="*/ 69550 w 410"/>
                  <a:gd name="T49" fmla="*/ 603 h 326"/>
                  <a:gd name="T50" fmla="*/ 69550 w 410"/>
                  <a:gd name="T51" fmla="*/ 518 h 326"/>
                  <a:gd name="T52" fmla="*/ 69550 w 410"/>
                  <a:gd name="T53" fmla="*/ 430 h 326"/>
                  <a:gd name="T54" fmla="*/ 68026 w 410"/>
                  <a:gd name="T55" fmla="*/ 345 h 326"/>
                  <a:gd name="T56" fmla="*/ 67349 w 410"/>
                  <a:gd name="T57" fmla="*/ 286 h 326"/>
                  <a:gd name="T58" fmla="*/ 64966 w 410"/>
                  <a:gd name="T59" fmla="*/ 198 h 326"/>
                  <a:gd name="T60" fmla="*/ 63611 w 410"/>
                  <a:gd name="T61" fmla="*/ 147 h 326"/>
                  <a:gd name="T62" fmla="*/ 60563 w 410"/>
                  <a:gd name="T63" fmla="*/ 85 h 326"/>
                  <a:gd name="T64" fmla="*/ 58349 w 410"/>
                  <a:gd name="T65" fmla="*/ 59 h 326"/>
                  <a:gd name="T66" fmla="*/ 55302 w 410"/>
                  <a:gd name="T67" fmla="*/ 26 h 326"/>
                  <a:gd name="T68" fmla="*/ 52254 w 410"/>
                  <a:gd name="T69" fmla="*/ 0 h 326"/>
                  <a:gd name="T70" fmla="*/ 49362 w 410"/>
                  <a:gd name="T71" fmla="*/ 0 h 326"/>
                  <a:gd name="T72" fmla="*/ 46315 w 410"/>
                  <a:gd name="T73" fmla="*/ 26 h 326"/>
                  <a:gd name="T74" fmla="*/ 43423 w 410"/>
                  <a:gd name="T75" fmla="*/ 26 h 326"/>
                  <a:gd name="T76" fmla="*/ 41053 w 410"/>
                  <a:gd name="T77" fmla="*/ 85 h 326"/>
                  <a:gd name="T78" fmla="*/ 39529 w 410"/>
                  <a:gd name="T79" fmla="*/ 113 h 326"/>
                  <a:gd name="T80" fmla="*/ 38161 w 410"/>
                  <a:gd name="T81" fmla="*/ 147 h 326"/>
                  <a:gd name="T82" fmla="*/ 36638 w 410"/>
                  <a:gd name="T83" fmla="*/ 173 h 326"/>
                  <a:gd name="T84" fmla="*/ 35114 w 410"/>
                  <a:gd name="T85" fmla="*/ 232 h 32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0"/>
                  <a:gd name="T130" fmla="*/ 0 h 326"/>
                  <a:gd name="T131" fmla="*/ 410 w 410"/>
                  <a:gd name="T132" fmla="*/ 326 h 32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0" h="326">
                    <a:moveTo>
                      <a:pt x="207" y="35"/>
                    </a:moveTo>
                    <a:lnTo>
                      <a:pt x="198" y="26"/>
                    </a:lnTo>
                    <a:lnTo>
                      <a:pt x="189" y="22"/>
                    </a:lnTo>
                    <a:lnTo>
                      <a:pt x="181" y="17"/>
                    </a:lnTo>
                    <a:lnTo>
                      <a:pt x="172" y="13"/>
                    </a:lnTo>
                    <a:lnTo>
                      <a:pt x="154" y="4"/>
                    </a:lnTo>
                    <a:lnTo>
                      <a:pt x="136" y="4"/>
                    </a:lnTo>
                    <a:lnTo>
                      <a:pt x="119" y="0"/>
                    </a:lnTo>
                    <a:lnTo>
                      <a:pt x="101" y="0"/>
                    </a:lnTo>
                    <a:lnTo>
                      <a:pt x="84" y="4"/>
                    </a:lnTo>
                    <a:lnTo>
                      <a:pt x="70" y="9"/>
                    </a:lnTo>
                    <a:lnTo>
                      <a:pt x="53" y="13"/>
                    </a:lnTo>
                    <a:lnTo>
                      <a:pt x="35" y="22"/>
                    </a:lnTo>
                    <a:lnTo>
                      <a:pt x="26" y="30"/>
                    </a:lnTo>
                    <a:lnTo>
                      <a:pt x="17" y="43"/>
                    </a:lnTo>
                    <a:lnTo>
                      <a:pt x="9" y="52"/>
                    </a:lnTo>
                    <a:lnTo>
                      <a:pt x="4" y="65"/>
                    </a:lnTo>
                    <a:lnTo>
                      <a:pt x="0" y="78"/>
                    </a:lnTo>
                    <a:lnTo>
                      <a:pt x="4" y="91"/>
                    </a:lnTo>
                    <a:lnTo>
                      <a:pt x="4" y="104"/>
                    </a:lnTo>
                    <a:lnTo>
                      <a:pt x="9" y="113"/>
                    </a:lnTo>
                    <a:lnTo>
                      <a:pt x="207" y="326"/>
                    </a:lnTo>
                    <a:lnTo>
                      <a:pt x="401" y="113"/>
                    </a:lnTo>
                    <a:lnTo>
                      <a:pt x="405" y="104"/>
                    </a:lnTo>
                    <a:lnTo>
                      <a:pt x="410" y="91"/>
                    </a:lnTo>
                    <a:lnTo>
                      <a:pt x="410" y="78"/>
                    </a:lnTo>
                    <a:lnTo>
                      <a:pt x="410" y="65"/>
                    </a:lnTo>
                    <a:lnTo>
                      <a:pt x="401" y="52"/>
                    </a:lnTo>
                    <a:lnTo>
                      <a:pt x="397" y="43"/>
                    </a:lnTo>
                    <a:lnTo>
                      <a:pt x="383" y="30"/>
                    </a:lnTo>
                    <a:lnTo>
                      <a:pt x="375" y="22"/>
                    </a:lnTo>
                    <a:lnTo>
                      <a:pt x="357" y="13"/>
                    </a:lnTo>
                    <a:lnTo>
                      <a:pt x="344" y="9"/>
                    </a:lnTo>
                    <a:lnTo>
                      <a:pt x="326" y="4"/>
                    </a:lnTo>
                    <a:lnTo>
                      <a:pt x="308" y="0"/>
                    </a:lnTo>
                    <a:lnTo>
                      <a:pt x="291" y="0"/>
                    </a:lnTo>
                    <a:lnTo>
                      <a:pt x="273" y="4"/>
                    </a:lnTo>
                    <a:lnTo>
                      <a:pt x="256" y="4"/>
                    </a:lnTo>
                    <a:lnTo>
                      <a:pt x="242" y="13"/>
                    </a:lnTo>
                    <a:lnTo>
                      <a:pt x="233" y="17"/>
                    </a:lnTo>
                    <a:lnTo>
                      <a:pt x="225" y="22"/>
                    </a:lnTo>
                    <a:lnTo>
                      <a:pt x="216" y="26"/>
                    </a:lnTo>
                    <a:lnTo>
                      <a:pt x="207" y="35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1275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784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 dirty="0">
                    <a:latin typeface="Arial" pitchFamily="34" charset="0"/>
                  </a:rPr>
                  <a:t>Environment</a:t>
                </a:r>
              </a:p>
            </p:txBody>
          </p: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we do what we do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Shifts</a:t>
            </a:r>
          </a:p>
          <a:p>
            <a:pPr lvl="1"/>
            <a:r>
              <a:rPr lang="en-US" dirty="0"/>
              <a:t>Consistent Assignments</a:t>
            </a:r>
          </a:p>
          <a:p>
            <a:pPr lvl="1"/>
            <a:r>
              <a:rPr lang="en-US" dirty="0"/>
              <a:t>Self Managed Care Teams</a:t>
            </a:r>
          </a:p>
          <a:p>
            <a:pPr lvl="1"/>
            <a:r>
              <a:rPr lang="en-US" dirty="0"/>
              <a:t>Interdisciplinary team function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Admission/discharge practices</a:t>
            </a:r>
          </a:p>
          <a:p>
            <a:pPr lvl="2"/>
            <a:r>
              <a:rPr lang="en-US" dirty="0"/>
              <a:t>Why in CLC</a:t>
            </a:r>
          </a:p>
          <a:p>
            <a:pPr lvl="2"/>
            <a:r>
              <a:rPr lang="en-US" dirty="0"/>
              <a:t>How long</a:t>
            </a:r>
          </a:p>
          <a:p>
            <a:pPr lvl="2"/>
            <a:r>
              <a:rPr lang="en-US" dirty="0"/>
              <a:t>Where to after goals met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we do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Care Plans (resident perspective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NOT about the diagnosis!</a:t>
            </a:r>
          </a:p>
          <a:p>
            <a:pPr lvl="1"/>
            <a:r>
              <a:rPr lang="en-US" dirty="0"/>
              <a:t>Sleep/wake cycles</a:t>
            </a:r>
          </a:p>
          <a:p>
            <a:pPr lvl="1"/>
            <a:r>
              <a:rPr lang="en-US" dirty="0"/>
              <a:t>Bathing preferences</a:t>
            </a:r>
          </a:p>
          <a:p>
            <a:pPr lvl="1"/>
            <a:r>
              <a:rPr lang="en-US" dirty="0"/>
              <a:t>MEANINGFUL use of time</a:t>
            </a:r>
          </a:p>
          <a:p>
            <a:pPr lvl="1"/>
            <a:r>
              <a:rPr lang="en-US" dirty="0"/>
              <a:t>Age appropriate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Environment of Care</a:t>
            </a:r>
          </a:p>
        </p:txBody>
      </p:sp>
      <p:sp>
        <p:nvSpPr>
          <p:cNvPr id="7782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Where we provide care</a:t>
            </a:r>
          </a:p>
          <a:p>
            <a:pPr lvl="1"/>
            <a:r>
              <a:rPr lang="en-US" dirty="0"/>
              <a:t>Transformed environments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Soothe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Promote wellness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Provide comfort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Encourage socialization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Are home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  	Encourage appropriate behaviors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****you must CREATE the environment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Hallmark of CLC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/>
          </a:p>
          <a:p>
            <a:r>
              <a:rPr lang="en-US" sz="4000" dirty="0"/>
              <a:t>Goal of care in the CLC is assisting the resident to achieve the highest practicable level of physical, psychosocial, spiritual well-being</a:t>
            </a:r>
          </a:p>
          <a:p>
            <a:pPr lvl="1"/>
            <a:r>
              <a:rPr lang="en-US" sz="3700" dirty="0"/>
              <a:t>Embed this into your psyche</a:t>
            </a:r>
          </a:p>
          <a:p>
            <a:pPr lvl="1"/>
            <a:r>
              <a:rPr lang="en-US" sz="3700" dirty="0"/>
              <a:t>This is the foundation of restorative care!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care Plan Must haves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  Why in CLC</a:t>
            </a:r>
          </a:p>
          <a:p>
            <a:r>
              <a:rPr lang="en-US" dirty="0"/>
              <a:t>2.  For how long</a:t>
            </a:r>
          </a:p>
          <a:p>
            <a:r>
              <a:rPr lang="en-US" dirty="0"/>
              <a:t>3.  Destination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671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2</vt:lpstr>
      <vt:lpstr>Opulent</vt:lpstr>
      <vt:lpstr>What is Culture Transformation</vt:lpstr>
      <vt:lpstr>Traditional MEDICAL   MODEL</vt:lpstr>
      <vt:lpstr>HATCh Model</vt:lpstr>
      <vt:lpstr>Hatch Model</vt:lpstr>
      <vt:lpstr>Work Practices</vt:lpstr>
      <vt:lpstr>Care Practices</vt:lpstr>
      <vt:lpstr> Environment of Care</vt:lpstr>
      <vt:lpstr>Hallmark of CLC CARE</vt:lpstr>
      <vt:lpstr>Every care Plan Must haves</vt:lpstr>
      <vt:lpstr>Why in CLC</vt:lpstr>
      <vt:lpstr>For How Long?</vt:lpstr>
      <vt:lpstr>Destination (not disposition)</vt:lpstr>
      <vt:lpstr>How do you get there</vt:lpstr>
      <vt:lpstr>Continuity most important</vt:lpstr>
      <vt:lpstr>Continuity</vt:lpstr>
      <vt:lpstr>How do you get there (cont’d)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Culture Transformation</dc:title>
  <dc:creator>EIE Desktop Technologies</dc:creator>
  <cp:lastModifiedBy>Sue Phelps</cp:lastModifiedBy>
  <cp:revision>18</cp:revision>
  <dcterms:created xsi:type="dcterms:W3CDTF">2011-08-16T13:06:14Z</dcterms:created>
  <dcterms:modified xsi:type="dcterms:W3CDTF">2020-11-07T01:52:20Z</dcterms:modified>
</cp:coreProperties>
</file>