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6"/>
  </p:notesMasterIdLst>
  <p:handoutMasterIdLst>
    <p:handoutMasterId r:id="rId17"/>
  </p:handoutMasterIdLst>
  <p:sldIdLst>
    <p:sldId id="591" r:id="rId2"/>
    <p:sldId id="592" r:id="rId3"/>
    <p:sldId id="607" r:id="rId4"/>
    <p:sldId id="595" r:id="rId5"/>
    <p:sldId id="596" r:id="rId6"/>
    <p:sldId id="598" r:id="rId7"/>
    <p:sldId id="606" r:id="rId8"/>
    <p:sldId id="601" r:id="rId9"/>
    <p:sldId id="604" r:id="rId10"/>
    <p:sldId id="605" r:id="rId11"/>
    <p:sldId id="602" r:id="rId12"/>
    <p:sldId id="603" r:id="rId13"/>
    <p:sldId id="600" r:id="rId14"/>
    <p:sldId id="608"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484"/>
    <a:srgbClr val="FBFBFB"/>
    <a:srgbClr val="FF0000"/>
    <a:srgbClr val="FFFFCC"/>
    <a:srgbClr val="CCFFFF"/>
    <a:srgbClr val="ECECEC"/>
    <a:srgbClr val="F2F2F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53237" autoAdjust="0"/>
  </p:normalViewPr>
  <p:slideViewPr>
    <p:cSldViewPr snapToGrid="0">
      <p:cViewPr>
        <p:scale>
          <a:sx n="90" d="100"/>
          <a:sy n="90" d="100"/>
        </p:scale>
        <p:origin x="-72" y="-72"/>
      </p:cViewPr>
      <p:guideLst>
        <p:guide orient="horz" pos="2160"/>
        <p:guide pos="1168"/>
      </p:guideLst>
    </p:cSldViewPr>
  </p:slideViewPr>
  <p:outlineViewPr>
    <p:cViewPr>
      <p:scale>
        <a:sx n="33" d="100"/>
        <a:sy n="33" d="100"/>
      </p:scale>
      <p:origin x="0" y="1338"/>
    </p:cViewPr>
  </p:outlineViewPr>
  <p:notesTextViewPr>
    <p:cViewPr>
      <p:scale>
        <a:sx n="100" d="100"/>
        <a:sy n="100" d="100"/>
      </p:scale>
      <p:origin x="0" y="0"/>
    </p:cViewPr>
  </p:notesTextViewPr>
  <p:sorterViewPr>
    <p:cViewPr>
      <p:scale>
        <a:sx n="150" d="100"/>
        <a:sy n="150" d="100"/>
      </p:scale>
      <p:origin x="0" y="6224"/>
    </p:cViewPr>
  </p:sorterViewPr>
  <p:notesViewPr>
    <p:cSldViewPr snapToGrid="0">
      <p:cViewPr>
        <p:scale>
          <a:sx n="100" d="100"/>
          <a:sy n="100" d="100"/>
        </p:scale>
        <p:origin x="-3504" y="-72"/>
      </p:cViewPr>
      <p:guideLst>
        <p:guide orient="horz" pos="2925"/>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946" cy="462760"/>
          </a:xfrm>
          <a:prstGeom prst="rect">
            <a:avLst/>
          </a:prstGeom>
          <a:noFill/>
          <a:ln w="12700">
            <a:noFill/>
            <a:miter lim="800000"/>
            <a:headEnd/>
            <a:tailEnd/>
          </a:ln>
          <a:effectLst/>
        </p:spPr>
        <p:txBody>
          <a:bodyPr vert="horz" wrap="square" lIns="92577" tIns="46288" rIns="92577" bIns="46288"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3972455" y="0"/>
            <a:ext cx="3037946" cy="462760"/>
          </a:xfrm>
          <a:prstGeom prst="rect">
            <a:avLst/>
          </a:prstGeom>
          <a:noFill/>
          <a:ln w="12700">
            <a:noFill/>
            <a:miter lim="800000"/>
            <a:headEnd/>
            <a:tailEnd/>
          </a:ln>
          <a:effectLst/>
        </p:spPr>
        <p:txBody>
          <a:bodyPr vert="horz" wrap="square" lIns="92577" tIns="46288" rIns="92577" bIns="46288"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8833640"/>
            <a:ext cx="3037946" cy="462760"/>
          </a:xfrm>
          <a:prstGeom prst="rect">
            <a:avLst/>
          </a:prstGeom>
          <a:noFill/>
          <a:ln w="12700">
            <a:noFill/>
            <a:miter lim="800000"/>
            <a:headEnd/>
            <a:tailEnd/>
          </a:ln>
          <a:effectLst/>
        </p:spPr>
        <p:txBody>
          <a:bodyPr vert="horz" wrap="square" lIns="92577" tIns="46288" rIns="92577" bIns="46288"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3972455" y="8833640"/>
            <a:ext cx="3037946" cy="462760"/>
          </a:xfrm>
          <a:prstGeom prst="rect">
            <a:avLst/>
          </a:prstGeom>
          <a:noFill/>
          <a:ln w="12700">
            <a:noFill/>
            <a:miter lim="800000"/>
            <a:headEnd/>
            <a:tailEnd/>
          </a:ln>
          <a:effectLst/>
        </p:spPr>
        <p:txBody>
          <a:bodyPr vert="horz" wrap="square" lIns="92577" tIns="46288" rIns="92577" bIns="46288" numCol="1" anchor="b" anchorCtr="0" compatLnSpc="1">
            <a:prstTxWarp prst="textNoShape">
              <a:avLst/>
            </a:prstTxWarp>
          </a:bodyPr>
          <a:lstStyle>
            <a:lvl1pPr algn="r" eaLnBrk="0" hangingPunct="0">
              <a:defRPr sz="1200">
                <a:latin typeface="Arial" charset="0"/>
              </a:defRPr>
            </a:lvl1pPr>
          </a:lstStyle>
          <a:p>
            <a:pPr>
              <a:defRPr/>
            </a:pPr>
            <a:fld id="{29217E4A-9F05-4A84-9976-FBB1C786F180}" type="slidenum">
              <a:rPr lang="en-US"/>
              <a:pPr>
                <a:defRPr/>
              </a:pPr>
              <a:t>‹#›</a:t>
            </a:fld>
            <a:endParaRPr lang="en-US"/>
          </a:p>
        </p:txBody>
      </p:sp>
    </p:spTree>
    <p:extLst>
      <p:ext uri="{BB962C8B-B14F-4D97-AF65-F5344CB8AC3E}">
        <p14:creationId xmlns:p14="http://schemas.microsoft.com/office/powerpoint/2010/main" val="248307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946" cy="462760"/>
          </a:xfrm>
          <a:prstGeom prst="rect">
            <a:avLst/>
          </a:prstGeom>
          <a:noFill/>
          <a:ln w="12700">
            <a:noFill/>
            <a:miter lim="800000"/>
            <a:headEnd/>
            <a:tailEnd/>
          </a:ln>
          <a:effectLst/>
        </p:spPr>
        <p:txBody>
          <a:bodyPr vert="horz" wrap="square" lIns="92577" tIns="46288" rIns="92577" bIns="46288"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972455" y="0"/>
            <a:ext cx="3037946" cy="462760"/>
          </a:xfrm>
          <a:prstGeom prst="rect">
            <a:avLst/>
          </a:prstGeom>
          <a:noFill/>
          <a:ln w="12700">
            <a:noFill/>
            <a:miter lim="800000"/>
            <a:headEnd/>
            <a:tailEnd/>
          </a:ln>
          <a:effectLst/>
        </p:spPr>
        <p:txBody>
          <a:bodyPr vert="horz" wrap="square" lIns="92577" tIns="46288" rIns="92577" bIns="46288"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82688" y="698500"/>
            <a:ext cx="4652962" cy="34893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32925" y="4416821"/>
            <a:ext cx="5144550" cy="4180686"/>
          </a:xfrm>
          <a:prstGeom prst="rect">
            <a:avLst/>
          </a:prstGeom>
          <a:noFill/>
          <a:ln w="12700">
            <a:noFill/>
            <a:miter lim="800000"/>
            <a:headEnd/>
            <a:tailEnd/>
          </a:ln>
          <a:effectLst/>
        </p:spPr>
        <p:txBody>
          <a:bodyPr vert="horz" wrap="square" lIns="92577" tIns="46288" rIns="92577" bIns="462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33640"/>
            <a:ext cx="3037946" cy="462760"/>
          </a:xfrm>
          <a:prstGeom prst="rect">
            <a:avLst/>
          </a:prstGeom>
          <a:noFill/>
          <a:ln w="12700">
            <a:noFill/>
            <a:miter lim="800000"/>
            <a:headEnd/>
            <a:tailEnd/>
          </a:ln>
          <a:effectLst/>
        </p:spPr>
        <p:txBody>
          <a:bodyPr vert="horz" wrap="square" lIns="92577" tIns="46288" rIns="92577" bIns="46288"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972455" y="8833640"/>
            <a:ext cx="3037946" cy="462760"/>
          </a:xfrm>
          <a:prstGeom prst="rect">
            <a:avLst/>
          </a:prstGeom>
          <a:noFill/>
          <a:ln w="12700">
            <a:noFill/>
            <a:miter lim="800000"/>
            <a:headEnd/>
            <a:tailEnd/>
          </a:ln>
          <a:effectLst/>
        </p:spPr>
        <p:txBody>
          <a:bodyPr vert="horz" wrap="square" lIns="92577" tIns="46288" rIns="92577" bIns="46288" numCol="1" anchor="b" anchorCtr="0" compatLnSpc="1">
            <a:prstTxWarp prst="textNoShape">
              <a:avLst/>
            </a:prstTxWarp>
          </a:bodyPr>
          <a:lstStyle>
            <a:lvl1pPr algn="r" eaLnBrk="0" hangingPunct="0">
              <a:defRPr sz="1200">
                <a:latin typeface="Arial" charset="0"/>
              </a:defRPr>
            </a:lvl1pPr>
          </a:lstStyle>
          <a:p>
            <a:pPr>
              <a:defRPr/>
            </a:pPr>
            <a:fld id="{D8EACF02-883A-47DE-A297-6F44C1EFADC0}" type="slidenum">
              <a:rPr lang="en-US"/>
              <a:pPr>
                <a:defRPr/>
              </a:pPr>
              <a:t>‹#›</a:t>
            </a:fld>
            <a:endParaRPr lang="en-US"/>
          </a:p>
        </p:txBody>
      </p:sp>
    </p:spTree>
    <p:extLst>
      <p:ext uri="{BB962C8B-B14F-4D97-AF65-F5344CB8AC3E}">
        <p14:creationId xmlns:p14="http://schemas.microsoft.com/office/powerpoint/2010/main" val="930934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1</a:t>
            </a:fld>
            <a:endParaRPr lang="en-US"/>
          </a:p>
        </p:txBody>
      </p:sp>
    </p:spTree>
    <p:extLst>
      <p:ext uri="{BB962C8B-B14F-4D97-AF65-F5344CB8AC3E}">
        <p14:creationId xmlns:p14="http://schemas.microsoft.com/office/powerpoint/2010/main" val="60220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10</a:t>
            </a:fld>
            <a:endParaRPr lang="en-US"/>
          </a:p>
        </p:txBody>
      </p:sp>
    </p:spTree>
    <p:extLst>
      <p:ext uri="{BB962C8B-B14F-4D97-AF65-F5344CB8AC3E}">
        <p14:creationId xmlns:p14="http://schemas.microsoft.com/office/powerpoint/2010/main" val="102977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11</a:t>
            </a:fld>
            <a:endParaRPr lang="en-US"/>
          </a:p>
        </p:txBody>
      </p:sp>
    </p:spTree>
    <p:extLst>
      <p:ext uri="{BB962C8B-B14F-4D97-AF65-F5344CB8AC3E}">
        <p14:creationId xmlns:p14="http://schemas.microsoft.com/office/powerpoint/2010/main" val="390884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12</a:t>
            </a:fld>
            <a:endParaRPr lang="en-US"/>
          </a:p>
        </p:txBody>
      </p:sp>
    </p:spTree>
    <p:extLst>
      <p:ext uri="{BB962C8B-B14F-4D97-AF65-F5344CB8AC3E}">
        <p14:creationId xmlns:p14="http://schemas.microsoft.com/office/powerpoint/2010/main" val="278602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itchFamily="18" charset="0"/>
              </a:rPr>
              <a:t>Members separated for disability reasons with ratings of 20% or less who subsequently received VA ratings of 30% or more for the same conditions (Ratings of 30% or more from the services would have resulted in disability retirement versus discharge with severance pay) complained to their congressional members. Research revealed that the services were following same VASRD guidance as the VA but also applied service specific policies that allowed for rating adjustments.  NDAA 2008 directed services to discontinue use of service specific polices and apply VASRD-only rating guidance.  NDAA 2008 implemented PDBR to review ratings of those separated for disability reasons between 11 Sep 01 and 31 Dec 09 with ratings of 20% or less applying VASRD-only rating criteria.  </a:t>
            </a:r>
          </a:p>
          <a:p>
            <a:endParaRPr lang="en-US" sz="1400"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2A07B-3422-426E-B3E3-861B34C5FE86}" type="slidenum">
              <a:rPr lang="en-US"/>
              <a:pPr/>
              <a:t>3</a:t>
            </a:fld>
            <a:endParaRPr lang="en-US" dirty="0"/>
          </a:p>
        </p:txBody>
      </p:sp>
      <p:sp>
        <p:nvSpPr>
          <p:cNvPr id="287746" name="Rectangle 2"/>
          <p:cNvSpPr>
            <a:spLocks noGrp="1" noRot="1" noChangeAspect="1" noChangeArrowheads="1" noTextEdit="1"/>
          </p:cNvSpPr>
          <p:nvPr>
            <p:ph type="sldImg"/>
          </p:nvPr>
        </p:nvSpPr>
        <p:spPr>
          <a:xfrm>
            <a:off x="879475" y="469900"/>
            <a:ext cx="5251450" cy="3940175"/>
          </a:xfrm>
          <a:ln w="12700" cap="flat">
            <a:solidFill>
              <a:schemeClr val="tx1"/>
            </a:solidFill>
          </a:ln>
        </p:spPr>
      </p:sp>
      <p:sp>
        <p:nvSpPr>
          <p:cNvPr id="287747" name="Rectangle 3"/>
          <p:cNvSpPr>
            <a:spLocks noGrp="1" noChangeArrowheads="1"/>
          </p:cNvSpPr>
          <p:nvPr>
            <p:ph type="body" idx="1"/>
          </p:nvPr>
        </p:nvSpPr>
        <p:spPr>
          <a:xfrm>
            <a:off x="234269" y="4416111"/>
            <a:ext cx="6541863" cy="4182419"/>
          </a:xfrm>
          <a:noFill/>
          <a:ln/>
        </p:spPr>
        <p:txBody>
          <a:bodyPr lIns="92195" tIns="45289" rIns="92195" bIns="45289"/>
          <a:lstStyle/>
          <a:p>
            <a:endParaRPr lang="en-US" sz="1800" b="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PDBR reviews condition(s) which the service found unfitting for military duty (in other words the condition(s) prevented the member from doing their job) and may review condition(s) that the Physical Evaluation Boards reviewed but determined were not unfitting.  However, the PDBR may only review conditions if the applicant requests those not unfitting conditions be considered.</a:t>
            </a:r>
          </a:p>
          <a:p>
            <a:r>
              <a:rPr lang="en-US" sz="1400" smtClean="0"/>
              <a:t> The PDBR will apply the VASRD only and use the VASRD that was in effect at the time of separation.</a:t>
            </a:r>
          </a:p>
          <a:p>
            <a:endParaRPr lang="en-US" sz="1400"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546C4C7-2B49-4921-9703-4EA3FF7FAE2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8</a:t>
            </a:fld>
            <a:endParaRPr lang="en-US"/>
          </a:p>
        </p:txBody>
      </p:sp>
    </p:spTree>
    <p:extLst>
      <p:ext uri="{BB962C8B-B14F-4D97-AF65-F5344CB8AC3E}">
        <p14:creationId xmlns:p14="http://schemas.microsoft.com/office/powerpoint/2010/main" val="175065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EACF02-883A-47DE-A297-6F44C1EFADC0}" type="slidenum">
              <a:rPr lang="en-US" smtClean="0"/>
              <a:pPr>
                <a:defRPr/>
              </a:pPr>
              <a:t>9</a:t>
            </a:fld>
            <a:endParaRPr lang="en-US"/>
          </a:p>
        </p:txBody>
      </p:sp>
    </p:spTree>
    <p:extLst>
      <p:ext uri="{BB962C8B-B14F-4D97-AF65-F5344CB8AC3E}">
        <p14:creationId xmlns:p14="http://schemas.microsoft.com/office/powerpoint/2010/main" val="1882060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a:p>
        </p:txBody>
      </p:sp>
      <p:sp>
        <p:nvSpPr>
          <p:cNvPr id="5"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6" name="Text Box 4"/>
          <p:cNvSpPr txBox="1">
            <a:spLocks noChangeArrowheads="1"/>
          </p:cNvSpPr>
          <p:nvPr/>
        </p:nvSpPr>
        <p:spPr bwMode="auto">
          <a:xfrm>
            <a:off x="1428750" y="306388"/>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t>Headquarters U.S. Air Force</a:t>
            </a: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a:p>
        </p:txBody>
      </p:sp>
      <p:pic>
        <p:nvPicPr>
          <p:cNvPr id="8" name="Picture 8" descr="afsymbol"/>
          <p:cNvPicPr>
            <a:picLocks noChangeAspect="1" noChangeArrowheads="1"/>
          </p:cNvPicPr>
          <p:nvPr/>
        </p:nvPicPr>
        <p:blipFill>
          <a:blip r:embed="rId2" cstate="print"/>
          <a:srcRect/>
          <a:stretch>
            <a:fillRect/>
          </a:stretch>
        </p:blipFill>
        <p:spPr bwMode="auto">
          <a:xfrm>
            <a:off x="123825" y="123825"/>
            <a:ext cx="1398588" cy="1011238"/>
          </a:xfrm>
          <a:prstGeom prst="rect">
            <a:avLst/>
          </a:prstGeom>
          <a:noFill/>
          <a:ln w="9525">
            <a:noFill/>
            <a:miter lim="800000"/>
            <a:headEnd/>
            <a:tailEnd/>
          </a:ln>
        </p:spPr>
      </p:pic>
      <p:pic>
        <p:nvPicPr>
          <p:cNvPr id="9" name="Picture 11"/>
          <p:cNvPicPr>
            <a:picLocks noChangeAspect="1" noChangeArrowheads="1"/>
          </p:cNvPicPr>
          <p:nvPr/>
        </p:nvPicPr>
        <p:blipFill>
          <a:blip r:embed="rId3" cstate="print"/>
          <a:srcRect/>
          <a:stretch>
            <a:fillRect/>
          </a:stretch>
        </p:blipFill>
        <p:spPr bwMode="auto">
          <a:xfrm>
            <a:off x="328613" y="3489325"/>
            <a:ext cx="2740025" cy="2659063"/>
          </a:xfrm>
          <a:prstGeom prst="rect">
            <a:avLst/>
          </a:prstGeom>
          <a:noFill/>
          <a:ln w="9525">
            <a:noFill/>
            <a:miter lim="800000"/>
            <a:headEnd/>
            <a:tailEnd/>
          </a:ln>
        </p:spPr>
      </p:pic>
      <p:pic>
        <p:nvPicPr>
          <p:cNvPr id="10" name="Picture 12"/>
          <p:cNvPicPr>
            <a:picLocks noChangeAspect="1" noChangeArrowheads="1"/>
          </p:cNvPicPr>
          <p:nvPr userDrawn="1"/>
        </p:nvPicPr>
        <p:blipFill>
          <a:blip r:embed="rId3" cstate="print"/>
          <a:srcRect l="8618" t="5467" r="10608" b="11618"/>
          <a:stretch>
            <a:fillRect/>
          </a:stretch>
        </p:blipFill>
        <p:spPr bwMode="auto">
          <a:xfrm>
            <a:off x="7934325" y="85725"/>
            <a:ext cx="1084263" cy="1079500"/>
          </a:xfrm>
          <a:prstGeom prst="rect">
            <a:avLst/>
          </a:prstGeom>
          <a:noFill/>
          <a:ln w="9525">
            <a:noFill/>
            <a:miter lim="800000"/>
            <a:headEnd/>
            <a:tailEnd/>
          </a:ln>
        </p:spPr>
      </p:pic>
      <p:sp>
        <p:nvSpPr>
          <p:cNvPr id="1017865" name="Rectangle 9"/>
          <p:cNvSpPr>
            <a:spLocks noGrp="1" noChangeArrowheads="1"/>
          </p:cNvSpPr>
          <p:nvPr>
            <p:ph type="subTitle" idx="1"/>
          </p:nvPr>
        </p:nvSpPr>
        <p:spPr>
          <a:xfrm>
            <a:off x="4108450" y="5118100"/>
            <a:ext cx="4495800" cy="1047750"/>
          </a:xfrm>
        </p:spPr>
        <p:txBody>
          <a:bodyPr/>
          <a:lstStyle>
            <a:lvl1pPr marL="0" indent="0" algn="ctr">
              <a:lnSpc>
                <a:spcPct val="75000"/>
              </a:lnSpc>
              <a:spcBef>
                <a:spcPct val="40000"/>
              </a:spcBef>
              <a:buFont typeface="Wingdings" pitchFamily="2" charset="2"/>
              <a:buNone/>
              <a:defRPr sz="3000">
                <a:latin typeface="Arial" charset="0"/>
              </a:defRPr>
            </a:lvl1pPr>
          </a:lstStyle>
          <a:p>
            <a:r>
              <a:rPr lang="en-US"/>
              <a:t>Click to edit Master subtitle style</a:t>
            </a:r>
          </a:p>
        </p:txBody>
      </p:sp>
      <p:sp>
        <p:nvSpPr>
          <p:cNvPr id="1017866" name="Rectangle 10"/>
          <p:cNvSpPr>
            <a:spLocks noGrp="1" noChangeArrowheads="1"/>
          </p:cNvSpPr>
          <p:nvPr>
            <p:ph type="ctrTitle"/>
          </p:nvPr>
        </p:nvSpPr>
        <p:spPr>
          <a:xfrm>
            <a:off x="685800" y="1962150"/>
            <a:ext cx="7924800" cy="1435100"/>
          </a:xfrm>
        </p:spPr>
        <p:txBody>
          <a:bodyPr/>
          <a:lstStyle>
            <a:lvl1pPr>
              <a:defRPr i="0"/>
            </a:lvl1pPr>
          </a:lstStyle>
          <a:p>
            <a:r>
              <a:rPr lang="en-US"/>
              <a:t>Click to edit Master title style</a:t>
            </a:r>
          </a:p>
        </p:txBody>
      </p:sp>
      <p:sp>
        <p:nvSpPr>
          <p:cNvPr id="11" name="Rectangle 6"/>
          <p:cNvSpPr>
            <a:spLocks noGrp="1" noChangeArrowheads="1"/>
          </p:cNvSpPr>
          <p:nvPr>
            <p:ph type="dt" sz="half" idx="10"/>
          </p:nvPr>
        </p:nvSpPr>
        <p:spPr/>
        <p:txBody>
          <a:bodyPr/>
          <a:lstStyle>
            <a:lvl1pPr>
              <a:defRPr/>
            </a:lvl1pPr>
          </a:lstStyle>
          <a:p>
            <a:pPr>
              <a:defRPr/>
            </a:pPr>
            <a:fld id="{574B9474-0099-40F8-B9F5-18C6FDBD190A}" type="datetime1">
              <a:rPr lang="en-US"/>
              <a:pPr>
                <a:defRPr/>
              </a:pPr>
              <a:t>6/17/2014</a:t>
            </a:fld>
            <a:endParaRPr lang="en-US"/>
          </a:p>
        </p:txBody>
      </p:sp>
      <p:sp>
        <p:nvSpPr>
          <p:cNvPr id="12" name="Rectangle 7"/>
          <p:cNvSpPr>
            <a:spLocks noGrp="1" noChangeArrowheads="1"/>
          </p:cNvSpPr>
          <p:nvPr>
            <p:ph type="sldNum" sz="quarter" idx="11"/>
          </p:nvPr>
        </p:nvSpPr>
        <p:spPr/>
        <p:txBody>
          <a:bodyPr/>
          <a:lstStyle>
            <a:lvl1pPr>
              <a:defRPr/>
            </a:lvl1pPr>
          </a:lstStyle>
          <a:p>
            <a:pPr>
              <a:defRPr/>
            </a:pPr>
            <a:fld id="{2FEF620F-83E8-4133-BBA9-F08039C4526B}" type="slidenum">
              <a:rPr lang="en-US"/>
              <a:pPr>
                <a:defRPr/>
              </a:pPr>
              <a:t>‹#›</a:t>
            </a:fld>
            <a:endParaRPr lang="en-US">
              <a:solidFill>
                <a:schemeClr val="bg2"/>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C4891080-72A1-4BE0-A102-D54993753584}"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0A98C1C2-0805-4850-83B3-88D57831B09E}" type="slidenum">
              <a:rPr lang="en-US"/>
              <a:pPr>
                <a:defRPr/>
              </a:pPr>
              <a:t>‹#›</a:t>
            </a:fld>
            <a:endParaRPr lang="en-US">
              <a:solidFill>
                <a:schemeClr val="bg2"/>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76200"/>
            <a:ext cx="2089150" cy="5810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76200"/>
            <a:ext cx="6118225"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D8E18C12-E317-42B4-B6E5-4C59A478EF4C}"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89A7A6C4-74EA-476D-B3D5-08E25F07C22C}" type="slidenum">
              <a:rPr lang="en-US"/>
              <a:pPr>
                <a:defRPr/>
              </a:pPr>
              <a:t>‹#›</a:t>
            </a:fld>
            <a:endParaRPr lang="en-US">
              <a:solidFill>
                <a:schemeClr val="bg2"/>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58900" y="76200"/>
            <a:ext cx="6477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0" y="1562100"/>
            <a:ext cx="8359775" cy="4324350"/>
          </a:xfr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3ACA74D0-9CB9-4EDF-95C0-7F4623601D80}"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C758E86F-745F-453C-B9A1-92E95B719B0F}" type="slidenum">
              <a:rPr lang="en-US"/>
              <a:pPr>
                <a:defRPr/>
              </a:pPr>
              <a:t>‹#›</a:t>
            </a:fld>
            <a:endParaRPr lang="en-US">
              <a:solidFill>
                <a:schemeClr val="bg2"/>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58900" y="76200"/>
            <a:ext cx="6477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6400" y="1562100"/>
            <a:ext cx="8359775" cy="4324350"/>
          </a:xfr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fld id="{F4375449-C40B-4BBA-A2F3-F36DC4BC4192}"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5C21D3C1-64E9-460F-879F-BBBFD7AB7996}" type="slidenum">
              <a:rPr lang="en-US"/>
              <a:pPr>
                <a:defRPr/>
              </a:pPr>
              <a:t>‹#›</a:t>
            </a:fld>
            <a:endParaRPr lang="en-US">
              <a:solidFill>
                <a:schemeClr val="bg2"/>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fld id="{4A32EC3B-2AF2-4AD1-9830-B03B0801DC39}"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F7781BFC-AD6E-433C-8643-5B6C301145D8}" type="slidenum">
              <a:rPr lang="en-US"/>
              <a:pPr>
                <a:defRPr/>
              </a:pPr>
              <a:t>‹#›</a:t>
            </a:fld>
            <a:endParaRPr lang="en-US">
              <a:solidFill>
                <a:schemeClr val="bg2"/>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67298240-F686-48FD-80B4-CE058185D285}" type="datetime1">
              <a:rPr lang="en-US"/>
              <a:pPr>
                <a:defRPr/>
              </a:pPr>
              <a:t>6/17/2014</a:t>
            </a:fld>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10315A23-E3BA-4000-9E3E-8A3F958C1B16}" type="slidenum">
              <a:rPr lang="en-US"/>
              <a:pPr>
                <a:defRPr/>
              </a:pPr>
              <a:t>‹#›</a:t>
            </a:fld>
            <a:endParaRPr lang="en-US">
              <a:solidFill>
                <a:schemeClr val="bg2"/>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62100"/>
            <a:ext cx="41036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562100"/>
            <a:ext cx="41036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fld id="{4A469590-0D89-481A-8761-11FC2F798827}" type="datetime1">
              <a:rPr lang="en-US"/>
              <a:pPr>
                <a:defRPr/>
              </a:pPr>
              <a:t>6/17/2014</a:t>
            </a:fld>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7C8E35F0-D481-4291-B339-AC34531F0EA7}" type="slidenum">
              <a:rPr lang="en-US"/>
              <a:pPr>
                <a:defRPr/>
              </a:pPr>
              <a:t>‹#›</a:t>
            </a:fld>
            <a:endParaRPr lang="en-US">
              <a:solidFill>
                <a:schemeClr val="bg2"/>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fld id="{232EB28B-E85E-4C66-BCCD-B122B5A0E825}" type="datetime1">
              <a:rPr lang="en-US"/>
              <a:pPr>
                <a:defRPr/>
              </a:pPr>
              <a:t>6/17/2014</a:t>
            </a:fld>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966B9F2C-CAD7-422C-BE7C-44A101A7414C}" type="slidenum">
              <a:rPr lang="en-US"/>
              <a:pPr>
                <a:defRPr/>
              </a:pPr>
              <a:t>‹#›</a:t>
            </a:fld>
            <a:endParaRPr lang="en-US">
              <a:solidFill>
                <a:schemeClr val="bg2"/>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fld id="{A4E5F559-2940-4224-938D-8CBC534A6E12}" type="datetime1">
              <a:rPr lang="en-US"/>
              <a:pPr>
                <a:defRPr/>
              </a:pPr>
              <a:t>6/17/2014</a:t>
            </a:fld>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ED2D2A6D-0EAF-4896-BEFB-E90DDA59876B}" type="slidenum">
              <a:rPr lang="en-US"/>
              <a:pPr>
                <a:defRPr/>
              </a:pPr>
              <a:t>‹#›</a:t>
            </a:fld>
            <a:endParaRPr lang="en-US">
              <a:solidFill>
                <a:schemeClr val="bg2"/>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74207B47-A3F8-421C-9197-74506E2F5290}" type="datetime1">
              <a:rPr lang="en-US"/>
              <a:pPr>
                <a:defRPr/>
              </a:pPr>
              <a:t>6/17/2014</a:t>
            </a:fld>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D3920CE6-B468-490D-9CAE-9F518E31F5E2}" type="slidenum">
              <a:rPr lang="en-US"/>
              <a:pPr>
                <a:defRPr/>
              </a:pPr>
              <a:t>‹#›</a:t>
            </a:fld>
            <a:endParaRPr lang="en-US">
              <a:solidFill>
                <a:schemeClr val="bg2"/>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A2A175E3-575E-47E4-9BB8-25DBD3F444F5}" type="datetime1">
              <a:rPr lang="en-US"/>
              <a:pPr>
                <a:defRPr/>
              </a:pPr>
              <a:t>6/17/2014</a:t>
            </a:fld>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3EEDEE33-C56E-4280-A258-9C1E4D3E355F}" type="slidenum">
              <a:rPr lang="en-US"/>
              <a:pPr>
                <a:defRPr/>
              </a:pPr>
              <a:t>‹#›</a:t>
            </a:fld>
            <a:endParaRPr lang="en-US">
              <a:solidFill>
                <a:schemeClr val="bg2"/>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fld id="{08DF1A4E-8456-4640-B90A-65A45828C3A7}" type="datetime1">
              <a:rPr lang="en-US"/>
              <a:pPr>
                <a:defRPr/>
              </a:pPr>
              <a:t>6/17/2014</a:t>
            </a:fld>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49645948-58A6-4DCC-A29A-D53C81332A65}" type="slidenum">
              <a:rPr lang="en-US"/>
              <a:pPr>
                <a:defRPr/>
              </a:pPr>
              <a:t>‹#›</a:t>
            </a:fld>
            <a:endParaRPr lang="en-US">
              <a:solidFill>
                <a:schemeClr val="bg2"/>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406400" y="1562100"/>
            <a:ext cx="83597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endParaRPr lang="en-US" smtClean="0"/>
          </a:p>
        </p:txBody>
      </p:sp>
      <p:sp>
        <p:nvSpPr>
          <p:cNvPr id="1016835" name="Rectangle 3"/>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969696"/>
                </a:solidFill>
                <a:latin typeface="Arial" charset="0"/>
              </a:defRPr>
            </a:lvl1pPr>
          </a:lstStyle>
          <a:p>
            <a:pPr>
              <a:defRPr/>
            </a:pPr>
            <a:fld id="{3C97B129-761D-4DC7-888A-D24A72CA304E}" type="datetime1">
              <a:rPr lang="en-US"/>
              <a:pPr>
                <a:defRPr/>
              </a:pPr>
              <a:t>6/17/2014</a:t>
            </a:fld>
            <a:endParaRPr lang="en-US"/>
          </a:p>
        </p:txBody>
      </p:sp>
      <p:sp>
        <p:nvSpPr>
          <p:cNvPr id="1016836" name="Rectangle 4"/>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charset="0"/>
              </a:defRPr>
            </a:lvl1pPr>
          </a:lstStyle>
          <a:p>
            <a:pPr>
              <a:defRPr/>
            </a:pPr>
            <a:fld id="{FA402579-0C45-4769-9475-84CF414B5D24}" type="slidenum">
              <a:rPr lang="en-US"/>
              <a:pPr>
                <a:defRPr/>
              </a:pPr>
              <a:t>‹#›</a:t>
            </a:fld>
            <a:endParaRPr lang="en-US">
              <a:solidFill>
                <a:schemeClr val="bg2"/>
              </a:solidFill>
            </a:endParaRPr>
          </a:p>
        </p:txBody>
      </p:sp>
      <p:sp>
        <p:nvSpPr>
          <p:cNvPr id="1016837"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11270" name="Rectangle 6"/>
          <p:cNvSpPr>
            <a:spLocks noGrp="1" noChangeArrowheads="1"/>
          </p:cNvSpPr>
          <p:nvPr>
            <p:ph type="title"/>
          </p:nvPr>
        </p:nvSpPr>
        <p:spPr bwMode="auto">
          <a:xfrm>
            <a:off x="1358900" y="76200"/>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16839" name="Line 7"/>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a:p>
        </p:txBody>
      </p:sp>
      <p:pic>
        <p:nvPicPr>
          <p:cNvPr id="11272" name="Picture 8" descr="afsymbol"/>
          <p:cNvPicPr>
            <a:picLocks noChangeAspect="1" noChangeArrowheads="1"/>
          </p:cNvPicPr>
          <p:nvPr/>
        </p:nvPicPr>
        <p:blipFill>
          <a:blip r:embed="rId15" cstate="print"/>
          <a:srcRect/>
          <a:stretch>
            <a:fillRect/>
          </a:stretch>
        </p:blipFill>
        <p:spPr bwMode="auto">
          <a:xfrm>
            <a:off x="125413" y="161925"/>
            <a:ext cx="1173162" cy="925513"/>
          </a:xfrm>
          <a:prstGeom prst="rect">
            <a:avLst/>
          </a:prstGeom>
          <a:noFill/>
          <a:ln w="9525">
            <a:noFill/>
            <a:miter lim="800000"/>
            <a:headEnd/>
            <a:tailEnd/>
          </a:ln>
        </p:spPr>
      </p:pic>
      <p:pic>
        <p:nvPicPr>
          <p:cNvPr id="11273" name="Picture 9"/>
          <p:cNvPicPr>
            <a:picLocks noChangeAspect="1" noChangeArrowheads="1"/>
          </p:cNvPicPr>
          <p:nvPr/>
        </p:nvPicPr>
        <p:blipFill>
          <a:blip r:embed="rId16" cstate="print"/>
          <a:srcRect l="8618" t="5467" r="10608" b="11618"/>
          <a:stretch>
            <a:fillRect/>
          </a:stretch>
        </p:blipFill>
        <p:spPr bwMode="auto">
          <a:xfrm>
            <a:off x="7934325" y="85725"/>
            <a:ext cx="1084263" cy="1079500"/>
          </a:xfrm>
          <a:prstGeom prst="rect">
            <a:avLst/>
          </a:prstGeom>
          <a:noFill/>
          <a:ln w="9525">
            <a:noFill/>
            <a:miter lim="800000"/>
            <a:headEnd/>
            <a:tailEnd/>
          </a:ln>
        </p:spPr>
      </p:pic>
      <p:sp>
        <p:nvSpPr>
          <p:cNvPr id="1016842" name="Line 10"/>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eaLnBrk="0" hangingPunct="0">
              <a:defRPr/>
            </a:pPr>
            <a:endParaRPr lang="en-US"/>
          </a:p>
        </p:txBody>
      </p:sp>
      <p:pic>
        <p:nvPicPr>
          <p:cNvPr id="11275" name="Picture 11"/>
          <p:cNvPicPr>
            <a:picLocks noChangeAspect="1" noChangeArrowheads="1"/>
          </p:cNvPicPr>
          <p:nvPr userDrawn="1"/>
        </p:nvPicPr>
        <p:blipFill>
          <a:blip r:embed="rId16" cstate="print"/>
          <a:srcRect l="8618" t="5467" r="10608" b="11618"/>
          <a:stretch>
            <a:fillRect/>
          </a:stretch>
        </p:blipFill>
        <p:spPr bwMode="auto">
          <a:xfrm>
            <a:off x="7934325" y="85725"/>
            <a:ext cx="1084263"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8"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Lst>
  <p:transition/>
  <p:hf hdr="0" ftr="0"/>
  <p:txStyles>
    <p:titleStyle>
      <a:lvl1pPr algn="ctr" rtl="0" eaLnBrk="0" fontAlgn="base" hangingPunct="0">
        <a:spcBef>
          <a:spcPct val="0"/>
        </a:spcBef>
        <a:spcAft>
          <a:spcPct val="0"/>
        </a:spcAft>
        <a:defRPr sz="3600" b="1" i="1">
          <a:solidFill>
            <a:schemeClr val="tx1"/>
          </a:solidFill>
          <a:latin typeface="+mj-lt"/>
          <a:ea typeface="+mj-ea"/>
          <a:cs typeface="+mj-cs"/>
        </a:defRPr>
      </a:lvl1pPr>
      <a:lvl2pPr algn="ctr" rtl="0" eaLnBrk="0" fontAlgn="base" hangingPunct="0">
        <a:spcBef>
          <a:spcPct val="0"/>
        </a:spcBef>
        <a:spcAft>
          <a:spcPct val="0"/>
        </a:spcAft>
        <a:defRPr sz="3600" b="1" i="1">
          <a:solidFill>
            <a:schemeClr val="tx1"/>
          </a:solidFill>
          <a:latin typeface="Arial" charset="0"/>
        </a:defRPr>
      </a:lvl2pPr>
      <a:lvl3pPr algn="ctr" rtl="0" eaLnBrk="0" fontAlgn="base" hangingPunct="0">
        <a:spcBef>
          <a:spcPct val="0"/>
        </a:spcBef>
        <a:spcAft>
          <a:spcPct val="0"/>
        </a:spcAft>
        <a:defRPr sz="3600" b="1" i="1">
          <a:solidFill>
            <a:schemeClr val="tx1"/>
          </a:solidFill>
          <a:latin typeface="Arial" charset="0"/>
        </a:defRPr>
      </a:lvl3pPr>
      <a:lvl4pPr algn="ctr" rtl="0" eaLnBrk="0" fontAlgn="base" hangingPunct="0">
        <a:spcBef>
          <a:spcPct val="0"/>
        </a:spcBef>
        <a:spcAft>
          <a:spcPct val="0"/>
        </a:spcAft>
        <a:defRPr sz="3600" b="1" i="1">
          <a:solidFill>
            <a:schemeClr val="tx1"/>
          </a:solidFill>
          <a:latin typeface="Arial" charset="0"/>
        </a:defRPr>
      </a:lvl4pPr>
      <a:lvl5pPr algn="ctr" rtl="0" eaLnBrk="0" fontAlgn="base" hangingPunct="0">
        <a:spcBef>
          <a:spcPct val="0"/>
        </a:spcBef>
        <a:spcAft>
          <a:spcPct val="0"/>
        </a:spcAft>
        <a:defRPr sz="3600" b="1" i="1">
          <a:solidFill>
            <a:schemeClr val="tx1"/>
          </a:solidFill>
          <a:latin typeface="Arial" charset="0"/>
        </a:defRPr>
      </a:lvl5pPr>
      <a:lvl6pPr marL="457200" algn="ctr" rtl="0" eaLnBrk="0" fontAlgn="base" hangingPunct="0">
        <a:spcBef>
          <a:spcPct val="0"/>
        </a:spcBef>
        <a:spcAft>
          <a:spcPct val="0"/>
        </a:spcAft>
        <a:defRPr sz="3600" b="1" i="1">
          <a:solidFill>
            <a:schemeClr val="tx1"/>
          </a:solidFill>
          <a:latin typeface="Arial" charset="0"/>
        </a:defRPr>
      </a:lvl6pPr>
      <a:lvl7pPr marL="914400" algn="ctr" rtl="0" eaLnBrk="0" fontAlgn="base" hangingPunct="0">
        <a:spcBef>
          <a:spcPct val="0"/>
        </a:spcBef>
        <a:spcAft>
          <a:spcPct val="0"/>
        </a:spcAft>
        <a:defRPr sz="3600" b="1" i="1">
          <a:solidFill>
            <a:schemeClr val="tx1"/>
          </a:solidFill>
          <a:latin typeface="Arial" charset="0"/>
        </a:defRPr>
      </a:lvl7pPr>
      <a:lvl8pPr marL="1371600" algn="ctr" rtl="0" eaLnBrk="0" fontAlgn="base" hangingPunct="0">
        <a:spcBef>
          <a:spcPct val="0"/>
        </a:spcBef>
        <a:spcAft>
          <a:spcPct val="0"/>
        </a:spcAft>
        <a:defRPr sz="3600" b="1" i="1">
          <a:solidFill>
            <a:schemeClr val="tx1"/>
          </a:solidFill>
          <a:latin typeface="Arial" charset="0"/>
        </a:defRPr>
      </a:lvl8pPr>
      <a:lvl9pPr marL="1828800" algn="ctr" rtl="0" eaLnBrk="0" fontAlgn="base" hangingPunct="0">
        <a:spcBef>
          <a:spcPct val="0"/>
        </a:spcBef>
        <a:spcAft>
          <a:spcPct val="0"/>
        </a:spcAft>
        <a:defRPr sz="3600" b="1" i="1">
          <a:solidFill>
            <a:schemeClr val="tx1"/>
          </a:solidFill>
          <a:latin typeface="Arial" charset="0"/>
        </a:defRPr>
      </a:lvl9pPr>
    </p:titleStyle>
    <p:bodyStyle>
      <a:lvl1pPr marL="406400" indent="-406400" algn="l" rtl="0" eaLnBrk="0" fontAlgn="base" hangingPunct="0">
        <a:lnSpc>
          <a:spcPct val="85000"/>
        </a:lnSpc>
        <a:spcBef>
          <a:spcPct val="50000"/>
        </a:spcBef>
        <a:spcAft>
          <a:spcPct val="0"/>
        </a:spcAft>
        <a:buClr>
          <a:srgbClr val="151C77"/>
        </a:buClr>
        <a:buSzPct val="85000"/>
        <a:buFont typeface="Wingdings" pitchFamily="2" charset="2"/>
        <a:buChar char="n"/>
        <a:defRPr sz="2600" b="1">
          <a:solidFill>
            <a:schemeClr val="tx1"/>
          </a:solidFill>
          <a:latin typeface="+mn-lt"/>
          <a:ea typeface="+mn-ea"/>
          <a:cs typeface="+mn-cs"/>
        </a:defRPr>
      </a:lvl1pPr>
      <a:lvl2pPr marL="803275" indent="-282575" algn="l" rtl="0" eaLnBrk="0" fontAlgn="base" hangingPunct="0">
        <a:lnSpc>
          <a:spcPct val="85000"/>
        </a:lnSpc>
        <a:spcBef>
          <a:spcPct val="50000"/>
        </a:spcBef>
        <a:spcAft>
          <a:spcPct val="0"/>
        </a:spcAft>
        <a:buClr>
          <a:srgbClr val="151C77"/>
        </a:buClr>
        <a:buSzPct val="85000"/>
        <a:buFont typeface="Arial" charset="0"/>
        <a:buChar char="–"/>
        <a:defRPr sz="2400">
          <a:solidFill>
            <a:schemeClr val="tx1"/>
          </a:solidFill>
          <a:latin typeface="+mn-lt"/>
        </a:defRPr>
      </a:lvl2pPr>
      <a:lvl3pPr marL="1141413" indent="-223838" algn="l" rtl="0" eaLnBrk="0" fontAlgn="base" hangingPunct="0">
        <a:lnSpc>
          <a:spcPct val="85000"/>
        </a:lnSpc>
        <a:spcBef>
          <a:spcPct val="50000"/>
        </a:spcBef>
        <a:spcAft>
          <a:spcPct val="0"/>
        </a:spcAft>
        <a:buClr>
          <a:srgbClr val="151C77"/>
        </a:buClr>
        <a:buSzPct val="85000"/>
        <a:buFont typeface="Symbol" pitchFamily="18" charset="2"/>
        <a:buChar char="·"/>
        <a:defRPr sz="2200">
          <a:solidFill>
            <a:schemeClr val="tx1"/>
          </a:solidFill>
          <a:latin typeface="+mn-lt"/>
        </a:defRPr>
      </a:lvl3pPr>
      <a:lvl4pPr marL="1555750" indent="-300038" algn="l" rtl="0" eaLnBrk="0" fontAlgn="base" hangingPunct="0">
        <a:lnSpc>
          <a:spcPct val="85000"/>
        </a:lnSpc>
        <a:spcBef>
          <a:spcPct val="50000"/>
        </a:spcBef>
        <a:spcAft>
          <a:spcPct val="0"/>
        </a:spcAft>
        <a:buClr>
          <a:srgbClr val="003399"/>
        </a:buClr>
        <a:buSzPct val="85000"/>
        <a:buFont typeface="Wingdings" pitchFamily="2" charset="2"/>
        <a:buChar char="w"/>
        <a:defRPr>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j-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j-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j-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j-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mil/PDB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usaf.pentagon.saf-mr.mbx.PDBRPA@mail.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wma"/><Relationship Id="rId7" Type="http://schemas.openxmlformats.org/officeDocument/2006/relationships/image" Target="../media/image4.jp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audio" Target="../media/media2.wma"/><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hyperlink" Target="mailto:usaf.pentagon.saf-mr.mbx.PDBRPA@mail.mil" TargetMode="External"/><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dt" sz="quarter" idx="10"/>
          </p:nvPr>
        </p:nvSpPr>
        <p:spPr>
          <a:noFill/>
        </p:spPr>
        <p:txBody>
          <a:bodyPr/>
          <a:lstStyle/>
          <a:p>
            <a:fld id="{4AE7231E-D456-4937-A852-56612931CDB8}" type="datetime1">
              <a:rPr lang="en-US" smtClean="0"/>
              <a:pPr/>
              <a:t>6/17/2014</a:t>
            </a:fld>
            <a:endParaRPr lang="en-US" smtClean="0"/>
          </a:p>
        </p:txBody>
      </p:sp>
      <p:sp>
        <p:nvSpPr>
          <p:cNvPr id="41987" name="Rectangle 7"/>
          <p:cNvSpPr>
            <a:spLocks noGrp="1" noChangeArrowheads="1"/>
          </p:cNvSpPr>
          <p:nvPr>
            <p:ph type="sldNum" sz="quarter" idx="11"/>
          </p:nvPr>
        </p:nvSpPr>
        <p:spPr>
          <a:noFill/>
        </p:spPr>
        <p:txBody>
          <a:bodyPr/>
          <a:lstStyle/>
          <a:p>
            <a:fld id="{D18B9FBD-DA98-4DAA-B17B-649F4B5B6068}" type="slidenum">
              <a:rPr lang="en-US" smtClean="0"/>
              <a:pPr/>
              <a:t>1</a:t>
            </a:fld>
            <a:endParaRPr lang="en-US" smtClean="0">
              <a:solidFill>
                <a:schemeClr val="bg2"/>
              </a:solidFill>
            </a:endParaRPr>
          </a:p>
        </p:txBody>
      </p:sp>
      <p:sp>
        <p:nvSpPr>
          <p:cNvPr id="41988" name="Rectangle 2"/>
          <p:cNvSpPr>
            <a:spLocks noGrp="1" noChangeArrowheads="1"/>
          </p:cNvSpPr>
          <p:nvPr>
            <p:ph type="ctrTitle"/>
          </p:nvPr>
        </p:nvSpPr>
        <p:spPr/>
        <p:txBody>
          <a:bodyPr/>
          <a:lstStyle/>
          <a:p>
            <a:pPr>
              <a:defRPr/>
            </a:pPr>
            <a:r>
              <a:rPr lang="en-US" dirty="0" smtClean="0"/>
              <a:t>DoD Physical Disability Board of Review (DoD PDBR)</a:t>
            </a:r>
            <a:br>
              <a:rPr lang="en-US" dirty="0" smtClean="0"/>
            </a:br>
            <a:r>
              <a:rPr lang="en-US" dirty="0" smtClean="0"/>
              <a:t>(Air Force Lead Component</a:t>
            </a:r>
            <a:r>
              <a:rPr lang="en-US" dirty="0" smtClean="0">
                <a:latin typeface="+mn-lt"/>
              </a:rPr>
              <a:t>)</a:t>
            </a:r>
          </a:p>
        </p:txBody>
      </p:sp>
      <p:sp>
        <p:nvSpPr>
          <p:cNvPr id="5" name="Rectangle 2"/>
          <p:cNvSpPr txBox="1">
            <a:spLocks noChangeArrowheads="1"/>
          </p:cNvSpPr>
          <p:nvPr/>
        </p:nvSpPr>
        <p:spPr bwMode="auto">
          <a:xfrm>
            <a:off x="3752850" y="4438650"/>
            <a:ext cx="4895850" cy="1435100"/>
          </a:xfrm>
          <a:prstGeom prst="rect">
            <a:avLst/>
          </a:prstGeom>
          <a:noFill/>
          <a:ln w="9525">
            <a:noFill/>
            <a:miter lim="800000"/>
            <a:headEnd/>
            <a:tailEnd/>
          </a:ln>
        </p:spPr>
        <p:txBody>
          <a:bodyPr anchor="ctr"/>
          <a:lstStyle/>
          <a:p>
            <a:pPr algn="ctr" eaLnBrk="0" hangingPunct="0">
              <a:defRPr/>
            </a:pPr>
            <a:r>
              <a:rPr lang="en-US" sz="3600" b="1" kern="0" dirty="0" smtClean="0">
                <a:latin typeface="+mj-lt"/>
                <a:ea typeface="+mj-ea"/>
                <a:cs typeface="+mj-cs"/>
              </a:rPr>
              <a:t>Mr. James Davis</a:t>
            </a:r>
          </a:p>
          <a:p>
            <a:pPr algn="ctr" eaLnBrk="0" hangingPunct="0">
              <a:defRPr/>
            </a:pPr>
            <a:r>
              <a:rPr lang="en-US" sz="3600" b="1" kern="0" dirty="0" smtClean="0">
                <a:latin typeface="+mj-lt"/>
                <a:ea typeface="+mj-ea"/>
                <a:cs typeface="+mj-cs"/>
              </a:rPr>
              <a:t>Director</a:t>
            </a:r>
            <a:endParaRPr lang="en-US" sz="3600" b="1" kern="0" dirty="0">
              <a:latin typeface="+mj-lt"/>
              <a:ea typeface="+mj-ea"/>
              <a:cs typeface="+mj-cs"/>
            </a:endParaRPr>
          </a:p>
        </p:txBody>
      </p:sp>
    </p:spTree>
    <p:extLst>
      <p:ext uri="{BB962C8B-B14F-4D97-AF65-F5344CB8AC3E}">
        <p14:creationId xmlns:p14="http://schemas.microsoft.com/office/powerpoint/2010/main" val="37687996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A4E5F559-2940-4224-938D-8CBC534A6E12}" type="datetime1">
              <a:rPr lang="en-US" smtClean="0"/>
              <a:pPr>
                <a:defRPr/>
              </a:pPr>
              <a:t>6/17/2014</a:t>
            </a:fld>
            <a:endParaRPr lang="en-US"/>
          </a:p>
        </p:txBody>
      </p:sp>
      <p:sp>
        <p:nvSpPr>
          <p:cNvPr id="4" name="Slide Number Placeholder 3"/>
          <p:cNvSpPr>
            <a:spLocks noGrp="1"/>
          </p:cNvSpPr>
          <p:nvPr>
            <p:ph type="sldNum" sz="quarter" idx="11"/>
          </p:nvPr>
        </p:nvSpPr>
        <p:spPr/>
        <p:txBody>
          <a:bodyPr/>
          <a:lstStyle/>
          <a:p>
            <a:pPr>
              <a:defRPr/>
            </a:pPr>
            <a:fld id="{ED2D2A6D-0EAF-4896-BEFB-E90DDA59876B}" type="slidenum">
              <a:rPr lang="en-US" smtClean="0"/>
              <a:pPr>
                <a:defRPr/>
              </a:pPr>
              <a:t>10</a:t>
            </a:fld>
            <a:endParaRPr lang="en-US">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8650583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A4E5F559-2940-4224-938D-8CBC534A6E12}" type="datetime1">
              <a:rPr lang="en-US" smtClean="0"/>
              <a:pPr>
                <a:defRPr/>
              </a:pPr>
              <a:t>6/17/2014</a:t>
            </a:fld>
            <a:endParaRPr lang="en-US"/>
          </a:p>
        </p:txBody>
      </p:sp>
      <p:sp>
        <p:nvSpPr>
          <p:cNvPr id="4" name="Slide Number Placeholder 3"/>
          <p:cNvSpPr>
            <a:spLocks noGrp="1"/>
          </p:cNvSpPr>
          <p:nvPr>
            <p:ph type="sldNum" sz="quarter" idx="11"/>
          </p:nvPr>
        </p:nvSpPr>
        <p:spPr/>
        <p:txBody>
          <a:bodyPr/>
          <a:lstStyle/>
          <a:p>
            <a:pPr>
              <a:defRPr/>
            </a:pPr>
            <a:fld id="{ED2D2A6D-0EAF-4896-BEFB-E90DDA59876B}" type="slidenum">
              <a:rPr lang="en-US" smtClean="0"/>
              <a:pPr>
                <a:defRPr/>
              </a:pPr>
              <a:t>11</a:t>
            </a:fld>
            <a:endParaRPr lang="en-US">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8" name="Rectangle 7"/>
          <p:cNvSpPr/>
          <p:nvPr/>
        </p:nvSpPr>
        <p:spPr bwMode="auto">
          <a:xfrm>
            <a:off x="5724938" y="4063116"/>
            <a:ext cx="2210463" cy="5486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Scan, attach and email completed application to this address</a:t>
            </a:r>
            <a:r>
              <a:rPr kumimoji="0" lang="en-US" sz="1800" b="0" i="0" u="none" strike="noStrike" cap="none" normalizeH="0" baseline="0" dirty="0" smtClean="0">
                <a:ln>
                  <a:noFill/>
                </a:ln>
                <a:solidFill>
                  <a:schemeClr val="tx1"/>
                </a:solidFill>
                <a:effectLst/>
                <a:latin typeface="Arial" charset="0"/>
              </a:rPr>
              <a:t>.</a:t>
            </a:r>
          </a:p>
        </p:txBody>
      </p:sp>
      <p:cxnSp>
        <p:nvCxnSpPr>
          <p:cNvPr id="10" name="Straight Arrow Connector 9"/>
          <p:cNvCxnSpPr/>
          <p:nvPr/>
        </p:nvCxnSpPr>
        <p:spPr bwMode="auto">
          <a:xfrm flipH="1">
            <a:off x="5724938" y="4611756"/>
            <a:ext cx="405518" cy="19878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783732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A4E5F559-2940-4224-938D-8CBC534A6E12}" type="datetime1">
              <a:rPr lang="en-US" smtClean="0"/>
              <a:pPr>
                <a:defRPr/>
              </a:pPr>
              <a:t>6/17/2014</a:t>
            </a:fld>
            <a:endParaRPr lang="en-US"/>
          </a:p>
        </p:txBody>
      </p:sp>
      <p:sp>
        <p:nvSpPr>
          <p:cNvPr id="4" name="Slide Number Placeholder 3"/>
          <p:cNvSpPr>
            <a:spLocks noGrp="1"/>
          </p:cNvSpPr>
          <p:nvPr>
            <p:ph type="sldNum" sz="quarter" idx="11"/>
          </p:nvPr>
        </p:nvSpPr>
        <p:spPr/>
        <p:txBody>
          <a:bodyPr/>
          <a:lstStyle/>
          <a:p>
            <a:pPr>
              <a:defRPr/>
            </a:pPr>
            <a:fld id="{ED2D2A6D-0EAF-4896-BEFB-E90DDA59876B}" type="slidenum">
              <a:rPr lang="en-US" smtClean="0"/>
              <a:pPr>
                <a:defRPr/>
              </a:pPr>
              <a:t>12</a:t>
            </a:fld>
            <a:endParaRPr lang="en-US">
              <a:solidFill>
                <a:schemeClr val="bg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8494439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pPr eaLnBrk="1" hangingPunct="1"/>
            <a:fld id="{4F8DA4FF-B667-4705-911A-2262B14849C0}" type="slidenum">
              <a:rPr lang="en-US" smtClean="0">
                <a:latin typeface="Arial" pitchFamily="34" charset="0"/>
              </a:rPr>
              <a:pPr eaLnBrk="1" hangingPunct="1"/>
              <a:t>13</a:t>
            </a:fld>
            <a:endParaRPr lang="en-US" dirty="0" smtClean="0">
              <a:solidFill>
                <a:schemeClr val="bg2"/>
              </a:solidFill>
              <a:latin typeface="Arial" pitchFamily="34" charset="0"/>
            </a:endParaRPr>
          </a:p>
        </p:txBody>
      </p:sp>
      <p:sp>
        <p:nvSpPr>
          <p:cNvPr id="48131" name="Rectangle 2"/>
          <p:cNvSpPr>
            <a:spLocks noGrp="1" noChangeArrowheads="1"/>
          </p:cNvSpPr>
          <p:nvPr>
            <p:ph type="title"/>
          </p:nvPr>
        </p:nvSpPr>
        <p:spPr>
          <a:xfrm>
            <a:off x="1335314" y="76200"/>
            <a:ext cx="6589486" cy="1143000"/>
          </a:xfrm>
        </p:spPr>
        <p:txBody>
          <a:bodyPr/>
          <a:lstStyle/>
          <a:p>
            <a:r>
              <a:rPr lang="en-US" sz="3200" dirty="0" smtClean="0">
                <a:cs typeface="Times New Roman" pitchFamily="18" charset="0"/>
              </a:rPr>
              <a:t>Bottom Line</a:t>
            </a:r>
            <a:endParaRPr lang="en-US" sz="3200" dirty="0" smtClean="0"/>
          </a:p>
        </p:txBody>
      </p:sp>
      <p:sp>
        <p:nvSpPr>
          <p:cNvPr id="48132" name="Rectangle 3"/>
          <p:cNvSpPr>
            <a:spLocks noGrp="1" noChangeArrowheads="1"/>
          </p:cNvSpPr>
          <p:nvPr>
            <p:ph type="body" idx="1"/>
          </p:nvPr>
        </p:nvSpPr>
        <p:spPr>
          <a:xfrm>
            <a:off x="406400" y="1470022"/>
            <a:ext cx="8505825" cy="4872722"/>
          </a:xfrm>
        </p:spPr>
        <p:txBody>
          <a:bodyPr/>
          <a:lstStyle/>
          <a:p>
            <a:endParaRPr lang="en-US" sz="2000" dirty="0" smtClean="0"/>
          </a:p>
          <a:p>
            <a:r>
              <a:rPr lang="en-US" sz="2000" dirty="0" smtClean="0"/>
              <a:t>What we need from you</a:t>
            </a:r>
          </a:p>
          <a:p>
            <a:pPr lvl="1">
              <a:buSzPct val="100000"/>
              <a:buFont typeface="Wingdings" pitchFamily="2" charset="2"/>
              <a:buChar char="§"/>
            </a:pPr>
            <a:r>
              <a:rPr lang="en-US" sz="1800" dirty="0">
                <a:cs typeface="Times New Roman" pitchFamily="18" charset="0"/>
              </a:rPr>
              <a:t>Reach out to eligible Veterans</a:t>
            </a:r>
          </a:p>
          <a:p>
            <a:pPr lvl="1">
              <a:buSzPct val="100000"/>
              <a:buFont typeface="Wingdings" pitchFamily="2" charset="2"/>
              <a:buChar char="§"/>
            </a:pPr>
            <a:r>
              <a:rPr lang="en-US" sz="1800" dirty="0">
                <a:cs typeface="Times New Roman" pitchFamily="18" charset="0"/>
              </a:rPr>
              <a:t>Assist in preparation of applications</a:t>
            </a:r>
          </a:p>
          <a:p>
            <a:pPr lvl="1">
              <a:buSzPct val="100000"/>
              <a:buFont typeface="Wingdings" pitchFamily="2" charset="2"/>
              <a:buChar char="§"/>
            </a:pPr>
            <a:r>
              <a:rPr lang="en-US" sz="1800" dirty="0">
                <a:cs typeface="Times New Roman" pitchFamily="18" charset="0"/>
              </a:rPr>
              <a:t>Forward completed applications to PDBR</a:t>
            </a:r>
          </a:p>
          <a:p>
            <a:pPr lvl="1">
              <a:buSzPct val="100000"/>
              <a:buFont typeface="Wingdings" pitchFamily="2" charset="2"/>
              <a:buChar char="§"/>
            </a:pPr>
            <a:r>
              <a:rPr lang="en-US" sz="1800" dirty="0">
                <a:cs typeface="Times New Roman" pitchFamily="18" charset="0"/>
              </a:rPr>
              <a:t>Assist in notification of final decisions</a:t>
            </a:r>
          </a:p>
          <a:p>
            <a:pPr marL="520700" lvl="1" indent="0">
              <a:buSzPct val="100000"/>
              <a:buNone/>
            </a:pPr>
            <a:endParaRPr lang="en-US" sz="1800" dirty="0">
              <a:cs typeface="Times New Roman" pitchFamily="18" charset="0"/>
            </a:endParaRPr>
          </a:p>
        </p:txBody>
      </p:sp>
      <p:sp>
        <p:nvSpPr>
          <p:cNvPr id="4" name="Horizontal Scroll 3"/>
          <p:cNvSpPr/>
          <p:nvPr/>
        </p:nvSpPr>
        <p:spPr bwMode="auto">
          <a:xfrm>
            <a:off x="654148" y="4790050"/>
            <a:ext cx="7659859" cy="1519310"/>
          </a:xfrm>
          <a:prstGeom prst="horizontalScroll">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solidFill>
                  <a:srgbClr val="FFFF00"/>
                </a:solidFill>
              </a:rPr>
              <a:t>PDBR Needs You to Champion for Homeless Veterans</a:t>
            </a:r>
          </a:p>
          <a:p>
            <a:pPr algn="ctr"/>
            <a:r>
              <a:rPr lang="en-US" sz="2400" b="1" dirty="0">
                <a:solidFill>
                  <a:srgbClr val="FFFF00"/>
                </a:solidFill>
              </a:rPr>
              <a:t> in Completing &amp; Filing Necessary Actions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8273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pPr eaLnBrk="1" hangingPunct="1"/>
            <a:fld id="{4F8DA4FF-B667-4705-911A-2262B14849C0}" type="slidenum">
              <a:rPr lang="en-US" smtClean="0">
                <a:latin typeface="Arial" pitchFamily="34" charset="0"/>
              </a:rPr>
              <a:pPr eaLnBrk="1" hangingPunct="1"/>
              <a:t>14</a:t>
            </a:fld>
            <a:endParaRPr lang="en-US" dirty="0" smtClean="0">
              <a:solidFill>
                <a:srgbClr val="333333"/>
              </a:solidFill>
              <a:latin typeface="Arial" pitchFamily="34" charset="0"/>
            </a:endParaRPr>
          </a:p>
        </p:txBody>
      </p:sp>
      <p:sp>
        <p:nvSpPr>
          <p:cNvPr id="48131" name="Rectangle 2"/>
          <p:cNvSpPr>
            <a:spLocks noGrp="1" noChangeArrowheads="1"/>
          </p:cNvSpPr>
          <p:nvPr>
            <p:ph type="title"/>
          </p:nvPr>
        </p:nvSpPr>
        <p:spPr>
          <a:xfrm>
            <a:off x="1335314" y="76200"/>
            <a:ext cx="6589486" cy="1143000"/>
          </a:xfrm>
        </p:spPr>
        <p:txBody>
          <a:bodyPr/>
          <a:lstStyle/>
          <a:p>
            <a:endParaRPr lang="en-US" sz="3200" dirty="0" smtClean="0"/>
          </a:p>
        </p:txBody>
      </p:sp>
      <p:sp>
        <p:nvSpPr>
          <p:cNvPr id="48132" name="Rectangle 3"/>
          <p:cNvSpPr>
            <a:spLocks noGrp="1" noChangeArrowheads="1"/>
          </p:cNvSpPr>
          <p:nvPr>
            <p:ph type="body" idx="1"/>
          </p:nvPr>
        </p:nvSpPr>
        <p:spPr>
          <a:xfrm>
            <a:off x="406400" y="1470022"/>
            <a:ext cx="8505825" cy="4872722"/>
          </a:xfrm>
        </p:spPr>
        <p:txBody>
          <a:bodyPr/>
          <a:lstStyle/>
          <a:p>
            <a:endParaRPr lang="en-US" sz="2000" dirty="0" smtClean="0"/>
          </a:p>
          <a:p>
            <a:pPr marL="520700" lvl="1" indent="0">
              <a:buSzPct val="100000"/>
              <a:buNone/>
            </a:pPr>
            <a:endParaRPr lang="en-US" sz="1800" dirty="0">
              <a:cs typeface="Times New Roman" pitchFamily="18" charset="0"/>
            </a:endParaRPr>
          </a:p>
        </p:txBody>
      </p:sp>
      <p:sp>
        <p:nvSpPr>
          <p:cNvPr id="4" name="Horizontal Scroll 3"/>
          <p:cNvSpPr/>
          <p:nvPr/>
        </p:nvSpPr>
        <p:spPr bwMode="auto">
          <a:xfrm>
            <a:off x="654148" y="2841674"/>
            <a:ext cx="7659859" cy="1132449"/>
          </a:xfrm>
          <a:prstGeom prst="horizontalScroll">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400" b="1" dirty="0" smtClean="0">
                <a:solidFill>
                  <a:srgbClr val="FFFF00"/>
                </a:solidFill>
              </a:rPr>
              <a:t>Questions</a:t>
            </a:r>
            <a:endParaRPr lang="en-US" sz="4400" b="1" dirty="0">
              <a:solidFill>
                <a:srgbClr val="FFFF00"/>
              </a:solidFill>
            </a:endParaRPr>
          </a:p>
          <a:p>
            <a:pPr eaLnBrk="0" hangingPunct="0"/>
            <a:endParaRPr lang="en-US" dirty="0" smtClean="0">
              <a:solidFill>
                <a:srgbClr val="000000"/>
              </a:solidFill>
            </a:endParaRPr>
          </a:p>
        </p:txBody>
      </p:sp>
      <p:sp>
        <p:nvSpPr>
          <p:cNvPr id="2" name="TextBox 1"/>
          <p:cNvSpPr txBox="1"/>
          <p:nvPr/>
        </p:nvSpPr>
        <p:spPr>
          <a:xfrm>
            <a:off x="1350498" y="4586068"/>
            <a:ext cx="6253090" cy="923330"/>
          </a:xfrm>
          <a:prstGeom prst="rect">
            <a:avLst/>
          </a:prstGeom>
          <a:noFill/>
        </p:spPr>
        <p:txBody>
          <a:bodyPr wrap="square" rtlCol="0">
            <a:spAutoFit/>
          </a:bodyPr>
          <a:lstStyle/>
          <a:p>
            <a:pPr algn="ctr"/>
            <a:r>
              <a:rPr lang="en-US" dirty="0" smtClean="0">
                <a:hlinkClick r:id="rId3"/>
              </a:rPr>
              <a:t>www.health.mil/PDBR</a:t>
            </a:r>
            <a:endParaRPr lang="en-US" dirty="0" smtClean="0"/>
          </a:p>
          <a:p>
            <a:pPr algn="ctr"/>
            <a:endParaRPr lang="en-US" dirty="0" smtClean="0"/>
          </a:p>
          <a:p>
            <a:pPr algn="ctr"/>
            <a:r>
              <a:rPr lang="en-US" dirty="0" smtClean="0"/>
              <a:t>Email</a:t>
            </a:r>
            <a:r>
              <a:rPr lang="en-US" dirty="0"/>
              <a:t>:  </a:t>
            </a:r>
            <a:r>
              <a:rPr lang="en-US" dirty="0" smtClean="0">
                <a:hlinkClick r:id="rId4"/>
              </a:rPr>
              <a:t>usaf.pentagon.saf-mr.mbx.PDBRPA@mail.mil</a:t>
            </a:r>
            <a:r>
              <a:rPr lang="en-US" dirty="0" smtClean="0"/>
              <a:t> </a:t>
            </a:r>
            <a:endParaRPr lang="en-US" dirty="0"/>
          </a:p>
        </p:txBody>
      </p:sp>
    </p:spTree>
    <p:extLst>
      <p:ext uri="{BB962C8B-B14F-4D97-AF65-F5344CB8AC3E}">
        <p14:creationId xmlns:p14="http://schemas.microsoft.com/office/powerpoint/2010/main" val="58363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6E5BBFDC-ACFD-4EC4-A016-293FE9DB718A}" type="slidenum">
              <a:rPr lang="en-US" smtClean="0">
                <a:latin typeface="Arial" pitchFamily="34" charset="0"/>
              </a:rPr>
              <a:pPr/>
              <a:t>2</a:t>
            </a:fld>
            <a:endParaRPr lang="en-US" dirty="0" smtClean="0">
              <a:solidFill>
                <a:srgbClr val="808080"/>
              </a:solidFill>
              <a:latin typeface="Arial" pitchFamily="34" charset="0"/>
            </a:endParaRPr>
          </a:p>
        </p:txBody>
      </p:sp>
      <p:sp>
        <p:nvSpPr>
          <p:cNvPr id="44035" name="Rectangle 2"/>
          <p:cNvSpPr>
            <a:spLocks noGrp="1" noChangeArrowheads="1"/>
          </p:cNvSpPr>
          <p:nvPr>
            <p:ph type="title"/>
          </p:nvPr>
        </p:nvSpPr>
        <p:spPr/>
        <p:txBody>
          <a:bodyPr/>
          <a:lstStyle/>
          <a:p>
            <a:r>
              <a:rPr lang="en-US" sz="3200" dirty="0" smtClean="0"/>
              <a:t>Background</a:t>
            </a:r>
          </a:p>
        </p:txBody>
      </p:sp>
      <p:sp>
        <p:nvSpPr>
          <p:cNvPr id="4100" name="Rectangle 3"/>
          <p:cNvSpPr>
            <a:spLocks noGrp="1" noChangeArrowheads="1"/>
          </p:cNvSpPr>
          <p:nvPr>
            <p:ph type="body" idx="1"/>
          </p:nvPr>
        </p:nvSpPr>
        <p:spPr>
          <a:xfrm>
            <a:off x="381000" y="1476600"/>
            <a:ext cx="8382000" cy="5040312"/>
          </a:xfrm>
        </p:spPr>
        <p:txBody>
          <a:bodyPr/>
          <a:lstStyle/>
          <a:p>
            <a:pPr>
              <a:defRPr/>
            </a:pPr>
            <a:endParaRPr lang="en-US" sz="2000" dirty="0" smtClean="0"/>
          </a:p>
          <a:p>
            <a:pPr>
              <a:defRPr/>
            </a:pPr>
            <a:r>
              <a:rPr lang="en-US" sz="2000" dirty="0" smtClean="0"/>
              <a:t>2008 </a:t>
            </a:r>
            <a:r>
              <a:rPr lang="en-US" sz="2000" dirty="0"/>
              <a:t>National Defense Authorization </a:t>
            </a:r>
            <a:r>
              <a:rPr lang="en-US" sz="2000" dirty="0" smtClean="0"/>
              <a:t>Act </a:t>
            </a:r>
          </a:p>
          <a:p>
            <a:pPr lvl="1">
              <a:buSzPct val="100000"/>
              <a:buFont typeface="Wingdings" pitchFamily="2" charset="2"/>
              <a:buChar char="§"/>
              <a:defRPr/>
            </a:pPr>
            <a:r>
              <a:rPr lang="en-US" sz="1800" dirty="0">
                <a:cs typeface="Times New Roman" pitchFamily="18" charset="0"/>
              </a:rPr>
              <a:t>Directed OSD to establish the Physical Disability Board of Review (PDBR)  to review disability </a:t>
            </a:r>
            <a:r>
              <a:rPr lang="en-US" sz="1800" dirty="0" smtClean="0">
                <a:cs typeface="Times New Roman" pitchFamily="18" charset="0"/>
              </a:rPr>
              <a:t>determinations</a:t>
            </a:r>
          </a:p>
          <a:p>
            <a:pPr lvl="2">
              <a:buSzPct val="100000"/>
              <a:buFont typeface="Wingdings" pitchFamily="2" charset="2"/>
              <a:buChar char="§"/>
              <a:defRPr/>
            </a:pPr>
            <a:r>
              <a:rPr lang="en-US" sz="1600" dirty="0" smtClean="0">
                <a:cs typeface="Times New Roman" pitchFamily="18" charset="0"/>
              </a:rPr>
              <a:t> </a:t>
            </a:r>
            <a:r>
              <a:rPr lang="en-US" sz="1600" dirty="0">
                <a:cs typeface="Times New Roman" pitchFamily="18" charset="0"/>
              </a:rPr>
              <a:t>for those discharged with disability severance pay beginning on September 11, 2001 and ending on December 31, </a:t>
            </a:r>
            <a:r>
              <a:rPr lang="en-US" sz="1600" dirty="0" smtClean="0">
                <a:cs typeface="Times New Roman" pitchFamily="18" charset="0"/>
              </a:rPr>
              <a:t>2009 </a:t>
            </a:r>
          </a:p>
          <a:p>
            <a:pPr lvl="2">
              <a:buSzPct val="100000"/>
              <a:buFont typeface="Wingdings" pitchFamily="2" charset="2"/>
              <a:buChar char="§"/>
              <a:defRPr/>
            </a:pPr>
            <a:r>
              <a:rPr lang="en-US" sz="1600" b="1" i="1" dirty="0" smtClean="0">
                <a:cs typeface="Times New Roman" pitchFamily="18" charset="0"/>
              </a:rPr>
              <a:t>and</a:t>
            </a:r>
            <a:r>
              <a:rPr lang="en-US" sz="1600" dirty="0" smtClean="0">
                <a:cs typeface="Times New Roman" pitchFamily="18" charset="0"/>
              </a:rPr>
              <a:t>  </a:t>
            </a:r>
            <a:r>
              <a:rPr lang="en-US" sz="1600" dirty="0">
                <a:cs typeface="Times New Roman" pitchFamily="18" charset="0"/>
              </a:rPr>
              <a:t>rated at 20% or less and found to be ineligible for </a:t>
            </a:r>
            <a:r>
              <a:rPr lang="en-US" sz="1600" dirty="0" smtClean="0">
                <a:cs typeface="Times New Roman" pitchFamily="18" charset="0"/>
              </a:rPr>
              <a:t>retirement</a:t>
            </a:r>
            <a:endParaRPr lang="en-US" sz="1600" dirty="0">
              <a:cs typeface="Times New Roman" pitchFamily="18" charset="0"/>
            </a:endParaRPr>
          </a:p>
          <a:p>
            <a:pPr lvl="1">
              <a:buSzPct val="100000"/>
              <a:buFont typeface="Wingdings" pitchFamily="2" charset="2"/>
              <a:buChar char="§"/>
              <a:defRPr/>
            </a:pPr>
            <a:r>
              <a:rPr lang="en-US" sz="1800" dirty="0" smtClean="0">
                <a:cs typeface="Times New Roman" pitchFamily="18" charset="0"/>
              </a:rPr>
              <a:t>DoD </a:t>
            </a:r>
            <a:r>
              <a:rPr lang="en-US" sz="1800" dirty="0">
                <a:cs typeface="Times New Roman" pitchFamily="18" charset="0"/>
              </a:rPr>
              <a:t>level </a:t>
            </a:r>
            <a:r>
              <a:rPr lang="en-US" sz="1800" dirty="0" smtClean="0">
                <a:cs typeface="Times New Roman" pitchFamily="18" charset="0"/>
              </a:rPr>
              <a:t>Board </a:t>
            </a:r>
            <a:r>
              <a:rPr lang="en-US" sz="1800" dirty="0">
                <a:cs typeface="Times New Roman" pitchFamily="18" charset="0"/>
              </a:rPr>
              <a:t>to reassess </a:t>
            </a:r>
            <a:r>
              <a:rPr lang="en-US" sz="1800" dirty="0" smtClean="0">
                <a:cs typeface="Times New Roman" pitchFamily="18" charset="0"/>
              </a:rPr>
              <a:t>military disability ratings</a:t>
            </a:r>
            <a:endParaRPr lang="en-US" sz="1800" dirty="0">
              <a:cs typeface="Times New Roman" pitchFamily="18" charset="0"/>
            </a:endParaRPr>
          </a:p>
          <a:p>
            <a:pPr lvl="1">
              <a:buSzPct val="100000"/>
              <a:buFont typeface="Wingdings" pitchFamily="2" charset="2"/>
              <a:buChar char="§"/>
              <a:defRPr/>
            </a:pPr>
            <a:r>
              <a:rPr lang="en-US" sz="1800" dirty="0" smtClean="0">
                <a:cs typeface="Times New Roman" pitchFamily="18" charset="0"/>
              </a:rPr>
              <a:t>Secretary of the Air </a:t>
            </a:r>
            <a:r>
              <a:rPr lang="en-US" sz="1800" dirty="0">
                <a:cs typeface="Times New Roman" pitchFamily="18" charset="0"/>
              </a:rPr>
              <a:t>Force chosen as Executive Agent to operate </a:t>
            </a:r>
            <a:r>
              <a:rPr lang="en-US" sz="1800" dirty="0" smtClean="0">
                <a:cs typeface="Times New Roman" pitchFamily="18" charset="0"/>
              </a:rPr>
              <a:t>board </a:t>
            </a:r>
          </a:p>
          <a:p>
            <a:pPr lvl="1">
              <a:buSzPct val="100000"/>
              <a:buFont typeface="Wingdings" pitchFamily="2" charset="2"/>
              <a:buChar char="§"/>
              <a:defRPr/>
            </a:pPr>
            <a:r>
              <a:rPr lang="en-US" sz="1800" dirty="0">
                <a:cs typeface="Times New Roman" pitchFamily="18" charset="0"/>
              </a:rPr>
              <a:t>Joint Collaborative Effort:  </a:t>
            </a:r>
            <a:r>
              <a:rPr lang="en-US" sz="1800" dirty="0" smtClean="0">
                <a:cs typeface="Times New Roman" pitchFamily="18" charset="0"/>
              </a:rPr>
              <a:t>DoD Civilians, Army</a:t>
            </a:r>
            <a:r>
              <a:rPr lang="en-US" sz="1800" dirty="0">
                <a:cs typeface="Times New Roman" pitchFamily="18" charset="0"/>
              </a:rPr>
              <a:t>, Navy, Air Force, Marines, </a:t>
            </a:r>
            <a:r>
              <a:rPr lang="en-US" sz="1800" dirty="0" smtClean="0">
                <a:cs typeface="Times New Roman" pitchFamily="18" charset="0"/>
              </a:rPr>
              <a:t>and Coast </a:t>
            </a:r>
            <a:r>
              <a:rPr lang="en-US" sz="1800" dirty="0">
                <a:cs typeface="Times New Roman" pitchFamily="18" charset="0"/>
              </a:rPr>
              <a:t>Guard </a:t>
            </a:r>
            <a:r>
              <a:rPr lang="en-US" sz="1800" dirty="0" smtClean="0">
                <a:cs typeface="Times New Roman" pitchFamily="18" charset="0"/>
              </a:rPr>
              <a:t>involved </a:t>
            </a:r>
            <a:r>
              <a:rPr lang="en-US" sz="1800" dirty="0">
                <a:cs typeface="Times New Roman" pitchFamily="18" charset="0"/>
              </a:rPr>
              <a:t>in </a:t>
            </a:r>
            <a:r>
              <a:rPr lang="en-US" sz="1800" dirty="0" smtClean="0">
                <a:cs typeface="Times New Roman" pitchFamily="18" charset="0"/>
              </a:rPr>
              <a:t>operation of Board</a:t>
            </a:r>
            <a:endParaRPr lang="en-US" sz="1800" dirty="0">
              <a:cs typeface="Times New Roman" pitchFamily="18" charset="0"/>
            </a:endParaRPr>
          </a:p>
          <a:p>
            <a:pPr lvl="1">
              <a:buSzPct val="100000"/>
              <a:buFont typeface="Wingdings" pitchFamily="2" charset="2"/>
              <a:buChar char="§"/>
              <a:defRPr/>
            </a:pPr>
            <a:endParaRPr lang="en-US" sz="1800" dirty="0">
              <a:cs typeface="Times New Roman" pitchFamily="18" charset="0"/>
            </a:endParaRPr>
          </a:p>
        </p:txBody>
      </p:sp>
    </p:spTree>
    <p:extLst>
      <p:ext uri="{BB962C8B-B14F-4D97-AF65-F5344CB8AC3E}">
        <p14:creationId xmlns:p14="http://schemas.microsoft.com/office/powerpoint/2010/main" val="213446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371475" y="1192214"/>
            <a:ext cx="8440738" cy="704742"/>
          </a:xfrm>
          <a:prstGeom prst="rect">
            <a:avLst/>
          </a:prstGeom>
          <a:noFill/>
          <a:ln w="12700">
            <a:noFill/>
            <a:miter lim="800000"/>
            <a:headEnd/>
            <a:tailEnd/>
          </a:ln>
          <a:effectLst/>
        </p:spPr>
        <p:txBody>
          <a:bodyPr wrap="square" lIns="91176" tIns="44163" rIns="91176" bIns="44163">
            <a:spAutoFit/>
          </a:bodyPr>
          <a:lstStyle/>
          <a:p>
            <a:pPr lvl="1" eaLnBrk="0" hangingPunct="0">
              <a:spcBef>
                <a:spcPts val="0"/>
              </a:spcBef>
              <a:buFont typeface="Wingdings" pitchFamily="2" charset="2"/>
              <a:buChar char="§"/>
            </a:pPr>
            <a:endParaRPr lang="en-US" sz="2000" dirty="0" smtClean="0">
              <a:solidFill>
                <a:schemeClr val="tx2"/>
              </a:solidFill>
            </a:endParaRPr>
          </a:p>
          <a:p>
            <a:pPr eaLnBrk="0" hangingPunct="0">
              <a:spcBef>
                <a:spcPts val="0"/>
              </a:spcBef>
              <a:buFont typeface="Wingdings" pitchFamily="2" charset="2"/>
              <a:buChar char="§"/>
            </a:pPr>
            <a:endParaRPr lang="en-US" sz="2000" dirty="0">
              <a:solidFill>
                <a:schemeClr val="tx2"/>
              </a:solidFill>
              <a:effectLst/>
            </a:endParaRPr>
          </a:p>
        </p:txBody>
      </p:sp>
      <p:sp>
        <p:nvSpPr>
          <p:cNvPr id="286723" name="Rectangle 3"/>
          <p:cNvSpPr>
            <a:spLocks noGrp="1" noChangeArrowheads="1"/>
          </p:cNvSpPr>
          <p:nvPr>
            <p:ph type="title"/>
          </p:nvPr>
        </p:nvSpPr>
        <p:spPr bwMode="auto">
          <a:xfrm>
            <a:off x="1439186" y="304800"/>
            <a:ext cx="6440557" cy="739775"/>
          </a:xfrm>
          <a:noFill/>
          <a:ln w="12700">
            <a:miter lim="800000"/>
            <a:headEnd/>
            <a:tailEnd/>
          </a:ln>
        </p:spPr>
        <p:txBody>
          <a:bodyPr vert="horz" wrap="square" lIns="91176" tIns="44163" rIns="91176" bIns="44163" numCol="1" anchor="b" anchorCtr="0" compatLnSpc="1">
            <a:prstTxWarp prst="textNoShape">
              <a:avLst/>
            </a:prstTxWarp>
          </a:bodyPr>
          <a:lstStyle/>
          <a:p>
            <a:r>
              <a:rPr lang="en-US" sz="3200" dirty="0" smtClean="0"/>
              <a:t>DoD vs. </a:t>
            </a:r>
            <a:r>
              <a:rPr lang="en-US" sz="3200" dirty="0"/>
              <a:t>VA </a:t>
            </a:r>
            <a:r>
              <a:rPr lang="en-US" sz="3200" dirty="0" smtClean="0"/>
              <a:t>Disability System</a:t>
            </a:r>
            <a:endParaRPr lang="en-US" sz="3200" dirty="0"/>
          </a:p>
        </p:txBody>
      </p:sp>
      <p:sp>
        <p:nvSpPr>
          <p:cNvPr id="4" name="Rectangle 3"/>
          <p:cNvSpPr txBox="1">
            <a:spLocks noChangeArrowheads="1"/>
          </p:cNvSpPr>
          <p:nvPr/>
        </p:nvSpPr>
        <p:spPr bwMode="auto">
          <a:xfrm>
            <a:off x="251792" y="1301336"/>
            <a:ext cx="4290390" cy="5397638"/>
          </a:xfrm>
          <a:prstGeom prst="rect">
            <a:avLst/>
          </a:prstGeom>
          <a:noFill/>
          <a:ln w="12700">
            <a:noFill/>
            <a:miter lim="800000"/>
            <a:headEnd/>
            <a:tailEnd/>
          </a:ln>
        </p:spPr>
        <p:txBody>
          <a:bodyPr vert="horz" wrap="square" lIns="91176" tIns="44163" rIns="91176" bIns="44163" numCol="1" anchor="t" anchorCtr="0" compatLnSpc="1">
            <a:prstTxWarp prst="textNoShape">
              <a:avLst/>
            </a:prstTxWarp>
          </a:bodyPr>
          <a:lstStyle/>
          <a:p>
            <a:pPr marL="382588" indent="-382588" algn="ctr" defTabSz="1019175" eaLnBrk="0" hangingPunct="0">
              <a:spcBef>
                <a:spcPts val="600"/>
              </a:spcBef>
              <a:buClr>
                <a:srgbClr val="151C77"/>
              </a:buClr>
              <a:buSzPct val="85000"/>
            </a:pPr>
            <a:r>
              <a:rPr lang="en-US" sz="2800" b="1" kern="0" dirty="0" smtClean="0">
                <a:latin typeface="+mj-lt"/>
              </a:rPr>
              <a:t> </a:t>
            </a:r>
            <a:r>
              <a:rPr lang="en-US" sz="2800" b="1" u="sng" dirty="0">
                <a:solidFill>
                  <a:schemeClr val="tx2"/>
                </a:solidFill>
                <a:latin typeface="+mj-lt"/>
              </a:rPr>
              <a:t>DoD</a:t>
            </a:r>
          </a:p>
          <a:p>
            <a:pPr marL="382588" indent="-382588" defTabSz="1019175" eaLnBrk="0" hangingPunct="0">
              <a:lnSpc>
                <a:spcPct val="90000"/>
              </a:lnSpc>
              <a:spcBef>
                <a:spcPts val="600"/>
              </a:spcBef>
              <a:buClr>
                <a:srgbClr val="151C77"/>
              </a:buClr>
              <a:buSzPct val="85000"/>
              <a:buFont typeface="Wingdings" pitchFamily="2" charset="2"/>
              <a:buChar char="n"/>
              <a:defRPr/>
            </a:pPr>
            <a:endParaRPr lang="en-US" sz="2000" kern="0" dirty="0" smtClean="0">
              <a:latin typeface="+mj-lt"/>
            </a:endParaRPr>
          </a:p>
          <a:p>
            <a:pPr marL="382588" indent="-382588" defTabSz="1019175" eaLnBrk="0" hangingPunct="0">
              <a:lnSpc>
                <a:spcPct val="90000"/>
              </a:lnSpc>
              <a:spcBef>
                <a:spcPts val="600"/>
              </a:spcBef>
              <a:buClr>
                <a:srgbClr val="151C77"/>
              </a:buClr>
              <a:buSzPct val="85000"/>
              <a:buFont typeface="Wingdings" pitchFamily="2" charset="2"/>
              <a:buChar char="n"/>
              <a:defRPr/>
            </a:pPr>
            <a:r>
              <a:rPr lang="en-US" sz="2000" kern="0" dirty="0" smtClean="0">
                <a:latin typeface="+mj-lt"/>
              </a:rPr>
              <a:t>Authority:  </a:t>
            </a:r>
            <a:r>
              <a:rPr lang="en-US" sz="2000" kern="0" dirty="0">
                <a:latin typeface="+mj-lt"/>
              </a:rPr>
              <a:t>10 USC chap 61</a:t>
            </a:r>
          </a:p>
          <a:p>
            <a:pPr marL="382588" indent="-382588" defTabSz="1019175" eaLnBrk="0" hangingPunct="0">
              <a:lnSpc>
                <a:spcPct val="90000"/>
              </a:lnSpc>
              <a:spcBef>
                <a:spcPts val="600"/>
              </a:spcBef>
              <a:buClr>
                <a:srgbClr val="151C77"/>
              </a:buClr>
              <a:buSzPct val="85000"/>
              <a:buFont typeface="Wingdings" pitchFamily="2" charset="2"/>
              <a:buChar char="n"/>
            </a:pPr>
            <a:r>
              <a:rPr lang="en-US" sz="2000" kern="0" dirty="0" smtClean="0">
                <a:latin typeface="+mj-lt"/>
              </a:rPr>
              <a:t>Determine a service member’s </a:t>
            </a:r>
            <a:r>
              <a:rPr lang="en-US" sz="2000" u="sng" kern="0" dirty="0" smtClean="0">
                <a:latin typeface="+mj-lt"/>
              </a:rPr>
              <a:t>medical fitness</a:t>
            </a:r>
            <a:r>
              <a:rPr lang="en-US" sz="2000" kern="0" dirty="0" smtClean="0">
                <a:latin typeface="+mj-lt"/>
              </a:rPr>
              <a:t> for military duty</a:t>
            </a:r>
          </a:p>
          <a:p>
            <a:pPr marL="382588" indent="-382588" defTabSz="1019175" eaLnBrk="0" hangingPunct="0">
              <a:lnSpc>
                <a:spcPct val="90000"/>
              </a:lnSpc>
              <a:spcBef>
                <a:spcPts val="600"/>
              </a:spcBef>
              <a:buClr>
                <a:srgbClr val="151C77"/>
              </a:buClr>
              <a:buSzPct val="85000"/>
              <a:buFont typeface="Wingdings" pitchFamily="2" charset="2"/>
              <a:buChar char="n"/>
            </a:pPr>
            <a:r>
              <a:rPr lang="en-US" sz="2000" kern="0" dirty="0" smtClean="0">
                <a:latin typeface="+mj-lt"/>
              </a:rPr>
              <a:t>Compensate for a loss of future </a:t>
            </a:r>
            <a:r>
              <a:rPr lang="en-US" sz="2000" u="sng" kern="0" dirty="0" smtClean="0">
                <a:latin typeface="+mj-lt"/>
              </a:rPr>
              <a:t>military</a:t>
            </a:r>
            <a:r>
              <a:rPr lang="en-US" sz="2000" kern="0" dirty="0" smtClean="0">
                <a:latin typeface="+mj-lt"/>
              </a:rPr>
              <a:t> earnings</a:t>
            </a:r>
            <a:endParaRPr kumimoji="0" lang="en-US" sz="2000" i="0" u="none" strike="noStrike" kern="0" cap="none" spc="0" normalizeH="0" baseline="0" noProof="0" dirty="0" smtClean="0">
              <a:ln>
                <a:noFill/>
              </a:ln>
              <a:solidFill>
                <a:schemeClr val="tx1"/>
              </a:solidFill>
              <a:effectLst/>
              <a:uLnTx/>
              <a:uFillTx/>
              <a:latin typeface="+mj-lt"/>
              <a:ea typeface="+mn-ea"/>
              <a:cs typeface="+mn-cs"/>
            </a:endParaRP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Only </a:t>
            </a:r>
            <a:r>
              <a:rPr kumimoji="0" lang="en-US" sz="2000" i="0" u="sng" strike="noStrike" kern="0" cap="none" spc="0" normalizeH="0" baseline="0" noProof="0" dirty="0" smtClean="0">
                <a:ln>
                  <a:noFill/>
                </a:ln>
                <a:solidFill>
                  <a:schemeClr val="tx1"/>
                </a:solidFill>
                <a:effectLst/>
                <a:uLnTx/>
                <a:uFillTx/>
                <a:latin typeface="+mj-lt"/>
                <a:ea typeface="+mn-ea"/>
                <a:cs typeface="+mn-cs"/>
              </a:rPr>
              <a:t>unfitting</a:t>
            </a:r>
            <a:r>
              <a:rPr kumimoji="0" lang="en-US" sz="2000" i="0" u="none" strike="noStrike" kern="0" cap="none" spc="0" normalizeH="0" baseline="0" noProof="0" dirty="0" smtClean="0">
                <a:ln>
                  <a:noFill/>
                </a:ln>
                <a:solidFill>
                  <a:schemeClr val="tx1"/>
                </a:solidFill>
                <a:effectLst/>
                <a:uLnTx/>
                <a:uFillTx/>
                <a:latin typeface="+mj-lt"/>
                <a:ea typeface="+mn-ea"/>
                <a:cs typeface="+mn-cs"/>
              </a:rPr>
              <a:t> conditions are rated</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Ratings are </a:t>
            </a:r>
            <a:r>
              <a:rPr kumimoji="0" lang="en-US" sz="2000" i="0" u="sng" strike="noStrike" kern="0" cap="none" spc="0" normalizeH="0" baseline="0" noProof="0" dirty="0" smtClean="0">
                <a:ln>
                  <a:noFill/>
                </a:ln>
                <a:solidFill>
                  <a:schemeClr val="tx1"/>
                </a:solidFill>
                <a:effectLst/>
                <a:uLnTx/>
                <a:uFillTx/>
                <a:latin typeface="+mj-lt"/>
                <a:ea typeface="+mn-ea"/>
                <a:cs typeface="+mn-cs"/>
              </a:rPr>
              <a:t>permanent</a:t>
            </a:r>
            <a:r>
              <a:rPr kumimoji="0" lang="en-US" sz="2000" i="0" u="none" strike="noStrike" kern="0" cap="none" spc="0" normalizeH="0" baseline="0" noProof="0" dirty="0" smtClean="0">
                <a:ln>
                  <a:noFill/>
                </a:ln>
                <a:solidFill>
                  <a:schemeClr val="tx1"/>
                </a:solidFill>
                <a:effectLst/>
                <a:uLnTx/>
                <a:uFillTx/>
                <a:latin typeface="+mj-lt"/>
                <a:ea typeface="+mn-ea"/>
                <a:cs typeface="+mn-cs"/>
              </a:rPr>
              <a:t> </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Not bound by VA rating decisions</a:t>
            </a:r>
            <a:endParaRPr kumimoji="0" lang="en-US" sz="2000" i="0" u="none" strike="noStrike" kern="0" cap="none" spc="0" normalizeH="0" baseline="0" noProof="0" dirty="0">
              <a:ln>
                <a:noFill/>
              </a:ln>
              <a:solidFill>
                <a:schemeClr val="tx1"/>
              </a:solidFill>
              <a:effectLst/>
              <a:uLnTx/>
              <a:uFillTx/>
              <a:latin typeface="+mj-lt"/>
              <a:ea typeface="+mn-ea"/>
              <a:cs typeface="+mn-cs"/>
            </a:endParaRPr>
          </a:p>
        </p:txBody>
      </p:sp>
      <p:sp>
        <p:nvSpPr>
          <p:cNvPr id="5" name="Rectangle 4"/>
          <p:cNvSpPr txBox="1">
            <a:spLocks noChangeArrowheads="1"/>
          </p:cNvSpPr>
          <p:nvPr/>
        </p:nvSpPr>
        <p:spPr bwMode="auto">
          <a:xfrm>
            <a:off x="4542182" y="1263168"/>
            <a:ext cx="4283766" cy="4114800"/>
          </a:xfrm>
          <a:prstGeom prst="rect">
            <a:avLst/>
          </a:prstGeom>
          <a:noFill/>
          <a:ln w="12700">
            <a:miter lim="800000"/>
            <a:headEnd/>
            <a:tailEnd/>
          </a:ln>
        </p:spPr>
        <p:txBody>
          <a:bodyPr vert="horz" wrap="square" lIns="91176" tIns="44163" rIns="91176" bIns="44163" numCol="1" anchor="t" anchorCtr="0" compatLnSpc="1">
            <a:prstTxWarp prst="textNoShape">
              <a:avLst/>
            </a:prstTxWarp>
          </a:bodyPr>
          <a:lstStyle/>
          <a:p>
            <a:pPr algn="ctr" eaLnBrk="0" hangingPunct="0">
              <a:lnSpc>
                <a:spcPct val="100000"/>
              </a:lnSpc>
              <a:spcBef>
                <a:spcPts val="600"/>
              </a:spcBef>
            </a:pPr>
            <a:r>
              <a:rPr lang="en-US" sz="2800" b="1" u="sng" dirty="0" smtClean="0">
                <a:solidFill>
                  <a:schemeClr val="tx2"/>
                </a:solidFill>
                <a:latin typeface="+mj-lt"/>
              </a:rPr>
              <a:t>VA</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endParaRPr kumimoji="0" lang="en-US" sz="2000" i="0" u="none" strike="noStrike" kern="0" cap="none" spc="0" normalizeH="0" baseline="0" noProof="0" dirty="0" smtClean="0">
              <a:ln>
                <a:noFill/>
              </a:ln>
              <a:solidFill>
                <a:schemeClr val="tx1"/>
              </a:solidFill>
              <a:effectLst/>
              <a:uLnTx/>
              <a:uFillTx/>
              <a:latin typeface="+mj-lt"/>
              <a:ea typeface="+mn-ea"/>
              <a:cs typeface="+mn-cs"/>
            </a:endParaRP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lang="en-US" sz="2000" kern="0" dirty="0" smtClean="0"/>
              <a:t>Authority:  38 CFR</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Determine </a:t>
            </a:r>
            <a:r>
              <a:rPr kumimoji="0" lang="en-US" sz="2000" i="0" u="sng" strike="noStrike" kern="0" cap="none" spc="0" normalizeH="0" baseline="0" noProof="0" dirty="0" smtClean="0">
                <a:ln>
                  <a:noFill/>
                </a:ln>
                <a:solidFill>
                  <a:schemeClr val="tx1"/>
                </a:solidFill>
                <a:effectLst/>
                <a:uLnTx/>
                <a:uFillTx/>
                <a:latin typeface="+mj-lt"/>
                <a:ea typeface="+mn-ea"/>
                <a:cs typeface="+mn-cs"/>
              </a:rPr>
              <a:t>service-connection </a:t>
            </a:r>
            <a:r>
              <a:rPr kumimoji="0" lang="en-US" sz="2000" i="0" u="none" strike="noStrike" kern="0" cap="none" spc="0" normalizeH="0" baseline="0" noProof="0" dirty="0" smtClean="0">
                <a:ln>
                  <a:noFill/>
                </a:ln>
                <a:solidFill>
                  <a:schemeClr val="tx1"/>
                </a:solidFill>
                <a:effectLst/>
                <a:uLnTx/>
                <a:uFillTx/>
                <a:latin typeface="+mj-lt"/>
                <a:ea typeface="+mn-ea"/>
                <a:cs typeface="+mn-cs"/>
              </a:rPr>
              <a:t>of disability</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lang="en-US" sz="2000" dirty="0" smtClean="0">
                <a:solidFill>
                  <a:schemeClr val="tx2"/>
                </a:solidFill>
              </a:rPr>
              <a:t>Compensate for the </a:t>
            </a:r>
            <a:r>
              <a:rPr lang="en-US" sz="2000" u="sng" dirty="0" smtClean="0">
                <a:solidFill>
                  <a:schemeClr val="tx2"/>
                </a:solidFill>
              </a:rPr>
              <a:t>loss of</a:t>
            </a:r>
            <a:r>
              <a:rPr lang="en-US" sz="2000" dirty="0" smtClean="0">
                <a:solidFill>
                  <a:schemeClr val="tx2"/>
                </a:solidFill>
              </a:rPr>
              <a:t> future </a:t>
            </a:r>
            <a:r>
              <a:rPr lang="en-US" sz="2000" u="sng" dirty="0" smtClean="0">
                <a:solidFill>
                  <a:schemeClr val="tx2"/>
                </a:solidFill>
              </a:rPr>
              <a:t>civilian</a:t>
            </a:r>
            <a:r>
              <a:rPr lang="en-US" sz="2000" dirty="0" smtClean="0">
                <a:solidFill>
                  <a:schemeClr val="tx2"/>
                </a:solidFill>
              </a:rPr>
              <a:t> earning capacity</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lang="en-US" sz="2000" kern="0" dirty="0" smtClean="0"/>
              <a:t>All service-connected injuries/illness rated</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Ratings </a:t>
            </a:r>
            <a:r>
              <a:rPr kumimoji="0" lang="en-US" sz="2000" i="0" u="sng" strike="noStrike" kern="0" cap="none" spc="0" normalizeH="0" baseline="0" noProof="0" dirty="0" smtClean="0">
                <a:ln>
                  <a:noFill/>
                </a:ln>
                <a:solidFill>
                  <a:schemeClr val="tx1"/>
                </a:solidFill>
                <a:effectLst/>
                <a:uLnTx/>
                <a:uFillTx/>
                <a:latin typeface="+mj-lt"/>
                <a:ea typeface="+mn-ea"/>
                <a:cs typeface="+mn-cs"/>
              </a:rPr>
              <a:t>may change</a:t>
            </a:r>
            <a:r>
              <a:rPr kumimoji="0" lang="en-US" sz="2000" i="0" u="none" strike="noStrike" kern="0" cap="none" spc="0" normalizeH="0" baseline="0" noProof="0" dirty="0" smtClean="0">
                <a:ln>
                  <a:noFill/>
                </a:ln>
                <a:solidFill>
                  <a:schemeClr val="tx1"/>
                </a:solidFill>
                <a:effectLst/>
                <a:uLnTx/>
                <a:uFillTx/>
                <a:latin typeface="+mj-lt"/>
                <a:ea typeface="+mn-ea"/>
                <a:cs typeface="+mn-cs"/>
              </a:rPr>
              <a:t> over time </a:t>
            </a:r>
          </a:p>
          <a:p>
            <a:pPr marL="382588" marR="0" lvl="0" indent="-382588" algn="l" defTabSz="1019175" rtl="0" eaLnBrk="0" fontAlgn="base" latinLnBrk="0" hangingPunct="0">
              <a:lnSpc>
                <a:spcPct val="90000"/>
              </a:lnSpc>
              <a:spcBef>
                <a:spcPts val="600"/>
              </a:spcBef>
              <a:spcAft>
                <a:spcPct val="0"/>
              </a:spcAft>
              <a:buClr>
                <a:srgbClr val="151C77"/>
              </a:buClr>
              <a:buSzPct val="85000"/>
              <a:buFont typeface="Wingdings" pitchFamily="2" charset="2"/>
              <a:buChar char="n"/>
              <a:tabLst/>
              <a:defRPr/>
            </a:pPr>
            <a:r>
              <a:rPr kumimoji="0" lang="en-US" sz="2000" i="0" u="none" strike="noStrike" kern="0" cap="none" spc="0" normalizeH="0" baseline="0" noProof="0" dirty="0" smtClean="0">
                <a:ln>
                  <a:noFill/>
                </a:ln>
                <a:solidFill>
                  <a:schemeClr val="tx1"/>
                </a:solidFill>
                <a:effectLst/>
                <a:uLnTx/>
                <a:uFillTx/>
                <a:latin typeface="+mj-lt"/>
                <a:ea typeface="+mn-ea"/>
                <a:cs typeface="+mn-cs"/>
              </a:rPr>
              <a:t>Not bound by military rating decisions </a:t>
            </a:r>
          </a:p>
          <a:p>
            <a:pPr marL="382588" marR="0" lvl="0" indent="-382588" algn="l" defTabSz="1019175" rtl="0" eaLnBrk="0" fontAlgn="base" latinLnBrk="0" hangingPunct="0">
              <a:lnSpc>
                <a:spcPct val="90000"/>
              </a:lnSpc>
              <a:spcBef>
                <a:spcPct val="50000"/>
              </a:spcBef>
              <a:spcAft>
                <a:spcPct val="0"/>
              </a:spcAft>
              <a:buClr>
                <a:srgbClr val="151C77"/>
              </a:buClr>
              <a:buSzPct val="85000"/>
              <a:buFontTx/>
              <a:buNone/>
              <a:tabLst/>
              <a:defRPr/>
            </a:pPr>
            <a:r>
              <a:rPr kumimoji="0" lang="en-US" sz="2400" b="1" i="0" u="none" strike="noStrike" kern="0" cap="none" spc="0" normalizeH="0" baseline="0" noProof="0" dirty="0" smtClean="0">
                <a:ln>
                  <a:noFill/>
                </a:ln>
                <a:solidFill>
                  <a:schemeClr val="tx1"/>
                </a:solidFill>
                <a:effectLst/>
                <a:uLnTx/>
                <a:uFillTx/>
                <a:latin typeface="Tahoma" pitchFamily="34" charset="0"/>
                <a:ea typeface="+mn-ea"/>
                <a:cs typeface="+mn-cs"/>
              </a:rPr>
              <a:t> </a:t>
            </a:r>
          </a:p>
          <a:p>
            <a:pPr marL="382588" marR="0" lvl="0" indent="-382588" algn="l" defTabSz="1019175" rtl="0" eaLnBrk="0" fontAlgn="base" latinLnBrk="1" hangingPunct="0">
              <a:lnSpc>
                <a:spcPct val="90000"/>
              </a:lnSpc>
              <a:spcBef>
                <a:spcPct val="50000"/>
              </a:spcBef>
              <a:spcAft>
                <a:spcPct val="0"/>
              </a:spcAft>
              <a:buClr>
                <a:srgbClr val="151C77"/>
              </a:buClr>
              <a:buSzPct val="85000"/>
              <a:buFontTx/>
              <a:buNone/>
              <a:tabLst/>
              <a:defRPr/>
            </a:pPr>
            <a:endParaRPr kumimoji="0" lang="en-US" sz="2400" b="1" i="0" u="none" strike="noStrike" kern="0" cap="none" spc="0" normalizeH="0" baseline="0" noProof="0" dirty="0">
              <a:ln>
                <a:noFill/>
              </a:ln>
              <a:solidFill>
                <a:schemeClr val="tx1"/>
              </a:solidFill>
              <a:effectLst/>
              <a:uLnTx/>
              <a:uFillTx/>
              <a:latin typeface="Tahoma" pitchFamily="34" charset="0"/>
              <a:ea typeface="+mn-ea"/>
              <a:cs typeface="+mn-cs"/>
            </a:endParaRPr>
          </a:p>
        </p:txBody>
      </p:sp>
    </p:spTree>
    <p:extLst>
      <p:ext uri="{BB962C8B-B14F-4D97-AF65-F5344CB8AC3E}">
        <p14:creationId xmlns:p14="http://schemas.microsoft.com/office/powerpoint/2010/main" val="323552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200" dirty="0" smtClean="0"/>
              <a:t>What Does PDBR Review?</a:t>
            </a:r>
          </a:p>
        </p:txBody>
      </p:sp>
      <p:sp>
        <p:nvSpPr>
          <p:cNvPr id="45059" name="Content Placeholder 2"/>
          <p:cNvSpPr>
            <a:spLocks noGrp="1"/>
          </p:cNvSpPr>
          <p:nvPr>
            <p:ph idx="1"/>
          </p:nvPr>
        </p:nvSpPr>
        <p:spPr>
          <a:xfrm>
            <a:off x="381000" y="1483629"/>
            <a:ext cx="8397875" cy="4960711"/>
          </a:xfrm>
        </p:spPr>
        <p:txBody>
          <a:bodyPr/>
          <a:lstStyle/>
          <a:p>
            <a:pPr lvl="1">
              <a:buNone/>
            </a:pPr>
            <a:r>
              <a:rPr lang="en-US" sz="2000" b="1" dirty="0" smtClean="0">
                <a:latin typeface="+mj-lt"/>
                <a:cs typeface="Times New Roman" pitchFamily="18" charset="0"/>
              </a:rPr>
              <a:t>From the DoD PDBR Policy Instruction (DODI 6040.44):</a:t>
            </a:r>
          </a:p>
          <a:p>
            <a:pPr lvl="1">
              <a:buNone/>
            </a:pPr>
            <a:r>
              <a:rPr lang="en-US" sz="1800" i="1" dirty="0" smtClean="0"/>
              <a:t>“Provisions of DoD, Military Department regulations or guidelines relied upon by the PEB </a:t>
            </a:r>
            <a:r>
              <a:rPr lang="en-US" sz="1800" i="1" dirty="0" smtClean="0">
                <a:solidFill>
                  <a:srgbClr val="FF0000"/>
                </a:solidFill>
              </a:rPr>
              <a:t>will not be considered by the PDBR to the extent they were inconsistent with the Veterans Affairs Schedule for Rating Disabilities </a:t>
            </a:r>
            <a:r>
              <a:rPr lang="en-US" sz="1800" i="1" dirty="0" smtClean="0"/>
              <a:t>in effect at the time of the adjudication.”</a:t>
            </a:r>
          </a:p>
          <a:p>
            <a:pPr lvl="1">
              <a:buNone/>
            </a:pPr>
            <a:r>
              <a:rPr lang="en-US" sz="1800" b="1" dirty="0" smtClean="0"/>
              <a:t>The PDBR will review: </a:t>
            </a:r>
          </a:p>
          <a:p>
            <a:pPr lvl="1">
              <a:buNone/>
            </a:pPr>
            <a:r>
              <a:rPr lang="en-US" sz="2000" i="1" dirty="0" smtClean="0"/>
              <a:t>	</a:t>
            </a:r>
            <a:r>
              <a:rPr lang="en-US" sz="1800" i="1" dirty="0" smtClean="0"/>
              <a:t>Medical conditions determined to be specifically unfitting for continued military service, as previously determined by the Military Department Physical Evaluation Board</a:t>
            </a:r>
          </a:p>
          <a:p>
            <a:pPr lvl="1">
              <a:buNone/>
            </a:pPr>
            <a:r>
              <a:rPr lang="en-US" sz="1800" dirty="0" smtClean="0"/>
              <a:t>	</a:t>
            </a:r>
            <a:r>
              <a:rPr lang="en-US" sz="1800" b="1" i="1" dirty="0" smtClean="0">
                <a:solidFill>
                  <a:srgbClr val="FF0000"/>
                </a:solidFill>
              </a:rPr>
              <a:t>Upon request</a:t>
            </a:r>
            <a:r>
              <a:rPr lang="en-US" sz="1800" i="1" dirty="0" smtClean="0">
                <a:solidFill>
                  <a:srgbClr val="FF0000"/>
                </a:solidFill>
              </a:rPr>
              <a:t>, medical conditions identified but not determined to be unfitting by the Physical Evaluation Boards of the Military Department concerned</a:t>
            </a:r>
          </a:p>
          <a:p>
            <a:pPr lvl="1">
              <a:buNone/>
            </a:pPr>
            <a:endParaRPr lang="en-US" sz="2000" i="1" dirty="0" smtClean="0">
              <a:latin typeface="+mj-lt"/>
              <a:cs typeface="Times New Roman" pitchFamily="18" charset="0"/>
            </a:endParaRPr>
          </a:p>
        </p:txBody>
      </p:sp>
      <p:sp>
        <p:nvSpPr>
          <p:cNvPr id="45060" name="Slide Number Placeholder 3"/>
          <p:cNvSpPr>
            <a:spLocks noGrp="1"/>
          </p:cNvSpPr>
          <p:nvPr>
            <p:ph type="sldNum" sz="quarter" idx="11"/>
          </p:nvPr>
        </p:nvSpPr>
        <p:spPr>
          <a:noFill/>
        </p:spPr>
        <p:txBody>
          <a:bodyPr/>
          <a:lstStyle/>
          <a:p>
            <a:fld id="{33D107D3-D4CC-4332-A879-562738E89473}" type="slidenum">
              <a:rPr lang="en-US" smtClean="0">
                <a:latin typeface="Arial" pitchFamily="34" charset="0"/>
              </a:rPr>
              <a:pPr/>
              <a:t>4</a:t>
            </a:fld>
            <a:endParaRPr lang="en-US" dirty="0" smtClean="0">
              <a:solidFill>
                <a:srgbClr val="808080"/>
              </a:solidFill>
              <a:latin typeface="Arial" pitchFamily="34" charset="0"/>
            </a:endParaRPr>
          </a:p>
        </p:txBody>
      </p:sp>
    </p:spTree>
    <p:extLst>
      <p:ext uri="{BB962C8B-B14F-4D97-AF65-F5344CB8AC3E}">
        <p14:creationId xmlns:p14="http://schemas.microsoft.com/office/powerpoint/2010/main" val="272564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p>
            <a:pPr eaLnBrk="1" hangingPunct="1"/>
            <a:fld id="{4522DE54-13ED-4214-A818-EC0DD5485B80}" type="slidenum">
              <a:rPr lang="en-US" smtClean="0">
                <a:latin typeface="Arial" pitchFamily="34" charset="0"/>
              </a:rPr>
              <a:pPr eaLnBrk="1" hangingPunct="1"/>
              <a:t>5</a:t>
            </a:fld>
            <a:endParaRPr lang="en-US" dirty="0" smtClean="0">
              <a:solidFill>
                <a:schemeClr val="bg2"/>
              </a:solidFill>
              <a:latin typeface="Arial" pitchFamily="34" charset="0"/>
            </a:endParaRPr>
          </a:p>
        </p:txBody>
      </p:sp>
      <p:sp>
        <p:nvSpPr>
          <p:cNvPr id="47107" name="Rectangle 2"/>
          <p:cNvSpPr>
            <a:spLocks noGrp="1" noChangeArrowheads="1"/>
          </p:cNvSpPr>
          <p:nvPr>
            <p:ph type="title"/>
          </p:nvPr>
        </p:nvSpPr>
        <p:spPr/>
        <p:txBody>
          <a:bodyPr/>
          <a:lstStyle/>
          <a:p>
            <a:r>
              <a:rPr lang="en-US" sz="2800" dirty="0" smtClean="0">
                <a:cs typeface="Times New Roman" pitchFamily="18" charset="0"/>
              </a:rPr>
              <a:t>Intake and Review Process</a:t>
            </a:r>
            <a:endParaRPr lang="en-US" sz="2800" dirty="0" smtClean="0"/>
          </a:p>
        </p:txBody>
      </p:sp>
      <p:sp>
        <p:nvSpPr>
          <p:cNvPr id="47108" name="Rectangle 3"/>
          <p:cNvSpPr>
            <a:spLocks noGrp="1" noChangeArrowheads="1"/>
          </p:cNvSpPr>
          <p:nvPr>
            <p:ph type="body" idx="1"/>
          </p:nvPr>
        </p:nvSpPr>
        <p:spPr>
          <a:xfrm>
            <a:off x="391886" y="1378857"/>
            <a:ext cx="8520339" cy="4949363"/>
          </a:xfrm>
        </p:spPr>
        <p:txBody>
          <a:bodyPr/>
          <a:lstStyle/>
          <a:p>
            <a:endParaRPr lang="en-US" sz="2000" b="0" dirty="0" smtClean="0">
              <a:cs typeface="Times New Roman" pitchFamily="18" charset="0"/>
            </a:endParaRPr>
          </a:p>
          <a:p>
            <a:r>
              <a:rPr lang="en-US" sz="2000" b="0" dirty="0" smtClean="0">
                <a:cs typeface="Times New Roman" pitchFamily="18" charset="0"/>
              </a:rPr>
              <a:t>Air Force Review Boards Agency collects applications centrally at its intake unit located at Randolph AFB,  San Antonio TX</a:t>
            </a:r>
          </a:p>
          <a:p>
            <a:r>
              <a:rPr lang="en-US" sz="2000" b="0" dirty="0" smtClean="0">
                <a:cs typeface="Times New Roman" pitchFamily="18" charset="0"/>
              </a:rPr>
              <a:t>The intake </a:t>
            </a:r>
            <a:r>
              <a:rPr lang="en-US" sz="2000" b="0" dirty="0">
                <a:cs typeface="Times New Roman" pitchFamily="18" charset="0"/>
              </a:rPr>
              <a:t>u</a:t>
            </a:r>
            <a:r>
              <a:rPr lang="en-US" sz="2000" b="0" dirty="0" smtClean="0">
                <a:cs typeface="Times New Roman" pitchFamily="18" charset="0"/>
              </a:rPr>
              <a:t>nit </a:t>
            </a:r>
            <a:r>
              <a:rPr lang="en-US" sz="2000" b="0" dirty="0">
                <a:cs typeface="Times New Roman" pitchFamily="18" charset="0"/>
              </a:rPr>
              <a:t>acts as liaison with Military Dept Physical Evaluation Boards (PEB) and VA Regional Offices (VARO</a:t>
            </a:r>
            <a:r>
              <a:rPr lang="en-US" sz="2000" b="0" dirty="0" smtClean="0">
                <a:latin typeface="+mj-lt"/>
                <a:cs typeface="Times New Roman" pitchFamily="18" charset="0"/>
              </a:rPr>
              <a:t>):  </a:t>
            </a:r>
          </a:p>
          <a:p>
            <a:pPr lvl="1">
              <a:buSzPct val="100000"/>
              <a:buFont typeface="Wingdings" pitchFamily="2" charset="2"/>
              <a:buChar char="§"/>
            </a:pPr>
            <a:r>
              <a:rPr lang="en-US" sz="1800" dirty="0">
                <a:cs typeface="Times New Roman" pitchFamily="18" charset="0"/>
              </a:rPr>
              <a:t>Military </a:t>
            </a:r>
            <a:r>
              <a:rPr lang="en-US" sz="1800" dirty="0" smtClean="0">
                <a:cs typeface="Times New Roman" pitchFamily="18" charset="0"/>
              </a:rPr>
              <a:t>disability case files from </a:t>
            </a:r>
            <a:r>
              <a:rPr lang="en-US" sz="1800" dirty="0">
                <a:cs typeface="Times New Roman" pitchFamily="18" charset="0"/>
              </a:rPr>
              <a:t>PEBs</a:t>
            </a:r>
          </a:p>
          <a:p>
            <a:pPr lvl="1">
              <a:buSzPct val="100000"/>
              <a:buFont typeface="Wingdings" pitchFamily="2" charset="2"/>
              <a:buChar char="§"/>
            </a:pPr>
            <a:r>
              <a:rPr lang="en-US" sz="1800" dirty="0">
                <a:cs typeface="Times New Roman" pitchFamily="18" charset="0"/>
              </a:rPr>
              <a:t>Service Treatment </a:t>
            </a:r>
            <a:r>
              <a:rPr lang="en-US" sz="1800" dirty="0" smtClean="0">
                <a:cs typeface="Times New Roman" pitchFamily="18" charset="0"/>
              </a:rPr>
              <a:t>Records, VA Rating Decisions </a:t>
            </a:r>
            <a:r>
              <a:rPr lang="en-US" sz="1800" dirty="0">
                <a:cs typeface="Times New Roman" pitchFamily="18" charset="0"/>
              </a:rPr>
              <a:t>and Compensation and Pension Exams collected from VAROs</a:t>
            </a:r>
          </a:p>
          <a:p>
            <a:pPr lvl="1">
              <a:buSzPct val="100000"/>
              <a:buFont typeface="Wingdings" pitchFamily="2" charset="2"/>
              <a:buChar char="§"/>
            </a:pPr>
            <a:r>
              <a:rPr lang="en-US" sz="1800" dirty="0" smtClean="0">
                <a:cs typeface="Times New Roman" pitchFamily="18" charset="0"/>
              </a:rPr>
              <a:t>Completed case file assembled </a:t>
            </a:r>
            <a:r>
              <a:rPr lang="en-US" sz="1800" dirty="0">
                <a:cs typeface="Times New Roman" pitchFamily="18" charset="0"/>
              </a:rPr>
              <a:t>and forwarded to </a:t>
            </a:r>
            <a:r>
              <a:rPr lang="en-US" sz="1800" dirty="0" smtClean="0">
                <a:cs typeface="Times New Roman" pitchFamily="18" charset="0"/>
              </a:rPr>
              <a:t>PDBR for adjudication</a:t>
            </a:r>
            <a:endParaRPr lang="en-US" sz="1800" dirty="0">
              <a:cs typeface="Times New Roman" pitchFamily="18" charset="0"/>
            </a:endParaRPr>
          </a:p>
          <a:p>
            <a:pPr marL="520700" lvl="1" indent="0">
              <a:buSzPct val="100000"/>
              <a:buNone/>
            </a:pPr>
            <a:endParaRPr lang="en-US" sz="1800" dirty="0">
              <a:cs typeface="Times New Roman" pitchFamily="18" charset="0"/>
            </a:endParaRPr>
          </a:p>
          <a:p>
            <a:endParaRPr lang="en-US" sz="2200" dirty="0" smtClean="0">
              <a:latin typeface="+mj-lt"/>
              <a:cs typeface="Times New Roman" pitchFamily="18" charset="0"/>
            </a:endParaRPr>
          </a:p>
          <a:p>
            <a:pPr>
              <a:lnSpc>
                <a:spcPct val="80000"/>
              </a:lnSpc>
              <a:buSzPct val="115000"/>
              <a:buFont typeface="Wingdings" pitchFamily="2" charset="2"/>
              <a:buChar char="§"/>
            </a:pPr>
            <a:endParaRPr lang="en-US" sz="2000" dirty="0" smtClean="0">
              <a:latin typeface="+mj-lt"/>
            </a:endParaRPr>
          </a:p>
        </p:txBody>
      </p:sp>
    </p:spTree>
    <p:extLst>
      <p:ext uri="{BB962C8B-B14F-4D97-AF65-F5344CB8AC3E}">
        <p14:creationId xmlns:p14="http://schemas.microsoft.com/office/powerpoint/2010/main" val="130522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pPr eaLnBrk="1" hangingPunct="1"/>
            <a:fld id="{4F8DA4FF-B667-4705-911A-2262B14849C0}" type="slidenum">
              <a:rPr lang="en-US" smtClean="0">
                <a:latin typeface="Arial" pitchFamily="34" charset="0"/>
              </a:rPr>
              <a:pPr eaLnBrk="1" hangingPunct="1"/>
              <a:t>6</a:t>
            </a:fld>
            <a:endParaRPr lang="en-US" dirty="0" smtClean="0">
              <a:solidFill>
                <a:schemeClr val="bg2"/>
              </a:solidFill>
              <a:latin typeface="Arial" pitchFamily="34" charset="0"/>
            </a:endParaRPr>
          </a:p>
        </p:txBody>
      </p:sp>
      <p:sp>
        <p:nvSpPr>
          <p:cNvPr id="48131" name="Rectangle 2"/>
          <p:cNvSpPr>
            <a:spLocks noGrp="1" noChangeArrowheads="1"/>
          </p:cNvSpPr>
          <p:nvPr>
            <p:ph type="title"/>
          </p:nvPr>
        </p:nvSpPr>
        <p:spPr>
          <a:xfrm>
            <a:off x="1081377" y="76200"/>
            <a:ext cx="6909684" cy="1143000"/>
          </a:xfrm>
        </p:spPr>
        <p:txBody>
          <a:bodyPr/>
          <a:lstStyle/>
          <a:p>
            <a:r>
              <a:rPr lang="en-US" sz="3200" dirty="0" smtClean="0">
                <a:cs typeface="Times New Roman" pitchFamily="18" charset="0"/>
              </a:rPr>
              <a:t>PDBR </a:t>
            </a:r>
            <a:r>
              <a:rPr lang="en-US" sz="3200" u="sng" dirty="0" smtClean="0">
                <a:cs typeface="Times New Roman" pitchFamily="18" charset="0"/>
              </a:rPr>
              <a:t>Recommends</a:t>
            </a:r>
            <a:r>
              <a:rPr lang="en-US" sz="3200" dirty="0" smtClean="0">
                <a:cs typeface="Times New Roman" pitchFamily="18" charset="0"/>
              </a:rPr>
              <a:t> Correction</a:t>
            </a:r>
            <a:endParaRPr lang="en-US" sz="3200" dirty="0" smtClean="0"/>
          </a:p>
        </p:txBody>
      </p:sp>
      <p:sp>
        <p:nvSpPr>
          <p:cNvPr id="48132" name="Rectangle 3"/>
          <p:cNvSpPr>
            <a:spLocks noGrp="1" noChangeArrowheads="1"/>
          </p:cNvSpPr>
          <p:nvPr>
            <p:ph type="body" idx="1"/>
          </p:nvPr>
        </p:nvSpPr>
        <p:spPr>
          <a:xfrm>
            <a:off x="406400" y="1470022"/>
            <a:ext cx="8505825" cy="4872722"/>
          </a:xfrm>
        </p:spPr>
        <p:txBody>
          <a:bodyPr/>
          <a:lstStyle/>
          <a:p>
            <a:r>
              <a:rPr lang="en-US" sz="2000" b="0" dirty="0">
                <a:cs typeface="Times New Roman" pitchFamily="18" charset="0"/>
              </a:rPr>
              <a:t>Once an Applicant’s case is reviewed by the PDBR</a:t>
            </a:r>
            <a:r>
              <a:rPr lang="en-US" sz="2000" b="0" dirty="0" smtClean="0">
                <a:latin typeface="+mj-lt"/>
                <a:cs typeface="Times New Roman" pitchFamily="18" charset="0"/>
              </a:rPr>
              <a:t>: </a:t>
            </a:r>
          </a:p>
          <a:p>
            <a:pPr lvl="1">
              <a:buSzPct val="100000"/>
              <a:buFont typeface="Wingdings" pitchFamily="2" charset="2"/>
              <a:buChar char="§"/>
            </a:pPr>
            <a:r>
              <a:rPr lang="en-US" sz="1800" dirty="0">
                <a:cs typeface="Times New Roman" pitchFamily="18" charset="0"/>
              </a:rPr>
              <a:t>The </a:t>
            </a:r>
            <a:r>
              <a:rPr lang="en-US" sz="1800" dirty="0" smtClean="0">
                <a:cs typeface="Times New Roman" pitchFamily="18" charset="0"/>
              </a:rPr>
              <a:t>Board </a:t>
            </a:r>
            <a:r>
              <a:rPr lang="en-US" sz="1800" dirty="0">
                <a:cs typeface="Times New Roman" pitchFamily="18" charset="0"/>
              </a:rPr>
              <a:t>makes recommendations and sends to the </a:t>
            </a:r>
            <a:r>
              <a:rPr lang="en-US" sz="1800" dirty="0" smtClean="0">
                <a:cs typeface="Times New Roman" pitchFamily="18" charset="0"/>
              </a:rPr>
              <a:t>military department </a:t>
            </a:r>
            <a:r>
              <a:rPr lang="en-US" sz="1800" dirty="0">
                <a:cs typeface="Times New Roman" pitchFamily="18" charset="0"/>
              </a:rPr>
              <a:t>Designated Decision Authority (DDA) for final decision and correction of records (when appropriate</a:t>
            </a:r>
            <a:r>
              <a:rPr lang="en-US" sz="1800" dirty="0" smtClean="0">
                <a:cs typeface="Times New Roman" pitchFamily="18" charset="0"/>
              </a:rPr>
              <a:t>)</a:t>
            </a:r>
          </a:p>
          <a:p>
            <a:pPr marL="406400" lvl="1" indent="-406400">
              <a:buFont typeface="Wingdings" pitchFamily="2" charset="2"/>
              <a:buChar char="n"/>
            </a:pPr>
            <a:r>
              <a:rPr lang="en-US" sz="2000" dirty="0">
                <a:ea typeface="+mn-ea"/>
                <a:cs typeface="Times New Roman" pitchFamily="18" charset="0"/>
              </a:rPr>
              <a:t>The PDBR cannot recommend lowering a previously </a:t>
            </a:r>
            <a:r>
              <a:rPr lang="en-US" sz="2000" dirty="0" smtClean="0">
                <a:ea typeface="+mn-ea"/>
                <a:cs typeface="Times New Roman" pitchFamily="18" charset="0"/>
              </a:rPr>
              <a:t>determined </a:t>
            </a:r>
            <a:r>
              <a:rPr lang="en-US" sz="2000" dirty="0">
                <a:ea typeface="+mn-ea"/>
                <a:cs typeface="Times New Roman" pitchFamily="18" charset="0"/>
              </a:rPr>
              <a:t>disability </a:t>
            </a:r>
            <a:r>
              <a:rPr lang="en-US" sz="2000" dirty="0" smtClean="0">
                <a:ea typeface="+mn-ea"/>
                <a:cs typeface="Times New Roman" pitchFamily="18" charset="0"/>
              </a:rPr>
              <a:t>rating </a:t>
            </a:r>
            <a:endParaRPr lang="en-US" sz="2000" dirty="0">
              <a:ea typeface="+mn-ea"/>
              <a:cs typeface="Times New Roman" pitchFamily="18" charset="0"/>
            </a:endParaRPr>
          </a:p>
          <a:p>
            <a:r>
              <a:rPr lang="en-US" sz="2000" b="0" dirty="0" smtClean="0">
                <a:cs typeface="Times New Roman" pitchFamily="18" charset="0"/>
              </a:rPr>
              <a:t>The military department DDA closes out each case:</a:t>
            </a:r>
          </a:p>
          <a:p>
            <a:pPr lvl="1">
              <a:buSzPct val="100000"/>
              <a:buFont typeface="Wingdings" pitchFamily="2" charset="2"/>
              <a:buChar char="§"/>
            </a:pPr>
            <a:r>
              <a:rPr lang="en-US" sz="1800" dirty="0">
                <a:cs typeface="Times New Roman" pitchFamily="18" charset="0"/>
              </a:rPr>
              <a:t>By notifying </a:t>
            </a:r>
            <a:r>
              <a:rPr lang="en-US" sz="1800" dirty="0" smtClean="0">
                <a:cs typeface="Times New Roman" pitchFamily="18" charset="0"/>
              </a:rPr>
              <a:t>Applicant, VA </a:t>
            </a:r>
            <a:r>
              <a:rPr lang="en-US" sz="1800" dirty="0">
                <a:cs typeface="Times New Roman" pitchFamily="18" charset="0"/>
              </a:rPr>
              <a:t>and Defense Finance and Accounting Service of final decision </a:t>
            </a:r>
          </a:p>
          <a:p>
            <a:r>
              <a:rPr lang="en-US" sz="2000" b="0" dirty="0" smtClean="0"/>
              <a:t>PDBR </a:t>
            </a:r>
            <a:r>
              <a:rPr lang="en-US" sz="2000" b="0" dirty="0"/>
              <a:t>Metrics </a:t>
            </a:r>
            <a:endParaRPr lang="en-US" sz="2000" b="0" dirty="0" smtClean="0"/>
          </a:p>
          <a:p>
            <a:pPr lvl="1">
              <a:buSzPct val="100000"/>
              <a:buFont typeface="Wingdings" pitchFamily="2" charset="2"/>
              <a:buChar char="§"/>
            </a:pPr>
            <a:r>
              <a:rPr lang="en-US" sz="1800" dirty="0">
                <a:cs typeface="Times New Roman" pitchFamily="18" charset="0"/>
              </a:rPr>
              <a:t>9430:  </a:t>
            </a:r>
            <a:r>
              <a:rPr lang="en-US" sz="1800" dirty="0" smtClean="0">
                <a:cs typeface="Times New Roman" pitchFamily="18" charset="0"/>
              </a:rPr>
              <a:t>Applications </a:t>
            </a:r>
            <a:r>
              <a:rPr lang="en-US" sz="1800" dirty="0">
                <a:cs typeface="Times New Roman" pitchFamily="18" charset="0"/>
              </a:rPr>
              <a:t>received </a:t>
            </a:r>
            <a:endParaRPr lang="en-US" sz="1800" dirty="0" smtClean="0">
              <a:cs typeface="Times New Roman" pitchFamily="18" charset="0"/>
            </a:endParaRPr>
          </a:p>
          <a:p>
            <a:pPr lvl="1">
              <a:buSzPct val="100000"/>
              <a:buFont typeface="Wingdings" pitchFamily="2" charset="2"/>
              <a:buChar char="§"/>
            </a:pPr>
            <a:r>
              <a:rPr lang="en-US" sz="1800" dirty="0" smtClean="0">
                <a:cs typeface="Times New Roman" pitchFamily="18" charset="0"/>
              </a:rPr>
              <a:t>4466</a:t>
            </a:r>
            <a:r>
              <a:rPr lang="en-US" sz="1800" dirty="0">
                <a:cs typeface="Times New Roman" pitchFamily="18" charset="0"/>
              </a:rPr>
              <a:t>:  </a:t>
            </a:r>
            <a:r>
              <a:rPr lang="en-US" sz="1800" dirty="0" smtClean="0">
                <a:cs typeface="Times New Roman" pitchFamily="18" charset="0"/>
              </a:rPr>
              <a:t>Adjudicated </a:t>
            </a:r>
            <a:r>
              <a:rPr lang="en-US" sz="1800" dirty="0">
                <a:cs typeface="Times New Roman" pitchFamily="18" charset="0"/>
              </a:rPr>
              <a:t>cases (24% re-characterized to retirement)</a:t>
            </a:r>
          </a:p>
          <a:p>
            <a:pPr lvl="1">
              <a:buSzPct val="100000"/>
              <a:buFont typeface="Wingdings" pitchFamily="2" charset="2"/>
              <a:buChar char="§"/>
            </a:pPr>
            <a:endParaRPr lang="en-US" sz="1800" dirty="0">
              <a:cs typeface="Times New Roman" pitchFamily="18" charset="0"/>
            </a:endParaRPr>
          </a:p>
          <a:p>
            <a:pPr>
              <a:lnSpc>
                <a:spcPct val="80000"/>
              </a:lnSpc>
              <a:buSzPct val="115000"/>
              <a:buFont typeface="Wingdings" pitchFamily="2" charset="2"/>
              <a:buChar char="§"/>
            </a:pPr>
            <a:endParaRPr lang="en-US" sz="1800" dirty="0" smtClean="0">
              <a:latin typeface="+mj-lt"/>
            </a:endParaRPr>
          </a:p>
        </p:txBody>
      </p:sp>
    </p:spTree>
    <p:extLst>
      <p:ext uri="{BB962C8B-B14F-4D97-AF65-F5344CB8AC3E}">
        <p14:creationId xmlns:p14="http://schemas.microsoft.com/office/powerpoint/2010/main" val="192433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200" dirty="0" smtClean="0"/>
              <a:t>DoD-VA Collaborative Outreach</a:t>
            </a:r>
          </a:p>
        </p:txBody>
      </p:sp>
      <p:sp>
        <p:nvSpPr>
          <p:cNvPr id="49156" name="Slide Number Placeholder 3"/>
          <p:cNvSpPr>
            <a:spLocks noGrp="1"/>
          </p:cNvSpPr>
          <p:nvPr>
            <p:ph type="sldNum" sz="quarter" idx="11"/>
          </p:nvPr>
        </p:nvSpPr>
        <p:spPr>
          <a:noFill/>
        </p:spPr>
        <p:txBody>
          <a:bodyPr/>
          <a:lstStyle/>
          <a:p>
            <a:fld id="{4D22EED3-305C-48DF-B39F-3CB518D54C14}" type="slidenum">
              <a:rPr lang="en-US" smtClean="0">
                <a:latin typeface="Arial" pitchFamily="34" charset="0"/>
              </a:rPr>
              <a:pPr/>
              <a:t>7</a:t>
            </a:fld>
            <a:endParaRPr lang="en-US" dirty="0" smtClean="0">
              <a:solidFill>
                <a:srgbClr val="808080"/>
              </a:solidFill>
              <a:latin typeface="Arial" pitchFamily="34" charset="0"/>
            </a:endParaRPr>
          </a:p>
        </p:txBody>
      </p:sp>
      <p:sp>
        <p:nvSpPr>
          <p:cNvPr id="5" name="Rectangle 4"/>
          <p:cNvSpPr/>
          <p:nvPr/>
        </p:nvSpPr>
        <p:spPr>
          <a:xfrm>
            <a:off x="4349015" y="2589971"/>
            <a:ext cx="184731" cy="1754326"/>
          </a:xfrm>
          <a:prstGeom prst="rect">
            <a:avLst/>
          </a:prstGeom>
          <a:noFill/>
        </p:spPr>
        <p:txBody>
          <a:bodyPr wrap="none" lIns="91440" tIns="45720" rIns="91440" bIns="45720">
            <a:spAutoFit/>
          </a:bodyPr>
          <a:lstStyle/>
          <a:p>
            <a:pPr algn="ctr"/>
            <a:endPar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endParaRPr>
          </a:p>
          <a:p>
            <a:pPr algn="ct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70C0"/>
              </a:solidFill>
              <a:effectLst>
                <a:outerShdw blurRad="41275" dist="12700" dir="12000000" algn="tl" rotWithShape="0">
                  <a:srgbClr val="000000">
                    <a:alpha val="40000"/>
                  </a:srgbClr>
                </a:outerShdw>
              </a:effectLst>
            </a:endParaRPr>
          </a:p>
        </p:txBody>
      </p:sp>
      <p:sp>
        <p:nvSpPr>
          <p:cNvPr id="6" name="TextBox 5"/>
          <p:cNvSpPr txBox="1"/>
          <p:nvPr/>
        </p:nvSpPr>
        <p:spPr>
          <a:xfrm>
            <a:off x="522972" y="1703672"/>
            <a:ext cx="8200113" cy="3123932"/>
          </a:xfrm>
          <a:prstGeom prst="rect">
            <a:avLst/>
          </a:prstGeom>
          <a:noFill/>
        </p:spPr>
        <p:txBody>
          <a:bodyPr wrap="square" rtlCol="0">
            <a:spAutoFit/>
          </a:bodyPr>
          <a:lstStyle/>
          <a:p>
            <a:pPr lvl="0" eaLnBrk="0" hangingPunct="0">
              <a:lnSpc>
                <a:spcPct val="85000"/>
              </a:lnSpc>
              <a:spcBef>
                <a:spcPct val="50000"/>
              </a:spcBef>
              <a:buClr>
                <a:srgbClr val="151C77"/>
              </a:buClr>
              <a:buFont typeface="Wingdings" pitchFamily="2" charset="2"/>
            </a:pPr>
            <a:r>
              <a:rPr lang="en-US" sz="2000" dirty="0">
                <a:latin typeface="+mn-lt"/>
              </a:rPr>
              <a:t>DoD and DVA Partnership to Notify PDBR </a:t>
            </a:r>
            <a:r>
              <a:rPr lang="en-US" sz="2000" dirty="0" smtClean="0">
                <a:latin typeface="+mn-lt"/>
              </a:rPr>
              <a:t>Eligibles</a:t>
            </a:r>
            <a:endParaRPr lang="en-US" sz="2000" dirty="0">
              <a:latin typeface="+mn-lt"/>
            </a:endParaRPr>
          </a:p>
          <a:p>
            <a:pPr marL="800100" lvl="1" indent="-342900" eaLnBrk="0" hangingPunct="0">
              <a:lnSpc>
                <a:spcPct val="85000"/>
              </a:lnSpc>
              <a:spcBef>
                <a:spcPct val="50000"/>
              </a:spcBef>
              <a:buClr>
                <a:srgbClr val="151C77"/>
              </a:buClr>
              <a:buFont typeface="Wingdings" panose="05000000000000000000" pitchFamily="2" charset="2"/>
              <a:buChar char="§"/>
            </a:pPr>
            <a:r>
              <a:rPr lang="en-US" sz="2000" dirty="0">
                <a:latin typeface="+mn-lt"/>
              </a:rPr>
              <a:t>DVA notification to </a:t>
            </a:r>
            <a:r>
              <a:rPr lang="en-US" sz="2000" dirty="0" smtClean="0">
                <a:latin typeface="+mn-lt"/>
              </a:rPr>
              <a:t>PDBR </a:t>
            </a:r>
            <a:r>
              <a:rPr lang="en-US" sz="2000" dirty="0">
                <a:latin typeface="+mn-lt"/>
              </a:rPr>
              <a:t>eligible </a:t>
            </a:r>
            <a:r>
              <a:rPr lang="en-US" sz="2000" dirty="0" smtClean="0">
                <a:latin typeface="+mn-lt"/>
              </a:rPr>
              <a:t>veterans </a:t>
            </a:r>
            <a:r>
              <a:rPr lang="en-US" sz="2000" dirty="0">
                <a:latin typeface="+mn-lt"/>
              </a:rPr>
              <a:t>(approx </a:t>
            </a:r>
            <a:r>
              <a:rPr lang="en-US" sz="2000" dirty="0" smtClean="0">
                <a:latin typeface="+mn-lt"/>
              </a:rPr>
              <a:t>75K) </a:t>
            </a:r>
          </a:p>
          <a:p>
            <a:pPr marL="800100" lvl="1" indent="-342900" eaLnBrk="0" hangingPunct="0">
              <a:lnSpc>
                <a:spcPct val="85000"/>
              </a:lnSpc>
              <a:spcBef>
                <a:spcPct val="50000"/>
              </a:spcBef>
              <a:buClr>
                <a:srgbClr val="151C77"/>
              </a:buClr>
              <a:buFont typeface="Wingdings" panose="05000000000000000000" pitchFamily="2" charset="2"/>
              <a:buChar char="§"/>
            </a:pPr>
            <a:r>
              <a:rPr lang="en-US" sz="2000" dirty="0" smtClean="0">
                <a:latin typeface="+mn-lt"/>
              </a:rPr>
              <a:t>Five mailings May 2012 –  February 2014</a:t>
            </a:r>
          </a:p>
          <a:p>
            <a:pPr marL="800100" lvl="1" indent="-342900" eaLnBrk="0" hangingPunct="0">
              <a:lnSpc>
                <a:spcPct val="85000"/>
              </a:lnSpc>
              <a:spcBef>
                <a:spcPct val="50000"/>
              </a:spcBef>
              <a:buClr>
                <a:srgbClr val="151C77"/>
              </a:buClr>
              <a:buFont typeface="Wingdings" panose="05000000000000000000" pitchFamily="2" charset="2"/>
              <a:buChar char="§"/>
            </a:pPr>
            <a:r>
              <a:rPr lang="en-US" sz="2000" dirty="0" smtClean="0">
                <a:latin typeface="+mn-lt"/>
              </a:rPr>
              <a:t>Approximately 61K notification letters mailed</a:t>
            </a:r>
          </a:p>
          <a:p>
            <a:pPr marL="800100" lvl="1" indent="-342900" eaLnBrk="0" hangingPunct="0">
              <a:lnSpc>
                <a:spcPct val="85000"/>
              </a:lnSpc>
              <a:spcBef>
                <a:spcPct val="50000"/>
              </a:spcBef>
              <a:buClr>
                <a:srgbClr val="151C77"/>
              </a:buClr>
              <a:buFont typeface="Wingdings" panose="05000000000000000000" pitchFamily="2" charset="2"/>
              <a:buChar char="§"/>
            </a:pPr>
            <a:r>
              <a:rPr lang="en-US" sz="2000" dirty="0" smtClean="0">
                <a:latin typeface="+mn-lt"/>
              </a:rPr>
              <a:t>Approximately 20K </a:t>
            </a:r>
            <a:r>
              <a:rPr lang="en-US" sz="2000" dirty="0">
                <a:latin typeface="+mn-lt"/>
              </a:rPr>
              <a:t>with addresses </a:t>
            </a:r>
            <a:r>
              <a:rPr lang="en-US" sz="2000" dirty="0" smtClean="0">
                <a:latin typeface="+mn-lt"/>
              </a:rPr>
              <a:t>unavailable</a:t>
            </a:r>
          </a:p>
          <a:p>
            <a:pPr marL="800100" lvl="1" indent="-342900" eaLnBrk="0" hangingPunct="0">
              <a:lnSpc>
                <a:spcPct val="85000"/>
              </a:lnSpc>
              <a:spcBef>
                <a:spcPct val="50000"/>
              </a:spcBef>
              <a:buClr>
                <a:srgbClr val="151C77"/>
              </a:buClr>
              <a:buFont typeface="Wingdings" panose="05000000000000000000" pitchFamily="2" charset="2"/>
              <a:buChar char="§"/>
            </a:pPr>
            <a:r>
              <a:rPr lang="en-US" sz="2000" dirty="0" smtClean="0">
                <a:latin typeface="+mn-lt"/>
              </a:rPr>
              <a:t>Approximately 6K registered homeless Vets</a:t>
            </a:r>
            <a:endParaRPr lang="en-US" sz="2000" dirty="0">
              <a:latin typeface="+mn-lt"/>
            </a:endParaRPr>
          </a:p>
          <a:p>
            <a:pPr marL="406400" indent="-406400" eaLnBrk="0" hangingPunct="0">
              <a:lnSpc>
                <a:spcPct val="85000"/>
              </a:lnSpc>
              <a:spcBef>
                <a:spcPct val="50000"/>
              </a:spcBef>
              <a:buClr>
                <a:srgbClr val="151C77"/>
              </a:buClr>
              <a:buSzPct val="85000"/>
              <a:buFont typeface="Wingdings" pitchFamily="2" charset="2"/>
              <a:buChar char="n"/>
              <a:defRPr/>
            </a:pPr>
            <a:endParaRPr lang="en-US" sz="2000" dirty="0">
              <a:latin typeface="+mn-lt"/>
            </a:endParaRPr>
          </a:p>
          <a:p>
            <a:pPr lvl="1"/>
            <a:endParaRPr lang="en-US" dirty="0">
              <a:latin typeface="+mn-lt"/>
            </a:endParaRPr>
          </a:p>
        </p:txBody>
      </p:sp>
    </p:spTree>
    <p:extLst>
      <p:ext uri="{BB962C8B-B14F-4D97-AF65-F5344CB8AC3E}">
        <p14:creationId xmlns:p14="http://schemas.microsoft.com/office/powerpoint/2010/main" val="36919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32EC3B-2AF2-4AD1-9830-B03B0801DC39}" type="datetime1">
              <a:rPr lang="en-US" smtClean="0"/>
              <a:pPr/>
              <a:t>6/17/2014</a:t>
            </a:fld>
            <a:endParaRPr lang="en-US"/>
          </a:p>
        </p:txBody>
      </p:sp>
      <p:sp>
        <p:nvSpPr>
          <p:cNvPr id="5" name="Slide Number Placeholder 4"/>
          <p:cNvSpPr>
            <a:spLocks noGrp="1"/>
          </p:cNvSpPr>
          <p:nvPr>
            <p:ph type="sldNum" sz="quarter" idx="11"/>
          </p:nvPr>
        </p:nvSpPr>
        <p:spPr/>
        <p:txBody>
          <a:bodyPr/>
          <a:lstStyle/>
          <a:p>
            <a:fld id="{F7781BFC-AD6E-433C-8643-5B6C301145D8}" type="slidenum">
              <a:rPr lang="en-US" smtClean="0"/>
              <a:pPr/>
              <a:t>8</a:t>
            </a:fld>
            <a:endParaRPr lang="en-US"/>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2" name="TextBox 1"/>
          <p:cNvSpPr txBox="1"/>
          <p:nvPr/>
        </p:nvSpPr>
        <p:spPr>
          <a:xfrm>
            <a:off x="2969812" y="2496710"/>
            <a:ext cx="3204376" cy="584775"/>
          </a:xfrm>
          <a:prstGeom prst="rect">
            <a:avLst/>
          </a:prstGeom>
          <a:noFill/>
        </p:spPr>
        <p:txBody>
          <a:bodyPr wrap="square" rtlCol="0">
            <a:spAutoFit/>
          </a:bodyPr>
          <a:lstStyle/>
          <a:p>
            <a:r>
              <a:rPr lang="en-US" sz="1400" dirty="0" smtClean="0"/>
              <a:t>Please consider all conditions</a:t>
            </a:r>
          </a:p>
          <a:p>
            <a:endParaRPr lang="en-US" dirty="0"/>
          </a:p>
        </p:txBody>
      </p:sp>
      <p:sp>
        <p:nvSpPr>
          <p:cNvPr id="9" name="Rectangle 8"/>
          <p:cNvSpPr/>
          <p:nvPr/>
        </p:nvSpPr>
        <p:spPr bwMode="auto">
          <a:xfrm>
            <a:off x="363862" y="1482918"/>
            <a:ext cx="1558456" cy="31407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dirty="0" smtClean="0">
                <a:ln>
                  <a:noFill/>
                </a:ln>
                <a:solidFill>
                  <a:schemeClr val="tx1"/>
                </a:solidFill>
                <a:effectLst/>
                <a:latin typeface="Arial" charset="0"/>
              </a:rPr>
              <a:t>Item1: Self-explanatory</a:t>
            </a:r>
          </a:p>
        </p:txBody>
      </p:sp>
      <p:sp>
        <p:nvSpPr>
          <p:cNvPr id="10" name="Rectangle 9"/>
          <p:cNvSpPr/>
          <p:nvPr/>
        </p:nvSpPr>
        <p:spPr bwMode="auto">
          <a:xfrm>
            <a:off x="7434469" y="1956017"/>
            <a:ext cx="1455088" cy="6997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dirty="0" smtClean="0">
                <a:ln>
                  <a:noFill/>
                </a:ln>
                <a:solidFill>
                  <a:schemeClr val="tx1"/>
                </a:solidFill>
                <a:effectLst/>
                <a:latin typeface="Arial" charset="0"/>
              </a:rPr>
              <a:t>Item 2: Rating awarded by service Physical Evaluation Board - NOT VA rating</a:t>
            </a:r>
          </a:p>
        </p:txBody>
      </p:sp>
      <p:sp>
        <p:nvSpPr>
          <p:cNvPr id="11" name="Rectangle 10"/>
          <p:cNvSpPr/>
          <p:nvPr/>
        </p:nvSpPr>
        <p:spPr bwMode="auto">
          <a:xfrm>
            <a:off x="188934" y="2198532"/>
            <a:ext cx="1798892"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Item 3: No need to provide a rationale, PDBR will conduct a thorough review.  However, must ask that all conditions be considered.</a:t>
            </a:r>
            <a:endParaRPr kumimoji="0" lang="en-US" sz="1000" b="0" i="0" u="none" strike="noStrike" cap="none" normalizeH="0" dirty="0" smtClean="0">
              <a:ln>
                <a:noFill/>
              </a:ln>
              <a:solidFill>
                <a:schemeClr val="tx1"/>
              </a:solidFill>
              <a:effectLst/>
            </a:endParaRPr>
          </a:p>
        </p:txBody>
      </p:sp>
      <p:sp>
        <p:nvSpPr>
          <p:cNvPr id="12" name="Rectangle 11"/>
          <p:cNvSpPr/>
          <p:nvPr/>
        </p:nvSpPr>
        <p:spPr bwMode="auto">
          <a:xfrm>
            <a:off x="7221683" y="2800847"/>
            <a:ext cx="1755339" cy="6977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dirty="0" smtClean="0">
                <a:ln>
                  <a:noFill/>
                </a:ln>
                <a:solidFill>
                  <a:schemeClr val="tx1"/>
                </a:solidFill>
                <a:effectLst/>
                <a:latin typeface="Arial" charset="0"/>
              </a:rPr>
              <a:t>4: PDBR will gather all necessary evidence.  </a:t>
            </a:r>
            <a:r>
              <a:rPr lang="en-US" sz="1000" dirty="0" smtClean="0"/>
              <a:t>Ensure “HV” is annotated in lower-right corner.</a:t>
            </a:r>
            <a:endParaRPr kumimoji="0" lang="en-US" sz="1000" b="0" i="0" u="none" strike="noStrike" cap="none" normalizeH="0" dirty="0" smtClean="0">
              <a:ln>
                <a:noFill/>
              </a:ln>
              <a:solidFill>
                <a:schemeClr val="tx1"/>
              </a:solidFill>
              <a:effectLst/>
              <a:latin typeface="Arial" charset="0"/>
            </a:endParaRPr>
          </a:p>
        </p:txBody>
      </p:sp>
      <p:sp>
        <p:nvSpPr>
          <p:cNvPr id="13" name="Rectangle 12"/>
          <p:cNvSpPr/>
          <p:nvPr/>
        </p:nvSpPr>
        <p:spPr bwMode="auto">
          <a:xfrm>
            <a:off x="7168100" y="3562184"/>
            <a:ext cx="1908312" cy="7156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Item 5:  Check appropriate boxes,</a:t>
            </a:r>
            <a:r>
              <a:rPr kumimoji="0" lang="en-US" sz="1000" b="0" i="0" u="none" strike="noStrike" cap="none" normalizeH="0" dirty="0" smtClean="0">
                <a:ln>
                  <a:noFill/>
                </a:ln>
                <a:solidFill>
                  <a:schemeClr val="tx1"/>
                </a:solidFill>
                <a:effectLst/>
                <a:latin typeface="Arial" charset="0"/>
              </a:rPr>
              <a:t> no need to attach letters, PDBR will gather all letters from VARO.</a:t>
            </a:r>
            <a:endParaRPr kumimoji="0" lang="en-US" sz="10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204838" y="3721211"/>
            <a:ext cx="1667874" cy="5565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Item 6: Check “I Do” to consent for PDBR to gather VA records.</a:t>
            </a:r>
          </a:p>
        </p:txBody>
      </p:sp>
      <p:sp>
        <p:nvSpPr>
          <p:cNvPr id="15" name="Rectangle 14"/>
          <p:cNvSpPr/>
          <p:nvPr/>
        </p:nvSpPr>
        <p:spPr bwMode="auto">
          <a:xfrm>
            <a:off x="188934" y="4397071"/>
            <a:ext cx="1667873" cy="71561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Item 7:  enter contact info of representative</a:t>
            </a:r>
            <a:r>
              <a:rPr kumimoji="0" lang="en-US" sz="1000" b="0" i="0" u="none" strike="noStrike" cap="none" normalizeH="0" dirty="0" smtClean="0">
                <a:ln>
                  <a:noFill/>
                </a:ln>
                <a:solidFill>
                  <a:schemeClr val="tx1"/>
                </a:solidFill>
                <a:effectLst/>
                <a:latin typeface="Arial" charset="0"/>
              </a:rPr>
              <a:t> assisting Vet in completing application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7" name="Straight Arrow Connector 16"/>
          <p:cNvCxnSpPr/>
          <p:nvPr/>
        </p:nvCxnSpPr>
        <p:spPr bwMode="auto">
          <a:xfrm>
            <a:off x="1922318" y="1639956"/>
            <a:ext cx="280193" cy="101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10" idx="1"/>
          </p:cNvCxnSpPr>
          <p:nvPr/>
        </p:nvCxnSpPr>
        <p:spPr bwMode="auto">
          <a:xfrm flipH="1">
            <a:off x="6901732" y="2305875"/>
            <a:ext cx="532737" cy="556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1987826" y="2655732"/>
            <a:ext cx="21468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2" idx="1"/>
          </p:cNvCxnSpPr>
          <p:nvPr/>
        </p:nvCxnSpPr>
        <p:spPr bwMode="auto">
          <a:xfrm flipH="1">
            <a:off x="6901732" y="3149711"/>
            <a:ext cx="319951" cy="1023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6901732" y="3665551"/>
            <a:ext cx="266368" cy="2544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1872712" y="3999506"/>
            <a:ext cx="32979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5" idx="3"/>
          </p:cNvCxnSpPr>
          <p:nvPr/>
        </p:nvCxnSpPr>
        <p:spPr bwMode="auto">
          <a:xfrm flipV="1">
            <a:off x="1856807" y="4540195"/>
            <a:ext cx="345704" cy="2146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 name="page 1, 6-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BEBA8EAE-BF5A-486C-A8C5-ECC9F3942E4B}">
                <a14:imgProps xmlns:a14="http://schemas.microsoft.com/office/drawing/2010/main">
                  <a14:imgLayer r:embed="rId9">
                    <a14:imgEffect>
                      <a14:sharpenSoften amount="100000"/>
                    </a14:imgEffect>
                    <a14:imgEffect>
                      <a14:brightnessContrast bright="-65000"/>
                    </a14:imgEffect>
                  </a14:imgLayer>
                </a14:imgProps>
              </a:ext>
            </a:extLst>
          </a:blip>
          <a:stretch>
            <a:fillRect/>
          </a:stretch>
        </p:blipFill>
        <p:spPr>
          <a:xfrm>
            <a:off x="7682777" y="5761074"/>
            <a:ext cx="609600" cy="609600"/>
          </a:xfrm>
          <a:prstGeom prst="rect">
            <a:avLst/>
          </a:prstGeom>
        </p:spPr>
      </p:pic>
      <p:pic>
        <p:nvPicPr>
          <p:cNvPr id="3" name="page 1, 1-5.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extLst>
              <a:ext uri="{BEBA8EAE-BF5A-486C-A8C5-ECC9F3942E4B}">
                <a14:imgProps xmlns:a14="http://schemas.microsoft.com/office/drawing/2010/main">
                  <a14:imgLayer r:embed="rId9">
                    <a14:imgEffect>
                      <a14:sharpenSoften amount="100000"/>
                    </a14:imgEffect>
                    <a14:imgEffect>
                      <a14:brightnessContrast bright="-65000"/>
                    </a14:imgEffect>
                  </a14:imgLayer>
                </a14:imgProps>
              </a:ext>
            </a:extLst>
          </a:blip>
          <a:stretch>
            <a:fillRect/>
          </a:stretch>
        </p:blipFill>
        <p:spPr>
          <a:xfrm>
            <a:off x="733975" y="5761074"/>
            <a:ext cx="609600" cy="609600"/>
          </a:xfrm>
          <a:prstGeom prst="rect">
            <a:avLst/>
          </a:prstGeom>
        </p:spPr>
      </p:pic>
      <p:sp>
        <p:nvSpPr>
          <p:cNvPr id="24" name="Rectangle 23"/>
          <p:cNvSpPr/>
          <p:nvPr/>
        </p:nvSpPr>
        <p:spPr bwMode="auto">
          <a:xfrm>
            <a:off x="204838" y="5303550"/>
            <a:ext cx="1558456" cy="457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Instructions for blocks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a:t>#</a:t>
            </a:r>
            <a:r>
              <a:rPr lang="en-US" sz="1000" dirty="0" smtClean="0"/>
              <a:t>1 - 5</a:t>
            </a:r>
            <a:endParaRPr kumimoji="0" lang="en-US" sz="1000" b="0" i="0" u="none" strike="noStrike" cap="none" normalizeH="0" dirty="0" smtClean="0">
              <a:ln>
                <a:noFill/>
              </a:ln>
              <a:solidFill>
                <a:schemeClr val="tx1"/>
              </a:solidFill>
              <a:effectLst/>
              <a:latin typeface="Arial" charset="0"/>
            </a:endParaRPr>
          </a:p>
        </p:txBody>
      </p:sp>
      <p:sp>
        <p:nvSpPr>
          <p:cNvPr id="26" name="Rectangle 25"/>
          <p:cNvSpPr/>
          <p:nvPr/>
        </p:nvSpPr>
        <p:spPr bwMode="auto">
          <a:xfrm>
            <a:off x="7061707" y="5303550"/>
            <a:ext cx="1558456" cy="457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Instructions for blocks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a:t>
            </a:r>
            <a:r>
              <a:rPr lang="en-US" sz="1000" dirty="0"/>
              <a:t>6</a:t>
            </a:r>
            <a:r>
              <a:rPr lang="en-US" sz="1000" dirty="0" smtClean="0"/>
              <a:t> - 11</a:t>
            </a:r>
            <a:endParaRPr kumimoji="0" lang="en-US" sz="1000" b="0" i="0" u="none" strike="noStrike" cap="none" normalizeH="0" dirty="0" smtClean="0">
              <a:ln>
                <a:noFill/>
              </a:ln>
              <a:solidFill>
                <a:schemeClr val="tx1"/>
              </a:solidFill>
              <a:effectLst/>
              <a:latin typeface="Arial" charset="0"/>
            </a:endParaRPr>
          </a:p>
        </p:txBody>
      </p:sp>
    </p:spTree>
    <p:extLst>
      <p:ext uri="{BB962C8B-B14F-4D97-AF65-F5344CB8AC3E}">
        <p14:creationId xmlns:p14="http://schemas.microsoft.com/office/powerpoint/2010/main" val="350899656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7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74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fld id="{A4E5F559-2940-4224-938D-8CBC534A6E12}" type="datetime1">
              <a:rPr lang="en-US" smtClean="0"/>
              <a:pPr>
                <a:defRPr/>
              </a:pPr>
              <a:t>6/17/2014</a:t>
            </a:fld>
            <a:endParaRPr lang="en-US"/>
          </a:p>
        </p:txBody>
      </p:sp>
      <p:sp>
        <p:nvSpPr>
          <p:cNvPr id="4" name="Slide Number Placeholder 3"/>
          <p:cNvSpPr>
            <a:spLocks noGrp="1"/>
          </p:cNvSpPr>
          <p:nvPr>
            <p:ph type="sldNum" sz="quarter" idx="11"/>
          </p:nvPr>
        </p:nvSpPr>
        <p:spPr/>
        <p:txBody>
          <a:bodyPr/>
          <a:lstStyle/>
          <a:p>
            <a:pPr>
              <a:defRPr/>
            </a:pPr>
            <a:fld id="{ED2D2A6D-0EAF-4896-BEFB-E90DDA59876B}" type="slidenum">
              <a:rPr lang="en-US" smtClean="0"/>
              <a:pPr>
                <a:defRPr/>
              </a:pPr>
              <a:t>9</a:t>
            </a:fld>
            <a:endParaRPr lang="en-US">
              <a:solidFill>
                <a:schemeClr val="bg2"/>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5" name="Rectangle 4"/>
          <p:cNvSpPr/>
          <p:nvPr/>
        </p:nvSpPr>
        <p:spPr bwMode="auto">
          <a:xfrm>
            <a:off x="3081475" y="4608998"/>
            <a:ext cx="3118474" cy="10861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Email applications</a:t>
            </a:r>
            <a:r>
              <a:rPr kumimoji="0" lang="en-US" sz="1000" b="0" i="0" u="none" strike="noStrike" cap="none" normalizeH="0" dirty="0" smtClean="0">
                <a:ln>
                  <a:noFill/>
                </a:ln>
                <a:solidFill>
                  <a:schemeClr val="tx1"/>
                </a:solidFill>
                <a:effectLst/>
                <a:latin typeface="Arial" charset="0"/>
              </a:rPr>
              <a:t> to:</a:t>
            </a:r>
            <a:endParaRPr lang="en-US" sz="1000" dirty="0"/>
          </a:p>
          <a:p>
            <a:r>
              <a:rPr lang="en-US" sz="1000" dirty="0"/>
              <a:t> </a:t>
            </a:r>
            <a:r>
              <a:rPr lang="en-US" sz="1000" dirty="0" smtClean="0">
                <a:hlinkClick r:id="rId6"/>
              </a:rPr>
              <a:t>usaf.pentagon.saf-mr.mbx.PDBRPA@mail.mil</a:t>
            </a:r>
            <a:r>
              <a:rPr lang="en-US" sz="1000" dirty="0" smtClean="0"/>
              <a:t>  </a:t>
            </a:r>
            <a:r>
              <a:rPr lang="en-US" sz="1000" baseline="0" dirty="0" smtClean="0"/>
              <a:t> </a:t>
            </a:r>
            <a:endParaRPr kumimoji="0" lang="en-US" sz="10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 </a:t>
            </a:r>
            <a:r>
              <a:rPr kumimoji="0" lang="en-US" sz="1000" b="0" i="0" u="none" strike="noStrike" cap="none" normalizeH="0" baseline="0" dirty="0" smtClean="0">
                <a:ln>
                  <a:noFill/>
                </a:ln>
                <a:solidFill>
                  <a:schemeClr val="tx1"/>
                </a:solidFill>
                <a:effectLst/>
                <a:latin typeface="Arial" charset="0"/>
              </a:rPr>
              <a:t>PDBR Mailing address may be used if applicant desires</a:t>
            </a:r>
            <a:r>
              <a:rPr kumimoji="0" lang="en-US" sz="1000" b="0" i="0" u="none" strike="noStrike" cap="none" normalizeH="0" dirty="0" smtClean="0">
                <a:ln>
                  <a:noFill/>
                </a:ln>
                <a:solidFill>
                  <a:schemeClr val="tx1"/>
                </a:solidFill>
                <a:effectLst/>
                <a:latin typeface="Arial" charset="0"/>
              </a:rPr>
              <a:t> to submit significant additional supporting documentation (too large for email attachment)</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8" name="Straight Arrow Connector 7"/>
          <p:cNvCxnSpPr/>
          <p:nvPr/>
        </p:nvCxnSpPr>
        <p:spPr bwMode="auto">
          <a:xfrm>
            <a:off x="4572000" y="5695121"/>
            <a:ext cx="0" cy="1967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 name="page 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BEBA8EAE-BF5A-486C-A8C5-ECC9F3942E4B}">
                <a14:imgProps xmlns:a14="http://schemas.microsoft.com/office/drawing/2010/main">
                  <a14:imgLayer r:embed="rId8">
                    <a14:imgEffect>
                      <a14:sharpenSoften amount="100000"/>
                    </a14:imgEffect>
                    <a14:imgEffect>
                      <a14:brightnessContrast bright="-65000"/>
                    </a14:imgEffect>
                  </a14:imgLayer>
                </a14:imgProps>
              </a:ext>
            </a:extLst>
          </a:blip>
          <a:stretch>
            <a:fillRect/>
          </a:stretch>
        </p:blipFill>
        <p:spPr>
          <a:xfrm>
            <a:off x="790354" y="5488719"/>
            <a:ext cx="609600" cy="609600"/>
          </a:xfrm>
          <a:prstGeom prst="rect">
            <a:avLst/>
          </a:prstGeom>
        </p:spPr>
      </p:pic>
      <p:sp>
        <p:nvSpPr>
          <p:cNvPr id="9" name="Rectangle 8"/>
          <p:cNvSpPr/>
          <p:nvPr/>
        </p:nvSpPr>
        <p:spPr bwMode="auto">
          <a:xfrm>
            <a:off x="204838" y="5031195"/>
            <a:ext cx="1558456" cy="457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t>Instructions for blocks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a:t>#</a:t>
            </a:r>
            <a:r>
              <a:rPr lang="en-US" sz="1000" dirty="0" smtClean="0"/>
              <a:t>12 - 15</a:t>
            </a:r>
            <a:endParaRPr kumimoji="0" lang="en-US" sz="1000" b="0" i="0" u="none" strike="noStrike" cap="none" normalizeH="0" dirty="0" smtClean="0">
              <a:ln>
                <a:noFill/>
              </a:ln>
              <a:solidFill>
                <a:schemeClr val="tx1"/>
              </a:solidFill>
              <a:effectLst/>
              <a:latin typeface="Arial" charset="0"/>
            </a:endParaRPr>
          </a:p>
        </p:txBody>
      </p:sp>
    </p:spTree>
    <p:extLst>
      <p:ext uri="{BB962C8B-B14F-4D97-AF65-F5344CB8AC3E}">
        <p14:creationId xmlns:p14="http://schemas.microsoft.com/office/powerpoint/2010/main" val="6882025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5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USAF (Unclas)">
  <a:themeElements>
    <a:clrScheme name="USAF (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USAF (Uncla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SAF (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26135</TotalTime>
  <Words>947</Words>
  <Application>Microsoft Office PowerPoint</Application>
  <PresentationFormat>On-screen Show (4:3)</PresentationFormat>
  <Paragraphs>128</Paragraphs>
  <Slides>14</Slides>
  <Notes>14</Notes>
  <HiddenSlides>0</HiddenSlides>
  <MMClips>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USAF (Unclas)</vt:lpstr>
      <vt:lpstr>DoD Physical Disability Board of Review (DoD PDBR) (Air Force Lead Component)</vt:lpstr>
      <vt:lpstr>Background</vt:lpstr>
      <vt:lpstr>DoD vs. VA Disability System</vt:lpstr>
      <vt:lpstr>What Does PDBR Review?</vt:lpstr>
      <vt:lpstr>Intake and Review Process</vt:lpstr>
      <vt:lpstr>PDBR Recommends Correction</vt:lpstr>
      <vt:lpstr>DoD-VA Collaborative Outreach</vt:lpstr>
      <vt:lpstr>PowerPoint Presentation</vt:lpstr>
      <vt:lpstr>PowerPoint Presentation</vt:lpstr>
      <vt:lpstr>PowerPoint Presentation</vt:lpstr>
      <vt:lpstr>PowerPoint Presentation</vt:lpstr>
      <vt:lpstr>PowerPoint Presentation</vt:lpstr>
      <vt:lpstr>Bottom Line</vt:lpstr>
      <vt:lpstr>PowerPoint Presentation</vt:lpstr>
    </vt:vector>
  </TitlesOfParts>
  <Company>SAFNET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wendy frable</dc:creator>
  <cp:lastModifiedBy>Taylor, Martin A.</cp:lastModifiedBy>
  <cp:revision>742</cp:revision>
  <cp:lastPrinted>2013-12-02T17:42:39Z</cp:lastPrinted>
  <dcterms:created xsi:type="dcterms:W3CDTF">2000-06-02T14:11:30Z</dcterms:created>
  <dcterms:modified xsi:type="dcterms:W3CDTF">2014-06-17T14:28:02Z</dcterms:modified>
</cp:coreProperties>
</file>