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1" r:id="rId2"/>
  </p:sldMasterIdLst>
  <p:notesMasterIdLst>
    <p:notesMasterId r:id="rId18"/>
  </p:notesMasterIdLst>
  <p:sldIdLst>
    <p:sldId id="257" r:id="rId3"/>
    <p:sldId id="270" r:id="rId4"/>
    <p:sldId id="269" r:id="rId5"/>
    <p:sldId id="259" r:id="rId6"/>
    <p:sldId id="258" r:id="rId7"/>
    <p:sldId id="260" r:id="rId8"/>
    <p:sldId id="261" r:id="rId9"/>
    <p:sldId id="271" r:id="rId10"/>
    <p:sldId id="263" r:id="rId11"/>
    <p:sldId id="264" r:id="rId12"/>
    <p:sldId id="265" r:id="rId13"/>
    <p:sldId id="266" r:id="rId14"/>
    <p:sldId id="262" r:id="rId15"/>
    <p:sldId id="267" r:id="rId16"/>
    <p:sldId id="268" r:id="rId1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Reed" initials="TR" lastIdx="15" clrIdx="0">
    <p:extLst>
      <p:ext uri="{19B8F6BF-5375-455C-9EA6-DF929625EA0E}">
        <p15:presenceInfo xmlns:p15="http://schemas.microsoft.com/office/powerpoint/2012/main" userId="S::Tara_Reed@abtassoc.com::c0e8724c-6942-4f8d-942f-4f2419b4cf7a" providerId="AD"/>
      </p:ext>
    </p:extLst>
  </p:cmAuthor>
  <p:cmAuthor id="2" name="Joyce MacAlpine" initials="JM" lastIdx="14" clrIdx="1">
    <p:extLst>
      <p:ext uri="{19B8F6BF-5375-455C-9EA6-DF929625EA0E}">
        <p15:presenceInfo xmlns:p15="http://schemas.microsoft.com/office/powerpoint/2012/main" userId="S::Joyce_MacAlpine@abtassoc.com::763d6e59-f84c-4165-9601-7d880ffcc8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6" autoAdjust="0"/>
    <p:restoredTop sz="70486" autoAdjust="0"/>
  </p:normalViewPr>
  <p:slideViewPr>
    <p:cSldViewPr snapToGrid="0">
      <p:cViewPr>
        <p:scale>
          <a:sx n="75" d="100"/>
          <a:sy n="75" d="100"/>
        </p:scale>
        <p:origin x="1128" y="138"/>
      </p:cViewPr>
      <p:guideLst>
        <p:guide orient="horz" pos="2160"/>
        <p:guide pos="3840"/>
      </p:guideLst>
    </p:cSldViewPr>
  </p:slideViewPr>
  <p:outlineViewPr>
    <p:cViewPr>
      <p:scale>
        <a:sx n="33" d="100"/>
        <a:sy n="33" d="100"/>
      </p:scale>
      <p:origin x="0" y="-10824"/>
    </p:cViewPr>
  </p:outlineViewPr>
  <p:notesTextViewPr>
    <p:cViewPr>
      <p:scale>
        <a:sx n="125" d="100"/>
        <a:sy n="125" d="100"/>
      </p:scale>
      <p:origin x="0" y="0"/>
    </p:cViewPr>
  </p:notesTextViewPr>
  <p:sorterViewPr>
    <p:cViewPr>
      <p:scale>
        <a:sx n="100" d="100"/>
        <a:sy n="100" d="100"/>
      </p:scale>
      <p:origin x="0" y="-2748"/>
    </p:cViewPr>
  </p:sorterViewPr>
  <p:notesViewPr>
    <p:cSldViewPr snapToGrid="0">
      <p:cViewPr varScale="1">
        <p:scale>
          <a:sx n="66" d="100"/>
          <a:sy n="66"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660F1E57-15E1-436C-8B03-A231FB9D7095}" type="datetimeFigureOut">
              <a:rPr lang="en-US" smtClean="0"/>
              <a:t>2/11/2021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D9D2A60C-2483-44E6-9659-EE2569687969}" type="slidenum">
              <a:rPr lang="en-US" smtClean="0"/>
              <a:t>‹#›</a:t>
            </a:fld>
            <a:endParaRPr lang="en-US" dirty="0"/>
          </a:p>
        </p:txBody>
      </p:sp>
    </p:spTree>
    <p:extLst>
      <p:ext uri="{BB962C8B-B14F-4D97-AF65-F5344CB8AC3E}">
        <p14:creationId xmlns:p14="http://schemas.microsoft.com/office/powerpoint/2010/main" val="258927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Added a new section (Section 5) on the SSVF Rapid Resolution Initiative was added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Other Improvements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Developed and used a new report layout, including the use of photo-visual introductions to each section, new frames for client success stories and related research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Synchronized SSVF and Sheltered age data for easier comparisons (Exhibits 3.4 and 3.5)</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Improved visualizations for SSVF participation time exhibits (Exhibits 4.6 and 4.7)</a:t>
            </a:r>
          </a:p>
          <a:p>
            <a:endParaRPr lang="en-US" dirty="0"/>
          </a:p>
        </p:txBody>
      </p:sp>
      <p:sp>
        <p:nvSpPr>
          <p:cNvPr id="4" name="Slide Number Placeholder 3"/>
          <p:cNvSpPr>
            <a:spLocks noGrp="1"/>
          </p:cNvSpPr>
          <p:nvPr>
            <p:ph type="sldNum" sz="quarter" idx="5"/>
          </p:nvPr>
        </p:nvSpPr>
        <p:spPr/>
        <p:txBody>
          <a:bodyPr/>
          <a:lstStyle/>
          <a:p>
            <a:fld id="{93631D72-B3D7-2849-BAD5-8E0BE6353CF6}" type="slidenum">
              <a:rPr lang="en-US" smtClean="0"/>
              <a:t>2</a:t>
            </a:fld>
            <a:endParaRPr lang="en-US"/>
          </a:p>
        </p:txBody>
      </p:sp>
    </p:spTree>
    <p:extLst>
      <p:ext uri="{BB962C8B-B14F-4D97-AF65-F5344CB8AC3E}">
        <p14:creationId xmlns:p14="http://schemas.microsoft.com/office/powerpoint/2010/main" val="206830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the Veterans who received homelessness prevention services and entered the program from housed situations, 67 percent were in rental units and 17 percent were living with family or friends at entry.</a:t>
            </a:r>
          </a:p>
        </p:txBody>
      </p:sp>
      <p:sp>
        <p:nvSpPr>
          <p:cNvPr id="4" name="Slide Number Placeholder 3"/>
          <p:cNvSpPr>
            <a:spLocks noGrp="1"/>
          </p:cNvSpPr>
          <p:nvPr>
            <p:ph type="sldNum" sz="quarter" idx="10"/>
          </p:nvPr>
        </p:nvSpPr>
        <p:spPr/>
        <p:txBody>
          <a:bodyPr/>
          <a:lstStyle/>
          <a:p>
            <a:fld id="{D9D2A60C-2483-44E6-9659-EE2569687969}" type="slidenum">
              <a:rPr lang="en-US" smtClean="0"/>
              <a:t>15</a:t>
            </a:fld>
            <a:endParaRPr lang="en-US" dirty="0"/>
          </a:p>
        </p:txBody>
      </p:sp>
    </p:spTree>
    <p:extLst>
      <p:ext uri="{BB962C8B-B14F-4D97-AF65-F5344CB8AC3E}">
        <p14:creationId xmlns:p14="http://schemas.microsoft.com/office/powerpoint/2010/main" val="400134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Cumulative</a:t>
            </a:r>
            <a:r>
              <a:rPr lang="en-US" b="1" baseline="0" dirty="0" smtClean="0"/>
              <a:t> Served</a:t>
            </a:r>
          </a:p>
          <a:p>
            <a:r>
              <a:rPr lang="en-US" b="0" baseline="0" dirty="0" smtClean="0"/>
              <a:t>Summing all program years… 906k Persons Served, 573k Veterans Served… (expected more than 1 Million Persons served by SSVF in FY 2020)</a:t>
            </a:r>
          </a:p>
          <a:p>
            <a:endParaRPr lang="en-US" b="0" baseline="0" dirty="0" smtClean="0"/>
          </a:p>
          <a:p>
            <a:r>
              <a:rPr lang="en-US" b="1" baseline="0" dirty="0" smtClean="0"/>
              <a:t>Decreased in Persons/Vets Served from FY 2018 to FY 2019</a:t>
            </a:r>
            <a:r>
              <a:rPr lang="en-US" b="0" baseline="0" dirty="0" smtClean="0"/>
              <a:t>; end of all surge spending in FY 2018</a:t>
            </a: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Reductions in the numbers served are primarily the result of the end of “surge” funding that was available through FY 2018. This funding temporarily increased SSVF capacity – capacity that was no longer available to grantees in FY 2019. </a:t>
            </a:r>
            <a:endParaRPr lang="en-US" b="0" baseline="0" dirty="0" smtClean="0"/>
          </a:p>
          <a:p>
            <a:endParaRPr lang="en-US" b="0" dirty="0" smtClean="0"/>
          </a:p>
          <a:p>
            <a:endParaRPr lang="en-US" b="1" dirty="0" smtClean="0"/>
          </a:p>
          <a:p>
            <a:r>
              <a:rPr lang="en-US" b="1" dirty="0" smtClean="0"/>
              <a:t>Balance between RRH and HP</a:t>
            </a:r>
          </a:p>
          <a:p>
            <a:pPr marL="171450" indent="-171450">
              <a:buFont typeface="Arial" panose="020B0604020202020204" pitchFamily="34" charset="0"/>
              <a:buChar char="•"/>
            </a:pPr>
            <a:r>
              <a:rPr lang="en-US" dirty="0" smtClean="0"/>
              <a:t>Increasingly focused</a:t>
            </a:r>
            <a:r>
              <a:rPr lang="en-US" baseline="0" dirty="0" smtClean="0"/>
              <a:t> on RRH vs. HP</a:t>
            </a:r>
          </a:p>
          <a:p>
            <a:pPr marL="628650" lvl="1" indent="-171450">
              <a:buFont typeface="Arial" panose="020B0604020202020204" pitchFamily="34" charset="0"/>
              <a:buChar char="•"/>
            </a:pPr>
            <a:r>
              <a:rPr lang="en-US" baseline="0" dirty="0" smtClean="0"/>
              <a:t>74% of FY 2019 Vets were enrolled in RRH vs. 69% over the course of the program</a:t>
            </a:r>
          </a:p>
          <a:p>
            <a:pPr marL="171450" indent="-171450">
              <a:buFont typeface="Arial" panose="020B0604020202020204" pitchFamily="34" charset="0"/>
              <a:buChar char="•"/>
            </a:pPr>
            <a:r>
              <a:rPr lang="en-US" baseline="0" dirty="0" smtClean="0"/>
              <a:t>HHs w/children use HP for than RRH</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3</a:t>
            </a:fld>
            <a:endParaRPr lang="en-US" dirty="0"/>
          </a:p>
        </p:txBody>
      </p:sp>
    </p:spTree>
    <p:extLst>
      <p:ext uri="{BB962C8B-B14F-4D97-AF65-F5344CB8AC3E}">
        <p14:creationId xmlns:p14="http://schemas.microsoft.com/office/powerpoint/2010/main" val="49573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Since its inception in FY 2012, SSVF rapid re-housing assistance has grown to become a central part of the U.S. response to the needs of literally homeless Veterans. </a:t>
            </a:r>
            <a:r>
              <a:rPr lang="en-US" sz="1200" kern="1200" dirty="0" smtClean="0">
                <a:solidFill>
                  <a:schemeClr val="tx1"/>
                </a:solidFill>
                <a:effectLst/>
                <a:latin typeface="+mn-lt"/>
                <a:ea typeface="+mn-ea"/>
                <a:cs typeface="+mn-cs"/>
              </a:rPr>
              <a:t>In FY 2012, roughly nine (9) percent of all sheltered homeless Veterans (12,144) received help from SSVF rapid re-housing to exit homelessness. This doubled in FY 2013 to 18 percent (25,065), and doubled again in FY 2014 to 36 percent (47,056).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course of the </a:t>
            </a:r>
            <a:r>
              <a:rPr lang="en-US" sz="1200" b="1" kern="1200" dirty="0" smtClean="0">
                <a:solidFill>
                  <a:schemeClr val="tx1"/>
                </a:solidFill>
                <a:effectLst/>
                <a:latin typeface="+mn-lt"/>
                <a:ea typeface="+mn-ea"/>
                <a:cs typeface="+mn-cs"/>
              </a:rPr>
              <a:t>Priority 1 community “surge” effort, from FY 2015 through FY 2018, the rough percentage of SSVF Veterans receiving RRH assistance compared to the sheltered homeless Veterans rate rose</a:t>
            </a:r>
            <a:r>
              <a:rPr lang="en-US" sz="1200" kern="1200" dirty="0" smtClean="0">
                <a:solidFill>
                  <a:schemeClr val="tx1"/>
                </a:solidFill>
                <a:effectLst/>
                <a:latin typeface="+mn-lt"/>
                <a:ea typeface="+mn-ea"/>
                <a:cs typeface="+mn-cs"/>
              </a:rPr>
              <a:t>. That comparable rate fluctuated between the </a:t>
            </a:r>
            <a:r>
              <a:rPr lang="en-US" sz="1200" b="1" kern="1200" dirty="0" smtClean="0">
                <a:solidFill>
                  <a:schemeClr val="tx1"/>
                </a:solidFill>
                <a:effectLst/>
                <a:latin typeface="+mn-lt"/>
                <a:ea typeface="+mn-ea"/>
                <a:cs typeface="+mn-cs"/>
              </a:rPr>
              <a:t>51 percent and 57 percent over the period</a:t>
            </a:r>
            <a:r>
              <a:rPr lang="en-US" sz="1200" kern="1200" dirty="0" smtClean="0">
                <a:solidFill>
                  <a:schemeClr val="tx1"/>
                </a:solidFill>
                <a:effectLst/>
                <a:latin typeface="+mn-lt"/>
                <a:ea typeface="+mn-ea"/>
                <a:cs typeface="+mn-cs"/>
              </a:rPr>
              <a:t>. Overall, SSVF’s Priority 1 community “surge” effort period led to SSVF rapid re-housing services become an even larger part of the U.S. national response to Veteran homelessness.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FY 2019, roughly 49 percent of the national sheltered homeless Veterans’ total received rapid re-housing assistance</a:t>
            </a:r>
            <a:r>
              <a:rPr lang="en-US" sz="1200" kern="1200" dirty="0" smtClean="0">
                <a:solidFill>
                  <a:schemeClr val="tx1"/>
                </a:solidFill>
                <a:effectLst/>
                <a:latin typeface="+mn-lt"/>
                <a:ea typeface="+mn-ea"/>
                <a:cs typeface="+mn-cs"/>
              </a:rPr>
              <a:t>, assuming that the FY 2018 Veterans’ shelter total remained steady (Exhibit 1.1). While there was a modest coverage decrease from the “surge” period, SSVF rapid re-housing assistance remains a central part of the U.S. response to the needs of literally homeless Veterans.</a:t>
            </a:r>
          </a:p>
          <a:p>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4</a:t>
            </a:fld>
            <a:endParaRPr lang="en-US" dirty="0"/>
          </a:p>
        </p:txBody>
      </p:sp>
    </p:spTree>
    <p:extLst>
      <p:ext uri="{BB962C8B-B14F-4D97-AF65-F5344CB8AC3E}">
        <p14:creationId xmlns:p14="http://schemas.microsoft.com/office/powerpoint/2010/main" val="3849226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HHs served and funding</a:t>
            </a:r>
            <a:r>
              <a:rPr lang="en-US" baseline="0" dirty="0" smtClean="0"/>
              <a:t> curves closely mirror each other. </a:t>
            </a:r>
          </a:p>
          <a:p>
            <a:endParaRPr lang="en-US" baseline="0" dirty="0" smtClean="0"/>
          </a:p>
          <a:p>
            <a:r>
              <a:rPr lang="en-US" baseline="0" dirty="0" smtClean="0"/>
              <a:t>Whereas grants were consolidated starting in FY 2016.</a:t>
            </a:r>
            <a:endParaRPr lang="en-US" dirty="0" smtClean="0"/>
          </a:p>
          <a:p>
            <a:endParaRPr lang="en-US" dirty="0" smtClean="0"/>
          </a:p>
          <a:p>
            <a:r>
              <a:rPr lang="en-US" dirty="0" smtClean="0"/>
              <a:t>CoC</a:t>
            </a:r>
            <a:r>
              <a:rPr lang="en-US" baseline="0" dirty="0" smtClean="0"/>
              <a:t> Coverage… remained at 98% since FY 2017 (full fledged national program)</a:t>
            </a:r>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5</a:t>
            </a:fld>
            <a:endParaRPr lang="en-US" dirty="0"/>
          </a:p>
        </p:txBody>
      </p:sp>
    </p:spTree>
    <p:extLst>
      <p:ext uri="{BB962C8B-B14F-4D97-AF65-F5344CB8AC3E}">
        <p14:creationId xmlns:p14="http://schemas.microsoft.com/office/powerpoint/2010/main" val="427985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cs typeface="Georgia" pitchFamily="18" charset="0"/>
              </a:rPr>
              <a:t>System Comparison:</a:t>
            </a:r>
            <a:r>
              <a:rPr lang="en-US" altLang="en-US" sz="1200" b="1" dirty="0" smtClean="0">
                <a:cs typeface="Georgia" pitchFamily="18" charset="0"/>
              </a:rPr>
              <a:t> </a:t>
            </a:r>
            <a:r>
              <a:rPr lang="en-US" altLang="en-US" sz="1200" dirty="0" smtClean="0">
                <a:cs typeface="Georgia" pitchFamily="18" charset="0"/>
              </a:rPr>
              <a:t>The prevalence rate of Veterans with disabling conditions evened out in FY 2019 between SSVF and sheltered Veterans.</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69685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the major health problems found among Veterans who both exited SSVF during FY 2019 and received health care services from the Veterans Health Administration (VHA). </a:t>
            </a:r>
            <a:r>
              <a:rPr lang="en-US" sz="1200" b="1" kern="1200" dirty="0" smtClean="0">
                <a:solidFill>
                  <a:schemeClr val="tx1"/>
                </a:solidFill>
                <a:effectLst/>
                <a:latin typeface="+mn-lt"/>
                <a:ea typeface="+mn-ea"/>
                <a:cs typeface="+mn-cs"/>
              </a:rPr>
              <a:t>In FY 2019, of the 51,072 Veterans who exited SSVF, 41,071 (or 80 percent) were documented to have received VHA services.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About half (49 percent) of these 41,071 Veterans had a history of cardiovascular disease, 46 percent had a substance use disorder, 35 percent had a major depressive disorder, and 18 percent had post-traumatic stress disorder.</a:t>
            </a:r>
          </a:p>
          <a:p>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11</a:t>
            </a:fld>
            <a:endParaRPr lang="en-US" dirty="0"/>
          </a:p>
        </p:txBody>
      </p:sp>
    </p:spTree>
    <p:extLst>
      <p:ext uri="{BB962C8B-B14F-4D97-AF65-F5344CB8AC3E}">
        <p14:creationId xmlns:p14="http://schemas.microsoft.com/office/powerpoint/2010/main" val="358836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System Comparison: </a:t>
            </a:r>
            <a:r>
              <a:rPr lang="en-US" altLang="en-US" sz="1200" dirty="0" smtClean="0"/>
              <a:t>SSVF RRH Veterans tend to be younger than sheltered Veterans.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 FY 2019, the SSVF program served 70,596 Veterans. Among these Veterans, 16.1 percent (11,360) served in Iraq or Afghanistan and were Veterans of Operation Enduring Freedom (OEF), Operation Iraqi Freedom (OIF), or Operation New Dawn (OND)—the highest proportion of OEF/OIF/OND Veterans served by any VA homeless initiative. Sixty-nine (69) percent of those Veterans received rapid re-housing assistance, 32 percent used homelessness prevention assistance, and one (1) percent used both assistance types.</a:t>
            </a:r>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12</a:t>
            </a:fld>
            <a:endParaRPr lang="en-US" dirty="0"/>
          </a:p>
        </p:txBody>
      </p:sp>
    </p:spTree>
    <p:extLst>
      <p:ext uri="{BB962C8B-B14F-4D97-AF65-F5344CB8AC3E}">
        <p14:creationId xmlns:p14="http://schemas.microsoft.com/office/powerpoint/2010/main" val="144072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More than half (54 percent) of the 70,596 Veterans served by SSVF were members of minority racial groups compared with 51 percent of Veterans in shelters nationwide.</a:t>
            </a:r>
          </a:p>
          <a:p>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13</a:t>
            </a:fld>
            <a:endParaRPr lang="en-US" dirty="0"/>
          </a:p>
        </p:txBody>
      </p:sp>
    </p:spTree>
    <p:extLst>
      <p:ext uri="{BB962C8B-B14F-4D97-AF65-F5344CB8AC3E}">
        <p14:creationId xmlns:p14="http://schemas.microsoft.com/office/powerpoint/2010/main" val="422067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the literally homeless Veterans who received rapid re-housing services, about half (48 percent) were living in unsheltered situations (including outdoor and vehicle locations) at program entry.</a:t>
            </a:r>
          </a:p>
          <a:p>
            <a:endParaRPr lang="en-US" dirty="0"/>
          </a:p>
        </p:txBody>
      </p:sp>
      <p:sp>
        <p:nvSpPr>
          <p:cNvPr id="4" name="Slide Number Placeholder 3"/>
          <p:cNvSpPr>
            <a:spLocks noGrp="1"/>
          </p:cNvSpPr>
          <p:nvPr>
            <p:ph type="sldNum" sz="quarter" idx="10"/>
          </p:nvPr>
        </p:nvSpPr>
        <p:spPr/>
        <p:txBody>
          <a:bodyPr/>
          <a:lstStyle/>
          <a:p>
            <a:fld id="{D9D2A60C-2483-44E6-9659-EE2569687969}" type="slidenum">
              <a:rPr lang="en-US" smtClean="0"/>
              <a:t>14</a:t>
            </a:fld>
            <a:endParaRPr lang="en-US" dirty="0"/>
          </a:p>
        </p:txBody>
      </p:sp>
    </p:spTree>
    <p:extLst>
      <p:ext uri="{BB962C8B-B14F-4D97-AF65-F5344CB8AC3E}">
        <p14:creationId xmlns:p14="http://schemas.microsoft.com/office/powerpoint/2010/main" val="4294800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8FF145E-185F-4B12-95D8-40500F35B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Text Placeholder 9"/>
          <p:cNvSpPr>
            <a:spLocks noGrp="1"/>
          </p:cNvSpPr>
          <p:nvPr>
            <p:ph type="body" sz="quarter" idx="10"/>
          </p:nvPr>
        </p:nvSpPr>
        <p:spPr>
          <a:xfrm>
            <a:off x="1016000" y="4495800"/>
            <a:ext cx="5283200" cy="1143000"/>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48379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68FF145E-185F-4B12-95D8-40500F35B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Text Placeholder 9"/>
          <p:cNvSpPr>
            <a:spLocks noGrp="1"/>
          </p:cNvSpPr>
          <p:nvPr>
            <p:ph type="body" sz="quarter" idx="10"/>
          </p:nvPr>
        </p:nvSpPr>
        <p:spPr>
          <a:xfrm>
            <a:off x="1016000" y="4495800"/>
            <a:ext cx="5283200" cy="1143000"/>
          </a:xfrm>
        </p:spPr>
        <p:txBody>
          <a:bodyPr/>
          <a:lstStyle>
            <a:lvl1pPr marL="0" indent="0">
              <a:buNone/>
              <a:defRPr>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7425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EA76C7-2CD3-4F31-A131-BDA6AFEED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2"/>
          <p:cNvSpPr>
            <a:spLocks noGrp="1"/>
          </p:cNvSpPr>
          <p:nvPr>
            <p:ph idx="1"/>
          </p:nvPr>
        </p:nvSpPr>
        <p:spPr>
          <a:xfrm>
            <a:off x="609600" y="1447800"/>
            <a:ext cx="10972800" cy="4572000"/>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604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82E7DDA-3E28-4A07-84FF-3BB7D6A7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0532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1EFBFF-57F7-4DFB-A570-C817579F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9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177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BD17D8D-3D04-4CBA-86CE-4F21F5531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447800"/>
            <a:ext cx="5386917"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33600"/>
            <a:ext cx="5386917"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447800"/>
            <a:ext cx="5389033"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33600"/>
            <a:ext cx="5389033"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571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7B5107F-1178-4673-B71F-6F6368289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065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5D25AB-1792-46FD-9403-2E19CC587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766733" y="1447799"/>
            <a:ext cx="6815667" cy="4572001"/>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447798"/>
            <a:ext cx="4011084" cy="4572001"/>
          </a:xfrm>
          <a:solidFill>
            <a:srgbClr val="FFFFFF"/>
          </a:solidFill>
          <a:ln>
            <a:solidFill>
              <a:srgbClr val="BFBFBF"/>
            </a:solidFill>
          </a:ln>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762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658255"/>
            <a:ext cx="7315200" cy="2724039"/>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4949032"/>
            <a:ext cx="7315200" cy="613568"/>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xmlns="" id="{00344F9F-F0EA-4DF8-9EAA-8BAAC28BE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7415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C6D8E3E-AF06-4D69-A836-94BA67F54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645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EA76C7-2CD3-4F31-A131-BDA6AFEED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2"/>
          <p:cNvSpPr>
            <a:spLocks noGrp="1"/>
          </p:cNvSpPr>
          <p:nvPr>
            <p:ph idx="1"/>
          </p:nvPr>
        </p:nvSpPr>
        <p:spPr>
          <a:xfrm>
            <a:off x="609600" y="1447800"/>
            <a:ext cx="10972800" cy="4572000"/>
          </a:xfrm>
          <a:prstGeom prst="rect">
            <a:avLst/>
          </a:prstGeom>
        </p:spPr>
        <p:txBody>
          <a:bodyPr vert="horz" lIns="91440" tIns="45720" rIns="91440" bIns="45720" rtlCol="0">
            <a:normAutofit/>
          </a:bodyPr>
          <a:lstStyle>
            <a:lvl1pPr marL="342900" indent="-342900">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217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82E7DDA-3E28-4A07-84FF-3BB7D6A76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63084" y="3100388"/>
            <a:ext cx="10363200" cy="1362075"/>
          </a:xfrm>
          <a:prstGeom prst="rect">
            <a:avLst/>
          </a:prstGeo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963084" y="1600201"/>
            <a:ext cx="10363200" cy="1500187"/>
          </a:xfrm>
        </p:spPr>
        <p:txBody>
          <a:bodyPr anchor="b">
            <a:normAutofit/>
          </a:bodyPr>
          <a:lstStyle>
            <a:lvl1pPr marL="0" indent="0">
              <a:buNone/>
              <a:defRPr sz="2400" b="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965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1EFBFF-57F7-4DFB-A570-C817579FD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9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47800"/>
            <a:ext cx="5384800" cy="45720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98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BD17D8D-3D04-4CBA-86CE-4F21F5531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447800"/>
            <a:ext cx="5386917"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33600"/>
            <a:ext cx="5386917"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447800"/>
            <a:ext cx="5389033"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33600"/>
            <a:ext cx="5389033" cy="3886200"/>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12" name="Slide Number Placeholder 5"/>
          <p:cNvSpPr>
            <a:spLocks noGrp="1"/>
          </p:cNvSpPr>
          <p:nvPr>
            <p:ph type="sldNum" sz="quarter" idx="10"/>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321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7B5107F-1178-4673-B71F-6F6368289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925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F5D25AB-1792-46FD-9403-2E19CC587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766733" y="1447799"/>
            <a:ext cx="6815667" cy="4572001"/>
          </a:xfrm>
        </p:spPr>
        <p:txBody>
          <a:bodyPr>
            <a:normAutofit/>
          </a:bodyPr>
          <a:lstStyle>
            <a:lvl1pPr marL="342900" indent="-34290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buClr>
                <a:schemeClr val="accent1"/>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accent1"/>
              </a:buClr>
              <a:buFont typeface="Arial" panose="020B0604020202020204" pitchFamily="34" charset="0"/>
              <a:buChar cha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447798"/>
            <a:ext cx="4011084" cy="4572001"/>
          </a:xfrm>
          <a:solidFill>
            <a:srgbClr val="FFFFFF"/>
          </a:solidFill>
          <a:ln>
            <a:solidFill>
              <a:srgbClr val="BFBFBF"/>
            </a:solidFill>
          </a:ln>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673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658255"/>
            <a:ext cx="7315200" cy="2724039"/>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4949032"/>
            <a:ext cx="7315200" cy="613568"/>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mj-lt"/>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xmlns="" id="{00344F9F-F0EA-4DF8-9EAA-8BAAC28BE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9493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C6D8E3E-AF06-4D69-A836-94BA67F54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Placeholder 1"/>
          <p:cNvSpPr>
            <a:spLocks noGrp="1"/>
          </p:cNvSpPr>
          <p:nvPr>
            <p:ph type="title"/>
          </p:nvPr>
        </p:nvSpPr>
        <p:spPr>
          <a:xfrm>
            <a:off x="203200" y="76200"/>
            <a:ext cx="9347200" cy="990600"/>
          </a:xfrm>
          <a:prstGeom prst="rect">
            <a:avLst/>
          </a:prstGeom>
        </p:spPr>
        <p:txBody>
          <a:bodyPr vert="horz" lIns="91440" tIns="45720" rIns="91440" bIns="45720" rtlCol="0" anchor="b">
            <a:normAutofit/>
          </a:bodyPr>
          <a:lstStyle>
            <a:lvl1pPr>
              <a:defRPr sz="2800" b="0" cap="none" spc="0">
                <a:ln>
                  <a:noFill/>
                </a:ln>
                <a:solidFill>
                  <a:schemeClr val="bg2">
                    <a:lumMod val="50000"/>
                  </a:schemeClr>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fld id="{9B27D237-6C0D-5549-BE11-2040A22CBC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105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0445BD0-3817-42C4-926C-7991BAD347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71600"/>
            <a:ext cx="109728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pPr fontAlgn="base">
              <a:spcBef>
                <a:spcPct val="0"/>
              </a:spcBef>
              <a:spcAft>
                <a:spcPct val="0"/>
              </a:spcAft>
            </a:pPr>
            <a:fld id="{84878344-ACF8-4BEF-825F-4772DDDDA85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8" name="Title Placeholder 1"/>
          <p:cNvSpPr txBox="1">
            <a:spLocks/>
          </p:cNvSpPr>
          <p:nvPr/>
        </p:nvSpPr>
        <p:spPr>
          <a:xfrm>
            <a:off x="203200" y="76200"/>
            <a:ext cx="9347200" cy="990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none" spc="0">
                <a:ln>
                  <a:noFill/>
                </a:ln>
                <a:solidFill>
                  <a:schemeClr val="bg2">
                    <a:lumMod val="50000"/>
                  </a:schemeClr>
                </a:solidFill>
                <a:effectLst/>
                <a:latin typeface="Georgia"/>
                <a:ea typeface="+mj-ea"/>
                <a:cs typeface="Georgia"/>
              </a:defRPr>
            </a:lvl1pPr>
          </a:lstStyle>
          <a:p>
            <a:r>
              <a:rPr lang="en-US" sz="2800" dirty="0">
                <a:latin typeface="Arial" panose="020B0604020202020204" pitchFamily="34" charset="0"/>
                <a:cs typeface="Arial" panose="020B0604020202020204" pitchFamily="34" charset="0"/>
              </a:rPr>
              <a:t>Click to</a:t>
            </a:r>
          </a:p>
        </p:txBody>
      </p:sp>
    </p:spTree>
    <p:extLst>
      <p:ext uri="{BB962C8B-B14F-4D97-AF65-F5344CB8AC3E}">
        <p14:creationId xmlns:p14="http://schemas.microsoft.com/office/powerpoint/2010/main" val="1605158223"/>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89" r:id="rId3"/>
    <p:sldLayoutId id="2147483681" r:id="rId4"/>
    <p:sldLayoutId id="2147483682" r:id="rId5"/>
    <p:sldLayoutId id="2147483683" r:id="rId6"/>
    <p:sldLayoutId id="2147483685" r:id="rId7"/>
    <p:sldLayoutId id="2147483686" r:id="rId8"/>
    <p:sldLayoutId id="2147483687" r:id="rId9"/>
  </p:sldLayoutIdLst>
  <p:hf hdr="0" ftr="0" dt="0"/>
  <p:txStyles>
    <p:titleStyle>
      <a:lvl1pPr algn="l" defTabSz="457200" rtl="0" eaLnBrk="1" latinLnBrk="0" hangingPunct="1">
        <a:spcBef>
          <a:spcPct val="0"/>
        </a:spcBef>
        <a:buNone/>
        <a:defRPr sz="2800" b="0" kern="1200" cap="none" spc="0">
          <a:ln>
            <a:solidFill>
              <a:schemeClr val="bg2">
                <a:lumMod val="50000"/>
              </a:schemeClr>
            </a:solidFill>
          </a:ln>
          <a:solidFill>
            <a:schemeClr val="bg2">
              <a:lumMod val="50000"/>
            </a:schemeClr>
          </a:solidFill>
          <a:effectLst/>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0445BD0-3817-42C4-926C-7991BAD347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71600"/>
            <a:ext cx="109728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594593" y="6416676"/>
            <a:ext cx="507999" cy="365125"/>
          </a:xfrm>
          <a:prstGeom prst="rect">
            <a:avLst/>
          </a:prstGeom>
        </p:spPr>
        <p:txBody>
          <a:bodyPr vert="horz" lIns="91440" tIns="45720" rIns="91440" bIns="45720" rtlCol="0" anchor="ctr"/>
          <a:lstStyle>
            <a:lvl1pPr algn="r">
              <a:defRPr sz="1000">
                <a:solidFill>
                  <a:schemeClr val="tx1">
                    <a:tint val="75000"/>
                  </a:schemeClr>
                </a:solidFill>
                <a:latin typeface="Georgia"/>
                <a:cs typeface="Georgia"/>
              </a:defRPr>
            </a:lvl1pPr>
          </a:lstStyle>
          <a:p>
            <a:pPr fontAlgn="base">
              <a:spcBef>
                <a:spcPct val="0"/>
              </a:spcBef>
              <a:spcAft>
                <a:spcPct val="0"/>
              </a:spcAft>
            </a:pPr>
            <a:fld id="{84878344-ACF8-4BEF-825F-4772DDDDA85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8" name="Title Placeholder 1"/>
          <p:cNvSpPr txBox="1">
            <a:spLocks/>
          </p:cNvSpPr>
          <p:nvPr/>
        </p:nvSpPr>
        <p:spPr>
          <a:xfrm>
            <a:off x="203200" y="76200"/>
            <a:ext cx="9347200" cy="990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none" spc="0">
                <a:ln>
                  <a:noFill/>
                </a:ln>
                <a:solidFill>
                  <a:schemeClr val="bg2">
                    <a:lumMod val="50000"/>
                  </a:schemeClr>
                </a:solidFill>
                <a:effectLst/>
                <a:latin typeface="Georgia"/>
                <a:ea typeface="+mj-ea"/>
                <a:cs typeface="Georgia"/>
              </a:defRPr>
            </a:lvl1pPr>
          </a:lstStyle>
          <a:p>
            <a:r>
              <a:rPr lang="en-US" dirty="0">
                <a:solidFill>
                  <a:srgbClr val="DCDEE0">
                    <a:lumMod val="50000"/>
                  </a:srgbClr>
                </a:solidFill>
                <a:latin typeface="Arial" panose="020B0604020202020204" pitchFamily="34" charset="0"/>
                <a:cs typeface="Arial" panose="020B0604020202020204" pitchFamily="34" charset="0"/>
              </a:rPr>
              <a:t>Click to</a:t>
            </a:r>
          </a:p>
        </p:txBody>
      </p:sp>
    </p:spTree>
    <p:extLst>
      <p:ext uri="{BB962C8B-B14F-4D97-AF65-F5344CB8AC3E}">
        <p14:creationId xmlns:p14="http://schemas.microsoft.com/office/powerpoint/2010/main" val="36284101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hdr="0" ftr="0" dt="0"/>
  <p:txStyles>
    <p:titleStyle>
      <a:lvl1pPr algn="l" defTabSz="457200" rtl="0" eaLnBrk="1" latinLnBrk="0" hangingPunct="1">
        <a:spcBef>
          <a:spcPct val="0"/>
        </a:spcBef>
        <a:buNone/>
        <a:defRPr sz="2800" b="0" kern="1200" cap="none" spc="0">
          <a:ln>
            <a:solidFill>
              <a:schemeClr val="bg2">
                <a:lumMod val="50000"/>
              </a:schemeClr>
            </a:solidFill>
          </a:ln>
          <a:solidFill>
            <a:schemeClr val="bg2">
              <a:lumMod val="50000"/>
            </a:schemeClr>
          </a:solidFill>
          <a:effectLst/>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va.gov/homeless/ssvf/docs/SSVF_Annual_Report_FY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smtClean="0"/>
              <a:t>SSVF FY </a:t>
            </a:r>
            <a:r>
              <a:rPr lang="en-US" sz="3100" dirty="0"/>
              <a:t>2019 Annual Report </a:t>
            </a:r>
            <a:r>
              <a:rPr lang="en-US" sz="3100" dirty="0" smtClean="0"/>
              <a:t>Highlights</a:t>
            </a:r>
            <a:r>
              <a:rPr lang="en-US" sz="2700" dirty="0"/>
              <a:t/>
            </a:r>
            <a:br>
              <a:rPr lang="en-US" sz="2700" dirty="0"/>
            </a:br>
            <a:r>
              <a:rPr lang="en-US" sz="2700" dirty="0"/>
              <a:t/>
            </a:r>
            <a:br>
              <a:rPr lang="en-US" sz="2700" dirty="0"/>
            </a:br>
            <a:endParaRPr lang="en-US" sz="3200" dirty="0"/>
          </a:p>
        </p:txBody>
      </p:sp>
      <p:sp>
        <p:nvSpPr>
          <p:cNvPr id="3" name="Text Placeholder 2"/>
          <p:cNvSpPr>
            <a:spLocks noGrp="1"/>
          </p:cNvSpPr>
          <p:nvPr>
            <p:ph type="body" sz="quarter" idx="10"/>
          </p:nvPr>
        </p:nvSpPr>
        <p:spPr>
          <a:xfrm>
            <a:off x="1016000" y="4139738"/>
            <a:ext cx="5283200" cy="1499062"/>
          </a:xfrm>
        </p:spPr>
        <p:txBody>
          <a:bodyPr/>
          <a:lstStyle/>
          <a:p>
            <a:r>
              <a:rPr lang="en-US" b="1" dirty="0"/>
              <a:t>Mark Silverbush</a:t>
            </a:r>
            <a:br>
              <a:rPr lang="en-US" b="1" dirty="0"/>
            </a:br>
            <a:r>
              <a:rPr lang="en-US" b="1" dirty="0"/>
              <a:t>Abt Associates </a:t>
            </a:r>
            <a:endParaRPr lang="en-US" b="1" dirty="0" smtClean="0"/>
          </a:p>
          <a:p>
            <a:r>
              <a:rPr lang="en-US" dirty="0" smtClean="0"/>
              <a:t>February 17, 2021</a:t>
            </a:r>
            <a:endParaRPr lang="en-US" dirty="0"/>
          </a:p>
          <a:p>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469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762000"/>
            <a:ext cx="8229600" cy="5181600"/>
          </a:xfrm>
        </p:spPr>
        <p:txBody>
          <a:bodyPr>
            <a:norm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noAutofit/>
          </a:bodyPr>
          <a:lstStyle/>
          <a:p>
            <a:pPr>
              <a:defRPr/>
            </a:pPr>
            <a:r>
              <a:rPr lang="en-US" altLang="en-US" sz="2400" cap="all" dirty="0"/>
              <a:t>Veteran Demographic Trends: </a:t>
            </a:r>
            <a:r>
              <a:rPr lang="en-US" altLang="en-US" sz="2400" cap="all" dirty="0"/>
              <a:t>DISABLING Condition</a:t>
            </a:r>
            <a:endParaRPr lang="en-US" altLang="en-US" sz="2400" cap="all" dirty="0"/>
          </a:p>
        </p:txBody>
      </p:sp>
      <p:sp>
        <p:nvSpPr>
          <p:cNvPr id="8" name="TextBox 7">
            <a:extLst>
              <a:ext uri="{FF2B5EF4-FFF2-40B4-BE49-F238E27FC236}">
                <a16:creationId xmlns:a16="http://schemas.microsoft.com/office/drawing/2014/main" xmlns="" id="{14443D14-AEC8-FB4C-B35F-55EDDE501FB8}"/>
              </a:ext>
            </a:extLst>
          </p:cNvPr>
          <p:cNvSpPr txBox="1"/>
          <p:nvPr/>
        </p:nvSpPr>
        <p:spPr>
          <a:xfrm>
            <a:off x="203200" y="1249275"/>
            <a:ext cx="7924800" cy="1107996"/>
          </a:xfrm>
          <a:prstGeom prst="rect">
            <a:avLst/>
          </a:prstGeom>
          <a:noFill/>
        </p:spPr>
        <p:txBody>
          <a:bodyPr wrap="square">
            <a:spAutoFit/>
          </a:bodyPr>
          <a:lstStyle/>
          <a:p>
            <a:pPr>
              <a:defRPr/>
            </a:pPr>
            <a:r>
              <a:rPr lang="en-US" altLang="en-US" sz="2400" b="1" dirty="0">
                <a:cs typeface="Georgia" pitchFamily="18" charset="0"/>
              </a:rPr>
              <a:t>SSVF Trend: </a:t>
            </a:r>
            <a:r>
              <a:rPr lang="en-US" altLang="en-US" sz="2400" dirty="0">
                <a:cs typeface="Georgia" pitchFamily="18" charset="0"/>
              </a:rPr>
              <a:t>Within SSVF, </a:t>
            </a:r>
            <a:r>
              <a:rPr lang="en-US" altLang="en-US" sz="2400" dirty="0">
                <a:cs typeface="Georgia" pitchFamily="18" charset="0"/>
              </a:rPr>
              <a:t>Veterans with a disabling condition has risen each </a:t>
            </a:r>
            <a:r>
              <a:rPr lang="en-US" altLang="en-US" sz="2400" dirty="0">
                <a:cs typeface="Georgia" pitchFamily="18" charset="0"/>
              </a:rPr>
              <a:t>year…</a:t>
            </a:r>
            <a:endParaRPr lang="en-US" altLang="en-US" sz="2400" dirty="0">
              <a:cs typeface="Georgia" pitchFamily="18" charset="0"/>
            </a:endParaRPr>
          </a:p>
          <a:p>
            <a:pPr marL="285750" indent="-285750">
              <a:buFont typeface="Arial" panose="020B0604020202020204" pitchFamily="34" charset="0"/>
              <a:buChar char="•"/>
              <a:defRPr/>
            </a:pPr>
            <a:endParaRPr lang="en-US" altLang="en-US" dirty="0">
              <a:cs typeface="Georgia" pitchFamily="18" charset="0"/>
            </a:endParaRPr>
          </a:p>
        </p:txBody>
      </p:sp>
      <p:pic>
        <p:nvPicPr>
          <p:cNvPr id="5" name="Picture 4"/>
          <p:cNvPicPr>
            <a:picLocks noChangeAspect="1"/>
          </p:cNvPicPr>
          <p:nvPr/>
        </p:nvPicPr>
        <p:blipFill>
          <a:blip r:embed="rId2"/>
          <a:stretch>
            <a:fillRect/>
          </a:stretch>
        </p:blipFill>
        <p:spPr>
          <a:xfrm>
            <a:off x="4876800" y="1711765"/>
            <a:ext cx="6858000" cy="4231835"/>
          </a:xfrm>
          <a:prstGeom prst="rect">
            <a:avLst/>
          </a:prstGeom>
        </p:spPr>
      </p:pic>
    </p:spTree>
    <p:extLst>
      <p:ext uri="{BB962C8B-B14F-4D97-AF65-F5344CB8AC3E}">
        <p14:creationId xmlns:p14="http://schemas.microsoft.com/office/powerpoint/2010/main" val="345463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p:cNvSpPr>
            <a:spLocks noGrp="1"/>
          </p:cNvSpPr>
          <p:nvPr>
            <p:ph type="title"/>
          </p:nvPr>
        </p:nvSpPr>
        <p:spPr/>
        <p:txBody>
          <a:bodyPr>
            <a:normAutofit/>
          </a:bodyPr>
          <a:lstStyle/>
          <a:p>
            <a:pPr>
              <a:defRPr/>
            </a:pPr>
            <a:r>
              <a:rPr lang="en-US" altLang="en-US" sz="2400" cap="all" dirty="0"/>
              <a:t>Veteran Demographic Trends: Disabling Condition</a:t>
            </a:r>
          </a:p>
        </p:txBody>
      </p:sp>
      <p:pic>
        <p:nvPicPr>
          <p:cNvPr id="7" name="Picture 6" descr="This horizontal bar graph shows the percentage of Veterans exiting SSVF and engaged with the Veterans Health Administration who had a particular health or mental health condition for FY 2019. Each bar on the graph is a different shade of blue. &#10;&#10;49% of Veterans exiting SSVF and engaged with the Veterans Health Administration had a cardiovascular disease.&#10;&#10;46% of Veterans exiting SSVF and engaged with the Veterans Health Administration had a substance use disorder. &#10;&#10;35% of Veterans exiting SSVF and engaged with the Veterans Health Administration had a major depressive disorder.&#10;&#10;18% of Veterans exiting SSVF and engaged with the Veterans Health Administration had post-traumatic stress disorder." title="Exhibit 3.8: Major Health Problems Among Veterans Exiting SSVF and Engaged with Veterans Health Administration (FY 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7235" y="1273234"/>
            <a:ext cx="6853165" cy="4735124"/>
          </a:xfrm>
          <a:prstGeom prst="rect">
            <a:avLst/>
          </a:prstGeom>
          <a:noFill/>
        </p:spPr>
      </p:pic>
    </p:spTree>
    <p:extLst>
      <p:ext uri="{BB962C8B-B14F-4D97-AF65-F5344CB8AC3E}">
        <p14:creationId xmlns:p14="http://schemas.microsoft.com/office/powerpoint/2010/main" val="45684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762000"/>
            <a:ext cx="8229600" cy="5181600"/>
          </a:xfrm>
        </p:spPr>
        <p:txBody>
          <a:bodyPr>
            <a:norm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p:cNvSpPr>
            <a:spLocks noGrp="1"/>
          </p:cNvSpPr>
          <p:nvPr>
            <p:ph type="title"/>
          </p:nvPr>
        </p:nvSpPr>
        <p:spPr/>
        <p:txBody>
          <a:bodyPr>
            <a:noAutofit/>
          </a:bodyPr>
          <a:lstStyle/>
          <a:p>
            <a:pPr>
              <a:defRPr/>
            </a:pPr>
            <a:r>
              <a:rPr lang="en-US" altLang="en-US" sz="2400" cap="all" dirty="0"/>
              <a:t>Veteran Demographic Trends: Age</a:t>
            </a:r>
          </a:p>
        </p:txBody>
      </p:sp>
      <p:sp>
        <p:nvSpPr>
          <p:cNvPr id="5" name="TextBox 5">
            <a:extLst>
              <a:ext uri="{FF2B5EF4-FFF2-40B4-BE49-F238E27FC236}">
                <a16:creationId xmlns="" xmlns:a16="http://schemas.microsoft.com/office/drawing/2014/main" id="{016E055E-5B3B-4B70-94D5-A43C91528D24}"/>
              </a:ext>
            </a:extLst>
          </p:cNvPr>
          <p:cNvSpPr txBox="1">
            <a:spLocks noChangeArrowheads="1"/>
          </p:cNvSpPr>
          <p:nvPr/>
        </p:nvSpPr>
        <p:spPr bwMode="auto">
          <a:xfrm>
            <a:off x="203200" y="1229587"/>
            <a:ext cx="448500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pPr>
            <a:r>
              <a:rPr lang="en-US" altLang="en-US" sz="1800" b="1" dirty="0"/>
              <a:t>System Comparison: </a:t>
            </a:r>
            <a:r>
              <a:rPr lang="en-US" altLang="en-US" sz="1800" dirty="0"/>
              <a:t>SSVF RRH Veterans tend to be younger than sheltered Veterans.</a:t>
            </a:r>
          </a:p>
          <a:p>
            <a:pPr eaLnBrk="1" hangingPunct="1">
              <a:lnSpc>
                <a:spcPct val="100000"/>
              </a:lnSpc>
              <a:spcBef>
                <a:spcPct val="0"/>
              </a:spcBef>
            </a:pPr>
            <a:endParaRPr lang="en-US" altLang="en-US" sz="1800" dirty="0"/>
          </a:p>
          <a:p>
            <a:pPr eaLnBrk="1" hangingPunct="1">
              <a:lnSpc>
                <a:spcPct val="100000"/>
              </a:lnSpc>
              <a:spcBef>
                <a:spcPct val="0"/>
              </a:spcBef>
            </a:pPr>
            <a:endParaRPr lang="en-US" altLang="en-US" sz="1800" b="1" dirty="0"/>
          </a:p>
          <a:p>
            <a:pPr eaLnBrk="1" hangingPunct="1">
              <a:lnSpc>
                <a:spcPct val="100000"/>
              </a:lnSpc>
              <a:spcBef>
                <a:spcPct val="0"/>
              </a:spcBef>
            </a:pPr>
            <a:endParaRPr lang="en-US" altLang="en-US" sz="1800" b="1" dirty="0"/>
          </a:p>
          <a:p>
            <a:pPr eaLnBrk="1" hangingPunct="1">
              <a:lnSpc>
                <a:spcPct val="100000"/>
              </a:lnSpc>
              <a:spcBef>
                <a:spcPct val="0"/>
              </a:spcBef>
            </a:pPr>
            <a:endParaRPr lang="en-US" altLang="en-US" sz="1800" b="1" dirty="0"/>
          </a:p>
          <a:p>
            <a:pPr eaLnBrk="1" hangingPunct="1">
              <a:lnSpc>
                <a:spcPct val="100000"/>
              </a:lnSpc>
              <a:spcBef>
                <a:spcPct val="0"/>
              </a:spcBef>
            </a:pPr>
            <a:endParaRPr lang="en-US" altLang="en-US" sz="1800" b="1" dirty="0"/>
          </a:p>
          <a:p>
            <a:pPr eaLnBrk="1" hangingPunct="1">
              <a:lnSpc>
                <a:spcPct val="100000"/>
              </a:lnSpc>
              <a:spcBef>
                <a:spcPct val="0"/>
              </a:spcBef>
            </a:pPr>
            <a:r>
              <a:rPr lang="en-US" altLang="en-US" sz="1800" b="1" dirty="0"/>
              <a:t>SSVF </a:t>
            </a:r>
            <a:r>
              <a:rPr lang="en-US" altLang="en-US" sz="1800" b="1" dirty="0"/>
              <a:t>Trend: </a:t>
            </a:r>
            <a:r>
              <a:rPr lang="en-US" altLang="en-US" sz="1800" dirty="0"/>
              <a:t>Veterans 62+ has risen each year:</a:t>
            </a:r>
          </a:p>
          <a:p>
            <a:pPr lvl="1" eaLnBrk="1" hangingPunct="1">
              <a:lnSpc>
                <a:spcPct val="100000"/>
              </a:lnSpc>
              <a:spcBef>
                <a:spcPct val="0"/>
              </a:spcBef>
            </a:pPr>
            <a:r>
              <a:rPr lang="en-US" altLang="en-US" sz="1800" dirty="0"/>
              <a:t>FY 2015: 13% (13% RRH)</a:t>
            </a:r>
          </a:p>
          <a:p>
            <a:pPr lvl="1" eaLnBrk="1" hangingPunct="1">
              <a:lnSpc>
                <a:spcPct val="100000"/>
              </a:lnSpc>
              <a:spcBef>
                <a:spcPct val="0"/>
              </a:spcBef>
            </a:pPr>
            <a:r>
              <a:rPr lang="en-US" altLang="en-US" sz="1800" dirty="0"/>
              <a:t>FY 2016: 15% (15% RRH)</a:t>
            </a:r>
          </a:p>
          <a:p>
            <a:pPr lvl="1" eaLnBrk="1" hangingPunct="1">
              <a:lnSpc>
                <a:spcPct val="100000"/>
              </a:lnSpc>
              <a:spcBef>
                <a:spcPct val="0"/>
              </a:spcBef>
            </a:pPr>
            <a:r>
              <a:rPr lang="en-US" altLang="en-US" sz="1800" dirty="0"/>
              <a:t>FY 2017: 18% (19% RRH)</a:t>
            </a:r>
          </a:p>
          <a:p>
            <a:pPr lvl="1" eaLnBrk="1" hangingPunct="1">
              <a:lnSpc>
                <a:spcPct val="100000"/>
              </a:lnSpc>
              <a:spcBef>
                <a:spcPct val="0"/>
              </a:spcBef>
            </a:pPr>
            <a:r>
              <a:rPr lang="en-US" altLang="en-US" sz="1800" dirty="0"/>
              <a:t>FY 2018: 19% (20% RRH</a:t>
            </a:r>
            <a:r>
              <a:rPr lang="en-US" altLang="en-US" sz="1800" dirty="0"/>
              <a:t>)</a:t>
            </a:r>
          </a:p>
          <a:p>
            <a:pPr lvl="1" eaLnBrk="1" hangingPunct="1">
              <a:lnSpc>
                <a:spcPct val="100000"/>
              </a:lnSpc>
              <a:spcBef>
                <a:spcPct val="0"/>
              </a:spcBef>
            </a:pPr>
            <a:r>
              <a:rPr lang="en-US" altLang="en-US" sz="1800" dirty="0"/>
              <a:t>FY 2019: 22% (23% RRH)</a:t>
            </a:r>
          </a:p>
          <a:p>
            <a:pPr lvl="1" eaLnBrk="1" hangingPunct="1">
              <a:lnSpc>
                <a:spcPct val="100000"/>
              </a:lnSpc>
              <a:spcBef>
                <a:spcPct val="0"/>
              </a:spcBef>
            </a:pPr>
            <a:endParaRPr lang="en-US" altLang="en-US" dirty="0"/>
          </a:p>
          <a:p>
            <a:pPr eaLnBrk="1" hangingPunct="1">
              <a:lnSpc>
                <a:spcPct val="100000"/>
              </a:lnSpc>
              <a:spcBef>
                <a:spcPct val="0"/>
              </a:spcBef>
            </a:pPr>
            <a:endParaRPr lang="en-US" altLang="en-US" sz="1800" dirty="0"/>
          </a:p>
        </p:txBody>
      </p:sp>
      <p:pic>
        <p:nvPicPr>
          <p:cNvPr id="8" name="Picture 7" descr="This horizontal bar chart shows SSVF Rapid Re-housing Veterans in FY 2019 (displayed in green) and Sheltered Veterans (displayed in maroon) by age group for FY 2018 (the most recent data available).&#10;&#10;For SSVF Rapid Re-housing Veterans: Ages 18-24: 1%; Ages 25-34: 13%; Ages 35-44: 15%; Ages 45-54: 20%; Ages 55-64: 37%; Ages 65+: 14%&#10;&#10;For Sheltered Veterans: Ages 18-24: 1%; Ages 25-34: 11%; Ages 35-44: 13%; Ages 45-54: 23%; Ages 55-64: 39%; Ages 65+: 13%" title="Exhibit 3.5: SSVF Rapid Re-housing and Sheltered Veterans Served, by Age Group (FY 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3433"/>
            <a:ext cx="6570518" cy="3666405"/>
          </a:xfrm>
          <a:prstGeom prst="rect">
            <a:avLst/>
          </a:prstGeom>
          <a:noFill/>
        </p:spPr>
      </p:pic>
    </p:spTree>
    <p:extLst>
      <p:ext uri="{BB962C8B-B14F-4D97-AF65-F5344CB8AC3E}">
        <p14:creationId xmlns:p14="http://schemas.microsoft.com/office/powerpoint/2010/main" val="367290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normAutofit/>
          </a:bodyPr>
          <a:lstStyle/>
          <a:p>
            <a:pPr>
              <a:defRPr/>
            </a:pPr>
            <a:r>
              <a:rPr lang="en-US" altLang="en-US" sz="2400" cap="all" dirty="0"/>
              <a:t>Veteran </a:t>
            </a:r>
            <a:r>
              <a:rPr lang="en-US" altLang="en-US" sz="2400" cap="all" dirty="0"/>
              <a:t>Demographics: Race/ETHNICITY</a:t>
            </a:r>
            <a:endParaRPr lang="en-US" altLang="en-US" sz="2400" cap="all" dirty="0"/>
          </a:p>
        </p:txBody>
      </p:sp>
      <p:sp>
        <p:nvSpPr>
          <p:cNvPr id="5"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This horizontal bar chart shows the percentage of total SSVF Veterans (displayed in maroon) in FY 2018 (the most recent avaialable year) and total U.S. sheltered Veterans (displayed in blue) by race for FY 2019. &#10;&#10;3.3% of all sheltered Veterans and 4.7% of SSVF Veterans were from Multiple Races.&#10;&#10;3.2% of all sheltered Veterans and 2.7% of SSVF Veterans were One Other Race.&#10;&#10;40.2% of all sheltered Veterans and 40.3% of SSVF Veterans were Black or African-American.&#10;&#10;4.5% of all sheltered Veterans and 6.4% of SSVF Veterans were White/Hispanic.&#10;&#10;48.7% of all sheltered Veterans and 45.8% of SSVF Veterans were White/Non-Hispanic." title="Exhibit 3.6: Veterans Served, by Ra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5055" y="1266306"/>
            <a:ext cx="7687887" cy="4687564"/>
          </a:xfrm>
          <a:prstGeom prst="rect">
            <a:avLst/>
          </a:prstGeom>
          <a:noFill/>
        </p:spPr>
      </p:pic>
    </p:spTree>
    <p:extLst>
      <p:ext uri="{BB962C8B-B14F-4D97-AF65-F5344CB8AC3E}">
        <p14:creationId xmlns:p14="http://schemas.microsoft.com/office/powerpoint/2010/main" val="2639038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p:cNvSpPr>
            <a:spLocks noGrp="1"/>
          </p:cNvSpPr>
          <p:nvPr>
            <p:ph type="title"/>
          </p:nvPr>
        </p:nvSpPr>
        <p:spPr/>
        <p:txBody>
          <a:bodyPr>
            <a:normAutofit/>
          </a:bodyPr>
          <a:lstStyle/>
          <a:p>
            <a:r>
              <a:rPr lang="en-US" altLang="en-US" sz="2400" cap="all" dirty="0"/>
              <a:t>Prior Living Situations of Homeless </a:t>
            </a:r>
            <a:r>
              <a:rPr lang="en-US" altLang="en-US" sz="2400" cap="all" dirty="0" smtClean="0"/>
              <a:t>RRH Veterans </a:t>
            </a:r>
            <a:endParaRPr lang="en-US" sz="2400" cap="all" dirty="0"/>
          </a:p>
        </p:txBody>
      </p:sp>
      <p:pic>
        <p:nvPicPr>
          <p:cNvPr id="5" name="Picture 4" descr="This bar chart shows the prior living situations of Veterans recieving SSVF rapid re-housing assistance in FY 2016 through FY 2019. FY 2016 is displayed as a blue bar, FY 2017 is displayed as a green bar, FY 2018 is displayed as a yellow bar, and FY 2019 is displayed as an orange bar.&#10;&#10;Unsheltered: In FY 2016, 48% of Veterans were unsheltered prior to entering SSVF rapid re-housing assistance. That percentage changed to 49% in FY 2017, remained at 49% in FY 2018, and decreased at 48% in FY 2019.&#10;&#10;Emergency shelter: In FY 2016, 29% of Veterans were in an emergency shelter prior to entering SSVF rapid re-housing assistance. That percentage remained at 29% FY 2017. In FY 2018, that percentage increased to 30%, and remained at 30% in FY 2019.&#10;&#10;Transitional housing: In FY 2016, 19% of Veterans were in transitional housing prior to entering SSVF rapid re-housing assistance. In FY 2017, that dropped to 17% of Veterans were in transitional housing prior to entering SSVF rapid re-housing assistance, and in FY 2018 and FY 2019, it dropped further to 16%.&#10;&#10;Safe havens: In FY 2016, FY 2017, FY 2018 and FY 2019 1% of Veterans were in a safe haven prior to entering SSVF rapid re-housing assistance.&#10;&#10;Institutions: In FY 2016, 3% of Veterans were in an institution prior to entering SSVF rapid re-housing assistance; in FY 2017, it increased to 4%. In FY 2018, that percentage increased to 5%; and in FY 2019 it remained at 5%." title="Exhibit 3.9: Prior Living Situations of Veterans Receiving SSVF Rapid Re-housing Assistance (FYs 2016-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38251"/>
            <a:ext cx="7772400" cy="4784309"/>
          </a:xfrm>
          <a:prstGeom prst="rect">
            <a:avLst/>
          </a:prstGeom>
          <a:noFill/>
        </p:spPr>
      </p:pic>
    </p:spTree>
    <p:extLst>
      <p:ext uri="{BB962C8B-B14F-4D97-AF65-F5344CB8AC3E}">
        <p14:creationId xmlns:p14="http://schemas.microsoft.com/office/powerpoint/2010/main" val="1639803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p:cNvSpPr>
            <a:spLocks noGrp="1"/>
          </p:cNvSpPr>
          <p:nvPr>
            <p:ph type="title"/>
          </p:nvPr>
        </p:nvSpPr>
        <p:spPr/>
        <p:txBody>
          <a:bodyPr>
            <a:normAutofit/>
          </a:bodyPr>
          <a:lstStyle/>
          <a:p>
            <a:r>
              <a:rPr lang="en-US" altLang="en-US" sz="2400" cap="all" dirty="0"/>
              <a:t>Prior Living Situations of </a:t>
            </a:r>
            <a:r>
              <a:rPr lang="en-US" altLang="en-US" sz="2400" cap="all" dirty="0" smtClean="0"/>
              <a:t>Housed </a:t>
            </a:r>
            <a:r>
              <a:rPr lang="en-US" altLang="en-US" sz="2400" cap="all" dirty="0" err="1" smtClean="0"/>
              <a:t>Hp</a:t>
            </a:r>
            <a:r>
              <a:rPr lang="en-US" altLang="en-US" sz="2400" cap="all" dirty="0" smtClean="0"/>
              <a:t> </a:t>
            </a:r>
            <a:r>
              <a:rPr lang="en-US" altLang="en-US" sz="2400" cap="all" dirty="0"/>
              <a:t>Veterans </a:t>
            </a:r>
            <a:endParaRPr lang="en-US" sz="2400" cap="all" dirty="0"/>
          </a:p>
        </p:txBody>
      </p:sp>
      <p:pic>
        <p:nvPicPr>
          <p:cNvPr id="6" name="Picture 5" descr="This bar chart shows the prior living situations of Veterans recieving SSVF homelessness prevention assistance in FY 2016 through FY 2019. FY 2016 is displayed as a blue bar, FY 2017 is displayed as a green bar, FY 2018 is displayed as a yellow bar, and FY 2019 is displayed as an orange bar.&#10;&#10;Rental housing unit: In FY 2016, 66% of Veterans were in a rented housing unit prior to entering SSVF homelessness prevention assistance. That percentage remained at 66% until FY 2019, when it increased to 67%.&#10;&#10;Staying with family or friends: In FY 2016, 21% of Veterans were staying with family or friends prior to entering SSVF homelessness prevention assistance. That percentage fell to 20% in FY 2017 and then decreased further to 19% in FY 2018 and 17% in FY 2019.&#10;&#10;Rented housing unit with VASH subsidy: In FY 2016, 9% of Veterans were in a rented housing unit with a VASH subsidy prior to entering SSVF homelessness prevention assistance. That percentage rose slightly to 10% in FY 2017, to 11% in FY 2018, and to 13% in FY 2019.&#10;&#10;Owned housing unit: From FY 2016 thru FY 2019, 3% of Veterans were in an owned housing unit prior to entering SSVF homelessness prevention assistance.&#10;&#10;Permanent supporting housing (non-VASH): In FY 2016 and FY 2017, less than 1% of Veterans were in permanent supportive housing (non-VASH) prior to entering SSVF homelessness prevention assistance. In FY 2018, that percentage increased slightly to 1%. In FY 2019, that percentage dipped back to less than 1%." title="Exhibit 3.10: Prior Living Situations of Veterans Receiving SSVF Homelessness Prevention Assistance (FYs 2016-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04008"/>
            <a:ext cx="7048500" cy="4939728"/>
          </a:xfrm>
          <a:prstGeom prst="rect">
            <a:avLst/>
          </a:prstGeom>
          <a:noFill/>
        </p:spPr>
      </p:pic>
    </p:spTree>
    <p:extLst>
      <p:ext uri="{BB962C8B-B14F-4D97-AF65-F5344CB8AC3E}">
        <p14:creationId xmlns:p14="http://schemas.microsoft.com/office/powerpoint/2010/main" val="294145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8153C-B918-FF40-B70D-C8712D53A482}"/>
              </a:ext>
            </a:extLst>
          </p:cNvPr>
          <p:cNvSpPr>
            <a:spLocks noGrp="1"/>
          </p:cNvSpPr>
          <p:nvPr>
            <p:ph type="title"/>
          </p:nvPr>
        </p:nvSpPr>
        <p:spPr/>
        <p:txBody>
          <a:bodyPr/>
          <a:lstStyle/>
          <a:p>
            <a:r>
              <a:rPr lang="en-US" dirty="0" smtClean="0"/>
              <a:t>New Report Available</a:t>
            </a:r>
            <a:endParaRPr lang="en-US" dirty="0"/>
          </a:p>
        </p:txBody>
      </p:sp>
      <p:sp>
        <p:nvSpPr>
          <p:cNvPr id="3" name="Content Placeholder 2">
            <a:extLst>
              <a:ext uri="{FF2B5EF4-FFF2-40B4-BE49-F238E27FC236}">
                <a16:creationId xmlns="" xmlns:a16="http://schemas.microsoft.com/office/drawing/2014/main" id="{2F6137B5-D6D8-AB49-BD44-F5AE3A838FC5}"/>
              </a:ext>
            </a:extLst>
          </p:cNvPr>
          <p:cNvSpPr>
            <a:spLocks noGrp="1"/>
          </p:cNvSpPr>
          <p:nvPr>
            <p:ph idx="1"/>
          </p:nvPr>
        </p:nvSpPr>
        <p:spPr>
          <a:xfrm>
            <a:off x="368300" y="1447800"/>
            <a:ext cx="7556500" cy="4572000"/>
          </a:xfrm>
        </p:spPr>
        <p:txBody>
          <a:bodyPr>
            <a:normAutofit/>
          </a:bodyPr>
          <a:lstStyle/>
          <a:p>
            <a:r>
              <a:rPr lang="en-US" sz="3600" dirty="0" smtClean="0"/>
              <a:t>Located on the SSVF </a:t>
            </a:r>
            <a:r>
              <a:rPr lang="en-US" sz="3600" dirty="0"/>
              <a:t>Homepage </a:t>
            </a:r>
          </a:p>
          <a:p>
            <a:pPr lvl="1"/>
            <a:endParaRPr lang="en-US" sz="2800" dirty="0" smtClean="0"/>
          </a:p>
          <a:p>
            <a:pPr lvl="1"/>
            <a:r>
              <a:rPr lang="en-US" sz="2800" dirty="0" smtClean="0"/>
              <a:t>Section: General </a:t>
            </a:r>
            <a:r>
              <a:rPr lang="en-US" sz="2800" dirty="0"/>
              <a:t>Program Information and </a:t>
            </a:r>
            <a:r>
              <a:rPr lang="en-US" sz="2800" dirty="0" smtClean="0"/>
              <a:t>Regulations</a:t>
            </a:r>
            <a:endParaRPr lang="en-US" sz="2800" dirty="0"/>
          </a:p>
          <a:p>
            <a:pPr lvl="1"/>
            <a:endParaRPr lang="en-US" sz="2800" dirty="0" smtClean="0"/>
          </a:p>
          <a:p>
            <a:pPr lvl="1"/>
            <a:r>
              <a:rPr lang="en-US" sz="2800" dirty="0" smtClean="0"/>
              <a:t>Direct Link: </a:t>
            </a:r>
            <a:r>
              <a:rPr lang="en-US" sz="2800" dirty="0" smtClean="0">
                <a:hlinkClick r:id="rId3"/>
              </a:rPr>
              <a:t>https</a:t>
            </a:r>
            <a:r>
              <a:rPr lang="en-US" sz="2800" dirty="0">
                <a:hlinkClick r:id="rId3"/>
              </a:rPr>
              <a:t>://</a:t>
            </a:r>
            <a:r>
              <a:rPr lang="en-US" sz="2800" dirty="0" smtClean="0">
                <a:hlinkClick r:id="rId3"/>
              </a:rPr>
              <a:t>www.va.gov/homeless/ssvf/docs/SSVF_Annual_Report_FY19.pdf</a:t>
            </a:r>
            <a:r>
              <a:rPr lang="en-US" sz="2800" dirty="0" smtClean="0"/>
              <a:t>  </a:t>
            </a:r>
            <a:endParaRPr lang="en-US" sz="2800" dirty="0"/>
          </a:p>
        </p:txBody>
      </p:sp>
      <p:sp>
        <p:nvSpPr>
          <p:cNvPr id="5" name="Slide Number Placeholder 4">
            <a:extLst>
              <a:ext uri="{FF2B5EF4-FFF2-40B4-BE49-F238E27FC236}">
                <a16:creationId xmlns="" xmlns:a16="http://schemas.microsoft.com/office/drawing/2014/main" id="{E2F5B13C-E838-A543-8699-17147F162D97}"/>
              </a:ext>
            </a:extLst>
          </p:cNvPr>
          <p:cNvSpPr>
            <a:spLocks noGrp="1"/>
          </p:cNvSpPr>
          <p:nvPr>
            <p:ph type="sldNum" sz="quarter" idx="4"/>
          </p:nvPr>
        </p:nvSpPr>
        <p:spPr/>
        <p:txBody>
          <a:bodyPr/>
          <a:lstStyle/>
          <a:p>
            <a:fld id="{8593E854-8841-443F-8EAF-5877DCC547F6}" type="slidenum">
              <a:rPr lang="en-US" smtClean="0"/>
              <a:pPr/>
              <a:t>2</a:t>
            </a:fld>
            <a:endParaRPr lang="en-US" dirty="0"/>
          </a:p>
        </p:txBody>
      </p:sp>
      <p:pic>
        <p:nvPicPr>
          <p:cNvPr id="6" name="Picture 5"/>
          <p:cNvPicPr>
            <a:picLocks noChangeAspect="1"/>
          </p:cNvPicPr>
          <p:nvPr/>
        </p:nvPicPr>
        <p:blipFill>
          <a:blip r:embed="rId4"/>
          <a:stretch>
            <a:fillRect/>
          </a:stretch>
        </p:blipFill>
        <p:spPr>
          <a:xfrm>
            <a:off x="8572500" y="1447799"/>
            <a:ext cx="3162300" cy="4083161"/>
          </a:xfrm>
          <a:prstGeom prst="rect">
            <a:avLst/>
          </a:prstGeom>
        </p:spPr>
      </p:pic>
    </p:spTree>
    <p:extLst>
      <p:ext uri="{BB962C8B-B14F-4D97-AF65-F5344CB8AC3E}">
        <p14:creationId xmlns:p14="http://schemas.microsoft.com/office/powerpoint/2010/main" val="300450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p:cNvSpPr>
            <a:spLocks noGrp="1"/>
          </p:cNvSpPr>
          <p:nvPr>
            <p:ph type="title"/>
          </p:nvPr>
        </p:nvSpPr>
        <p:spPr/>
        <p:txBody>
          <a:bodyPr>
            <a:normAutofit/>
          </a:bodyPr>
          <a:lstStyle/>
          <a:p>
            <a:r>
              <a:rPr lang="en-US" altLang="en-US" sz="2400" cap="all" dirty="0"/>
              <a:t>Total Persons Served, by Housing Assistance Type</a:t>
            </a:r>
            <a:endParaRPr lang="en-US" sz="2400" dirty="0"/>
          </a:p>
        </p:txBody>
      </p:sp>
      <p:pic>
        <p:nvPicPr>
          <p:cNvPr id="6" name="Picture 5" descr="This stacked bar graph shows both the total number of persons and Veterans served by SSVF, in homelessness prevention programs and rapid re-housing assistance, as well as an unduplicated total for both assistance types. The graph shows data for the time periods of FY 2018, FY 2019, and the SSVF cumulative total since program inception period (FY 2012 through FY 2019). &#10;&#10;Veterans: In FY 2018, the total number of Veterans in SSVF was 82,853. Of this total, 29% of Veterans were in homelessness prevention programs (displayed in green) while 72% of Veterans were in rapid re-housing programs (displayed in orange). In FY 2019, the total number of Veterans in SSVF was 70,596. Of this total, 27% of Veterans were in homelessness prevention programs while 74% of Veterans were in rapid re-housing programs. In FY 2012 through 2019, the cumulative total number of Veterans served since SSVF's inception was 572,787. Of this total, 32% of Veterans were in homelessness prevention programs while 69% of Veterans were in rapid re-housing programs.&#10;&#10;All persons: In FY 2018, the total number of all persons in housing assistance was 127,460. Of this total, 36% of all persons were in homelessness prevention programs (displayed in green) while 65% of all persons were in rapid re-housing programs (displayed in orange). In FY 2019, the total number of all persons in housing assistance was 106,453. Of this total, 34% of all persons were in homelessness prevention programs while 67% of all persons were in rapid re-housing programs. In FY 2012 through FY 2019, the cumulative total number of all persons served since SSVF's inception was 906,255. Of this total, 40% of all persons were in homelessness prevention programs while 62% of all persons were in rapid re-housing programs." title="Exhibit 1.3: SSVF Veterans and Total Persons Served, by Housing Assistance Type (FYs 2012-2019)"/>
          <p:cNvPicPr>
            <a:picLocks noChangeAspect="1"/>
          </p:cNvPicPr>
          <p:nvPr/>
        </p:nvPicPr>
        <p:blipFill rotWithShape="1">
          <a:blip r:embed="rId3"/>
          <a:srcRect r="672"/>
          <a:stretch/>
        </p:blipFill>
        <p:spPr bwMode="auto">
          <a:xfrm>
            <a:off x="2969744" y="1197032"/>
            <a:ext cx="6646695" cy="47379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197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762000"/>
            <a:ext cx="8229600" cy="5257800"/>
          </a:xfrm>
        </p:spPr>
        <p:txBody>
          <a:bodyPr>
            <a:norm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p:cNvSpPr>
            <a:spLocks noGrp="1"/>
          </p:cNvSpPr>
          <p:nvPr>
            <p:ph type="title"/>
          </p:nvPr>
        </p:nvSpPr>
        <p:spPr>
          <a:xfrm>
            <a:off x="1524000" y="-76200"/>
            <a:ext cx="9144000" cy="731520"/>
          </a:xfrm>
        </p:spPr>
        <p:txBody>
          <a:bodyPr>
            <a:noAutofit/>
          </a:bodyPr>
          <a:lstStyle/>
          <a:p>
            <a:r>
              <a:rPr lang="en-US" altLang="en-US" sz="2400" cap="all" dirty="0"/>
              <a:t>SSVF Rapid Re-housing and Annual Homeless Sheltered Veterans (FYs </a:t>
            </a:r>
            <a:r>
              <a:rPr lang="en-US" altLang="en-US" sz="2400" cap="all" dirty="0"/>
              <a:t>2011-2019)</a:t>
            </a:r>
            <a:r>
              <a:rPr lang="en-US" altLang="en-US" sz="2400" dirty="0"/>
              <a:t> </a:t>
            </a:r>
            <a:endParaRPr lang="en-US" sz="2400" dirty="0"/>
          </a:p>
        </p:txBody>
      </p:sp>
      <p:pic>
        <p:nvPicPr>
          <p:cNvPr id="8" name="Picture 7" descr="This line chart shows the trends for homeless veterans served with SSVF rapid re-housing assistance (displayed in green) and the homeless sheltered veterans estimate (displayed in maroon) from FY 2011 through FY 2019. &#10;&#10;The top line is the homeless sheltered veterans estimate: FY 2011: 141,449; FY 2012: 137,995; FY 2013: 139,857; FY 2014: 131,697; FY 2015: 132,847; FY 2016: 124,709; FY 2017: 118,380; FY 2018: 105,820; FY 2019: n/a.&#10;&#10;The second line is the homeless veterans served with SSVF rapid re-housing assistance: FY 2011: 0; FY 2012: 12,144; FY 2013: 25,065; FY 2014: 47,056; FY 2015: 69,419; FY 2016: 67,953; FY 2017: 60,567; FY 2018: 60,062; FY 2019: 51,950." title="Exhibit 1.1: SSVF Rapid Re-housing and Annual Homeless Sheltered Veterans (FYs 2011-20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7593" y="1636378"/>
            <a:ext cx="9776814" cy="3782796"/>
          </a:xfrm>
          <a:prstGeom prst="rect">
            <a:avLst/>
          </a:prstGeom>
          <a:noFill/>
        </p:spPr>
      </p:pic>
    </p:spTree>
    <p:extLst>
      <p:ext uri="{BB962C8B-B14F-4D97-AF65-F5344CB8AC3E}">
        <p14:creationId xmlns:p14="http://schemas.microsoft.com/office/powerpoint/2010/main" val="381663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p:cNvSpPr>
            <a:spLocks noGrp="1"/>
          </p:cNvSpPr>
          <p:nvPr>
            <p:ph type="title"/>
          </p:nvPr>
        </p:nvSpPr>
        <p:spPr/>
        <p:txBody>
          <a:bodyPr>
            <a:normAutofit/>
          </a:bodyPr>
          <a:lstStyle/>
          <a:p>
            <a:r>
              <a:rPr lang="en-US" sz="2400" cap="all" dirty="0" smtClean="0"/>
              <a:t>SSVF Since inception…</a:t>
            </a:r>
            <a:endParaRPr lang="en-US" sz="2400" dirty="0"/>
          </a:p>
        </p:txBody>
      </p:sp>
      <p:pic>
        <p:nvPicPr>
          <p:cNvPr id="5" name="Picture 4" descr="This is a graphic timeline by fiscal year (FY), showing high-level coverage and funding changes in the SSVF program since its inception in FY 2012. At the top of the graphic is a lineline running from FY 2012 thru FY 2020. Beneath that is a line graph (displayed in white) of households served by SSVF grantees with labels for each year. Just below, there are two orange colored line graphs that are part of the funding level category. The top orange line shows changes in SSVF annual expeditures for each FY. The bottom orange line shows changes in the number of SSVF grantees for each FY. Details for each of these years are as follows:&#10;&#10;FY 2012: 21,111 households served; Across 40 states and DC; No data on % of CoCs served; $59,313,413 expended on 85 grants.&#10;&#10;FY 2013: 39,930 households served; Across 49 states, DC, and Puerto Rico; 62% of CoCs served; $99,043,780 expended on 151 grants.&#10;&#10;FY 2014: 79,547 households served; Across 50 states, DC, Puerto Rico, and Virgin Islands; 89% of CoCs served; $241,065,813 expended on 319 grants.&#10;&#10;FY 2015: 101,216 households served; Across 50 states, DC, Puerto Rico, Virgin Islands, and Guam; 96% of CoCs served; $373,346,267 expended on 407 grants.&#10;&#10;FY 2016: 97,512 households served; Across 50 states, DC, Puerto Rico, Virgin Islands, and Guam; 96% of CoCs served; $379,142,424 expended on 378 grants.&#10;&#10;FY 2017: 86,401 households served; Across 50 states, DC, Puerto Rico, Virgin Islands, and Guam; 98% of CoCs served; $375,625,546 expended on 367 grants.&#10;&#10;FY 2018: 83,343 households served; Across 50 states, DC, Puerto Rico, Virgin Islands, and Guam; 98% of CoCs served; $371,707,205 expended on 308 grants.&#10;&#10;FY 2019: 72,640 households served; Across 50 states, DC, Puerto Rico, Virgin Islands, and Guam; 98% of CoCs served; $351,263,591 expended on 252 grants.&#10;&#10;FY 2020: No data yet on households served; Across 50 states, DC, Puerto Rico, Virgin Islands, and Guam; 98% of CoCs served; $426,000,000 budgeted for 271 grants." title="Exhibit 2.1: Growth in SSVF Geographic Coverage by Continuum of Care (FYs 2012-2020)"/>
          <p:cNvPicPr>
            <a:picLocks noChangeAspect="1"/>
          </p:cNvPicPr>
          <p:nvPr/>
        </p:nvPicPr>
        <p:blipFill>
          <a:blip r:embed="rId3"/>
          <a:stretch>
            <a:fillRect/>
          </a:stretch>
        </p:blipFill>
        <p:spPr>
          <a:xfrm>
            <a:off x="2895600" y="1230527"/>
            <a:ext cx="6400800" cy="4952795"/>
          </a:xfrm>
          <a:prstGeom prst="rect">
            <a:avLst/>
          </a:prstGeom>
        </p:spPr>
      </p:pic>
    </p:spTree>
    <p:extLst>
      <p:ext uri="{BB962C8B-B14F-4D97-AF65-F5344CB8AC3E}">
        <p14:creationId xmlns:p14="http://schemas.microsoft.com/office/powerpoint/2010/main" val="395727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9BB9879-A60F-45D9-B3BE-986BF4E2AD56}"/>
              </a:ext>
            </a:extLst>
          </p:cNvPr>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 xmlns:a16="http://schemas.microsoft.com/office/drawing/2014/main" id="{AE43315A-F2CE-47AB-B383-F24C2F54AE1F}"/>
              </a:ext>
            </a:extLst>
          </p:cNvPr>
          <p:cNvSpPr>
            <a:spLocks noGrp="1"/>
          </p:cNvSpPr>
          <p:nvPr>
            <p:ph type="title"/>
          </p:nvPr>
        </p:nvSpPr>
        <p:spPr/>
        <p:txBody>
          <a:bodyPr>
            <a:normAutofit/>
          </a:bodyPr>
          <a:lstStyle/>
          <a:p>
            <a:r>
              <a:rPr lang="en-US" dirty="0"/>
              <a:t>HOUSING DESTINATIONS</a:t>
            </a:r>
          </a:p>
        </p:txBody>
      </p:sp>
      <p:pic>
        <p:nvPicPr>
          <p:cNvPr id="7" name="Picture 6" descr="This pie chart on the left shows the housing outcome of Veterans who exited SSVF homelessness prevention for FY 2019. 90% of Veterans exited homelessness prevention to permanent housing (displayed in blue). 6% of Veterans exited homelessness prevention to temporary housing (displayed in yellow). One percent of Veterans exited homelessness prevention to institutional housing (displayed in gray). 3% of Veterans were other, did not know, refused or had missing data (displayed in green).&#10;&#10;This pie chart on the right shows the housing outcome of Veterans who exited SSVF rapid re-housing for FY 2019. 74% of Veterans exited rapid re-housing to permanent housing (displayed in blue). 17% of Veterans exited rapid re-housing to temporary housing (displayed in yellow). Two percent of Veterans exited rapid re-housing to institutional housing (displayed in gray). 6% of Veterans were other, did not know, refused or had missing data (displayed in green)." title="Exhibit 4.2: Veteran Exits, by Housing Outcome and Assistance Type (FY 20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8018" y="1816332"/>
            <a:ext cx="9559921" cy="3204555"/>
          </a:xfrm>
          <a:prstGeom prst="rect">
            <a:avLst/>
          </a:prstGeom>
          <a:noFill/>
        </p:spPr>
      </p:pic>
    </p:spTree>
    <p:extLst>
      <p:ext uri="{BB962C8B-B14F-4D97-AF65-F5344CB8AC3E}">
        <p14:creationId xmlns:p14="http://schemas.microsoft.com/office/powerpoint/2010/main" val="106659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9BB9879-A60F-45D9-B3BE-986BF4E2AD56}"/>
              </a:ext>
            </a:extLst>
          </p:cNvPr>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 xmlns:a16="http://schemas.microsoft.com/office/drawing/2014/main" id="{AE43315A-F2CE-47AB-B383-F24C2F54AE1F}"/>
              </a:ext>
            </a:extLst>
          </p:cNvPr>
          <p:cNvSpPr>
            <a:spLocks noGrp="1"/>
          </p:cNvSpPr>
          <p:nvPr>
            <p:ph type="title"/>
          </p:nvPr>
        </p:nvSpPr>
        <p:spPr/>
        <p:txBody>
          <a:bodyPr>
            <a:normAutofit/>
          </a:bodyPr>
          <a:lstStyle/>
          <a:p>
            <a:r>
              <a:rPr lang="en-US" dirty="0"/>
              <a:t>HOUSING DESTINATIONS</a:t>
            </a:r>
          </a:p>
        </p:txBody>
      </p:sp>
      <p:pic>
        <p:nvPicPr>
          <p:cNvPr id="5" name="Picture 4" descr="This bar chart shows the permanent housing destinations of people who exited SSVF homelessness prevention and rapid re-housing programs for FY 2019. The unduplicated totals are shown in blue, homelessness prevention is shown in yellow, and rapid re-housing is shown in green.&#10;&#10;Rental by client with no subsidy: 51% of total SSVF exiters to permanent housing exited to rental housing by a client with no subsidy. 64% of exiters to permanent housing from homelessness prevention exited to rental housing by a client with no subsidy. 45% of exiters to permanent housing from rapid re-housing exited to rental housing by a client with no subsidy.&#10;&#10;Rental by client with VASH subsidy: 31% of total SSVF exiters to permanent housing exited to rental housing by a client with a VASH subsidy. 19% percent of exiters to permanent housing from homelessness prevention exited to rental housing by a client with a VASH subsidy. 36% of exiters to permanent housing from rapid re-housing exited to rental housing by a client with a VASH subsidy.&#10;&#10;Rental by client with other subsidy: 10% of total SSVF exiters to permanent housing exited to rental housing by a client with other subsidy. 10% of exiters to permanent housing from homelessness prevention exited to rental housing by a client with other subsidy. 10% of exiters to permanent housing from rapid re-housing exited to rental housing by a client with other subsidy.&#10;&#10;Living with family or friends permanently: 6% of total SSVF exiters to permanent housing exited to living with family or friends permanently. 5% of exiters to permanent housing from homelessness prevention exited to living with family or friends permanently. 7% of exiters to permanent housing from rapid re-housing exited to living with family or friends permanently.&#10;&#10;Permanent supportive housing (non-VASH): 0.7% of total SSVF exiters to permanent housing exited to permanent supporting housing (non-VASH). 1% of exiters to permanent housing from homelessness prevention exited to permanent supporting housing (non-VASH). 0.6% of exiters to permanent housing from rapid re-housing exited to permanent supporting housing (non-VASH).&#10;&#10;Owned by client: 0.7% of total SSVF exiters to permanent housing exited to housing owned by the client. 0.4% of exiters to permanent housing from homelessness prevention exited to housing owned by the client. 0.9% of exiters to permanent housing from rapid re-housing exited to housing owned by the client.&#10;&#10;Rental by client, with GPD TIP subsidy: 0.2% of total SSVF exiters to permanent housing exited to rental by the client, with GDP TIP subsidy. 0.2% of exiters to permanent housing from homelessness prevention exited to  rental by the client, with GDP TIP subsidy. 0.3% of exiters to permanent housing from rapid re-housing exited to rental by the client, with GDP TIP subsidy.&#10;&#10;Long-term care facility or nursing home: 0.3% of total SSVF exiters to permanent housing exited to long-term care facilities or nursing homes. 0.2% of exiters to permanent housing from homelessness prevention exited to   long-term care facilities or nursing homes. 0.3% of exiters to permanent housing from rapid re-housing exited to  long-term care facilities or nursing homes." title="Exhibit 4.3: Permanent Housing Destinations of Veteran Permanent Housing Exiters (FY 20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8548" y="1292628"/>
            <a:ext cx="9096882" cy="4443153"/>
          </a:xfrm>
          <a:prstGeom prst="rect">
            <a:avLst/>
          </a:prstGeom>
          <a:noFill/>
        </p:spPr>
      </p:pic>
    </p:spTree>
    <p:extLst>
      <p:ext uri="{BB962C8B-B14F-4D97-AF65-F5344CB8AC3E}">
        <p14:creationId xmlns:p14="http://schemas.microsoft.com/office/powerpoint/2010/main" val="329139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9BB9879-A60F-45D9-B3BE-986BF4E2AD56}"/>
              </a:ext>
            </a:extLst>
          </p:cNvPr>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 xmlns:a16="http://schemas.microsoft.com/office/drawing/2014/main" id="{AE43315A-F2CE-47AB-B383-F24C2F54AE1F}"/>
              </a:ext>
            </a:extLst>
          </p:cNvPr>
          <p:cNvSpPr>
            <a:spLocks noGrp="1"/>
          </p:cNvSpPr>
          <p:nvPr>
            <p:ph type="title"/>
          </p:nvPr>
        </p:nvSpPr>
        <p:spPr/>
        <p:txBody>
          <a:bodyPr>
            <a:normAutofit/>
          </a:bodyPr>
          <a:lstStyle/>
          <a:p>
            <a:r>
              <a:rPr lang="en-US" dirty="0" smtClean="0"/>
              <a:t>LENGTH OF PARTICIPATION</a:t>
            </a:r>
            <a:endParaRPr lang="en-US" dirty="0"/>
          </a:p>
        </p:txBody>
      </p:sp>
      <p:pic>
        <p:nvPicPr>
          <p:cNvPr id="6" name="Picture 5" descr="This line graph shows the average length of participation in days among Veterans who exited rapid re-housing (displayed in green), homelessness prevention (displayed in orange), and SSVF total (displayed in blue) between FY 2013 and FY 2019. &#10;&#10;Rapid Re-housing: The average length of participation generally increased over time for Veteran rapid re-housing exiters, rising from 105 days in FY 2013 to 125 days in FY 2016, and leveling out by FY 2019 to 128 days.&#10;&#10;Homelessness prevention: The average length of participation generally remained the same over time for Veteran homelessness prevention exiters, starting at 97 days in FY 2013, rising to 102 days in FY 2016 and then falling back to 98 days in FY 2019.&#10;&#10;Total SSVF: The average length of participation generally increased over time for Veteran SSVF exiters, rising from 101 days in FY 2013 to 118 days in FY 2016, and leveling out by FY 2019 to 122 days." title="Exhibit 4.6: Average Length of Participation of Veteran Exiters, by Assistance Type (FYs 2013-2019)"/>
          <p:cNvPicPr>
            <a:picLocks noChangeAspect="1"/>
          </p:cNvPicPr>
          <p:nvPr/>
        </p:nvPicPr>
        <p:blipFill rotWithShape="1">
          <a:blip r:embed="rId2">
            <a:extLst>
              <a:ext uri="{28A0092B-C50C-407E-A947-70E740481C1C}">
                <a14:useLocalDpi xmlns:a14="http://schemas.microsoft.com/office/drawing/2010/main" val="0"/>
              </a:ext>
            </a:extLst>
          </a:blip>
          <a:srcRect l="5351"/>
          <a:stretch/>
        </p:blipFill>
        <p:spPr bwMode="auto">
          <a:xfrm>
            <a:off x="1892300" y="1329690"/>
            <a:ext cx="8229600" cy="44310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964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210800" y="6400233"/>
            <a:ext cx="384630" cy="365125"/>
          </a:xfrm>
          <a:prstGeom prst="rect">
            <a:avLst/>
          </a:prstGeom>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p:cNvSpPr>
            <a:spLocks noGrp="1"/>
          </p:cNvSpPr>
          <p:nvPr>
            <p:ph type="title"/>
          </p:nvPr>
        </p:nvSpPr>
        <p:spPr/>
        <p:txBody>
          <a:bodyPr>
            <a:normAutofit/>
          </a:bodyPr>
          <a:lstStyle/>
          <a:p>
            <a:pPr>
              <a:defRPr/>
            </a:pPr>
            <a:r>
              <a:rPr lang="en-US" altLang="en-US" sz="2400" cap="all" dirty="0"/>
              <a:t>Veteran </a:t>
            </a:r>
            <a:r>
              <a:rPr lang="en-US" altLang="en-US" sz="2400" cap="all" dirty="0"/>
              <a:t>Demographic: </a:t>
            </a:r>
            <a:r>
              <a:rPr lang="en-US" altLang="en-US" sz="2400" cap="all" dirty="0"/>
              <a:t>Disabling Condition</a:t>
            </a:r>
          </a:p>
        </p:txBody>
      </p:sp>
      <p:sp>
        <p:nvSpPr>
          <p:cNvPr id="5" name="Rectangle 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There are two pie charts in this exhibit. On the left is the SSVF Veterans pie chart and on the right is the Sheltered Veterans pie chart.&#10;&#10;Left: This pie chart shows the percentage of total SSVF Veterans who had a disability for FY 2019; 65% had a disabling condition (displayed in green) and 35% did not (displayed in yellow).&#10;&#10;Right: This pie chart shows the percentage of total sheltered Veterans who had a disability for FY 2018; 66% had a disabling condition (displayed in green), 32% did not (displayed in yellow), and 2% were unknown (displayed in dark green)." title="Exhibit 3.7: Disability Status for SSVF Vetera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5402" y="1409008"/>
            <a:ext cx="8635398" cy="3994265"/>
          </a:xfrm>
          <a:prstGeom prst="rect">
            <a:avLst/>
          </a:prstGeom>
          <a:noFill/>
        </p:spPr>
      </p:pic>
    </p:spTree>
    <p:extLst>
      <p:ext uri="{BB962C8B-B14F-4D97-AF65-F5344CB8AC3E}">
        <p14:creationId xmlns:p14="http://schemas.microsoft.com/office/powerpoint/2010/main" val="3563148449"/>
      </p:ext>
    </p:extLst>
  </p:cSld>
  <p:clrMapOvr>
    <a:masterClrMapping/>
  </p:clrMapOvr>
</p:sld>
</file>

<file path=ppt/theme/theme1.xml><?xml version="1.0" encoding="utf-8"?>
<a:theme xmlns:a="http://schemas.openxmlformats.org/drawingml/2006/main" name="HPO16x9">
  <a:themeElements>
    <a:clrScheme name="AIMS">
      <a:dk1>
        <a:srgbClr val="000000"/>
      </a:dk1>
      <a:lt1>
        <a:srgbClr val="FFFFFF"/>
      </a:lt1>
      <a:dk2>
        <a:srgbClr val="53585F"/>
      </a:dk2>
      <a:lt2>
        <a:srgbClr val="DCDEE0"/>
      </a:lt2>
      <a:accent1>
        <a:srgbClr val="1A74BB"/>
      </a:accent1>
      <a:accent2>
        <a:srgbClr val="33ADE2"/>
      </a:accent2>
      <a:accent3>
        <a:srgbClr val="FF6600"/>
      </a:accent3>
      <a:accent4>
        <a:srgbClr val="000000"/>
      </a:accent4>
      <a:accent5>
        <a:srgbClr val="91C238"/>
      </a:accent5>
      <a:accent6>
        <a:srgbClr val="FFCC00"/>
      </a:accent6>
      <a:hlink>
        <a:srgbClr val="1A74BB"/>
      </a:hlink>
      <a:folHlink>
        <a:srgbClr val="1A74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O16x9" id="{327660A9-A465-453F-87CE-D8F4AF8924CF}" vid="{B04C6BA1-8EFA-461E-AE06-440F6CEFF777}"/>
    </a:ext>
  </a:extLst>
</a:theme>
</file>

<file path=ppt/theme/theme2.xml><?xml version="1.0" encoding="utf-8"?>
<a:theme xmlns:a="http://schemas.openxmlformats.org/drawingml/2006/main" name="1_HPO16x9">
  <a:themeElements>
    <a:clrScheme name="AIMS">
      <a:dk1>
        <a:srgbClr val="000000"/>
      </a:dk1>
      <a:lt1>
        <a:srgbClr val="FFFFFF"/>
      </a:lt1>
      <a:dk2>
        <a:srgbClr val="53585F"/>
      </a:dk2>
      <a:lt2>
        <a:srgbClr val="DCDEE0"/>
      </a:lt2>
      <a:accent1>
        <a:srgbClr val="1A74BB"/>
      </a:accent1>
      <a:accent2>
        <a:srgbClr val="33ADE2"/>
      </a:accent2>
      <a:accent3>
        <a:srgbClr val="FF6600"/>
      </a:accent3>
      <a:accent4>
        <a:srgbClr val="000000"/>
      </a:accent4>
      <a:accent5>
        <a:srgbClr val="91C238"/>
      </a:accent5>
      <a:accent6>
        <a:srgbClr val="FFCC00"/>
      </a:accent6>
      <a:hlink>
        <a:srgbClr val="1A74BB"/>
      </a:hlink>
      <a:folHlink>
        <a:srgbClr val="1A74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PO16x9" id="{327660A9-A465-453F-87CE-D8F4AF8924CF}" vid="{B04C6BA1-8EFA-461E-AE06-440F6CEFF7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Webinar Template 4.2020</Template>
  <TotalTime>17134</TotalTime>
  <Words>1014</Words>
  <Application>Microsoft Office PowerPoint</Application>
  <PresentationFormat>Widescreen</PresentationFormat>
  <Paragraphs>99</Paragraphs>
  <Slides>15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Georgia</vt:lpstr>
      <vt:lpstr>HPO16x9</vt:lpstr>
      <vt:lpstr>1_HPO16x9</vt:lpstr>
      <vt:lpstr>SSVF FY 2019 Annual Report Highlights  </vt:lpstr>
      <vt:lpstr>New Report Available</vt:lpstr>
      <vt:lpstr>Total Persons Served, by Housing Assistance Type</vt:lpstr>
      <vt:lpstr>SSVF Rapid Re-housing and Annual Homeless Sheltered Veterans (FYs 2011-2019) </vt:lpstr>
      <vt:lpstr>SSVF Since inception…</vt:lpstr>
      <vt:lpstr>HOUSING DESTINATIONS</vt:lpstr>
      <vt:lpstr>HOUSING DESTINATIONS</vt:lpstr>
      <vt:lpstr>LENGTH OF PARTICIPATION</vt:lpstr>
      <vt:lpstr>Veteran Demographic: Disabling Condition</vt:lpstr>
      <vt:lpstr>Veteran Demographic Trends: DISABLING Condition</vt:lpstr>
      <vt:lpstr>Veteran Demographic Trends: Disabling Condition</vt:lpstr>
      <vt:lpstr>Veteran Demographic Trends: Age</vt:lpstr>
      <vt:lpstr>Veteran Demographics: Race/ETHNICITY</vt:lpstr>
      <vt:lpstr>Prior Living Situations of Homeless RRH Veterans </vt:lpstr>
      <vt:lpstr>Prior Living Situations of Housed Hp Veterans </vt:lpstr>
    </vt:vector>
  </TitlesOfParts>
  <Company>Abt Associates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and Procedures for FY 2020 Closing Out</dc:title>
  <dc:creator>Mark Silverbush</dc:creator>
  <cp:lastModifiedBy>Mark Silverbush</cp:lastModifiedBy>
  <cp:revision>151</cp:revision>
  <dcterms:created xsi:type="dcterms:W3CDTF">2020-09-08T19:24:29Z</dcterms:created>
  <dcterms:modified xsi:type="dcterms:W3CDTF">2021-02-17T09:20:09Z</dcterms:modified>
</cp:coreProperties>
</file>