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mp" ContentType="image/p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 id="2147483648" r:id="rId6"/>
    <p:sldMasterId id="2147483666" r:id="rId7"/>
    <p:sldMasterId id="2147483673" r:id="rId8"/>
    <p:sldMasterId id="2147483678" r:id="rId9"/>
    <p:sldMasterId id="2147483683" r:id="rId10"/>
    <p:sldMasterId id="2147483695" r:id="rId11"/>
  </p:sldMasterIdLst>
  <p:notesMasterIdLst>
    <p:notesMasterId r:id="rId33"/>
  </p:notesMasterIdLst>
  <p:handoutMasterIdLst>
    <p:handoutMasterId r:id="rId34"/>
  </p:handoutMasterIdLst>
  <p:sldIdLst>
    <p:sldId id="257" r:id="rId12"/>
    <p:sldId id="1145" r:id="rId13"/>
    <p:sldId id="1151" r:id="rId14"/>
    <p:sldId id="264" r:id="rId15"/>
    <p:sldId id="1088" r:id="rId16"/>
    <p:sldId id="1089" r:id="rId17"/>
    <p:sldId id="1090" r:id="rId18"/>
    <p:sldId id="1091" r:id="rId19"/>
    <p:sldId id="266" r:id="rId20"/>
    <p:sldId id="1093" r:id="rId21"/>
    <p:sldId id="270" r:id="rId22"/>
    <p:sldId id="1152" r:id="rId23"/>
    <p:sldId id="1158" r:id="rId24"/>
    <p:sldId id="360" r:id="rId25"/>
    <p:sldId id="364" r:id="rId26"/>
    <p:sldId id="363" r:id="rId27"/>
    <p:sldId id="1153" r:id="rId28"/>
    <p:sldId id="1157" r:id="rId29"/>
    <p:sldId id="291" r:id="rId30"/>
    <p:sldId id="1154" r:id="rId31"/>
    <p:sldId id="115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15" autoAdjust="0"/>
    <p:restoredTop sz="94660"/>
  </p:normalViewPr>
  <p:slideViewPr>
    <p:cSldViewPr>
      <p:cViewPr varScale="1">
        <p:scale>
          <a:sx n="68" d="100"/>
          <a:sy n="68" d="100"/>
        </p:scale>
        <p:origin x="1140" y="60"/>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1962"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slide" Target="slides/slide15.xml"/><Relationship Id="rId3" Type="http://schemas.openxmlformats.org/officeDocument/2006/relationships/customXml" Target="../customXml/item3.xml"/><Relationship Id="rId21" Type="http://schemas.openxmlformats.org/officeDocument/2006/relationships/slide" Target="slides/slide10.xml"/><Relationship Id="rId34"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slide" Target="slides/slide1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3.xml"/><Relationship Id="rId32" Type="http://schemas.openxmlformats.org/officeDocument/2006/relationships/slide" Target="slides/slide21.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4.xml"/><Relationship Id="rId23" Type="http://schemas.openxmlformats.org/officeDocument/2006/relationships/slide" Target="slides/slide12.xml"/><Relationship Id="rId28" Type="http://schemas.openxmlformats.org/officeDocument/2006/relationships/slide" Target="slides/slide17.xml"/><Relationship Id="rId36" Type="http://schemas.openxmlformats.org/officeDocument/2006/relationships/viewProps" Target="viewProps.xml"/><Relationship Id="rId10" Type="http://schemas.openxmlformats.org/officeDocument/2006/relationships/slideMaster" Target="slideMasters/slideMaster6.xml"/><Relationship Id="rId19" Type="http://schemas.openxmlformats.org/officeDocument/2006/relationships/slide" Target="slides/slide8.xml"/><Relationship Id="rId31" Type="http://schemas.openxmlformats.org/officeDocument/2006/relationships/slide" Target="slides/slide20.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slide" Target="slides/slide16.xml"/><Relationship Id="rId30" Type="http://schemas.openxmlformats.org/officeDocument/2006/relationships/slide" Target="slides/slide1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Total Data Scientists per Occupational Series </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Grand Total</c:v>
                </c:pt>
              </c:strCache>
            </c:strRef>
          </c:tx>
          <c:dPt>
            <c:idx val="0"/>
            <c:bubble3D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0F00-4202-B0D3-053150551684}"/>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0F00-4202-B0D3-053150551684}"/>
              </c:ext>
            </c:extLst>
          </c:dPt>
          <c:dPt>
            <c:idx val="2"/>
            <c:bubble3D val="0"/>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5-0F00-4202-B0D3-053150551684}"/>
              </c:ext>
            </c:extLst>
          </c:dPt>
          <c:dPt>
            <c:idx val="3"/>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0F00-4202-B0D3-053150551684}"/>
              </c:ext>
            </c:extLst>
          </c:dPt>
          <c:dPt>
            <c:idx val="4"/>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9-0F00-4202-B0D3-053150551684}"/>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B-0F00-4202-B0D3-053150551684}"/>
              </c:ext>
            </c:extLst>
          </c:dPt>
          <c:dPt>
            <c:idx val="6"/>
            <c:bubble3D val="0"/>
            <c:spPr>
              <a:gradFill rotWithShape="1">
                <a:gsLst>
                  <a:gs pos="0">
                    <a:schemeClr val="accent1">
                      <a:lumMod val="60000"/>
                      <a:shade val="51000"/>
                      <a:satMod val="130000"/>
                    </a:schemeClr>
                  </a:gs>
                  <a:gs pos="80000">
                    <a:schemeClr val="accent1">
                      <a:lumMod val="60000"/>
                      <a:shade val="93000"/>
                      <a:satMod val="130000"/>
                    </a:schemeClr>
                  </a:gs>
                  <a:gs pos="100000">
                    <a:schemeClr val="accent1">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D-0F00-4202-B0D3-053150551684}"/>
              </c:ext>
            </c:extLst>
          </c:dPt>
          <c:dPt>
            <c:idx val="7"/>
            <c:bubble3D val="0"/>
            <c:spPr>
              <a:gradFill rotWithShape="1">
                <a:gsLst>
                  <a:gs pos="0">
                    <a:schemeClr val="accent2">
                      <a:lumMod val="60000"/>
                      <a:shade val="51000"/>
                      <a:satMod val="130000"/>
                    </a:schemeClr>
                  </a:gs>
                  <a:gs pos="80000">
                    <a:schemeClr val="accent2">
                      <a:lumMod val="60000"/>
                      <a:shade val="93000"/>
                      <a:satMod val="130000"/>
                    </a:schemeClr>
                  </a:gs>
                  <a:gs pos="100000">
                    <a:schemeClr val="accent2">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F-0F00-4202-B0D3-053150551684}"/>
              </c:ext>
            </c:extLst>
          </c:dPt>
          <c:dPt>
            <c:idx val="8"/>
            <c:bubble3D val="0"/>
            <c:spPr>
              <a:gradFill rotWithShape="1">
                <a:gsLst>
                  <a:gs pos="0">
                    <a:schemeClr val="accent3">
                      <a:lumMod val="60000"/>
                      <a:shade val="51000"/>
                      <a:satMod val="130000"/>
                    </a:schemeClr>
                  </a:gs>
                  <a:gs pos="80000">
                    <a:schemeClr val="accent3">
                      <a:lumMod val="60000"/>
                      <a:shade val="93000"/>
                      <a:satMod val="130000"/>
                    </a:schemeClr>
                  </a:gs>
                  <a:gs pos="100000">
                    <a:schemeClr val="accent3">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11-0F00-4202-B0D3-053150551684}"/>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Sheet1!$A$2:$A$10</c:f>
              <c:numCache>
                <c:formatCode>General</c:formatCode>
                <c:ptCount val="9"/>
                <c:pt idx="0">
                  <c:v>343</c:v>
                </c:pt>
                <c:pt idx="1">
                  <c:v>1412</c:v>
                </c:pt>
                <c:pt idx="2">
                  <c:v>1510</c:v>
                </c:pt>
                <c:pt idx="3">
                  <c:v>1515</c:v>
                </c:pt>
                <c:pt idx="4">
                  <c:v>1520</c:v>
                </c:pt>
                <c:pt idx="5">
                  <c:v>1529</c:v>
                </c:pt>
                <c:pt idx="6">
                  <c:v>1530</c:v>
                </c:pt>
                <c:pt idx="7">
                  <c:v>1531</c:v>
                </c:pt>
                <c:pt idx="8">
                  <c:v>1550</c:v>
                </c:pt>
              </c:numCache>
            </c:numRef>
          </c:cat>
          <c:val>
            <c:numRef>
              <c:f>Sheet1!$B$2:$B$10</c:f>
              <c:numCache>
                <c:formatCode>General</c:formatCode>
                <c:ptCount val="9"/>
                <c:pt idx="0">
                  <c:v>1</c:v>
                </c:pt>
                <c:pt idx="1">
                  <c:v>14</c:v>
                </c:pt>
                <c:pt idx="2">
                  <c:v>17</c:v>
                </c:pt>
                <c:pt idx="3">
                  <c:v>18</c:v>
                </c:pt>
                <c:pt idx="4">
                  <c:v>1</c:v>
                </c:pt>
                <c:pt idx="5">
                  <c:v>32</c:v>
                </c:pt>
                <c:pt idx="6">
                  <c:v>239</c:v>
                </c:pt>
                <c:pt idx="7">
                  <c:v>32</c:v>
                </c:pt>
                <c:pt idx="8">
                  <c:v>38</c:v>
                </c:pt>
              </c:numCache>
            </c:numRef>
          </c:val>
          <c:extLst>
            <c:ext xmlns:c16="http://schemas.microsoft.com/office/drawing/2014/chart" uri="{C3380CC4-5D6E-409C-BE32-E72D297353CC}">
              <c16:uniqueId val="{00000012-0F00-4202-B0D3-053150551684}"/>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en-US" sz="2128" b="1" i="0" u="none" strike="noStrike" kern="1200" spc="0" baseline="0" dirty="0" smtClean="0">
                <a:solidFill>
                  <a:prstClr val="black">
                    <a:lumMod val="65000"/>
                    <a:lumOff val="35000"/>
                  </a:prstClr>
                </a:solidFill>
                <a:latin typeface="+mn-lt"/>
                <a:ea typeface="+mn-ea"/>
                <a:cs typeface="+mn-cs"/>
              </a:defRPr>
            </a:pPr>
            <a:r>
              <a:rPr lang="en-US" sz="2128" b="1" i="0" u="none" strike="noStrike" kern="1200" baseline="0" dirty="0">
                <a:solidFill>
                  <a:prstClr val="black">
                    <a:lumMod val="65000"/>
                    <a:lumOff val="35000"/>
                  </a:prstClr>
                </a:solidFill>
                <a:latin typeface="+mn-lt"/>
                <a:ea typeface="+mn-ea"/>
                <a:cs typeface="+mn-cs"/>
              </a:rPr>
              <a:t>Total Data Managers per Occupational Series   </a:t>
            </a:r>
          </a:p>
        </c:rich>
      </c:tx>
      <c:overlay val="0"/>
      <c:spPr>
        <a:noFill/>
        <a:ln>
          <a:noFill/>
        </a:ln>
        <a:effectLst/>
      </c:spPr>
      <c:txPr>
        <a:bodyPr rot="0" spcFirstLastPara="1" vertOverflow="ellipsis" vert="horz" wrap="square" anchor="ctr" anchorCtr="1"/>
        <a:lstStyle/>
        <a:p>
          <a:pPr>
            <a:defRPr lang="en-US" sz="2128" b="1" i="0" u="none" strike="noStrike" kern="1200" spc="0" baseline="0" dirty="0" smtClean="0">
              <a:solidFill>
                <a:prstClr val="black">
                  <a:lumMod val="65000"/>
                  <a:lumOff val="35000"/>
                </a:prstClr>
              </a:solidFill>
              <a:latin typeface="+mn-lt"/>
              <a:ea typeface="+mn-ea"/>
              <a:cs typeface="+mn-cs"/>
            </a:defRPr>
          </a:pPr>
          <a:endParaRPr lang="en-US"/>
        </a:p>
      </c:txPr>
    </c:title>
    <c:autoTitleDeleted val="0"/>
    <c:plotArea>
      <c:layout/>
      <c:pieChart>
        <c:varyColors val="1"/>
        <c:ser>
          <c:idx val="0"/>
          <c:order val="0"/>
          <c:tx>
            <c:strRef>
              <c:f>Sheet4!$B$1</c:f>
              <c:strCache>
                <c:ptCount val="1"/>
                <c:pt idx="0">
                  <c:v>Grand Total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05A-4376-986A-A87A89CB78DF}"/>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805A-4376-986A-A87A89CB78DF}"/>
              </c:ext>
            </c:extLst>
          </c:dPt>
          <c:dPt>
            <c:idx val="2"/>
            <c:bubble3D val="0"/>
            <c:spPr>
              <a:solidFill>
                <a:schemeClr val="accent5"/>
              </a:solidFill>
              <a:ln w="19050">
                <a:solidFill>
                  <a:schemeClr val="lt1"/>
                </a:solidFill>
              </a:ln>
              <a:effectLst/>
            </c:spPr>
            <c:extLst>
              <c:ext xmlns:c16="http://schemas.microsoft.com/office/drawing/2014/chart" uri="{C3380CC4-5D6E-409C-BE32-E72D297353CC}">
                <c16:uniqueId val="{00000005-805A-4376-986A-A87A89CB78DF}"/>
              </c:ext>
            </c:extLst>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numRef>
              <c:f>Sheet4!$A$2:$A$4</c:f>
              <c:numCache>
                <c:formatCode>General</c:formatCode>
                <c:ptCount val="3"/>
                <c:pt idx="0">
                  <c:v>1412</c:v>
                </c:pt>
                <c:pt idx="1">
                  <c:v>1530</c:v>
                </c:pt>
                <c:pt idx="2">
                  <c:v>2210</c:v>
                </c:pt>
              </c:numCache>
            </c:numRef>
          </c:cat>
          <c:val>
            <c:numRef>
              <c:f>Sheet4!$B$2:$B$4</c:f>
              <c:numCache>
                <c:formatCode>General</c:formatCode>
                <c:ptCount val="3"/>
                <c:pt idx="0">
                  <c:v>1</c:v>
                </c:pt>
                <c:pt idx="1">
                  <c:v>7</c:v>
                </c:pt>
                <c:pt idx="2">
                  <c:v>110</c:v>
                </c:pt>
              </c:numCache>
            </c:numRef>
          </c:val>
          <c:extLst>
            <c:ext xmlns:c16="http://schemas.microsoft.com/office/drawing/2014/chart" uri="{C3380CC4-5D6E-409C-BE32-E72D297353CC}">
              <c16:uniqueId val="{00000006-805A-4376-986A-A87A89CB78D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3">
        <a:lumMod val="20000"/>
        <a:lumOff val="80000"/>
        <a:alpha val="90000"/>
      </a:schemeClr>
    </a:soli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D2BE1C-D1DC-4598-B689-4F63E98176F3}" type="datetimeFigureOut">
              <a:rPr lang="en-US" smtClean="0"/>
              <a:t>7/30/2020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FC36B0-A277-4B72-A80B-42304FEAA0FD}" type="slidenum">
              <a:rPr lang="en-US" smtClean="0"/>
              <a:t>‹#›</a:t>
            </a:fld>
            <a:endParaRPr lang="en-US" dirty="0"/>
          </a:p>
        </p:txBody>
      </p:sp>
    </p:spTree>
    <p:extLst>
      <p:ext uri="{BB962C8B-B14F-4D97-AF65-F5344CB8AC3E}">
        <p14:creationId xmlns:p14="http://schemas.microsoft.com/office/powerpoint/2010/main" val="3723060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2F5D2E-CA0F-484C-8E90-E51465EA93F8}" type="datetimeFigureOut">
              <a:rPr lang="en-US" smtClean="0"/>
              <a:t>7/30/2020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433143-23C6-4E25-B693-57463C1A1974}" type="slidenum">
              <a:rPr lang="en-US" smtClean="0"/>
              <a:t>‹#›</a:t>
            </a:fld>
            <a:endParaRPr lang="en-US" dirty="0"/>
          </a:p>
        </p:txBody>
      </p:sp>
    </p:spTree>
    <p:extLst>
      <p:ext uri="{BB962C8B-B14F-4D97-AF65-F5344CB8AC3E}">
        <p14:creationId xmlns:p14="http://schemas.microsoft.com/office/powerpoint/2010/main" val="3340917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Draft 1.0</a:t>
            </a:r>
          </a:p>
        </p:txBody>
      </p:sp>
      <p:sp>
        <p:nvSpPr>
          <p:cNvPr id="4" name="Slide Number Placeholder 3"/>
          <p:cNvSpPr>
            <a:spLocks noGrp="1"/>
          </p:cNvSpPr>
          <p:nvPr>
            <p:ph type="sldNum" sz="quarter" idx="10"/>
          </p:nvPr>
        </p:nvSpPr>
        <p:spPr/>
        <p:txBody>
          <a:bodyPr/>
          <a:lstStyle/>
          <a:p>
            <a:fld id="{D3433143-23C6-4E25-B693-57463C1A1974}" type="slidenum">
              <a:rPr lang="en-US" smtClean="0"/>
              <a:t>1</a:t>
            </a:fld>
            <a:endParaRPr lang="en-US" dirty="0"/>
          </a:p>
        </p:txBody>
      </p:sp>
    </p:spTree>
    <p:extLst>
      <p:ext uri="{BB962C8B-B14F-4D97-AF65-F5344CB8AC3E}">
        <p14:creationId xmlns:p14="http://schemas.microsoft.com/office/powerpoint/2010/main" val="333540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139" rtl="0" eaLnBrk="1" fontAlgn="auto" latinLnBrk="0" hangingPunct="1">
              <a:lnSpc>
                <a:spcPct val="100000"/>
              </a:lnSpc>
              <a:spcBef>
                <a:spcPts val="0"/>
              </a:spcBef>
              <a:spcAft>
                <a:spcPts val="0"/>
              </a:spcAft>
              <a:buClrTx/>
              <a:buSzTx/>
              <a:buFontTx/>
              <a:buNone/>
              <a:tabLst/>
              <a:defRPr/>
            </a:pPr>
            <a:fld id="{D3433143-23C6-4E25-B693-57463C1A1974}"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139"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3446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6A04F-FEC7-424E-AE58-2EB917A2A6BD}" type="slidenum">
              <a:rPr lang="en-US" smtClean="0"/>
              <a:t>14</a:t>
            </a:fld>
            <a:endParaRPr lang="en-US" dirty="0"/>
          </a:p>
        </p:txBody>
      </p:sp>
    </p:spTree>
    <p:extLst>
      <p:ext uri="{BB962C8B-B14F-4D97-AF65-F5344CB8AC3E}">
        <p14:creationId xmlns:p14="http://schemas.microsoft.com/office/powerpoint/2010/main" val="1324369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6A04F-FEC7-424E-AE58-2EB917A2A6BD}" type="slidenum">
              <a:rPr lang="en-US" smtClean="0"/>
              <a:t>15</a:t>
            </a:fld>
            <a:endParaRPr lang="en-US" dirty="0"/>
          </a:p>
        </p:txBody>
      </p:sp>
    </p:spTree>
    <p:extLst>
      <p:ext uri="{BB962C8B-B14F-4D97-AF65-F5344CB8AC3E}">
        <p14:creationId xmlns:p14="http://schemas.microsoft.com/office/powerpoint/2010/main" val="1338123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176A04F-FEC7-424E-AE58-2EB917A2A6BD}" type="slidenum">
              <a:rPr lang="en-US" smtClean="0"/>
              <a:t>16</a:t>
            </a:fld>
            <a:endParaRPr lang="en-US" dirty="0"/>
          </a:p>
        </p:txBody>
      </p:sp>
    </p:spTree>
    <p:extLst>
      <p:ext uri="{BB962C8B-B14F-4D97-AF65-F5344CB8AC3E}">
        <p14:creationId xmlns:p14="http://schemas.microsoft.com/office/powerpoint/2010/main" val="3532636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790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lvl1pPr algn="ctr">
              <a:defRPr sz="3200" i="1"/>
            </a:lvl1pPr>
          </a:lstStyle>
          <a:p>
            <a:r>
              <a:rPr lang="en-US" dirty="0"/>
              <a:t>Click to edit Master title style</a:t>
            </a:r>
          </a:p>
        </p:txBody>
      </p:sp>
    </p:spTree>
    <p:extLst>
      <p:ext uri="{BB962C8B-B14F-4D97-AF65-F5344CB8AC3E}">
        <p14:creationId xmlns:p14="http://schemas.microsoft.com/office/powerpoint/2010/main" val="2380585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571338" marR="0" indent="-342802" algn="l" defTabSz="914139" rtl="0" eaLnBrk="1" fontAlgn="auto" latinLnBrk="0" hangingPunct="1">
              <a:lnSpc>
                <a:spcPct val="100000"/>
              </a:lnSpc>
              <a:spcBef>
                <a:spcPct val="20000"/>
              </a:spcBef>
              <a:spcAft>
                <a:spcPts val="0"/>
              </a:spcAft>
              <a:buClrTx/>
              <a:buSzPct val="130000"/>
              <a:buFont typeface="Arial" panose="020B0604020202020204" pitchFamily="34" charset="0"/>
              <a:buChar char="•"/>
              <a:tabLst/>
              <a:defRPr/>
            </a:lvl1pPr>
            <a:lvl2pPr marL="799872" marR="0" indent="-342802" algn="l" defTabSz="914139"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lvl2pPr>
            <a:lvl3pPr marL="1028407" marR="0" indent="-342802" algn="l" defTabSz="914139"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407" algn="l"/>
              </a:tabLst>
              <a:defRPr/>
            </a:lvl3pPr>
            <a:lvl4pPr marL="1256941" marR="0" indent="-342802" algn="l" defTabSz="914139"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lvl4pPr>
            <a:lvl5pPr marL="1485476" indent="-342802">
              <a:buSzPct val="130000"/>
              <a:buFont typeface="Arial" panose="020B0604020202020204" pitchFamily="34" charset="0"/>
              <a:buChar char="•"/>
              <a:defRPr/>
            </a:lvl5pPr>
          </a:lstStyle>
          <a:p>
            <a:pPr marL="571338" marR="0" lvl="0" indent="-342802" algn="l" defTabSz="914139" rtl="0" eaLnBrk="1" fontAlgn="auto" latinLnBrk="0" hangingPunct="1">
              <a:lnSpc>
                <a:spcPct val="100000"/>
              </a:lnSpc>
              <a:spcBef>
                <a:spcPct val="20000"/>
              </a:spcBef>
              <a:spcAft>
                <a:spcPts val="0"/>
              </a:spcAft>
              <a:buClrTx/>
              <a:buSzPct val="130000"/>
              <a:buFont typeface="Arial" panose="020B0604020202020204" pitchFamily="34" charset="0"/>
              <a:buChar char="•"/>
              <a:tabLst/>
              <a:defRPr/>
            </a:pPr>
            <a:r>
              <a:rPr kumimoji="0" lang="en-US" sz="16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Click to edit Master text styles</a:t>
            </a:r>
          </a:p>
          <a:p>
            <a:pPr marL="799872" marR="0" lvl="1" indent="-342802" algn="l" defTabSz="914139"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pPr>
            <a:r>
              <a:rPr kumimoji="0" lang="en-US" sz="14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Second level</a:t>
            </a:r>
          </a:p>
          <a:p>
            <a:pPr marL="1028407" marR="0" lvl="2" indent="-342802" algn="l" defTabSz="914139"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407" algn="l"/>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Third level</a:t>
            </a:r>
          </a:p>
          <a:p>
            <a:pPr marL="1256941" marR="0" lvl="3" indent="-342802" algn="l" defTabSz="914139"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Fourth level</a:t>
            </a:r>
          </a:p>
        </p:txBody>
      </p:sp>
      <p:sp>
        <p:nvSpPr>
          <p:cNvPr id="6" name="Slide Number Placeholder 5"/>
          <p:cNvSpPr>
            <a:spLocks noGrp="1"/>
          </p:cNvSpPr>
          <p:nvPr>
            <p:ph type="sldNum" sz="quarter" idx="12"/>
          </p:nvPr>
        </p:nvSpPr>
        <p:spPr/>
        <p:txBody>
          <a:bodyPr/>
          <a:lstStyle/>
          <a:p>
            <a:fld id="{B036D04D-623B-4086-8E34-05C2B263A1B0}" type="slidenum">
              <a:rPr lang="en-US" smtClean="0"/>
              <a:t>‹#›</a:t>
            </a:fld>
            <a:endParaRPr lang="en-US" dirty="0"/>
          </a:p>
        </p:txBody>
      </p:sp>
      <p:sp>
        <p:nvSpPr>
          <p:cNvPr id="7" name="Footer Placeholder 6"/>
          <p:cNvSpPr>
            <a:spLocks noGrp="1"/>
          </p:cNvSpPr>
          <p:nvPr>
            <p:ph type="ftr" sz="quarter" idx="13"/>
          </p:nvPr>
        </p:nvSpPr>
        <p:spPr/>
        <p:txBody>
          <a:bodyPr/>
          <a:lstStyle/>
          <a:p>
            <a:r>
              <a:rPr lang="en-US"/>
              <a:t>VA Data Governance Council</a:t>
            </a:r>
            <a:endParaRPr lang="en-US" dirty="0"/>
          </a:p>
        </p:txBody>
      </p:sp>
    </p:spTree>
    <p:extLst>
      <p:ext uri="{BB962C8B-B14F-4D97-AF65-F5344CB8AC3E}">
        <p14:creationId xmlns:p14="http://schemas.microsoft.com/office/powerpoint/2010/main" val="984530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600202"/>
            <a:ext cx="44958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2"/>
            <a:ext cx="44958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p>
            <a:fld id="{B036D04D-623B-4086-8E34-05C2B263A1B0}" type="slidenum">
              <a:rPr lang="en-US" smtClean="0"/>
              <a:t>‹#›</a:t>
            </a:fld>
            <a:endParaRPr lang="en-US"/>
          </a:p>
        </p:txBody>
      </p:sp>
      <p:sp>
        <p:nvSpPr>
          <p:cNvPr id="8" name="Footer Placeholder 7"/>
          <p:cNvSpPr>
            <a:spLocks noGrp="1"/>
          </p:cNvSpPr>
          <p:nvPr>
            <p:ph type="ftr" sz="quarter" idx="13"/>
          </p:nvPr>
        </p:nvSpPr>
        <p:spPr/>
        <p:txBody>
          <a:bodyPr/>
          <a:lstStyle/>
          <a:p>
            <a:r>
              <a:rPr lang="en-US"/>
              <a:t>VA Data Governance Council</a:t>
            </a:r>
            <a:endParaRPr lang="en-US" dirty="0"/>
          </a:p>
        </p:txBody>
      </p:sp>
    </p:spTree>
    <p:extLst>
      <p:ext uri="{BB962C8B-B14F-4D97-AF65-F5344CB8AC3E}">
        <p14:creationId xmlns:p14="http://schemas.microsoft.com/office/powerpoint/2010/main" val="4793506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676400"/>
            <a:ext cx="9144000" cy="4724401"/>
          </a:xfrm>
        </p:spPr>
        <p:txBody>
          <a:bodyPr/>
          <a:lstStyle>
            <a:lvl1pPr marL="0" indent="0">
              <a:buNone/>
              <a:defRPr sz="3200"/>
            </a:lvl1pPr>
            <a:lvl2pPr marL="457070" indent="0">
              <a:buNone/>
              <a:defRPr sz="2800"/>
            </a:lvl2pPr>
            <a:lvl3pPr marL="914139" indent="0">
              <a:buNone/>
              <a:defRPr sz="2400"/>
            </a:lvl3pPr>
            <a:lvl4pPr marL="1371208" indent="0">
              <a:buNone/>
              <a:defRPr sz="2000"/>
            </a:lvl4pPr>
            <a:lvl5pPr marL="1828278" indent="0">
              <a:buNone/>
              <a:defRPr sz="2000"/>
            </a:lvl5pPr>
            <a:lvl6pPr marL="2285348" indent="0">
              <a:buNone/>
              <a:defRPr sz="2000"/>
            </a:lvl6pPr>
            <a:lvl7pPr marL="2742417" indent="0">
              <a:buNone/>
              <a:defRPr sz="2000"/>
            </a:lvl7pPr>
            <a:lvl8pPr marL="3199487" indent="0">
              <a:buNone/>
              <a:defRPr sz="2000"/>
            </a:lvl8pPr>
            <a:lvl9pPr marL="3656556" indent="0">
              <a:buNone/>
              <a:defRPr sz="2000"/>
            </a:lvl9pPr>
          </a:lstStyle>
          <a:p>
            <a:endParaRPr lang="en-US"/>
          </a:p>
        </p:txBody>
      </p:sp>
      <p:sp>
        <p:nvSpPr>
          <p:cNvPr id="7" name="Slide Number Placeholder 6"/>
          <p:cNvSpPr>
            <a:spLocks noGrp="1"/>
          </p:cNvSpPr>
          <p:nvPr>
            <p:ph type="sldNum" sz="quarter" idx="12"/>
          </p:nvPr>
        </p:nvSpPr>
        <p:spPr/>
        <p:txBody>
          <a:bodyPr/>
          <a:lstStyle/>
          <a:p>
            <a:fld id="{B036D04D-623B-4086-8E34-05C2B263A1B0}" type="slidenum">
              <a:rPr lang="en-US" smtClean="0"/>
              <a:t>‹#›</a:t>
            </a:fld>
            <a:endParaRPr lang="en-US"/>
          </a:p>
        </p:txBody>
      </p:sp>
      <p:sp>
        <p:nvSpPr>
          <p:cNvPr id="8" name="Title 1"/>
          <p:cNvSpPr>
            <a:spLocks noGrp="1"/>
          </p:cNvSpPr>
          <p:nvPr>
            <p:ph type="title"/>
          </p:nvPr>
        </p:nvSpPr>
        <p:spPr>
          <a:xfrm>
            <a:off x="1447800" y="0"/>
            <a:ext cx="7696200" cy="1493838"/>
          </a:xfrm>
        </p:spPr>
        <p:txBody>
          <a:bodyPr/>
          <a:lstStyle/>
          <a:p>
            <a:r>
              <a:rPr lang="en-US"/>
              <a:t>Click to edit Master title style</a:t>
            </a:r>
          </a:p>
        </p:txBody>
      </p:sp>
      <p:sp>
        <p:nvSpPr>
          <p:cNvPr id="9" name="Footer Placeholder 8"/>
          <p:cNvSpPr>
            <a:spLocks noGrp="1"/>
          </p:cNvSpPr>
          <p:nvPr>
            <p:ph type="ftr" sz="quarter" idx="13"/>
          </p:nvPr>
        </p:nvSpPr>
        <p:spPr/>
        <p:txBody>
          <a:bodyPr/>
          <a:lstStyle/>
          <a:p>
            <a:r>
              <a:rPr lang="en-US"/>
              <a:t>VA Data Governance Council</a:t>
            </a:r>
            <a:endParaRPr lang="en-US" dirty="0"/>
          </a:p>
        </p:txBody>
      </p:sp>
    </p:spTree>
    <p:extLst>
      <p:ext uri="{BB962C8B-B14F-4D97-AF65-F5344CB8AC3E}">
        <p14:creationId xmlns:p14="http://schemas.microsoft.com/office/powerpoint/2010/main" val="23290167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lvl1pPr algn="ctr">
              <a:defRPr sz="3200" i="1"/>
            </a:lvl1pPr>
          </a:lstStyle>
          <a:p>
            <a:r>
              <a:rPr lang="en-US" dirty="0"/>
              <a:t>Click to edit Master title style</a:t>
            </a:r>
          </a:p>
        </p:txBody>
      </p:sp>
    </p:spTree>
    <p:extLst>
      <p:ext uri="{BB962C8B-B14F-4D97-AF65-F5344CB8AC3E}">
        <p14:creationId xmlns:p14="http://schemas.microsoft.com/office/powerpoint/2010/main" val="1891939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571500" marR="0" indent="-342900" algn="l" defTabSz="914400" rtl="0" eaLnBrk="1" fontAlgn="auto" latinLnBrk="0" hangingPunct="1">
              <a:lnSpc>
                <a:spcPct val="100000"/>
              </a:lnSpc>
              <a:spcBef>
                <a:spcPct val="20000"/>
              </a:spcBef>
              <a:spcAft>
                <a:spcPts val="0"/>
              </a:spcAft>
              <a:buClrTx/>
              <a:buSzPct val="130000"/>
              <a:buFont typeface="Arial" panose="020B0604020202020204" pitchFamily="34" charset="0"/>
              <a:buChar char="•"/>
              <a:tabLst/>
              <a:defRPr/>
            </a:lvl1pPr>
            <a:lvl2pPr marL="800100" marR="0" indent="-342900" algn="l" defTabSz="914400"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lvl2pPr>
            <a:lvl3pPr marL="1028700" marR="0" indent="-342900" algn="l" defTabSz="914400"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700" algn="l"/>
              </a:tabLst>
              <a:defRPr/>
            </a:lvl3pPr>
            <a:lvl4pPr marL="1257300" marR="0" indent="-342900" algn="l" defTabSz="914400"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lvl4pPr>
            <a:lvl5pPr marL="1485900" indent="-342900">
              <a:buSzPct val="130000"/>
              <a:buFont typeface="Arial" panose="020B0604020202020204" pitchFamily="34" charset="0"/>
              <a:buChar char="•"/>
              <a:defRPr/>
            </a:lvl5pPr>
          </a:lstStyle>
          <a:p>
            <a:pPr marL="571500" marR="0" lvl="0" indent="-342900" algn="l" defTabSz="914400" rtl="0" eaLnBrk="1" fontAlgn="auto" latinLnBrk="0" hangingPunct="1">
              <a:lnSpc>
                <a:spcPct val="100000"/>
              </a:lnSpc>
              <a:spcBef>
                <a:spcPct val="20000"/>
              </a:spcBef>
              <a:spcAft>
                <a:spcPts val="0"/>
              </a:spcAft>
              <a:buClrTx/>
              <a:buSzPct val="130000"/>
              <a:buFont typeface="Arial" panose="020B0604020202020204" pitchFamily="34" charset="0"/>
              <a:buChar char="•"/>
              <a:tabLst/>
              <a:defRPr/>
            </a:pPr>
            <a:r>
              <a:rPr kumimoji="0" lang="en-US" sz="16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Click to edit Master text styles</a:t>
            </a:r>
          </a:p>
          <a:p>
            <a:pPr marL="800100" marR="0" lvl="1" indent="-342900" algn="l" defTabSz="914400"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pPr>
            <a:r>
              <a:rPr kumimoji="0" lang="en-US" sz="14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Second level</a:t>
            </a:r>
          </a:p>
          <a:p>
            <a:pPr marL="1028700" marR="0" lvl="2" indent="-342900" algn="l" defTabSz="914400"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700" algn="l"/>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Third level</a:t>
            </a:r>
          </a:p>
          <a:p>
            <a:pPr marL="1257300" marR="0" lvl="3" indent="-342900" algn="l" defTabSz="914400"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Fourth level</a:t>
            </a:r>
          </a:p>
        </p:txBody>
      </p:sp>
      <p:sp>
        <p:nvSpPr>
          <p:cNvPr id="6" name="Slide Number Placeholder 5"/>
          <p:cNvSpPr>
            <a:spLocks noGrp="1"/>
          </p:cNvSpPr>
          <p:nvPr>
            <p:ph type="sldNum" sz="quarter" idx="12"/>
          </p:nvPr>
        </p:nvSpPr>
        <p:spPr/>
        <p:txBody>
          <a:bodyPr/>
          <a:lstStyle/>
          <a:p>
            <a:fld id="{B036D04D-623B-4086-8E34-05C2B263A1B0}" type="slidenum">
              <a:rPr lang="en-US" smtClean="0"/>
              <a:t>‹#›</a:t>
            </a:fld>
            <a:endParaRPr lang="en-US" dirty="0"/>
          </a:p>
        </p:txBody>
      </p:sp>
      <p:sp>
        <p:nvSpPr>
          <p:cNvPr id="7" name="Footer Placeholder 6"/>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1140184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600200"/>
            <a:ext cx="44958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4958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p>
            <a:fld id="{B036D04D-623B-4086-8E34-05C2B263A1B0}" type="slidenum">
              <a:rPr lang="en-US" smtClean="0"/>
              <a:t>‹#›</a:t>
            </a:fld>
            <a:endParaRPr lang="en-US" dirty="0"/>
          </a:p>
        </p:txBody>
      </p:sp>
      <p:sp>
        <p:nvSpPr>
          <p:cNvPr id="8" name="Footer Placeholder 7"/>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10532355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676399"/>
            <a:ext cx="9144000" cy="4724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Slide Number Placeholder 6"/>
          <p:cNvSpPr>
            <a:spLocks noGrp="1"/>
          </p:cNvSpPr>
          <p:nvPr>
            <p:ph type="sldNum" sz="quarter" idx="12"/>
          </p:nvPr>
        </p:nvSpPr>
        <p:spPr/>
        <p:txBody>
          <a:bodyPr/>
          <a:lstStyle/>
          <a:p>
            <a:fld id="{B036D04D-623B-4086-8E34-05C2B263A1B0}" type="slidenum">
              <a:rPr lang="en-US" smtClean="0"/>
              <a:t>‹#›</a:t>
            </a:fld>
            <a:endParaRPr lang="en-US" dirty="0"/>
          </a:p>
        </p:txBody>
      </p:sp>
      <p:sp>
        <p:nvSpPr>
          <p:cNvPr id="8" name="Title 1"/>
          <p:cNvSpPr>
            <a:spLocks noGrp="1"/>
          </p:cNvSpPr>
          <p:nvPr>
            <p:ph type="title"/>
          </p:nvPr>
        </p:nvSpPr>
        <p:spPr>
          <a:xfrm>
            <a:off x="1447800" y="0"/>
            <a:ext cx="7696200" cy="1493838"/>
          </a:xfrm>
        </p:spPr>
        <p:txBody>
          <a:bodyPr/>
          <a:lstStyle/>
          <a:p>
            <a:r>
              <a:rPr lang="en-US"/>
              <a:t>Click to edit Master title style</a:t>
            </a:r>
          </a:p>
        </p:txBody>
      </p:sp>
      <p:sp>
        <p:nvSpPr>
          <p:cNvPr id="9" name="Footer Placeholder 8"/>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179986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BF6B9-B5A9-4DEC-90F2-E4D4D0E64FF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77BE155F-3728-4A00-B880-FA9D8DCB3F5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6DBADB4A-8BED-47AE-A2F0-DC18684DC372}"/>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5" name="Footer Placeholder 4">
            <a:extLst>
              <a:ext uri="{FF2B5EF4-FFF2-40B4-BE49-F238E27FC236}">
                <a16:creationId xmlns:a16="http://schemas.microsoft.com/office/drawing/2014/main" id="{AF3B2865-5380-401B-AE47-97584816C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71FFA3-F60A-4E41-AD23-2D135B0FF1AB}"/>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15760339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4032B-8D28-488D-8C72-3DAD893CCF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DC7C00-50B5-4ADA-8003-351178259FF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F286A-92A0-4CBE-AA63-3E48E1E701F8}"/>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5" name="Footer Placeholder 4">
            <a:extLst>
              <a:ext uri="{FF2B5EF4-FFF2-40B4-BE49-F238E27FC236}">
                <a16:creationId xmlns:a16="http://schemas.microsoft.com/office/drawing/2014/main" id="{3B0E973A-FC7F-4EBC-A2D1-44BE0856A4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0B423F-C5C5-4720-88DF-2B535922E0EA}"/>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235143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lvl1pPr algn="ctr">
              <a:defRPr sz="3200" i="1"/>
            </a:lvl1pPr>
          </a:lstStyle>
          <a:p>
            <a:r>
              <a:rPr lang="en-US" dirty="0"/>
              <a:t>Click to edit Master title style</a:t>
            </a:r>
          </a:p>
        </p:txBody>
      </p:sp>
    </p:spTree>
    <p:extLst>
      <p:ext uri="{BB962C8B-B14F-4D97-AF65-F5344CB8AC3E}">
        <p14:creationId xmlns:p14="http://schemas.microsoft.com/office/powerpoint/2010/main" val="27359069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B6026-BAFF-4991-99A1-3BDC122F4586}"/>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B6B5287-487A-4AC9-92DC-6EC4087869B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7BEA776-E22E-4FC3-9927-B4EE45F4B5AD}"/>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5" name="Footer Placeholder 4">
            <a:extLst>
              <a:ext uri="{FF2B5EF4-FFF2-40B4-BE49-F238E27FC236}">
                <a16:creationId xmlns:a16="http://schemas.microsoft.com/office/drawing/2014/main" id="{F9D1A081-D37E-4C0B-A394-A85F619CF2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C3F758-E14E-4654-B9D7-1B2B70679997}"/>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17593462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6ED93-F929-41DD-AF24-C0620EB242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D1245B-4EAC-4390-B783-F6B93A1CCDC1}"/>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4F27F1-6121-4533-9D4D-B83098CF6C9B}"/>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69B0CB-B93F-45F1-A2B1-33C8F4298033}"/>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6" name="Footer Placeholder 5">
            <a:extLst>
              <a:ext uri="{FF2B5EF4-FFF2-40B4-BE49-F238E27FC236}">
                <a16:creationId xmlns:a16="http://schemas.microsoft.com/office/drawing/2014/main" id="{BB56BE5E-4450-4F97-B6D4-5A80EBC784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DD57C-20F7-442B-9889-D2D2D7682550}"/>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14626149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2039-5561-4EC9-816C-0EA21085BA3E}"/>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4FB6040-A5CA-4034-879B-058CB956B76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3BB8F218-41F2-4B47-8BCE-0FCD476CD35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3AE7DE-3ACF-4164-B250-690A14F7734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2C01716-DA6B-4296-ACA1-D4799C34F7E9}"/>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6DA2D0-E82B-4DEA-81A7-A9CDEA0869D7}"/>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8" name="Footer Placeholder 7">
            <a:extLst>
              <a:ext uri="{FF2B5EF4-FFF2-40B4-BE49-F238E27FC236}">
                <a16:creationId xmlns:a16="http://schemas.microsoft.com/office/drawing/2014/main" id="{8AB33E27-8A33-489F-AC62-610ADB2B869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3BF3B7-50F4-4AC2-9F8E-C8AECBD2FADD}"/>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15540042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34B23-B024-4ED3-BA40-095D8CE8F6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1961E8-8EB6-439B-92AC-8C64CB4FE3BA}"/>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4" name="Footer Placeholder 3">
            <a:extLst>
              <a:ext uri="{FF2B5EF4-FFF2-40B4-BE49-F238E27FC236}">
                <a16:creationId xmlns:a16="http://schemas.microsoft.com/office/drawing/2014/main" id="{67B30AD8-A521-4F01-A2B0-9A770EF470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6E08274-EFDC-43F7-8CE1-B826D32BD095}"/>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3292042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EE2968-D4C9-49D2-B485-712DAD40A315}"/>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3" name="Footer Placeholder 2">
            <a:extLst>
              <a:ext uri="{FF2B5EF4-FFF2-40B4-BE49-F238E27FC236}">
                <a16:creationId xmlns:a16="http://schemas.microsoft.com/office/drawing/2014/main" id="{B592A094-345D-4476-B727-16A0B241888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85F234-C896-4560-A0DA-28E11EC1817F}"/>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40288462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BC9AF-9865-49FB-8302-22102CFB798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0D863A6-0290-45B5-9B71-2C034AA7038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BFF05D-A84B-4B1E-83FD-1AAB24A0C87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70CC4D2-5B4E-4200-8E14-12010BA9BC1F}"/>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6" name="Footer Placeholder 5">
            <a:extLst>
              <a:ext uri="{FF2B5EF4-FFF2-40B4-BE49-F238E27FC236}">
                <a16:creationId xmlns:a16="http://schemas.microsoft.com/office/drawing/2014/main" id="{632CC4E1-22F2-40F9-BAE3-DF7E46D2D3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6292FC-14F3-42A0-B627-BA4F0146F2C7}"/>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38573401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1725D-1AD6-424C-980F-916FD39C9FA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03D4574-38F2-49B6-AE43-2E409917EBE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71D681D-C9DC-4FE7-B002-D6678FDD4B9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861036F-DDEA-41F7-8D5B-B8EDC5A3060B}"/>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6" name="Footer Placeholder 5">
            <a:extLst>
              <a:ext uri="{FF2B5EF4-FFF2-40B4-BE49-F238E27FC236}">
                <a16:creationId xmlns:a16="http://schemas.microsoft.com/office/drawing/2014/main" id="{610B966C-46E5-495F-A4C4-8886E005C3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E14186-E8C4-4BE7-A767-3D99D3CF1EA1}"/>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1483904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BDC48-27F9-4897-94D9-457AB3C5F1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4F67EE-C2FD-4610-BFC8-37ADE9805F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2AB672-6F62-480B-BD95-1B9EFBC30AD4}"/>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5" name="Footer Placeholder 4">
            <a:extLst>
              <a:ext uri="{FF2B5EF4-FFF2-40B4-BE49-F238E27FC236}">
                <a16:creationId xmlns:a16="http://schemas.microsoft.com/office/drawing/2014/main" id="{C182CC99-59D7-470A-891C-5F2A118C5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C3FB02-F6E2-4ABA-965F-098335E262C6}"/>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32129473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765A2A-DF6B-413B-998E-FD8E16E7CE5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6063E2-1A82-4F36-85A2-74732DE27917}"/>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1F544-7C41-4570-A7E4-A9E53A4A1EE0}"/>
              </a:ext>
            </a:extLst>
          </p:cNvPr>
          <p:cNvSpPr>
            <a:spLocks noGrp="1"/>
          </p:cNvSpPr>
          <p:nvPr>
            <p:ph type="dt" sz="half" idx="10"/>
          </p:nvPr>
        </p:nvSpPr>
        <p:spPr/>
        <p:txBody>
          <a:bodyPr/>
          <a:lstStyle/>
          <a:p>
            <a:fld id="{77E5EF5B-5B13-4587-A873-D61F58206EAB}" type="datetimeFigureOut">
              <a:rPr lang="en-US" smtClean="0"/>
              <a:t>7/30/2020</a:t>
            </a:fld>
            <a:endParaRPr lang="en-US"/>
          </a:p>
        </p:txBody>
      </p:sp>
      <p:sp>
        <p:nvSpPr>
          <p:cNvPr id="5" name="Footer Placeholder 4">
            <a:extLst>
              <a:ext uri="{FF2B5EF4-FFF2-40B4-BE49-F238E27FC236}">
                <a16:creationId xmlns:a16="http://schemas.microsoft.com/office/drawing/2014/main" id="{AB2958A9-E6D4-42D0-AB97-30ACA3A217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424A6-8C1C-48E8-BFC6-C2A5BABBCD82}"/>
              </a:ext>
            </a:extLst>
          </p:cNvPr>
          <p:cNvSpPr>
            <a:spLocks noGrp="1"/>
          </p:cNvSpPr>
          <p:nvPr>
            <p:ph type="sldNum" sz="quarter" idx="12"/>
          </p:nvPr>
        </p:nvSpPr>
        <p:spPr/>
        <p:txBody>
          <a:bodyPr/>
          <a:lstStyle/>
          <a:p>
            <a:fld id="{457FB186-6E6D-43C8-BE22-951C625857A6}" type="slidenum">
              <a:rPr lang="en-US" smtClean="0"/>
              <a:t>‹#›</a:t>
            </a:fld>
            <a:endParaRPr lang="en-US"/>
          </a:p>
        </p:txBody>
      </p:sp>
    </p:spTree>
    <p:extLst>
      <p:ext uri="{BB962C8B-B14F-4D97-AF65-F5344CB8AC3E}">
        <p14:creationId xmlns:p14="http://schemas.microsoft.com/office/powerpoint/2010/main" val="394280254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31"/>
            <a:ext cx="9144000" cy="1470025"/>
          </a:xfrm>
        </p:spPr>
        <p:txBody>
          <a:bodyPr>
            <a:normAutofit/>
          </a:bodyPr>
          <a:lstStyle>
            <a:lvl1pPr algn="ctr">
              <a:defRPr sz="2400" i="1"/>
            </a:lvl1pPr>
          </a:lstStyle>
          <a:p>
            <a:r>
              <a:rPr lang="en-US" dirty="0"/>
              <a:t>Click to edit Master title style</a:t>
            </a:r>
          </a:p>
        </p:txBody>
      </p:sp>
    </p:spTree>
    <p:extLst>
      <p:ext uri="{BB962C8B-B14F-4D97-AF65-F5344CB8AC3E}">
        <p14:creationId xmlns:p14="http://schemas.microsoft.com/office/powerpoint/2010/main" val="1112684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571500" marR="0" indent="-342900" algn="l" defTabSz="914400" rtl="0" eaLnBrk="1" fontAlgn="auto" latinLnBrk="0" hangingPunct="1">
              <a:lnSpc>
                <a:spcPct val="100000"/>
              </a:lnSpc>
              <a:spcBef>
                <a:spcPct val="20000"/>
              </a:spcBef>
              <a:spcAft>
                <a:spcPts val="0"/>
              </a:spcAft>
              <a:buClrTx/>
              <a:buSzPct val="130000"/>
              <a:buFont typeface="Arial" panose="020B0604020202020204" pitchFamily="34" charset="0"/>
              <a:buChar char="•"/>
              <a:tabLst/>
              <a:defRPr/>
            </a:lvl1pPr>
            <a:lvl2pPr marL="800100" marR="0" indent="-342900" algn="l" defTabSz="914400"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lvl2pPr>
            <a:lvl3pPr marL="1028700" marR="0" indent="-342900" algn="l" defTabSz="914400"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700" algn="l"/>
              </a:tabLst>
              <a:defRPr/>
            </a:lvl3pPr>
            <a:lvl4pPr marL="1257300" marR="0" indent="-342900" algn="l" defTabSz="914400"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lvl4pPr>
            <a:lvl5pPr marL="1485900" indent="-342900">
              <a:buSzPct val="130000"/>
              <a:buFont typeface="Arial" panose="020B0604020202020204" pitchFamily="34" charset="0"/>
              <a:buChar char="•"/>
              <a:defRPr/>
            </a:lvl5pPr>
          </a:lstStyle>
          <a:p>
            <a:pPr marL="571500" marR="0" lvl="0" indent="-342900" algn="l" defTabSz="914400" rtl="0" eaLnBrk="1" fontAlgn="auto" latinLnBrk="0" hangingPunct="1">
              <a:lnSpc>
                <a:spcPct val="100000"/>
              </a:lnSpc>
              <a:spcBef>
                <a:spcPct val="20000"/>
              </a:spcBef>
              <a:spcAft>
                <a:spcPts val="0"/>
              </a:spcAft>
              <a:buClrTx/>
              <a:buSzPct val="130000"/>
              <a:buFont typeface="Arial" panose="020B0604020202020204" pitchFamily="34" charset="0"/>
              <a:buChar char="•"/>
              <a:tabLst/>
              <a:defRPr/>
            </a:pPr>
            <a:r>
              <a:rPr kumimoji="0" lang="en-US" sz="16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Click to edit Master text styles</a:t>
            </a:r>
          </a:p>
          <a:p>
            <a:pPr marL="800100" marR="0" lvl="1" indent="-342900" algn="l" defTabSz="914400"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pPr>
            <a:r>
              <a:rPr kumimoji="0" lang="en-US" sz="14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Second level</a:t>
            </a:r>
          </a:p>
          <a:p>
            <a:pPr marL="1028700" marR="0" lvl="2" indent="-342900" algn="l" defTabSz="914400"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700" algn="l"/>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Third level</a:t>
            </a:r>
          </a:p>
          <a:p>
            <a:pPr marL="1257300" marR="0" lvl="3" indent="-342900" algn="l" defTabSz="914400"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Fourth level</a:t>
            </a:r>
          </a:p>
        </p:txBody>
      </p:sp>
      <p:sp>
        <p:nvSpPr>
          <p:cNvPr id="6" name="Slide Number Placeholder 5"/>
          <p:cNvSpPr>
            <a:spLocks noGrp="1"/>
          </p:cNvSpPr>
          <p:nvPr>
            <p:ph type="sldNum" sz="quarter" idx="12"/>
          </p:nvPr>
        </p:nvSpPr>
        <p:spPr/>
        <p:txBody>
          <a:bodyPr/>
          <a:lstStyle/>
          <a:p>
            <a:fld id="{B036D04D-623B-4086-8E34-05C2B263A1B0}" type="slidenum">
              <a:rPr lang="en-US" smtClean="0"/>
              <a:t>‹#›</a:t>
            </a:fld>
            <a:endParaRPr lang="en-US" dirty="0"/>
          </a:p>
        </p:txBody>
      </p:sp>
      <p:sp>
        <p:nvSpPr>
          <p:cNvPr id="7" name="Footer Placeholder 6"/>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5818771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428493" marR="0" indent="-257096" algn="l" defTabSz="685587" rtl="0" eaLnBrk="1" fontAlgn="auto" latinLnBrk="0" hangingPunct="1">
              <a:lnSpc>
                <a:spcPct val="100000"/>
              </a:lnSpc>
              <a:spcBef>
                <a:spcPct val="20000"/>
              </a:spcBef>
              <a:spcAft>
                <a:spcPts val="0"/>
              </a:spcAft>
              <a:buClrTx/>
              <a:buSzPct val="130000"/>
              <a:buFont typeface="Arial" panose="020B0604020202020204" pitchFamily="34" charset="0"/>
              <a:buChar char="•"/>
              <a:tabLst/>
              <a:defRPr/>
            </a:lvl1pPr>
            <a:lvl2pPr marL="599889" marR="0" indent="-257096" algn="l" defTabSz="685587"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lvl2pPr>
            <a:lvl3pPr marL="771286" marR="0" indent="-257096" algn="l" defTabSz="685587"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771286" algn="l"/>
              </a:tabLst>
              <a:defRPr/>
            </a:lvl3pPr>
            <a:lvl4pPr marL="942683" marR="0" indent="-257096" algn="l" defTabSz="685587"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lvl4pPr>
            <a:lvl5pPr marL="1114079" indent="-257096">
              <a:buSzPct val="130000"/>
              <a:buFont typeface="Arial" panose="020B0604020202020204" pitchFamily="34" charset="0"/>
              <a:buChar char="•"/>
              <a:defRPr/>
            </a:lvl5pPr>
          </a:lstStyle>
          <a:p>
            <a:pPr marL="428493" marR="0" lvl="0" indent="-257096" algn="l" defTabSz="685587" rtl="0" eaLnBrk="1" fontAlgn="auto" latinLnBrk="0" hangingPunct="1">
              <a:lnSpc>
                <a:spcPct val="100000"/>
              </a:lnSpc>
              <a:spcBef>
                <a:spcPct val="20000"/>
              </a:spcBef>
              <a:spcAft>
                <a:spcPts val="0"/>
              </a:spcAft>
              <a:buClrTx/>
              <a:buSzPct val="130000"/>
              <a:buFont typeface="Arial" panose="020B0604020202020204" pitchFamily="34" charset="0"/>
              <a:buChar char="•"/>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Click to edit Master text styles</a:t>
            </a:r>
          </a:p>
          <a:p>
            <a:pPr marL="599889" marR="0" lvl="1" indent="-257096" algn="l" defTabSz="685587"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pPr>
            <a:r>
              <a:rPr kumimoji="0" lang="en-US" sz="105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Second level</a:t>
            </a:r>
          </a:p>
          <a:p>
            <a:pPr marL="771286" marR="0" lvl="2" indent="-257096" algn="l" defTabSz="685587"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771286" algn="l"/>
              </a:tabLst>
              <a:defRPr/>
            </a:pPr>
            <a:r>
              <a:rPr kumimoji="0" lang="en-US" sz="9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Third level</a:t>
            </a:r>
          </a:p>
          <a:p>
            <a:pPr marL="942683" marR="0" lvl="3" indent="-257096" algn="l" defTabSz="685587"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pPr>
            <a:r>
              <a:rPr kumimoji="0" lang="en-US" sz="9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Fourth level</a:t>
            </a:r>
          </a:p>
        </p:txBody>
      </p:sp>
      <p:sp>
        <p:nvSpPr>
          <p:cNvPr id="6" name="Slide Number Placeholder 5"/>
          <p:cNvSpPr>
            <a:spLocks noGrp="1"/>
          </p:cNvSpPr>
          <p:nvPr>
            <p:ph type="sldNum" sz="quarter" idx="12"/>
          </p:nvPr>
        </p:nvSpPr>
        <p:spPr/>
        <p:txBody>
          <a:bodyPr/>
          <a:lstStyle/>
          <a:p>
            <a:fld id="{B036D04D-623B-4086-8E34-05C2B263A1B0}" type="slidenum">
              <a:rPr lang="en-US" smtClean="0">
                <a:solidFill>
                  <a:prstClr val="black"/>
                </a:solidFill>
              </a:rPr>
              <a:pPr/>
              <a:t>‹#›</a:t>
            </a:fld>
            <a:endParaRPr lang="en-US" dirty="0">
              <a:solidFill>
                <a:prstClr val="black"/>
              </a:solidFill>
            </a:endParaRPr>
          </a:p>
        </p:txBody>
      </p:sp>
      <p:sp>
        <p:nvSpPr>
          <p:cNvPr id="7" name="Footer Placeholder 6"/>
          <p:cNvSpPr>
            <a:spLocks noGrp="1"/>
          </p:cNvSpPr>
          <p:nvPr>
            <p:ph type="ftr" sz="quarter" idx="13"/>
          </p:nvPr>
        </p:nvSpPr>
        <p:spPr/>
        <p:txBody>
          <a:bodyPr/>
          <a:lstStyle/>
          <a:p>
            <a:r>
              <a:rPr lang="en-US"/>
              <a:t>VA Data Governance Council</a:t>
            </a:r>
            <a:endParaRPr lang="en-US" dirty="0"/>
          </a:p>
        </p:txBody>
      </p:sp>
    </p:spTree>
    <p:extLst>
      <p:ext uri="{BB962C8B-B14F-4D97-AF65-F5344CB8AC3E}">
        <p14:creationId xmlns:p14="http://schemas.microsoft.com/office/powerpoint/2010/main" val="11443698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600206"/>
            <a:ext cx="4495800" cy="4525963"/>
          </a:xfrm>
        </p:spPr>
        <p:txBody>
          <a:bodyPr>
            <a:normAutofit/>
          </a:bodyPr>
          <a:lstStyle>
            <a:lvl1pPr>
              <a:defRPr sz="105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6"/>
            <a:ext cx="4495800" cy="4525963"/>
          </a:xfrm>
        </p:spPr>
        <p:txBody>
          <a:bodyPr>
            <a:normAutofit/>
          </a:bodyPr>
          <a:lstStyle>
            <a:lvl1pPr>
              <a:defRPr sz="1050"/>
            </a:lvl1pPr>
            <a:lvl2pPr>
              <a:defRPr sz="1050"/>
            </a:lvl2pPr>
            <a:lvl3pPr>
              <a:defRPr sz="1050"/>
            </a:lvl3pPr>
            <a:lvl4pPr>
              <a:defRPr sz="1050"/>
            </a:lvl4pPr>
            <a:lvl5pPr>
              <a:defRPr sz="1050"/>
            </a:lvl5pPr>
            <a:lvl6pPr>
              <a:defRPr sz="1350"/>
            </a:lvl6pPr>
            <a:lvl7pPr>
              <a:defRPr sz="1350"/>
            </a:lvl7pPr>
            <a:lvl8pPr>
              <a:defRPr sz="1350"/>
            </a:lvl8pPr>
            <a:lvl9pPr>
              <a:defRPr sz="13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p>
            <a:fld id="{B036D04D-623B-4086-8E34-05C2B263A1B0}" type="slidenum">
              <a:rPr lang="en-US" smtClean="0">
                <a:solidFill>
                  <a:prstClr val="black"/>
                </a:solidFill>
              </a:rPr>
              <a:pPr/>
              <a:t>‹#›</a:t>
            </a:fld>
            <a:endParaRPr lang="en-US">
              <a:solidFill>
                <a:prstClr val="black"/>
              </a:solidFill>
            </a:endParaRPr>
          </a:p>
        </p:txBody>
      </p:sp>
      <p:sp>
        <p:nvSpPr>
          <p:cNvPr id="8" name="Footer Placeholder 7"/>
          <p:cNvSpPr>
            <a:spLocks noGrp="1"/>
          </p:cNvSpPr>
          <p:nvPr>
            <p:ph type="ftr" sz="quarter" idx="13"/>
          </p:nvPr>
        </p:nvSpPr>
        <p:spPr/>
        <p:txBody>
          <a:bodyPr/>
          <a:lstStyle/>
          <a:p>
            <a:r>
              <a:rPr lang="en-US"/>
              <a:t>VA Data Governance Council</a:t>
            </a:r>
            <a:endParaRPr lang="en-US" dirty="0"/>
          </a:p>
        </p:txBody>
      </p:sp>
    </p:spTree>
    <p:extLst>
      <p:ext uri="{BB962C8B-B14F-4D97-AF65-F5344CB8AC3E}">
        <p14:creationId xmlns:p14="http://schemas.microsoft.com/office/powerpoint/2010/main" val="4524662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676404"/>
            <a:ext cx="9144000" cy="4724401"/>
          </a:xfrm>
        </p:spPr>
        <p:txBody>
          <a:bodyPr/>
          <a:lstStyle>
            <a:lvl1pPr marL="0" indent="0">
              <a:buNone/>
              <a:defRPr sz="2400"/>
            </a:lvl1pPr>
            <a:lvl2pPr marL="342794" indent="0">
              <a:buNone/>
              <a:defRPr sz="2100"/>
            </a:lvl2pPr>
            <a:lvl3pPr marL="685587" indent="0">
              <a:buNone/>
              <a:defRPr sz="1800"/>
            </a:lvl3pPr>
            <a:lvl4pPr marL="1028381" indent="0">
              <a:buNone/>
              <a:defRPr sz="1500"/>
            </a:lvl4pPr>
            <a:lvl5pPr marL="1371175" indent="0">
              <a:buNone/>
              <a:defRPr sz="1500"/>
            </a:lvl5pPr>
            <a:lvl6pPr marL="1713968" indent="0">
              <a:buNone/>
              <a:defRPr sz="1500"/>
            </a:lvl6pPr>
            <a:lvl7pPr marL="2056762" indent="0">
              <a:buNone/>
              <a:defRPr sz="1500"/>
            </a:lvl7pPr>
            <a:lvl8pPr marL="2399555" indent="0">
              <a:buNone/>
              <a:defRPr sz="1500"/>
            </a:lvl8pPr>
            <a:lvl9pPr marL="2742349" indent="0">
              <a:buNone/>
              <a:defRPr sz="1500"/>
            </a:lvl9pPr>
          </a:lstStyle>
          <a:p>
            <a:endParaRPr lang="en-US"/>
          </a:p>
        </p:txBody>
      </p:sp>
      <p:sp>
        <p:nvSpPr>
          <p:cNvPr id="7" name="Slide Number Placeholder 6"/>
          <p:cNvSpPr>
            <a:spLocks noGrp="1"/>
          </p:cNvSpPr>
          <p:nvPr>
            <p:ph type="sldNum" sz="quarter" idx="12"/>
          </p:nvPr>
        </p:nvSpPr>
        <p:spPr/>
        <p:txBody>
          <a:bodyPr/>
          <a:lstStyle/>
          <a:p>
            <a:fld id="{B036D04D-623B-4086-8E34-05C2B263A1B0}" type="slidenum">
              <a:rPr lang="en-US" smtClean="0">
                <a:solidFill>
                  <a:prstClr val="black"/>
                </a:solidFill>
              </a:rPr>
              <a:pPr/>
              <a:t>‹#›</a:t>
            </a:fld>
            <a:endParaRPr lang="en-US">
              <a:solidFill>
                <a:prstClr val="black"/>
              </a:solidFill>
            </a:endParaRPr>
          </a:p>
        </p:txBody>
      </p:sp>
      <p:sp>
        <p:nvSpPr>
          <p:cNvPr id="8" name="Title 1"/>
          <p:cNvSpPr>
            <a:spLocks noGrp="1"/>
          </p:cNvSpPr>
          <p:nvPr>
            <p:ph type="title"/>
          </p:nvPr>
        </p:nvSpPr>
        <p:spPr>
          <a:xfrm>
            <a:off x="1447800" y="0"/>
            <a:ext cx="7696200" cy="1493838"/>
          </a:xfrm>
        </p:spPr>
        <p:txBody>
          <a:bodyPr/>
          <a:lstStyle/>
          <a:p>
            <a:r>
              <a:rPr lang="en-US"/>
              <a:t>Click to edit Master title style</a:t>
            </a:r>
          </a:p>
        </p:txBody>
      </p:sp>
      <p:sp>
        <p:nvSpPr>
          <p:cNvPr id="9" name="Footer Placeholder 8"/>
          <p:cNvSpPr>
            <a:spLocks noGrp="1"/>
          </p:cNvSpPr>
          <p:nvPr>
            <p:ph type="ftr" sz="quarter" idx="13"/>
          </p:nvPr>
        </p:nvSpPr>
        <p:spPr/>
        <p:txBody>
          <a:bodyPr/>
          <a:lstStyle/>
          <a:p>
            <a:r>
              <a:rPr lang="en-US"/>
              <a:t>VA Data Governance Council</a:t>
            </a:r>
            <a:endParaRPr lang="en-US" dirty="0"/>
          </a:p>
        </p:txBody>
      </p:sp>
    </p:spTree>
    <p:extLst>
      <p:ext uri="{BB962C8B-B14F-4D97-AF65-F5344CB8AC3E}">
        <p14:creationId xmlns:p14="http://schemas.microsoft.com/office/powerpoint/2010/main" val="327923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600200"/>
            <a:ext cx="44958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4958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p>
            <a:fld id="{B036D04D-623B-4086-8E34-05C2B263A1B0}" type="slidenum">
              <a:rPr lang="en-US" smtClean="0"/>
              <a:t>‹#›</a:t>
            </a:fld>
            <a:endParaRPr lang="en-US" dirty="0"/>
          </a:p>
        </p:txBody>
      </p:sp>
      <p:sp>
        <p:nvSpPr>
          <p:cNvPr id="8" name="Footer Placeholder 7"/>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1650749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676399"/>
            <a:ext cx="9144000" cy="4724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Slide Number Placeholder 6"/>
          <p:cNvSpPr>
            <a:spLocks noGrp="1"/>
          </p:cNvSpPr>
          <p:nvPr>
            <p:ph type="sldNum" sz="quarter" idx="12"/>
          </p:nvPr>
        </p:nvSpPr>
        <p:spPr/>
        <p:txBody>
          <a:bodyPr/>
          <a:lstStyle/>
          <a:p>
            <a:fld id="{B036D04D-623B-4086-8E34-05C2B263A1B0}" type="slidenum">
              <a:rPr lang="en-US" smtClean="0"/>
              <a:t>‹#›</a:t>
            </a:fld>
            <a:endParaRPr lang="en-US" dirty="0"/>
          </a:p>
        </p:txBody>
      </p:sp>
      <p:sp>
        <p:nvSpPr>
          <p:cNvPr id="8" name="Title 1"/>
          <p:cNvSpPr>
            <a:spLocks noGrp="1"/>
          </p:cNvSpPr>
          <p:nvPr>
            <p:ph type="title"/>
          </p:nvPr>
        </p:nvSpPr>
        <p:spPr>
          <a:xfrm>
            <a:off x="1447800" y="0"/>
            <a:ext cx="7696200" cy="1493838"/>
          </a:xfrm>
        </p:spPr>
        <p:txBody>
          <a:bodyPr/>
          <a:lstStyle/>
          <a:p>
            <a:r>
              <a:rPr lang="en-US"/>
              <a:t>Click to edit Master title style</a:t>
            </a:r>
          </a:p>
        </p:txBody>
      </p:sp>
      <p:sp>
        <p:nvSpPr>
          <p:cNvPr id="9" name="Footer Placeholder 8"/>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256075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a:bodyPr>
          <a:lstStyle>
            <a:lvl1pPr algn="ctr">
              <a:defRPr sz="3200" i="1"/>
            </a:lvl1pPr>
          </a:lstStyle>
          <a:p>
            <a:r>
              <a:rPr lang="en-US" dirty="0"/>
              <a:t>Click to edit Master title style</a:t>
            </a:r>
          </a:p>
        </p:txBody>
      </p:sp>
    </p:spTree>
    <p:extLst>
      <p:ext uri="{BB962C8B-B14F-4D97-AF65-F5344CB8AC3E}">
        <p14:creationId xmlns:p14="http://schemas.microsoft.com/office/powerpoint/2010/main" val="1030647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571500" marR="0" indent="-342900" algn="l" defTabSz="914400" rtl="0" eaLnBrk="1" fontAlgn="auto" latinLnBrk="0" hangingPunct="1">
              <a:lnSpc>
                <a:spcPct val="100000"/>
              </a:lnSpc>
              <a:spcBef>
                <a:spcPct val="20000"/>
              </a:spcBef>
              <a:spcAft>
                <a:spcPts val="0"/>
              </a:spcAft>
              <a:buClrTx/>
              <a:buSzPct val="130000"/>
              <a:buFont typeface="Arial" panose="020B0604020202020204" pitchFamily="34" charset="0"/>
              <a:buChar char="•"/>
              <a:tabLst/>
              <a:defRPr/>
            </a:lvl1pPr>
            <a:lvl2pPr marL="800100" marR="0" indent="-342900" algn="l" defTabSz="914400"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lvl2pPr>
            <a:lvl3pPr marL="1028700" marR="0" indent="-342900" algn="l" defTabSz="914400"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700" algn="l"/>
              </a:tabLst>
              <a:defRPr/>
            </a:lvl3pPr>
            <a:lvl4pPr marL="1257300" marR="0" indent="-342900" algn="l" defTabSz="914400"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lvl4pPr>
            <a:lvl5pPr marL="1485900" indent="-342900">
              <a:buSzPct val="130000"/>
              <a:buFont typeface="Arial" panose="020B0604020202020204" pitchFamily="34" charset="0"/>
              <a:buChar char="•"/>
              <a:defRPr/>
            </a:lvl5pPr>
          </a:lstStyle>
          <a:p>
            <a:pPr marL="571500" marR="0" lvl="0" indent="-342900" algn="l" defTabSz="914400" rtl="0" eaLnBrk="1" fontAlgn="auto" latinLnBrk="0" hangingPunct="1">
              <a:lnSpc>
                <a:spcPct val="100000"/>
              </a:lnSpc>
              <a:spcBef>
                <a:spcPct val="20000"/>
              </a:spcBef>
              <a:spcAft>
                <a:spcPts val="0"/>
              </a:spcAft>
              <a:buClrTx/>
              <a:buSzPct val="130000"/>
              <a:buFont typeface="Arial" panose="020B0604020202020204" pitchFamily="34" charset="0"/>
              <a:buChar char="•"/>
              <a:tabLst/>
              <a:defRPr/>
            </a:pPr>
            <a:r>
              <a:rPr kumimoji="0" lang="en-US" sz="16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Click to edit Master text styles</a:t>
            </a:r>
          </a:p>
          <a:p>
            <a:pPr marL="800100" marR="0" lvl="1" indent="-342900" algn="l" defTabSz="914400"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a:pPr>
            <a:r>
              <a:rPr kumimoji="0" lang="en-US" sz="14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Second level</a:t>
            </a:r>
          </a:p>
          <a:p>
            <a:pPr marL="1028700" marR="0" lvl="2" indent="-342900" algn="l" defTabSz="914400"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700" algn="l"/>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Third level</a:t>
            </a:r>
          </a:p>
          <a:p>
            <a:pPr marL="1257300" marR="0" lvl="3" indent="-342900" algn="l" defTabSz="914400"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a:pPr>
            <a:r>
              <a:rPr kumimoji="0" lang="en-US" sz="12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Fourth level</a:t>
            </a:r>
          </a:p>
        </p:txBody>
      </p:sp>
      <p:sp>
        <p:nvSpPr>
          <p:cNvPr id="6" name="Slide Number Placeholder 5"/>
          <p:cNvSpPr>
            <a:spLocks noGrp="1"/>
          </p:cNvSpPr>
          <p:nvPr>
            <p:ph type="sldNum" sz="quarter" idx="12"/>
          </p:nvPr>
        </p:nvSpPr>
        <p:spPr/>
        <p:txBody>
          <a:bodyPr/>
          <a:lstStyle/>
          <a:p>
            <a:fld id="{B036D04D-623B-4086-8E34-05C2B263A1B0}" type="slidenum">
              <a:rPr lang="en-US" smtClean="0"/>
              <a:t>‹#›</a:t>
            </a:fld>
            <a:endParaRPr lang="en-US" dirty="0"/>
          </a:p>
        </p:txBody>
      </p:sp>
      <p:sp>
        <p:nvSpPr>
          <p:cNvPr id="7" name="Footer Placeholder 6"/>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229817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1600200"/>
            <a:ext cx="44958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Content Placeholder 3"/>
          <p:cNvSpPr>
            <a:spLocks noGrp="1"/>
          </p:cNvSpPr>
          <p:nvPr>
            <p:ph sz="half" idx="2"/>
          </p:nvPr>
        </p:nvSpPr>
        <p:spPr>
          <a:xfrm>
            <a:off x="4648200" y="1600200"/>
            <a:ext cx="44958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Slide Number Placeholder 6"/>
          <p:cNvSpPr>
            <a:spLocks noGrp="1"/>
          </p:cNvSpPr>
          <p:nvPr>
            <p:ph type="sldNum" sz="quarter" idx="12"/>
          </p:nvPr>
        </p:nvSpPr>
        <p:spPr/>
        <p:txBody>
          <a:bodyPr/>
          <a:lstStyle/>
          <a:p>
            <a:fld id="{B036D04D-623B-4086-8E34-05C2B263A1B0}" type="slidenum">
              <a:rPr lang="en-US" smtClean="0"/>
              <a:t>‹#›</a:t>
            </a:fld>
            <a:endParaRPr lang="en-US" dirty="0"/>
          </a:p>
        </p:txBody>
      </p:sp>
      <p:sp>
        <p:nvSpPr>
          <p:cNvPr id="8" name="Footer Placeholder 7"/>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403866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1676399"/>
            <a:ext cx="9144000" cy="4724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Slide Number Placeholder 6"/>
          <p:cNvSpPr>
            <a:spLocks noGrp="1"/>
          </p:cNvSpPr>
          <p:nvPr>
            <p:ph type="sldNum" sz="quarter" idx="12"/>
          </p:nvPr>
        </p:nvSpPr>
        <p:spPr/>
        <p:txBody>
          <a:bodyPr/>
          <a:lstStyle/>
          <a:p>
            <a:fld id="{B036D04D-623B-4086-8E34-05C2B263A1B0}" type="slidenum">
              <a:rPr lang="en-US" smtClean="0"/>
              <a:t>‹#›</a:t>
            </a:fld>
            <a:endParaRPr lang="en-US" dirty="0"/>
          </a:p>
        </p:txBody>
      </p:sp>
      <p:sp>
        <p:nvSpPr>
          <p:cNvPr id="8" name="Title 1"/>
          <p:cNvSpPr>
            <a:spLocks noGrp="1"/>
          </p:cNvSpPr>
          <p:nvPr>
            <p:ph type="title"/>
          </p:nvPr>
        </p:nvSpPr>
        <p:spPr>
          <a:xfrm>
            <a:off x="1447800" y="0"/>
            <a:ext cx="7696200" cy="1493838"/>
          </a:xfrm>
        </p:spPr>
        <p:txBody>
          <a:bodyPr/>
          <a:lstStyle/>
          <a:p>
            <a:r>
              <a:rPr lang="en-US"/>
              <a:t>Click to edit Master title style</a:t>
            </a:r>
          </a:p>
        </p:txBody>
      </p:sp>
      <p:sp>
        <p:nvSpPr>
          <p:cNvPr id="9" name="Footer Placeholder 8"/>
          <p:cNvSpPr>
            <a:spLocks noGrp="1"/>
          </p:cNvSpPr>
          <p:nvPr>
            <p:ph type="ftr" sz="quarter" idx="13"/>
          </p:nvPr>
        </p:nvSpPr>
        <p:spPr/>
        <p:txBody>
          <a:bodyPr/>
          <a:lstStyle/>
          <a:p>
            <a:r>
              <a:rPr lang="en-US" dirty="0"/>
              <a:t>VA Data Governance Council</a:t>
            </a:r>
          </a:p>
        </p:txBody>
      </p:sp>
    </p:spTree>
    <p:extLst>
      <p:ext uri="{BB962C8B-B14F-4D97-AF65-F5344CB8AC3E}">
        <p14:creationId xmlns:p14="http://schemas.microsoft.com/office/powerpoint/2010/main" val="20733787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3.png"/><Relationship Id="rId5" Type="http://schemas.openxmlformats.org/officeDocument/2006/relationships/theme" Target="../theme/theme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theme" Target="../theme/theme5.xml"/><Relationship Id="rId4"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6.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1.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image" Target="../media/image3.png"/><Relationship Id="rId5" Type="http://schemas.openxmlformats.org/officeDocument/2006/relationships/theme" Target="../theme/theme7.xml"/><Relationship Id="rId4"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grpSp>
        <p:nvGrpSpPr>
          <p:cNvPr id="9" name="Group 8"/>
          <p:cNvGrpSpPr/>
          <p:nvPr userDrawn="1"/>
        </p:nvGrpSpPr>
        <p:grpSpPr>
          <a:xfrm>
            <a:off x="1285686" y="1694038"/>
            <a:ext cx="6572628" cy="1558035"/>
            <a:chOff x="966536" y="1694131"/>
            <a:chExt cx="6572628" cy="1558035"/>
          </a:xfrm>
        </p:grpSpPr>
        <p:sp>
          <p:nvSpPr>
            <p:cNvPr id="10"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2"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4200" b="1" dirty="0">
                  <a:solidFill>
                    <a:srgbClr val="00B0F0"/>
                  </a:solidFill>
                  <a:latin typeface="Arial" panose="020B0604020202020204" pitchFamily="34" charset="0"/>
                  <a:cs typeface="Arial" panose="020B0604020202020204" pitchFamily="34" charset="0"/>
                </a:rPr>
                <a:t>Data Governance Council</a:t>
              </a:r>
            </a:p>
          </p:txBody>
        </p:sp>
        <p:cxnSp>
          <p:nvCxnSpPr>
            <p:cNvPr id="13" name="Straight Connector 12"/>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15"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DATE</a:t>
            </a:r>
          </a:p>
        </p:txBody>
      </p:sp>
    </p:spTree>
    <p:extLst>
      <p:ext uri="{BB962C8B-B14F-4D97-AF65-F5344CB8AC3E}">
        <p14:creationId xmlns:p14="http://schemas.microsoft.com/office/powerpoint/2010/main" val="1171959381"/>
      </p:ext>
    </p:extLst>
  </p:cSld>
  <p:clrMap bg1="lt1" tx1="dk1" bg2="lt2" tx2="dk2" accent1="accent1" accent2="accent2" accent3="accent3" accent4="accent4" accent5="accent5" accent6="accent6" hlink="hlink" folHlink="folHlink"/>
  <p:sldLayoutIdLst>
    <p:sldLayoutId id="2147483665" r:id="rId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0"/>
            <a:ext cx="7696200" cy="14938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600200"/>
            <a:ext cx="91440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6" name="Slide Number Placeholder 5"/>
          <p:cNvSpPr>
            <a:spLocks noGrp="1"/>
          </p:cNvSpPr>
          <p:nvPr>
            <p:ph type="sldNum" sz="quarter" idx="4"/>
          </p:nvPr>
        </p:nvSpPr>
        <p:spPr>
          <a:xfrm>
            <a:off x="6999303" y="6492875"/>
            <a:ext cx="2133600" cy="365125"/>
          </a:xfrm>
          <a:prstGeom prst="rect">
            <a:avLst/>
          </a:prstGeom>
        </p:spPr>
        <p:txBody>
          <a:bodyPr vert="horz" lIns="91440" tIns="45720" rIns="91440" bIns="45720" rtlCol="0" anchor="ctr"/>
          <a:lstStyle>
            <a:lvl1pPr algn="r">
              <a:defRPr sz="10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B036D04D-623B-4086-8E34-05C2B263A1B0}" type="slidenum">
              <a:rPr lang="en-US" smtClean="0"/>
              <a:pPr/>
              <a:t>‹#›</a:t>
            </a:fld>
            <a:endParaRPr lang="en-US" dirty="0"/>
          </a:p>
        </p:txBody>
      </p:sp>
      <p:pic>
        <p:nvPicPr>
          <p:cNvPr id="7" name="Picture 9" descr="dvaseal"/>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28600" y="2286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0"/>
          <p:cNvSpPr>
            <a:spLocks noChangeArrowheads="1"/>
          </p:cNvSpPr>
          <p:nvPr userDrawn="1"/>
        </p:nvSpPr>
        <p:spPr bwMode="auto">
          <a:xfrm flipV="1">
            <a:off x="1371600" y="1447800"/>
            <a:ext cx="7315200" cy="46038"/>
          </a:xfrm>
          <a:prstGeom prst="rect">
            <a:avLst/>
          </a:prstGeom>
          <a:gradFill rotWithShape="0">
            <a:gsLst>
              <a:gs pos="0">
                <a:srgbClr val="0066CC"/>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336" tIns="45670" rIns="91336" bIns="45670"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dirty="0"/>
          </a:p>
        </p:txBody>
      </p:sp>
      <p:sp>
        <p:nvSpPr>
          <p:cNvPr id="9" name="Rectangle 11"/>
          <p:cNvSpPr>
            <a:spLocks noChangeArrowheads="1"/>
          </p:cNvSpPr>
          <p:nvPr userDrawn="1"/>
        </p:nvSpPr>
        <p:spPr bwMode="auto">
          <a:xfrm flipV="1">
            <a:off x="1524000" y="1524000"/>
            <a:ext cx="7315200" cy="46038"/>
          </a:xfrm>
          <a:prstGeom prst="rect">
            <a:avLst/>
          </a:prstGeom>
          <a:gradFill rotWithShape="0">
            <a:gsLst>
              <a:gs pos="0">
                <a:srgbClr val="FF0000"/>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336" tIns="45670" rIns="91336" bIns="45670"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dirty="0"/>
          </a:p>
        </p:txBody>
      </p:sp>
      <p:sp>
        <p:nvSpPr>
          <p:cNvPr id="10" name="Footer Placeholder 9"/>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rgbClr val="000066"/>
                </a:solidFill>
                <a:latin typeface="Tahoma" panose="020B0604030504040204" pitchFamily="34" charset="0"/>
                <a:ea typeface="Tahoma" panose="020B0604030504040204" pitchFamily="34" charset="0"/>
                <a:cs typeface="Tahoma" panose="020B0604030504040204" pitchFamily="34" charset="0"/>
              </a:defRPr>
            </a:lvl1pPr>
          </a:lstStyle>
          <a:p>
            <a:r>
              <a:rPr lang="en-US" dirty="0"/>
              <a:t>VA Data Governance Council</a:t>
            </a:r>
          </a:p>
        </p:txBody>
      </p:sp>
    </p:spTree>
    <p:extLst>
      <p:ext uri="{BB962C8B-B14F-4D97-AF65-F5344CB8AC3E}">
        <p14:creationId xmlns:p14="http://schemas.microsoft.com/office/powerpoint/2010/main" val="839850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7" r:id="rId4"/>
  </p:sldLayoutIdLst>
  <p:hf hdr="0"/>
  <p:txStyles>
    <p:titleStyle>
      <a:lvl1pPr algn="l" defTabSz="914400" rtl="0" eaLnBrk="1" latinLnBrk="0" hangingPunct="1">
        <a:spcBef>
          <a:spcPct val="0"/>
        </a:spcBef>
        <a:buNone/>
        <a:defRPr sz="2400" b="1" kern="1200">
          <a:solidFill>
            <a:srgbClr val="000066"/>
          </a:solidFill>
          <a:latin typeface="Tahoma" panose="020B0604030504040204" pitchFamily="34" charset="0"/>
          <a:ea typeface="Tahoma" panose="020B0604030504040204" pitchFamily="34" charset="0"/>
          <a:cs typeface="Tahoma" panose="020B0604030504040204" pitchFamily="34" charset="0"/>
        </a:defRPr>
      </a:lvl1pPr>
    </p:titleStyle>
    <p:bodyStyle>
      <a:lvl1pPr marL="571500" indent="-342900" algn="l" defTabSz="914400" rtl="0" eaLnBrk="1" latinLnBrk="0" hangingPunct="1">
        <a:spcBef>
          <a:spcPct val="20000"/>
        </a:spcBef>
        <a:buSzPct val="130000"/>
        <a:buFont typeface="Arial" panose="020B0604020202020204" pitchFamily="34" charset="0"/>
        <a:buChar char="•"/>
        <a:defRPr sz="1600" kern="1200" baseline="0">
          <a:solidFill>
            <a:srgbClr val="000066"/>
          </a:solidFill>
          <a:latin typeface="Tahoma" panose="020B0604030504040204" pitchFamily="34" charset="0"/>
          <a:ea typeface="Tahoma" panose="020B0604030504040204" pitchFamily="34" charset="0"/>
          <a:cs typeface="Tahoma" panose="020B0604030504040204" pitchFamily="34" charset="0"/>
        </a:defRPr>
      </a:lvl1pPr>
      <a:lvl2pPr marL="800100" indent="-342900" algn="l" defTabSz="914400" rtl="0" eaLnBrk="1" latinLnBrk="0" hangingPunct="1">
        <a:spcBef>
          <a:spcPct val="20000"/>
        </a:spcBef>
        <a:buClr>
          <a:srgbClr val="000066"/>
        </a:buClr>
        <a:buSzPct val="100000"/>
        <a:buFont typeface="Courier New" panose="02070309020205020404" pitchFamily="49" charset="0"/>
        <a:buChar char="o"/>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2pPr>
      <a:lvl3pPr marL="1028700" indent="-342900" algn="l" defTabSz="914400" rtl="0" eaLnBrk="1" latinLnBrk="0" hangingPunct="1">
        <a:spcBef>
          <a:spcPct val="20000"/>
        </a:spcBef>
        <a:buClr>
          <a:srgbClr val="000066"/>
        </a:buClr>
        <a:buSzPct val="130000"/>
        <a:buFont typeface="Wingdings" panose="05000000000000000000" pitchFamily="2" charset="2"/>
        <a:buChar char="§"/>
        <a:tabLst>
          <a:tab pos="1028700" algn="l"/>
        </a:tabLst>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3pPr>
      <a:lvl4pPr marL="1257300" indent="-342900" algn="l" defTabSz="914400" rtl="0" eaLnBrk="1" latinLnBrk="0" hangingPunct="1">
        <a:spcBef>
          <a:spcPct val="20000"/>
        </a:spcBef>
        <a:buSzPct val="70000"/>
        <a:buFont typeface="Wingdings" panose="05000000000000000000" pitchFamily="2" charset="2"/>
        <a:buChar char="q"/>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4pPr>
      <a:lvl5pPr marL="1143000" indent="0" algn="l" defTabSz="914400" rtl="0" eaLnBrk="1" latinLnBrk="0" hangingPunct="1">
        <a:spcBef>
          <a:spcPct val="20000"/>
        </a:spcBef>
        <a:buSzPct val="130000"/>
        <a:buFont typeface="Arial" panose="020B0604020202020204" pitchFamily="34" charset="0"/>
        <a:buNone/>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0"/>
            <a:ext cx="7696200" cy="14938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600200"/>
            <a:ext cx="91440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6" name="Slide Number Placeholder 5"/>
          <p:cNvSpPr>
            <a:spLocks noGrp="1"/>
          </p:cNvSpPr>
          <p:nvPr>
            <p:ph type="sldNum" sz="quarter" idx="4"/>
          </p:nvPr>
        </p:nvSpPr>
        <p:spPr>
          <a:xfrm>
            <a:off x="6999303" y="6492875"/>
            <a:ext cx="2133600" cy="365125"/>
          </a:xfrm>
          <a:prstGeom prst="rect">
            <a:avLst/>
          </a:prstGeom>
        </p:spPr>
        <p:txBody>
          <a:bodyPr vert="horz" lIns="91440" tIns="45720" rIns="91440" bIns="45720" rtlCol="0" anchor="ctr"/>
          <a:lstStyle>
            <a:lvl1pPr algn="r">
              <a:defRPr sz="10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B036D04D-623B-4086-8E34-05C2B263A1B0}" type="slidenum">
              <a:rPr lang="en-US" smtClean="0"/>
              <a:pPr/>
              <a:t>‹#›</a:t>
            </a:fld>
            <a:endParaRPr lang="en-US" dirty="0"/>
          </a:p>
        </p:txBody>
      </p:sp>
      <p:pic>
        <p:nvPicPr>
          <p:cNvPr id="7" name="Picture 9" descr="dvaseal"/>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28600" y="2286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0"/>
          <p:cNvSpPr>
            <a:spLocks noChangeArrowheads="1"/>
          </p:cNvSpPr>
          <p:nvPr userDrawn="1"/>
        </p:nvSpPr>
        <p:spPr bwMode="auto">
          <a:xfrm flipV="1">
            <a:off x="1371600" y="1447800"/>
            <a:ext cx="7315200" cy="46038"/>
          </a:xfrm>
          <a:prstGeom prst="rect">
            <a:avLst/>
          </a:prstGeom>
          <a:gradFill rotWithShape="0">
            <a:gsLst>
              <a:gs pos="0">
                <a:srgbClr val="0066CC"/>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336" tIns="45670" rIns="91336" bIns="45670"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dirty="0"/>
          </a:p>
        </p:txBody>
      </p:sp>
      <p:sp>
        <p:nvSpPr>
          <p:cNvPr id="9" name="Rectangle 11"/>
          <p:cNvSpPr>
            <a:spLocks noChangeArrowheads="1"/>
          </p:cNvSpPr>
          <p:nvPr userDrawn="1"/>
        </p:nvSpPr>
        <p:spPr bwMode="auto">
          <a:xfrm flipV="1">
            <a:off x="1524000" y="1524000"/>
            <a:ext cx="7315200" cy="46038"/>
          </a:xfrm>
          <a:prstGeom prst="rect">
            <a:avLst/>
          </a:prstGeom>
          <a:gradFill rotWithShape="0">
            <a:gsLst>
              <a:gs pos="0">
                <a:srgbClr val="FF0000"/>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336" tIns="45670" rIns="91336" bIns="45670"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dirty="0"/>
          </a:p>
        </p:txBody>
      </p:sp>
      <p:sp>
        <p:nvSpPr>
          <p:cNvPr id="10" name="Footer Placeholder 9"/>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rgbClr val="000066"/>
                </a:solidFill>
                <a:latin typeface="Tahoma" panose="020B0604030504040204" pitchFamily="34" charset="0"/>
                <a:ea typeface="Tahoma" panose="020B0604030504040204" pitchFamily="34" charset="0"/>
                <a:cs typeface="Tahoma" panose="020B0604030504040204" pitchFamily="34" charset="0"/>
              </a:defRPr>
            </a:lvl1pPr>
          </a:lstStyle>
          <a:p>
            <a:r>
              <a:rPr lang="en-US" dirty="0"/>
              <a:t>VA Data Governance Council</a:t>
            </a:r>
          </a:p>
        </p:txBody>
      </p:sp>
    </p:spTree>
    <p:extLst>
      <p:ext uri="{BB962C8B-B14F-4D97-AF65-F5344CB8AC3E}">
        <p14:creationId xmlns:p14="http://schemas.microsoft.com/office/powerpoint/2010/main" val="117355153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Lst>
  <p:hf hdr="0"/>
  <p:txStyles>
    <p:titleStyle>
      <a:lvl1pPr algn="l" defTabSz="914400" rtl="0" eaLnBrk="1" latinLnBrk="0" hangingPunct="1">
        <a:spcBef>
          <a:spcPct val="0"/>
        </a:spcBef>
        <a:buNone/>
        <a:defRPr sz="2400" b="1" kern="1200">
          <a:solidFill>
            <a:srgbClr val="000066"/>
          </a:solidFill>
          <a:latin typeface="Tahoma" panose="020B0604030504040204" pitchFamily="34" charset="0"/>
          <a:ea typeface="Tahoma" panose="020B0604030504040204" pitchFamily="34" charset="0"/>
          <a:cs typeface="Tahoma" panose="020B0604030504040204" pitchFamily="34" charset="0"/>
        </a:defRPr>
      </a:lvl1pPr>
    </p:titleStyle>
    <p:bodyStyle>
      <a:lvl1pPr marL="571500" indent="-342900" algn="l" defTabSz="914400" rtl="0" eaLnBrk="1" latinLnBrk="0" hangingPunct="1">
        <a:spcBef>
          <a:spcPct val="20000"/>
        </a:spcBef>
        <a:buSzPct val="130000"/>
        <a:buFont typeface="Arial" panose="020B0604020202020204" pitchFamily="34" charset="0"/>
        <a:buChar char="•"/>
        <a:defRPr sz="1600" kern="1200" baseline="0">
          <a:solidFill>
            <a:srgbClr val="000066"/>
          </a:solidFill>
          <a:latin typeface="Tahoma" panose="020B0604030504040204" pitchFamily="34" charset="0"/>
          <a:ea typeface="Tahoma" panose="020B0604030504040204" pitchFamily="34" charset="0"/>
          <a:cs typeface="Tahoma" panose="020B0604030504040204" pitchFamily="34" charset="0"/>
        </a:defRPr>
      </a:lvl1pPr>
      <a:lvl2pPr marL="800100" indent="-342900" algn="l" defTabSz="914400" rtl="0" eaLnBrk="1" latinLnBrk="0" hangingPunct="1">
        <a:spcBef>
          <a:spcPct val="20000"/>
        </a:spcBef>
        <a:buClr>
          <a:srgbClr val="000066"/>
        </a:buClr>
        <a:buSzPct val="100000"/>
        <a:buFont typeface="Courier New" panose="02070309020205020404" pitchFamily="49" charset="0"/>
        <a:buChar char="o"/>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2pPr>
      <a:lvl3pPr marL="1028700" indent="-342900" algn="l" defTabSz="914400" rtl="0" eaLnBrk="1" latinLnBrk="0" hangingPunct="1">
        <a:spcBef>
          <a:spcPct val="20000"/>
        </a:spcBef>
        <a:buClr>
          <a:srgbClr val="000066"/>
        </a:buClr>
        <a:buSzPct val="130000"/>
        <a:buFont typeface="Wingdings" panose="05000000000000000000" pitchFamily="2" charset="2"/>
        <a:buChar char="§"/>
        <a:tabLst>
          <a:tab pos="1028700" algn="l"/>
        </a:tabLst>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3pPr>
      <a:lvl4pPr marL="1257300" indent="-342900" algn="l" defTabSz="914400" rtl="0" eaLnBrk="1" latinLnBrk="0" hangingPunct="1">
        <a:spcBef>
          <a:spcPct val="20000"/>
        </a:spcBef>
        <a:buSzPct val="70000"/>
        <a:buFont typeface="Wingdings" panose="05000000000000000000" pitchFamily="2" charset="2"/>
        <a:buChar char="q"/>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4pPr>
      <a:lvl5pPr marL="1143000" indent="0" algn="l" defTabSz="914400" rtl="0" eaLnBrk="1" latinLnBrk="0" hangingPunct="1">
        <a:spcBef>
          <a:spcPct val="20000"/>
        </a:spcBef>
        <a:buSzPct val="130000"/>
        <a:buFont typeface="Arial" panose="020B0604020202020204" pitchFamily="34" charset="0"/>
        <a:buNone/>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0"/>
            <a:ext cx="7696200" cy="1493838"/>
          </a:xfrm>
          <a:prstGeom prst="rect">
            <a:avLst/>
          </a:prstGeom>
        </p:spPr>
        <p:txBody>
          <a:bodyPr vert="horz" lIns="91414" tIns="45706" rIns="91414" bIns="45706" rtlCol="0" anchor="ctr">
            <a:normAutofit/>
          </a:bodyPr>
          <a:lstStyle/>
          <a:p>
            <a:r>
              <a:rPr lang="en-US" dirty="0"/>
              <a:t>Click to edit Master title style</a:t>
            </a:r>
          </a:p>
        </p:txBody>
      </p:sp>
      <p:sp>
        <p:nvSpPr>
          <p:cNvPr id="3" name="Text Placeholder 2"/>
          <p:cNvSpPr>
            <a:spLocks noGrp="1"/>
          </p:cNvSpPr>
          <p:nvPr>
            <p:ph type="body" idx="1"/>
          </p:nvPr>
        </p:nvSpPr>
        <p:spPr>
          <a:xfrm>
            <a:off x="0" y="1600202"/>
            <a:ext cx="9144000" cy="4525963"/>
          </a:xfrm>
          <a:prstGeom prst="rect">
            <a:avLst/>
          </a:prstGeom>
        </p:spPr>
        <p:txBody>
          <a:bodyPr vert="horz" lIns="91414" tIns="45706" rIns="91414" bIns="4570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6" name="Slide Number Placeholder 5"/>
          <p:cNvSpPr>
            <a:spLocks noGrp="1"/>
          </p:cNvSpPr>
          <p:nvPr>
            <p:ph type="sldNum" sz="quarter" idx="4"/>
          </p:nvPr>
        </p:nvSpPr>
        <p:spPr>
          <a:xfrm>
            <a:off x="6999304" y="6492877"/>
            <a:ext cx="2133600" cy="365125"/>
          </a:xfrm>
          <a:prstGeom prst="rect">
            <a:avLst/>
          </a:prstGeom>
        </p:spPr>
        <p:txBody>
          <a:bodyPr vert="horz" lIns="91414" tIns="45706" rIns="91414" bIns="45706" rtlCol="0" anchor="ctr"/>
          <a:lstStyle>
            <a:lvl1pPr algn="r">
              <a:defRPr sz="10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B036D04D-623B-4086-8E34-05C2B263A1B0}" type="slidenum">
              <a:rPr lang="en-US" smtClean="0"/>
              <a:pPr/>
              <a:t>‹#›</a:t>
            </a:fld>
            <a:endParaRPr lang="en-US" dirty="0"/>
          </a:p>
        </p:txBody>
      </p:sp>
      <p:pic>
        <p:nvPicPr>
          <p:cNvPr id="7" name="Picture 9" descr="dvaseal"/>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28600" y="2286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0"/>
          <p:cNvSpPr>
            <a:spLocks noChangeArrowheads="1"/>
          </p:cNvSpPr>
          <p:nvPr userDrawn="1"/>
        </p:nvSpPr>
        <p:spPr bwMode="auto">
          <a:xfrm flipV="1">
            <a:off x="1371600" y="1447800"/>
            <a:ext cx="7315200" cy="46038"/>
          </a:xfrm>
          <a:prstGeom prst="rect">
            <a:avLst/>
          </a:prstGeom>
          <a:gradFill rotWithShape="0">
            <a:gsLst>
              <a:gs pos="0">
                <a:srgbClr val="0066CC"/>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310" tIns="45658" rIns="91310" bIns="45658"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dirty="0"/>
          </a:p>
        </p:txBody>
      </p:sp>
      <p:sp>
        <p:nvSpPr>
          <p:cNvPr id="9" name="Rectangle 11"/>
          <p:cNvSpPr>
            <a:spLocks noChangeArrowheads="1"/>
          </p:cNvSpPr>
          <p:nvPr userDrawn="1"/>
        </p:nvSpPr>
        <p:spPr bwMode="auto">
          <a:xfrm flipV="1">
            <a:off x="1524000" y="1524000"/>
            <a:ext cx="7315200" cy="46038"/>
          </a:xfrm>
          <a:prstGeom prst="rect">
            <a:avLst/>
          </a:prstGeom>
          <a:gradFill rotWithShape="0">
            <a:gsLst>
              <a:gs pos="0">
                <a:srgbClr val="FF0000"/>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310" tIns="45658" rIns="91310" bIns="45658"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dirty="0"/>
          </a:p>
        </p:txBody>
      </p:sp>
      <p:sp>
        <p:nvSpPr>
          <p:cNvPr id="10" name="Footer Placeholder 9"/>
          <p:cNvSpPr>
            <a:spLocks noGrp="1"/>
          </p:cNvSpPr>
          <p:nvPr>
            <p:ph type="ftr" sz="quarter" idx="3"/>
          </p:nvPr>
        </p:nvSpPr>
        <p:spPr>
          <a:xfrm>
            <a:off x="3124200" y="6356351"/>
            <a:ext cx="2895600" cy="365125"/>
          </a:xfrm>
          <a:prstGeom prst="rect">
            <a:avLst/>
          </a:prstGeom>
        </p:spPr>
        <p:txBody>
          <a:bodyPr vert="horz" lIns="91414" tIns="45706" rIns="91414" bIns="45706" rtlCol="0" anchor="ctr"/>
          <a:lstStyle>
            <a:lvl1pPr algn="ctr">
              <a:defRPr sz="1400">
                <a:solidFill>
                  <a:srgbClr val="000066"/>
                </a:solidFill>
                <a:latin typeface="Tahoma" panose="020B0604030504040204" pitchFamily="34" charset="0"/>
                <a:ea typeface="Tahoma" panose="020B0604030504040204" pitchFamily="34" charset="0"/>
                <a:cs typeface="Tahoma" panose="020B0604030504040204" pitchFamily="34" charset="0"/>
              </a:defRPr>
            </a:lvl1pPr>
          </a:lstStyle>
          <a:p>
            <a:r>
              <a:rPr lang="en-US" dirty="0"/>
              <a:t>VA Data Governance Council</a:t>
            </a:r>
          </a:p>
        </p:txBody>
      </p:sp>
    </p:spTree>
    <p:extLst>
      <p:ext uri="{BB962C8B-B14F-4D97-AF65-F5344CB8AC3E}">
        <p14:creationId xmlns:p14="http://schemas.microsoft.com/office/powerpoint/2010/main" val="45353623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Lst>
  <p:hf hdr="0"/>
  <p:txStyles>
    <p:titleStyle>
      <a:lvl1pPr algn="l" defTabSz="914139" rtl="0" eaLnBrk="1" latinLnBrk="0" hangingPunct="1">
        <a:spcBef>
          <a:spcPct val="0"/>
        </a:spcBef>
        <a:buNone/>
        <a:defRPr sz="2400" b="1" kern="1200">
          <a:solidFill>
            <a:srgbClr val="000066"/>
          </a:solidFill>
          <a:latin typeface="Tahoma" panose="020B0604030504040204" pitchFamily="34" charset="0"/>
          <a:ea typeface="Tahoma" panose="020B0604030504040204" pitchFamily="34" charset="0"/>
          <a:cs typeface="Tahoma" panose="020B0604030504040204" pitchFamily="34" charset="0"/>
        </a:defRPr>
      </a:lvl1pPr>
    </p:titleStyle>
    <p:bodyStyle>
      <a:lvl1pPr marL="571338" indent="-342802" algn="l" defTabSz="914139" rtl="0" eaLnBrk="1" latinLnBrk="0" hangingPunct="1">
        <a:spcBef>
          <a:spcPct val="20000"/>
        </a:spcBef>
        <a:buSzPct val="130000"/>
        <a:buFont typeface="Arial" panose="020B0604020202020204" pitchFamily="34" charset="0"/>
        <a:buChar char="•"/>
        <a:defRPr sz="1600" kern="1200" baseline="0">
          <a:solidFill>
            <a:srgbClr val="000066"/>
          </a:solidFill>
          <a:latin typeface="Tahoma" panose="020B0604030504040204" pitchFamily="34" charset="0"/>
          <a:ea typeface="Tahoma" panose="020B0604030504040204" pitchFamily="34" charset="0"/>
          <a:cs typeface="Tahoma" panose="020B0604030504040204" pitchFamily="34" charset="0"/>
        </a:defRPr>
      </a:lvl1pPr>
      <a:lvl2pPr marL="799872" indent="-342802" algn="l" defTabSz="914139" rtl="0" eaLnBrk="1" latinLnBrk="0" hangingPunct="1">
        <a:spcBef>
          <a:spcPct val="20000"/>
        </a:spcBef>
        <a:buClr>
          <a:srgbClr val="000066"/>
        </a:buClr>
        <a:buSzPct val="100000"/>
        <a:buFont typeface="Courier New" panose="02070309020205020404" pitchFamily="49" charset="0"/>
        <a:buChar char="o"/>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2pPr>
      <a:lvl3pPr marL="1028407" indent="-342802" algn="l" defTabSz="914139" rtl="0" eaLnBrk="1" latinLnBrk="0" hangingPunct="1">
        <a:spcBef>
          <a:spcPct val="20000"/>
        </a:spcBef>
        <a:buClr>
          <a:srgbClr val="000066"/>
        </a:buClr>
        <a:buSzPct val="130000"/>
        <a:buFont typeface="Wingdings" panose="05000000000000000000" pitchFamily="2" charset="2"/>
        <a:buChar char="§"/>
        <a:tabLst>
          <a:tab pos="1028407" algn="l"/>
        </a:tabLst>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3pPr>
      <a:lvl4pPr marL="1256941" indent="-342802" algn="l" defTabSz="914139" rtl="0" eaLnBrk="1" latinLnBrk="0" hangingPunct="1">
        <a:spcBef>
          <a:spcPct val="20000"/>
        </a:spcBef>
        <a:buSzPct val="70000"/>
        <a:buFont typeface="Wingdings" panose="05000000000000000000" pitchFamily="2" charset="2"/>
        <a:buChar char="q"/>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4pPr>
      <a:lvl5pPr marL="1142674" indent="0" algn="l" defTabSz="914139" rtl="0" eaLnBrk="1" latinLnBrk="0" hangingPunct="1">
        <a:spcBef>
          <a:spcPct val="20000"/>
        </a:spcBef>
        <a:buSzPct val="130000"/>
        <a:buFont typeface="Arial" panose="020B0604020202020204" pitchFamily="34" charset="0"/>
        <a:buNone/>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5pPr>
      <a:lvl6pPr marL="2513883" indent="-228534" algn="l" defTabSz="91413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52" indent="-228534" algn="l" defTabSz="91413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022" indent="-228534" algn="l" defTabSz="91413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92" indent="-228534" algn="l" defTabSz="914139"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139" rtl="0" eaLnBrk="1" latinLnBrk="0" hangingPunct="1">
        <a:defRPr sz="1800" kern="1200">
          <a:solidFill>
            <a:schemeClr val="tx1"/>
          </a:solidFill>
          <a:latin typeface="+mn-lt"/>
          <a:ea typeface="+mn-ea"/>
          <a:cs typeface="+mn-cs"/>
        </a:defRPr>
      </a:lvl1pPr>
      <a:lvl2pPr marL="457070" algn="l" defTabSz="914139" rtl="0" eaLnBrk="1" latinLnBrk="0" hangingPunct="1">
        <a:defRPr sz="1800" kern="1200">
          <a:solidFill>
            <a:schemeClr val="tx1"/>
          </a:solidFill>
          <a:latin typeface="+mn-lt"/>
          <a:ea typeface="+mn-ea"/>
          <a:cs typeface="+mn-cs"/>
        </a:defRPr>
      </a:lvl2pPr>
      <a:lvl3pPr marL="914139" algn="l" defTabSz="914139" rtl="0" eaLnBrk="1" latinLnBrk="0" hangingPunct="1">
        <a:defRPr sz="1800" kern="1200">
          <a:solidFill>
            <a:schemeClr val="tx1"/>
          </a:solidFill>
          <a:latin typeface="+mn-lt"/>
          <a:ea typeface="+mn-ea"/>
          <a:cs typeface="+mn-cs"/>
        </a:defRPr>
      </a:lvl3pPr>
      <a:lvl4pPr marL="1371208" algn="l" defTabSz="914139" rtl="0" eaLnBrk="1" latinLnBrk="0" hangingPunct="1">
        <a:defRPr sz="1800" kern="1200">
          <a:solidFill>
            <a:schemeClr val="tx1"/>
          </a:solidFill>
          <a:latin typeface="+mn-lt"/>
          <a:ea typeface="+mn-ea"/>
          <a:cs typeface="+mn-cs"/>
        </a:defRPr>
      </a:lvl4pPr>
      <a:lvl5pPr marL="1828278" algn="l" defTabSz="914139" rtl="0" eaLnBrk="1" latinLnBrk="0" hangingPunct="1">
        <a:defRPr sz="1800" kern="1200">
          <a:solidFill>
            <a:schemeClr val="tx1"/>
          </a:solidFill>
          <a:latin typeface="+mn-lt"/>
          <a:ea typeface="+mn-ea"/>
          <a:cs typeface="+mn-cs"/>
        </a:defRPr>
      </a:lvl5pPr>
      <a:lvl6pPr marL="2285348" algn="l" defTabSz="914139" rtl="0" eaLnBrk="1" latinLnBrk="0" hangingPunct="1">
        <a:defRPr sz="1800" kern="1200">
          <a:solidFill>
            <a:schemeClr val="tx1"/>
          </a:solidFill>
          <a:latin typeface="+mn-lt"/>
          <a:ea typeface="+mn-ea"/>
          <a:cs typeface="+mn-cs"/>
        </a:defRPr>
      </a:lvl6pPr>
      <a:lvl7pPr marL="2742417" algn="l" defTabSz="914139" rtl="0" eaLnBrk="1" latinLnBrk="0" hangingPunct="1">
        <a:defRPr sz="1800" kern="1200">
          <a:solidFill>
            <a:schemeClr val="tx1"/>
          </a:solidFill>
          <a:latin typeface="+mn-lt"/>
          <a:ea typeface="+mn-ea"/>
          <a:cs typeface="+mn-cs"/>
        </a:defRPr>
      </a:lvl7pPr>
      <a:lvl8pPr marL="3199487" algn="l" defTabSz="914139" rtl="0" eaLnBrk="1" latinLnBrk="0" hangingPunct="1">
        <a:defRPr sz="1800" kern="1200">
          <a:solidFill>
            <a:schemeClr val="tx1"/>
          </a:solidFill>
          <a:latin typeface="+mn-lt"/>
          <a:ea typeface="+mn-ea"/>
          <a:cs typeface="+mn-cs"/>
        </a:defRPr>
      </a:lvl8pPr>
      <a:lvl9pPr marL="3656556" algn="l" defTabSz="914139"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0"/>
            <a:ext cx="7696200" cy="14938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0" y="1600200"/>
            <a:ext cx="91440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6" name="Slide Number Placeholder 5"/>
          <p:cNvSpPr>
            <a:spLocks noGrp="1"/>
          </p:cNvSpPr>
          <p:nvPr>
            <p:ph type="sldNum" sz="quarter" idx="4"/>
          </p:nvPr>
        </p:nvSpPr>
        <p:spPr>
          <a:xfrm>
            <a:off x="6999303" y="6492875"/>
            <a:ext cx="2133600" cy="365125"/>
          </a:xfrm>
          <a:prstGeom prst="rect">
            <a:avLst/>
          </a:prstGeom>
        </p:spPr>
        <p:txBody>
          <a:bodyPr vert="horz" lIns="91440" tIns="45720" rIns="91440" bIns="45720" rtlCol="0" anchor="ctr"/>
          <a:lstStyle>
            <a:lvl1pPr algn="r">
              <a:defRPr sz="100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B036D04D-623B-4086-8E34-05C2B263A1B0}" type="slidenum">
              <a:rPr lang="en-US" smtClean="0"/>
              <a:pPr/>
              <a:t>‹#›</a:t>
            </a:fld>
            <a:endParaRPr lang="en-US" dirty="0"/>
          </a:p>
        </p:txBody>
      </p:sp>
      <p:pic>
        <p:nvPicPr>
          <p:cNvPr id="7" name="Picture 9" descr="dvaseal"/>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28600" y="2286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0"/>
          <p:cNvSpPr>
            <a:spLocks noChangeArrowheads="1"/>
          </p:cNvSpPr>
          <p:nvPr userDrawn="1"/>
        </p:nvSpPr>
        <p:spPr bwMode="auto">
          <a:xfrm flipV="1">
            <a:off x="1371600" y="1447800"/>
            <a:ext cx="7315200" cy="46038"/>
          </a:xfrm>
          <a:prstGeom prst="rect">
            <a:avLst/>
          </a:prstGeom>
          <a:gradFill rotWithShape="0">
            <a:gsLst>
              <a:gs pos="0">
                <a:srgbClr val="0066CC"/>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336" tIns="45670" rIns="91336" bIns="45670"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dirty="0"/>
          </a:p>
        </p:txBody>
      </p:sp>
      <p:sp>
        <p:nvSpPr>
          <p:cNvPr id="9" name="Rectangle 11"/>
          <p:cNvSpPr>
            <a:spLocks noChangeArrowheads="1"/>
          </p:cNvSpPr>
          <p:nvPr userDrawn="1"/>
        </p:nvSpPr>
        <p:spPr bwMode="auto">
          <a:xfrm flipV="1">
            <a:off x="1524000" y="1524000"/>
            <a:ext cx="7315200" cy="46038"/>
          </a:xfrm>
          <a:prstGeom prst="rect">
            <a:avLst/>
          </a:prstGeom>
          <a:gradFill rotWithShape="0">
            <a:gsLst>
              <a:gs pos="0">
                <a:srgbClr val="FF0000"/>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91336" tIns="45670" rIns="91336" bIns="45670"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dirty="0"/>
          </a:p>
        </p:txBody>
      </p:sp>
      <p:sp>
        <p:nvSpPr>
          <p:cNvPr id="10" name="Footer Placeholder 9"/>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rgbClr val="000066"/>
                </a:solidFill>
                <a:latin typeface="Tahoma" panose="020B0604030504040204" pitchFamily="34" charset="0"/>
                <a:ea typeface="Tahoma" panose="020B0604030504040204" pitchFamily="34" charset="0"/>
                <a:cs typeface="Tahoma" panose="020B0604030504040204" pitchFamily="34" charset="0"/>
              </a:defRPr>
            </a:lvl1pPr>
          </a:lstStyle>
          <a:p>
            <a:r>
              <a:rPr lang="en-US" dirty="0"/>
              <a:t>VA Data Governance Council</a:t>
            </a:r>
          </a:p>
        </p:txBody>
      </p:sp>
    </p:spTree>
    <p:extLst>
      <p:ext uri="{BB962C8B-B14F-4D97-AF65-F5344CB8AC3E}">
        <p14:creationId xmlns:p14="http://schemas.microsoft.com/office/powerpoint/2010/main" val="25114866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hf hdr="0"/>
  <p:txStyles>
    <p:titleStyle>
      <a:lvl1pPr algn="l" defTabSz="914400" rtl="0" eaLnBrk="1" latinLnBrk="0" hangingPunct="1">
        <a:spcBef>
          <a:spcPct val="0"/>
        </a:spcBef>
        <a:buNone/>
        <a:defRPr sz="2400" b="1" kern="1200">
          <a:solidFill>
            <a:srgbClr val="000066"/>
          </a:solidFill>
          <a:latin typeface="Tahoma" panose="020B0604030504040204" pitchFamily="34" charset="0"/>
          <a:ea typeface="Tahoma" panose="020B0604030504040204" pitchFamily="34" charset="0"/>
          <a:cs typeface="Tahoma" panose="020B0604030504040204" pitchFamily="34" charset="0"/>
        </a:defRPr>
      </a:lvl1pPr>
    </p:titleStyle>
    <p:bodyStyle>
      <a:lvl1pPr marL="571500" indent="-342900" algn="l" defTabSz="914400" rtl="0" eaLnBrk="1" latinLnBrk="0" hangingPunct="1">
        <a:spcBef>
          <a:spcPct val="20000"/>
        </a:spcBef>
        <a:buSzPct val="130000"/>
        <a:buFont typeface="Arial" panose="020B0604020202020204" pitchFamily="34" charset="0"/>
        <a:buChar char="•"/>
        <a:defRPr sz="1600" kern="1200" baseline="0">
          <a:solidFill>
            <a:srgbClr val="000066"/>
          </a:solidFill>
          <a:latin typeface="Tahoma" panose="020B0604030504040204" pitchFamily="34" charset="0"/>
          <a:ea typeface="Tahoma" panose="020B0604030504040204" pitchFamily="34" charset="0"/>
          <a:cs typeface="Tahoma" panose="020B0604030504040204" pitchFamily="34" charset="0"/>
        </a:defRPr>
      </a:lvl1pPr>
      <a:lvl2pPr marL="800100" indent="-342900" algn="l" defTabSz="914400" rtl="0" eaLnBrk="1" latinLnBrk="0" hangingPunct="1">
        <a:spcBef>
          <a:spcPct val="20000"/>
        </a:spcBef>
        <a:buClr>
          <a:srgbClr val="000066"/>
        </a:buClr>
        <a:buSzPct val="100000"/>
        <a:buFont typeface="Courier New" panose="02070309020205020404" pitchFamily="49" charset="0"/>
        <a:buChar char="o"/>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2pPr>
      <a:lvl3pPr marL="1028700" indent="-342900" algn="l" defTabSz="914400" rtl="0" eaLnBrk="1" latinLnBrk="0" hangingPunct="1">
        <a:spcBef>
          <a:spcPct val="20000"/>
        </a:spcBef>
        <a:buClr>
          <a:srgbClr val="000066"/>
        </a:buClr>
        <a:buSzPct val="130000"/>
        <a:buFont typeface="Wingdings" panose="05000000000000000000" pitchFamily="2" charset="2"/>
        <a:buChar char="§"/>
        <a:tabLst>
          <a:tab pos="1028700" algn="l"/>
        </a:tabLst>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3pPr>
      <a:lvl4pPr marL="1257300" indent="-342900" algn="l" defTabSz="914400" rtl="0" eaLnBrk="1" latinLnBrk="0" hangingPunct="1">
        <a:spcBef>
          <a:spcPct val="20000"/>
        </a:spcBef>
        <a:buSzPct val="70000"/>
        <a:buFont typeface="Wingdings" panose="05000000000000000000" pitchFamily="2" charset="2"/>
        <a:buChar char="q"/>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4pPr>
      <a:lvl5pPr marL="1143000" indent="0" algn="l" defTabSz="914400" rtl="0" eaLnBrk="1" latinLnBrk="0" hangingPunct="1">
        <a:spcBef>
          <a:spcPct val="20000"/>
        </a:spcBef>
        <a:buSzPct val="130000"/>
        <a:buFont typeface="Arial" panose="020B0604020202020204" pitchFamily="34" charset="0"/>
        <a:buNone/>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85342C-EF2D-4394-9580-D97885473CB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DEB531-B1BE-47C9-B757-5F3184D46417}"/>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1C0DEB-8F98-4066-A9A3-CF7E623B57AA}"/>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7E5EF5B-5B13-4587-A873-D61F58206EAB}" type="datetimeFigureOut">
              <a:rPr lang="en-US" smtClean="0"/>
              <a:t>7/30/2020</a:t>
            </a:fld>
            <a:endParaRPr lang="en-US"/>
          </a:p>
        </p:txBody>
      </p:sp>
      <p:sp>
        <p:nvSpPr>
          <p:cNvPr id="5" name="Footer Placeholder 4">
            <a:extLst>
              <a:ext uri="{FF2B5EF4-FFF2-40B4-BE49-F238E27FC236}">
                <a16:creationId xmlns:a16="http://schemas.microsoft.com/office/drawing/2014/main" id="{3EE4AFED-AA81-402E-90BC-C25AF51CF75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D28E7F-83F9-4CC1-A5A2-0E6FDEF8A16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57FB186-6E6D-43C8-BE22-951C625857A6}" type="slidenum">
              <a:rPr lang="en-US" smtClean="0"/>
              <a:t>‹#›</a:t>
            </a:fld>
            <a:endParaRPr lang="en-US"/>
          </a:p>
        </p:txBody>
      </p:sp>
    </p:spTree>
    <p:extLst>
      <p:ext uri="{BB962C8B-B14F-4D97-AF65-F5344CB8AC3E}">
        <p14:creationId xmlns:p14="http://schemas.microsoft.com/office/powerpoint/2010/main" val="3910521471"/>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7800" y="0"/>
            <a:ext cx="7696200" cy="1493838"/>
          </a:xfrm>
          <a:prstGeom prst="rect">
            <a:avLst/>
          </a:prstGeom>
        </p:spPr>
        <p:txBody>
          <a:bodyPr vert="horz" lIns="91414" tIns="45706" rIns="91414" bIns="45706" rtlCol="0" anchor="ctr">
            <a:normAutofit/>
          </a:bodyPr>
          <a:lstStyle/>
          <a:p>
            <a:r>
              <a:rPr lang="en-US" dirty="0"/>
              <a:t>Click to edit Master title style</a:t>
            </a:r>
          </a:p>
        </p:txBody>
      </p:sp>
      <p:sp>
        <p:nvSpPr>
          <p:cNvPr id="3" name="Text Placeholder 2"/>
          <p:cNvSpPr>
            <a:spLocks noGrp="1"/>
          </p:cNvSpPr>
          <p:nvPr>
            <p:ph type="body" idx="1"/>
          </p:nvPr>
        </p:nvSpPr>
        <p:spPr>
          <a:xfrm>
            <a:off x="0" y="1600206"/>
            <a:ext cx="9144000" cy="4525963"/>
          </a:xfrm>
          <a:prstGeom prst="rect">
            <a:avLst/>
          </a:prstGeom>
        </p:spPr>
        <p:txBody>
          <a:bodyPr vert="horz" lIns="91414" tIns="45706" rIns="91414" bIns="45706"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6" name="Slide Number Placeholder 5"/>
          <p:cNvSpPr>
            <a:spLocks noGrp="1"/>
          </p:cNvSpPr>
          <p:nvPr>
            <p:ph type="sldNum" sz="quarter" idx="4"/>
          </p:nvPr>
        </p:nvSpPr>
        <p:spPr>
          <a:xfrm>
            <a:off x="6999304" y="6492883"/>
            <a:ext cx="2133600" cy="365125"/>
          </a:xfrm>
          <a:prstGeom prst="rect">
            <a:avLst/>
          </a:prstGeom>
        </p:spPr>
        <p:txBody>
          <a:bodyPr vert="horz" lIns="91414" tIns="45706" rIns="91414" bIns="45706" rtlCol="0" anchor="ctr"/>
          <a:lstStyle>
            <a:lvl1pPr algn="r">
              <a:defRPr sz="75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fld id="{B036D04D-623B-4086-8E34-05C2B263A1B0}" type="slidenum">
              <a:rPr lang="en-US" smtClean="0">
                <a:solidFill>
                  <a:prstClr val="black"/>
                </a:solidFill>
              </a:rPr>
              <a:pPr/>
              <a:t>‹#›</a:t>
            </a:fld>
            <a:endParaRPr lang="en-US" dirty="0">
              <a:solidFill>
                <a:prstClr val="black"/>
              </a:solidFill>
            </a:endParaRPr>
          </a:p>
        </p:txBody>
      </p:sp>
      <p:pic>
        <p:nvPicPr>
          <p:cNvPr id="7" name="Picture 9" descr="dvaseal"/>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228600" y="2286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0"/>
          <p:cNvSpPr>
            <a:spLocks noChangeArrowheads="1"/>
          </p:cNvSpPr>
          <p:nvPr userDrawn="1"/>
        </p:nvSpPr>
        <p:spPr bwMode="auto">
          <a:xfrm flipV="1">
            <a:off x="1371600" y="1447800"/>
            <a:ext cx="7315200" cy="46038"/>
          </a:xfrm>
          <a:prstGeom prst="rect">
            <a:avLst/>
          </a:prstGeom>
          <a:gradFill rotWithShape="0">
            <a:gsLst>
              <a:gs pos="0">
                <a:srgbClr val="0066CC"/>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68483" tIns="34244" rIns="68483" bIns="34244"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sz="1800" dirty="0">
              <a:solidFill>
                <a:prstClr val="black"/>
              </a:solidFill>
            </a:endParaRPr>
          </a:p>
        </p:txBody>
      </p:sp>
      <p:sp>
        <p:nvSpPr>
          <p:cNvPr id="9" name="Rectangle 11"/>
          <p:cNvSpPr>
            <a:spLocks noChangeArrowheads="1"/>
          </p:cNvSpPr>
          <p:nvPr userDrawn="1"/>
        </p:nvSpPr>
        <p:spPr bwMode="auto">
          <a:xfrm flipV="1">
            <a:off x="1524000" y="1524000"/>
            <a:ext cx="7315200" cy="46038"/>
          </a:xfrm>
          <a:prstGeom prst="rect">
            <a:avLst/>
          </a:prstGeom>
          <a:gradFill rotWithShape="0">
            <a:gsLst>
              <a:gs pos="0">
                <a:srgbClr val="FF0000"/>
              </a:gs>
              <a:gs pos="100000">
                <a:schemeClr val="bg1"/>
              </a:gs>
            </a:gsLst>
            <a:lin ang="0" scaled="1"/>
          </a:gra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68483" tIns="34244" rIns="68483" bIns="34244" anchor="ctr"/>
          <a:lstStyle>
            <a:lvl1pPr eaLnBrk="0" hangingPunct="0">
              <a:defRPr sz="2400">
                <a:solidFill>
                  <a:schemeClr val="tx1"/>
                </a:solidFill>
                <a:latin typeface="Times New Roman" pitchFamily="18" charset="0"/>
                <a:ea typeface="ＭＳ Ｐゴシック" pitchFamily="34" charset="-128"/>
              </a:defRPr>
            </a:lvl1pPr>
            <a:lvl2pPr marL="742950" indent="-285750" eaLnBrk="0" hangingPunct="0">
              <a:defRPr sz="2400">
                <a:solidFill>
                  <a:schemeClr val="tx1"/>
                </a:solidFill>
                <a:latin typeface="Times New Roman" pitchFamily="18" charset="0"/>
                <a:ea typeface="ＭＳ Ｐゴシック" pitchFamily="34" charset="-128"/>
              </a:defRPr>
            </a:lvl2pPr>
            <a:lvl3pPr marL="1143000" indent="-228600" eaLnBrk="0" hangingPunct="0">
              <a:defRPr sz="2400">
                <a:solidFill>
                  <a:schemeClr val="tx1"/>
                </a:solidFill>
                <a:latin typeface="Times New Roman" pitchFamily="18" charset="0"/>
                <a:ea typeface="ＭＳ Ｐゴシック" pitchFamily="34" charset="-128"/>
              </a:defRPr>
            </a:lvl3pPr>
            <a:lvl4pPr marL="1600200" indent="-228600" eaLnBrk="0" hangingPunct="0">
              <a:defRPr sz="2400">
                <a:solidFill>
                  <a:schemeClr val="tx1"/>
                </a:solidFill>
                <a:latin typeface="Times New Roman" pitchFamily="18" charset="0"/>
                <a:ea typeface="ＭＳ Ｐゴシック" pitchFamily="34" charset="-128"/>
              </a:defRPr>
            </a:lvl4pPr>
            <a:lvl5pPr marL="2057400" indent="-228600" eaLnBrk="0" hangingPunct="0">
              <a:defRPr sz="24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ＭＳ Ｐゴシック" pitchFamily="34" charset="-128"/>
              </a:defRPr>
            </a:lvl9pPr>
          </a:lstStyle>
          <a:p>
            <a:pPr eaLnBrk="1" hangingPunct="1">
              <a:defRPr/>
            </a:pPr>
            <a:endParaRPr lang="en-US" altLang="en-US" sz="1800" dirty="0">
              <a:solidFill>
                <a:prstClr val="black"/>
              </a:solidFill>
            </a:endParaRPr>
          </a:p>
        </p:txBody>
      </p:sp>
      <p:sp>
        <p:nvSpPr>
          <p:cNvPr id="10" name="Footer Placeholder 9"/>
          <p:cNvSpPr>
            <a:spLocks noGrp="1"/>
          </p:cNvSpPr>
          <p:nvPr>
            <p:ph type="ftr" sz="quarter" idx="3"/>
          </p:nvPr>
        </p:nvSpPr>
        <p:spPr>
          <a:xfrm>
            <a:off x="3124200" y="6356357"/>
            <a:ext cx="2895600" cy="365125"/>
          </a:xfrm>
          <a:prstGeom prst="rect">
            <a:avLst/>
          </a:prstGeom>
        </p:spPr>
        <p:txBody>
          <a:bodyPr vert="horz" lIns="91414" tIns="45706" rIns="91414" bIns="45706" rtlCol="0" anchor="ctr"/>
          <a:lstStyle>
            <a:lvl1pPr algn="ctr">
              <a:defRPr sz="1050">
                <a:solidFill>
                  <a:srgbClr val="000066"/>
                </a:solidFill>
                <a:latin typeface="Tahoma" panose="020B0604030504040204" pitchFamily="34" charset="0"/>
                <a:ea typeface="Tahoma" panose="020B0604030504040204" pitchFamily="34" charset="0"/>
                <a:cs typeface="Tahoma" panose="020B0604030504040204" pitchFamily="34" charset="0"/>
              </a:defRPr>
            </a:lvl1pPr>
          </a:lstStyle>
          <a:p>
            <a:r>
              <a:rPr lang="en-US" dirty="0"/>
              <a:t>VA Data Governance Council</a:t>
            </a:r>
          </a:p>
        </p:txBody>
      </p:sp>
    </p:spTree>
    <p:extLst>
      <p:ext uri="{BB962C8B-B14F-4D97-AF65-F5344CB8AC3E}">
        <p14:creationId xmlns:p14="http://schemas.microsoft.com/office/powerpoint/2010/main" val="4097079874"/>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Lst>
  <p:hf hdr="0"/>
  <p:txStyles>
    <p:titleStyle>
      <a:lvl1pPr algn="l" defTabSz="685587" rtl="0" eaLnBrk="1" latinLnBrk="0" hangingPunct="1">
        <a:spcBef>
          <a:spcPct val="0"/>
        </a:spcBef>
        <a:buNone/>
        <a:defRPr sz="1800" b="1" kern="1200">
          <a:solidFill>
            <a:srgbClr val="000066"/>
          </a:solidFill>
          <a:latin typeface="Tahoma" panose="020B0604030504040204" pitchFamily="34" charset="0"/>
          <a:ea typeface="Tahoma" panose="020B0604030504040204" pitchFamily="34" charset="0"/>
          <a:cs typeface="Tahoma" panose="020B0604030504040204" pitchFamily="34" charset="0"/>
        </a:defRPr>
      </a:lvl1pPr>
    </p:titleStyle>
    <p:bodyStyle>
      <a:lvl1pPr marL="428493" indent="-257096" algn="l" defTabSz="685587" rtl="0" eaLnBrk="1" latinLnBrk="0" hangingPunct="1">
        <a:spcBef>
          <a:spcPct val="20000"/>
        </a:spcBef>
        <a:buSzPct val="130000"/>
        <a:buFont typeface="Arial" panose="020B0604020202020204" pitchFamily="34" charset="0"/>
        <a:buChar char="•"/>
        <a:defRPr sz="1200" kern="1200" baseline="0">
          <a:solidFill>
            <a:srgbClr val="000066"/>
          </a:solidFill>
          <a:latin typeface="Tahoma" panose="020B0604030504040204" pitchFamily="34" charset="0"/>
          <a:ea typeface="Tahoma" panose="020B0604030504040204" pitchFamily="34" charset="0"/>
          <a:cs typeface="Tahoma" panose="020B0604030504040204" pitchFamily="34" charset="0"/>
        </a:defRPr>
      </a:lvl1pPr>
      <a:lvl2pPr marL="599889" indent="-257096" algn="l" defTabSz="685587" rtl="0" eaLnBrk="1" latinLnBrk="0" hangingPunct="1">
        <a:spcBef>
          <a:spcPct val="20000"/>
        </a:spcBef>
        <a:buClr>
          <a:srgbClr val="000066"/>
        </a:buClr>
        <a:buSzPct val="100000"/>
        <a:buFont typeface="Courier New" panose="02070309020205020404" pitchFamily="49" charset="0"/>
        <a:buChar char="o"/>
        <a:defRPr sz="1050" kern="1200">
          <a:solidFill>
            <a:srgbClr val="000066"/>
          </a:solidFill>
          <a:latin typeface="Tahoma" panose="020B0604030504040204" pitchFamily="34" charset="0"/>
          <a:ea typeface="Tahoma" panose="020B0604030504040204" pitchFamily="34" charset="0"/>
          <a:cs typeface="Tahoma" panose="020B0604030504040204" pitchFamily="34" charset="0"/>
        </a:defRPr>
      </a:lvl2pPr>
      <a:lvl3pPr marL="771286" indent="-257096" algn="l" defTabSz="685587" rtl="0" eaLnBrk="1" latinLnBrk="0" hangingPunct="1">
        <a:spcBef>
          <a:spcPct val="20000"/>
        </a:spcBef>
        <a:buClr>
          <a:srgbClr val="000066"/>
        </a:buClr>
        <a:buSzPct val="130000"/>
        <a:buFont typeface="Wingdings" panose="05000000000000000000" pitchFamily="2" charset="2"/>
        <a:buChar char="§"/>
        <a:tabLst>
          <a:tab pos="771286" algn="l"/>
        </a:tabLst>
        <a:defRPr sz="900" kern="1200">
          <a:solidFill>
            <a:srgbClr val="000066"/>
          </a:solidFill>
          <a:latin typeface="Tahoma" panose="020B0604030504040204" pitchFamily="34" charset="0"/>
          <a:ea typeface="Tahoma" panose="020B0604030504040204" pitchFamily="34" charset="0"/>
          <a:cs typeface="Tahoma" panose="020B0604030504040204" pitchFamily="34" charset="0"/>
        </a:defRPr>
      </a:lvl3pPr>
      <a:lvl4pPr marL="942683" indent="-257096" algn="l" defTabSz="685587" rtl="0" eaLnBrk="1" latinLnBrk="0" hangingPunct="1">
        <a:spcBef>
          <a:spcPct val="20000"/>
        </a:spcBef>
        <a:buSzPct val="70000"/>
        <a:buFont typeface="Wingdings" panose="05000000000000000000" pitchFamily="2" charset="2"/>
        <a:buChar char="q"/>
        <a:defRPr sz="900" kern="1200">
          <a:solidFill>
            <a:srgbClr val="000066"/>
          </a:solidFill>
          <a:latin typeface="Tahoma" panose="020B0604030504040204" pitchFamily="34" charset="0"/>
          <a:ea typeface="Tahoma" panose="020B0604030504040204" pitchFamily="34" charset="0"/>
          <a:cs typeface="Tahoma" panose="020B0604030504040204" pitchFamily="34" charset="0"/>
        </a:defRPr>
      </a:lvl4pPr>
      <a:lvl5pPr marL="856985" indent="0" algn="l" defTabSz="685587" rtl="0" eaLnBrk="1" latinLnBrk="0" hangingPunct="1">
        <a:spcBef>
          <a:spcPct val="20000"/>
        </a:spcBef>
        <a:buSzPct val="130000"/>
        <a:buFont typeface="Arial" panose="020B0604020202020204" pitchFamily="34" charset="0"/>
        <a:buNone/>
        <a:defRPr sz="1050" kern="1200">
          <a:solidFill>
            <a:srgbClr val="000066"/>
          </a:solidFill>
          <a:latin typeface="Tahoma" panose="020B0604030504040204" pitchFamily="34" charset="0"/>
          <a:ea typeface="Tahoma" panose="020B0604030504040204" pitchFamily="34" charset="0"/>
          <a:cs typeface="Tahoma" panose="020B0604030504040204" pitchFamily="34" charset="0"/>
        </a:defRPr>
      </a:lvl5pPr>
      <a:lvl6pPr marL="1885365" indent="-171397" algn="l" defTabSz="685587"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159" indent="-171397" algn="l" defTabSz="685587"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0953" indent="-171397" algn="l" defTabSz="685587"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3746" indent="-171397" algn="l" defTabSz="685587"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587" rtl="0" eaLnBrk="1" latinLnBrk="0" hangingPunct="1">
        <a:defRPr sz="1350" kern="1200">
          <a:solidFill>
            <a:schemeClr val="tx1"/>
          </a:solidFill>
          <a:latin typeface="+mn-lt"/>
          <a:ea typeface="+mn-ea"/>
          <a:cs typeface="+mn-cs"/>
        </a:defRPr>
      </a:lvl1pPr>
      <a:lvl2pPr marL="342794" algn="l" defTabSz="685587" rtl="0" eaLnBrk="1" latinLnBrk="0" hangingPunct="1">
        <a:defRPr sz="1350" kern="1200">
          <a:solidFill>
            <a:schemeClr val="tx1"/>
          </a:solidFill>
          <a:latin typeface="+mn-lt"/>
          <a:ea typeface="+mn-ea"/>
          <a:cs typeface="+mn-cs"/>
        </a:defRPr>
      </a:lvl2pPr>
      <a:lvl3pPr marL="685587" algn="l" defTabSz="685587" rtl="0" eaLnBrk="1" latinLnBrk="0" hangingPunct="1">
        <a:defRPr sz="1350" kern="1200">
          <a:solidFill>
            <a:schemeClr val="tx1"/>
          </a:solidFill>
          <a:latin typeface="+mn-lt"/>
          <a:ea typeface="+mn-ea"/>
          <a:cs typeface="+mn-cs"/>
        </a:defRPr>
      </a:lvl3pPr>
      <a:lvl4pPr marL="1028381" algn="l" defTabSz="685587" rtl="0" eaLnBrk="1" latinLnBrk="0" hangingPunct="1">
        <a:defRPr sz="1350" kern="1200">
          <a:solidFill>
            <a:schemeClr val="tx1"/>
          </a:solidFill>
          <a:latin typeface="+mn-lt"/>
          <a:ea typeface="+mn-ea"/>
          <a:cs typeface="+mn-cs"/>
        </a:defRPr>
      </a:lvl4pPr>
      <a:lvl5pPr marL="1371175" algn="l" defTabSz="685587" rtl="0" eaLnBrk="1" latinLnBrk="0" hangingPunct="1">
        <a:defRPr sz="1350" kern="1200">
          <a:solidFill>
            <a:schemeClr val="tx1"/>
          </a:solidFill>
          <a:latin typeface="+mn-lt"/>
          <a:ea typeface="+mn-ea"/>
          <a:cs typeface="+mn-cs"/>
        </a:defRPr>
      </a:lvl5pPr>
      <a:lvl6pPr marL="1713968" algn="l" defTabSz="685587" rtl="0" eaLnBrk="1" latinLnBrk="0" hangingPunct="1">
        <a:defRPr sz="1350" kern="1200">
          <a:solidFill>
            <a:schemeClr val="tx1"/>
          </a:solidFill>
          <a:latin typeface="+mn-lt"/>
          <a:ea typeface="+mn-ea"/>
          <a:cs typeface="+mn-cs"/>
        </a:defRPr>
      </a:lvl6pPr>
      <a:lvl7pPr marL="2056762" algn="l" defTabSz="685587" rtl="0" eaLnBrk="1" latinLnBrk="0" hangingPunct="1">
        <a:defRPr sz="1350" kern="1200">
          <a:solidFill>
            <a:schemeClr val="tx1"/>
          </a:solidFill>
          <a:latin typeface="+mn-lt"/>
          <a:ea typeface="+mn-ea"/>
          <a:cs typeface="+mn-cs"/>
        </a:defRPr>
      </a:lvl7pPr>
      <a:lvl8pPr marL="2399555" algn="l" defTabSz="685587" rtl="0" eaLnBrk="1" latinLnBrk="0" hangingPunct="1">
        <a:defRPr sz="1350" kern="1200">
          <a:solidFill>
            <a:schemeClr val="tx1"/>
          </a:solidFill>
          <a:latin typeface="+mn-lt"/>
          <a:ea typeface="+mn-ea"/>
          <a:cs typeface="+mn-cs"/>
        </a:defRPr>
      </a:lvl8pPr>
      <a:lvl9pPr marL="2742349" algn="l" defTabSz="68558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6.tmp"/><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55477-8847-48F1-916A-0B8F1D094927}"/>
              </a:ext>
            </a:extLst>
          </p:cNvPr>
          <p:cNvSpPr txBox="1"/>
          <p:nvPr/>
        </p:nvSpPr>
        <p:spPr>
          <a:xfrm>
            <a:off x="304800" y="3429000"/>
            <a:ext cx="8686800" cy="830997"/>
          </a:xfrm>
          <a:prstGeom prst="rect">
            <a:avLst/>
          </a:prstGeom>
          <a:noFill/>
        </p:spPr>
        <p:txBody>
          <a:bodyPr wrap="square" rtlCol="0">
            <a:spAutoFit/>
          </a:bodyPr>
          <a:lstStyle/>
          <a:p>
            <a:pPr algn="ctr"/>
            <a:r>
              <a:rPr lang="en-US" sz="2800" b="1" dirty="0">
                <a:solidFill>
                  <a:schemeClr val="tx2">
                    <a:lumMod val="75000"/>
                  </a:schemeClr>
                </a:solidFill>
                <a:latin typeface="Arial" panose="020B0604020202020204" pitchFamily="34" charset="0"/>
                <a:cs typeface="Arial" panose="020B0604020202020204" pitchFamily="34" charset="0"/>
              </a:rPr>
              <a:t>Data Scientists and Data Managers count in VA</a:t>
            </a:r>
          </a:p>
          <a:p>
            <a:pPr algn="ctr"/>
            <a:r>
              <a:rPr lang="en-US" sz="2000" b="1" dirty="0">
                <a:solidFill>
                  <a:schemeClr val="tx2">
                    <a:lumMod val="75000"/>
                  </a:schemeClr>
                </a:solidFill>
                <a:latin typeface="Arial" panose="020B0604020202020204" pitchFamily="34" charset="0"/>
                <a:cs typeface="Arial" panose="020B0604020202020204" pitchFamily="34" charset="0"/>
              </a:rPr>
              <a:t>By the Roles and Responsibilities Workgroup</a:t>
            </a:r>
          </a:p>
        </p:txBody>
      </p:sp>
      <p:sp>
        <p:nvSpPr>
          <p:cNvPr id="3" name="TextBox 2">
            <a:extLst>
              <a:ext uri="{FF2B5EF4-FFF2-40B4-BE49-F238E27FC236}">
                <a16:creationId xmlns:a16="http://schemas.microsoft.com/office/drawing/2014/main" id="{70147A4C-9E89-4AD2-A0BA-8B3C5FD8235E}"/>
              </a:ext>
            </a:extLst>
          </p:cNvPr>
          <p:cNvSpPr txBox="1"/>
          <p:nvPr/>
        </p:nvSpPr>
        <p:spPr>
          <a:xfrm>
            <a:off x="1371600" y="5181600"/>
            <a:ext cx="7620000" cy="400110"/>
          </a:xfrm>
          <a:prstGeom prst="rect">
            <a:avLst/>
          </a:prstGeom>
          <a:noFill/>
        </p:spPr>
        <p:txBody>
          <a:bodyPr wrap="square" rtlCol="0">
            <a:spAutoFit/>
          </a:bodyPr>
          <a:lstStyle/>
          <a:p>
            <a:pPr algn="r"/>
            <a:r>
              <a:rPr lang="en-US" sz="2000" b="1" dirty="0">
                <a:latin typeface="Arial" panose="020B0604020202020204" pitchFamily="34" charset="0"/>
                <a:cs typeface="Arial" panose="020B0604020202020204" pitchFamily="34" charset="0"/>
              </a:rPr>
              <a:t>July 28, 2020</a:t>
            </a:r>
          </a:p>
        </p:txBody>
      </p:sp>
    </p:spTree>
    <p:extLst>
      <p:ext uri="{BB962C8B-B14F-4D97-AF65-F5344CB8AC3E}">
        <p14:creationId xmlns:p14="http://schemas.microsoft.com/office/powerpoint/2010/main" val="18271244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CF51-280F-4E54-AEBC-B4CBE76944D2}"/>
              </a:ext>
            </a:extLst>
          </p:cNvPr>
          <p:cNvSpPr>
            <a:spLocks noGrp="1"/>
          </p:cNvSpPr>
          <p:nvPr>
            <p:ph type="title"/>
          </p:nvPr>
        </p:nvSpPr>
        <p:spPr>
          <a:xfrm>
            <a:off x="1" y="0"/>
            <a:ext cx="9144000" cy="685800"/>
          </a:xfrm>
        </p:spPr>
        <p:txBody>
          <a:bodyPr>
            <a:noAutofit/>
          </a:bodyPr>
          <a:lstStyle/>
          <a:p>
            <a:r>
              <a:rPr lang="en-US" sz="2400" b="1" dirty="0">
                <a:solidFill>
                  <a:srgbClr val="000066"/>
                </a:solidFill>
                <a:latin typeface="Tahoma"/>
                <a:ea typeface="ＭＳ Ｐゴシック" pitchFamily="-72" charset="-128"/>
              </a:rPr>
              <a:t>Detailed Requirements for Supporting Data Infrastructure</a:t>
            </a:r>
          </a:p>
        </p:txBody>
      </p:sp>
      <p:graphicFrame>
        <p:nvGraphicFramePr>
          <p:cNvPr id="4" name="Table 3">
            <a:extLst>
              <a:ext uri="{FF2B5EF4-FFF2-40B4-BE49-F238E27FC236}">
                <a16:creationId xmlns:a16="http://schemas.microsoft.com/office/drawing/2014/main" id="{DA942A04-8F9B-468A-B453-64720127B419}"/>
              </a:ext>
            </a:extLst>
          </p:cNvPr>
          <p:cNvGraphicFramePr>
            <a:graphicFrameLocks noGrp="1"/>
          </p:cNvGraphicFramePr>
          <p:nvPr>
            <p:extLst>
              <p:ext uri="{D42A27DB-BD31-4B8C-83A1-F6EECF244321}">
                <p14:modId xmlns:p14="http://schemas.microsoft.com/office/powerpoint/2010/main" val="1337034946"/>
              </p:ext>
            </p:extLst>
          </p:nvPr>
        </p:nvGraphicFramePr>
        <p:xfrm>
          <a:off x="1" y="685800"/>
          <a:ext cx="9143999" cy="6172201"/>
        </p:xfrm>
        <a:graphic>
          <a:graphicData uri="http://schemas.openxmlformats.org/drawingml/2006/table">
            <a:tbl>
              <a:tblPr firstRow="1" bandRow="1">
                <a:tableStyleId>{5C22544A-7EE6-4342-B048-85BDC9FD1C3A}</a:tableStyleId>
              </a:tblPr>
              <a:tblGrid>
                <a:gridCol w="2541796">
                  <a:extLst>
                    <a:ext uri="{9D8B030D-6E8A-4147-A177-3AD203B41FA5}">
                      <a16:colId xmlns:a16="http://schemas.microsoft.com/office/drawing/2014/main" val="4167093117"/>
                    </a:ext>
                  </a:extLst>
                </a:gridCol>
                <a:gridCol w="3217896">
                  <a:extLst>
                    <a:ext uri="{9D8B030D-6E8A-4147-A177-3AD203B41FA5}">
                      <a16:colId xmlns:a16="http://schemas.microsoft.com/office/drawing/2014/main" val="3923625945"/>
                    </a:ext>
                  </a:extLst>
                </a:gridCol>
                <a:gridCol w="3384307">
                  <a:extLst>
                    <a:ext uri="{9D8B030D-6E8A-4147-A177-3AD203B41FA5}">
                      <a16:colId xmlns:a16="http://schemas.microsoft.com/office/drawing/2014/main" val="11122211"/>
                    </a:ext>
                  </a:extLst>
                </a:gridCol>
              </a:tblGrid>
              <a:tr h="436226">
                <a:tc>
                  <a:txBody>
                    <a:bodyPr/>
                    <a:lstStyle/>
                    <a:p>
                      <a:pPr algn="ctr"/>
                      <a:r>
                        <a:rPr lang="en-US" sz="1600" dirty="0"/>
                        <a:t>Data Analyst</a:t>
                      </a:r>
                    </a:p>
                  </a:txBody>
                  <a:tcPr marL="68580" marR="68580" marT="34290" marB="34290"/>
                </a:tc>
                <a:tc>
                  <a:txBody>
                    <a:bodyPr/>
                    <a:lstStyle/>
                    <a:p>
                      <a:pPr algn="ctr"/>
                      <a:r>
                        <a:rPr lang="en-US" sz="1400" dirty="0"/>
                        <a:t>Data Scientist Intermediate (Junior) </a:t>
                      </a:r>
                    </a:p>
                  </a:txBody>
                  <a:tcPr marL="68580" marR="68580" marT="34290" marB="34290"/>
                </a:tc>
                <a:tc>
                  <a:txBody>
                    <a:bodyPr/>
                    <a:lstStyle/>
                    <a:p>
                      <a:pPr algn="ctr"/>
                      <a:r>
                        <a:rPr lang="en-US" sz="1400" dirty="0"/>
                        <a:t>Data Scientists Advanced (Senior</a:t>
                      </a:r>
                      <a:r>
                        <a:rPr lang="en-US" sz="1000" dirty="0"/>
                        <a:t>)</a:t>
                      </a:r>
                    </a:p>
                  </a:txBody>
                  <a:tcPr marL="68580" marR="68580" marT="34290" marB="34290"/>
                </a:tc>
                <a:extLst>
                  <a:ext uri="{0D108BD9-81ED-4DB2-BD59-A6C34878D82A}">
                    <a16:rowId xmlns:a16="http://schemas.microsoft.com/office/drawing/2014/main" val="2365898062"/>
                  </a:ext>
                </a:extLst>
              </a:tr>
              <a:tr h="301991">
                <a:tc gridSpan="3">
                  <a:txBody>
                    <a:bodyPr/>
                    <a:lstStyle/>
                    <a:p>
                      <a:pPr algn="ctr"/>
                      <a:r>
                        <a:rPr lang="en-US" sz="1300" b="1" dirty="0"/>
                        <a:t>Access Management and Control</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1382424"/>
                  </a:ext>
                </a:extLst>
              </a:tr>
              <a:tr h="1404679">
                <a:tc>
                  <a:txBody>
                    <a:bodyPr/>
                    <a:lstStyle/>
                    <a:p>
                      <a:pPr marL="285750" indent="-285750" algn="l">
                        <a:buFont typeface="Arial" panose="020B0604020202020204" pitchFamily="34" charset="0"/>
                        <a:buChar char="•"/>
                      </a:pPr>
                      <a:r>
                        <a:rPr lang="en-US" sz="1100" dirty="0">
                          <a:latin typeface="+mn-lt"/>
                        </a:rPr>
                        <a:t>Consults with the data modeler and data scientists to determine the data to be used in the analysis </a:t>
                      </a:r>
                      <a:r>
                        <a:rPr lang="en-US" sz="1100" kern="1200" dirty="0">
                          <a:solidFill>
                            <a:schemeClr val="dk1"/>
                          </a:solidFill>
                          <a:latin typeface="+mn-lt"/>
                          <a:ea typeface="+mn-ea"/>
                          <a:cs typeface="+mn-cs"/>
                        </a:rPr>
                        <a:t>to solve a business </a:t>
                      </a:r>
                      <a:r>
                        <a:rPr lang="en-US" sz="1100" dirty="0">
                          <a:latin typeface="+mn-lt"/>
                        </a:rPr>
                        <a:t>problem. </a:t>
                      </a:r>
                      <a:endParaRPr lang="en-US" sz="1100" dirty="0">
                        <a:solidFill>
                          <a:srgbClr val="FF0000"/>
                        </a:solidFill>
                        <a:latin typeface="+mn-lt"/>
                      </a:endParaRPr>
                    </a:p>
                  </a:txBody>
                  <a:tcPr marL="68580" marR="68580" marT="34290" marB="34290"/>
                </a:tc>
                <a:tc>
                  <a:txBody>
                    <a:bodyPr/>
                    <a:lstStyle/>
                    <a:p>
                      <a:pPr marL="285750" indent="-285750" algn="l">
                        <a:buFont typeface="Arial" panose="020B0604020202020204" pitchFamily="34" charset="0"/>
                        <a:buChar char="•"/>
                      </a:pPr>
                      <a:r>
                        <a:rPr lang="en-US" sz="1100" kern="1200" dirty="0">
                          <a:solidFill>
                            <a:schemeClr val="dk1"/>
                          </a:solidFill>
                          <a:latin typeface="+mn-lt"/>
                          <a:ea typeface="+mn-ea"/>
                          <a:cs typeface="+mn-cs"/>
                        </a:rPr>
                        <a:t>Qualifies where information may be sourced from or what information, external to the organization, may be used in support of the use case.</a:t>
                      </a:r>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latin typeface="+mn-lt"/>
                          <a:ea typeface="+mn-ea"/>
                          <a:cs typeface="+mn-cs"/>
                        </a:rPr>
                        <a:t>Works with the Data Steward to ensure that the information used lends itself to the intended use by having relevant data properties, is correctly structured, and </a:t>
                      </a:r>
                      <a:r>
                        <a:rPr lang="en-US" sz="1100" kern="1200">
                          <a:solidFill>
                            <a:schemeClr val="dk1"/>
                          </a:solidFill>
                          <a:latin typeface="+mn-lt"/>
                          <a:ea typeface="+mn-ea"/>
                          <a:cs typeface="+mn-cs"/>
                        </a:rPr>
                        <a:t>kept in </a:t>
                      </a:r>
                      <a:r>
                        <a:rPr lang="en-US" sz="1100" kern="1200" dirty="0">
                          <a:solidFill>
                            <a:schemeClr val="dk1"/>
                          </a:solidFill>
                          <a:latin typeface="+mn-lt"/>
                          <a:ea typeface="+mn-ea"/>
                          <a:cs typeface="+mn-cs"/>
                        </a:rPr>
                        <a:t>compliance with the regulatory and security policies in place. Organizes data in source systems, catalogues key properties required to update/upkeep functionality.</a:t>
                      </a:r>
                    </a:p>
                  </a:txBody>
                  <a:tcPr marL="68580" marR="68580" marT="34290" marB="34290"/>
                </a:tc>
                <a:extLst>
                  <a:ext uri="{0D108BD9-81ED-4DB2-BD59-A6C34878D82A}">
                    <a16:rowId xmlns:a16="http://schemas.microsoft.com/office/drawing/2014/main" val="2789117927"/>
                  </a:ext>
                </a:extLst>
              </a:tr>
              <a:tr h="301991">
                <a:tc gridSpan="3">
                  <a:txBody>
                    <a:bodyPr/>
                    <a:lstStyle/>
                    <a:p>
                      <a:pPr marL="0" indent="0" algn="ctr" defTabSz="914400" rtl="0" eaLnBrk="1" latinLnBrk="0" hangingPunct="1">
                        <a:buFont typeface="Arial" panose="020B0604020202020204" pitchFamily="34" charset="0"/>
                        <a:buNone/>
                      </a:pPr>
                      <a:r>
                        <a:rPr lang="en-US" sz="1200" b="1" kern="1200" dirty="0">
                          <a:solidFill>
                            <a:schemeClr val="dk1"/>
                          </a:solidFill>
                          <a:latin typeface="+mn-lt"/>
                          <a:ea typeface="+mn-ea"/>
                          <a:cs typeface="+mn-cs"/>
                        </a:rPr>
                        <a:t>Quantification</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32354822"/>
                  </a:ext>
                </a:extLst>
              </a:tr>
              <a:tr h="620529">
                <a:tc>
                  <a:txBody>
                    <a:bodyPr/>
                    <a:lstStyle/>
                    <a:p>
                      <a:pPr marL="285750" indent="-285750" algn="l">
                        <a:buFont typeface="Arial" panose="020B0604020202020204" pitchFamily="34" charset="0"/>
                        <a:buChar char="•"/>
                      </a:pPr>
                      <a:r>
                        <a:rPr lang="en-US" sz="1100" kern="1200" dirty="0">
                          <a:solidFill>
                            <a:schemeClr val="dk1"/>
                          </a:solidFill>
                          <a:latin typeface="+mn-lt"/>
                          <a:ea typeface="+mn-ea"/>
                          <a:cs typeface="+mn-cs"/>
                        </a:rPr>
                        <a:t>Conducts tasks and provides support to tasks involved in the implementation of design. </a:t>
                      </a:r>
                    </a:p>
                  </a:txBody>
                  <a:tcPr marL="68580" marR="68580" marT="34290" marB="34290"/>
                </a:tc>
                <a:tc>
                  <a:txBody>
                    <a:bodyPr/>
                    <a:lstStyle/>
                    <a:p>
                      <a:pPr marL="285750"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Implements the design of the analytic work required to solve the question of interest.  </a:t>
                      </a:r>
                    </a:p>
                  </a:txBody>
                  <a:tcPr marL="68580" marR="68580" marT="34290" marB="34290"/>
                </a:tc>
                <a:tc>
                  <a:txBody>
                    <a:bodyPr/>
                    <a:lstStyle/>
                    <a:p>
                      <a:pPr marL="285750"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Designs and oversees all aspects of data-analytic work required to answer the business questions</a:t>
                      </a:r>
                    </a:p>
                  </a:txBody>
                  <a:tcPr marL="68580" marR="68580" marT="34290" marB="34290"/>
                </a:tc>
                <a:extLst>
                  <a:ext uri="{0D108BD9-81ED-4DB2-BD59-A6C34878D82A}">
                    <a16:rowId xmlns:a16="http://schemas.microsoft.com/office/drawing/2014/main" val="1250394760"/>
                  </a:ext>
                </a:extLst>
              </a:tr>
              <a:tr h="301991">
                <a:tc gridSpan="3">
                  <a:txBody>
                    <a:bodyPr/>
                    <a:lstStyle/>
                    <a:p>
                      <a:pPr marL="0" indent="0" algn="ctr" defTabSz="914400" rtl="0" eaLnBrk="1" latinLnBrk="0" hangingPunct="1">
                        <a:buFont typeface="Arial" panose="020B0604020202020204" pitchFamily="34" charset="0"/>
                        <a:buNone/>
                      </a:pPr>
                      <a:r>
                        <a:rPr lang="en-US" sz="1200" b="1" kern="1200" dirty="0">
                          <a:solidFill>
                            <a:schemeClr val="dk1"/>
                          </a:solidFill>
                          <a:latin typeface="+mn-lt"/>
                          <a:ea typeface="+mn-ea"/>
                          <a:cs typeface="+mn-cs"/>
                        </a:rPr>
                        <a:t>Policies, Standards and Procedures</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51187629"/>
                  </a:ext>
                </a:extLst>
              </a:tr>
              <a:tr h="2804794">
                <a:tc>
                  <a:txBody>
                    <a:bodyPr/>
                    <a:lstStyle/>
                    <a:p>
                      <a:pPr marL="285750" indent="-285750" algn="l" defTabSz="914400" rtl="0" eaLnBrk="1" latinLnBrk="0" hangingPunct="1">
                        <a:buFont typeface="Arial" panose="020B0604020202020204" pitchFamily="34" charset="0"/>
                        <a:buChar char="•"/>
                      </a:pPr>
                      <a:r>
                        <a:rPr lang="en-US" sz="1100" b="0" kern="1200" dirty="0">
                          <a:solidFill>
                            <a:schemeClr val="dk1"/>
                          </a:solidFill>
                          <a:latin typeface="+mn-lt"/>
                          <a:ea typeface="+mn-ea"/>
                          <a:cs typeface="+mn-cs"/>
                        </a:rPr>
                        <a:t>Collaborates with the data steward to ensure that the information used is processed and reported according to valid/established data-analytic methods, follows the compliance, access management, and control policies and that it meets the data quality qualification and assurance requirements of the Subject Area. </a:t>
                      </a:r>
                    </a:p>
                    <a:p>
                      <a:pPr marL="285750" indent="-285750" algn="l" defTabSz="914400" rtl="0" eaLnBrk="1" latinLnBrk="0" hangingPunct="1">
                        <a:buFont typeface="Arial" panose="020B0604020202020204" pitchFamily="34" charset="0"/>
                        <a:buChar char="•"/>
                      </a:pPr>
                      <a:r>
                        <a:rPr lang="en-US" sz="1100" b="0" kern="1200" dirty="0">
                          <a:solidFill>
                            <a:schemeClr val="dk1"/>
                          </a:solidFill>
                          <a:latin typeface="+mn-lt"/>
                          <a:ea typeface="+mn-ea"/>
                          <a:cs typeface="+mn-cs"/>
                        </a:rPr>
                        <a:t>Recommends ongoing improvements to methods and algorithms that reflect  valid/established data-analytic methods and lead to valid findings, including new information.</a:t>
                      </a:r>
                    </a:p>
                  </a:txBody>
                  <a:tcPr marL="68580" marR="68580" marT="34290" marB="34290"/>
                </a:tc>
                <a:tc>
                  <a:txBody>
                    <a:bodyPr/>
                    <a:lstStyle/>
                    <a:p>
                      <a:pPr marL="285750" indent="-285750" algn="l">
                        <a:buFont typeface="Arial" panose="020B0604020202020204" pitchFamily="34" charset="0"/>
                        <a:buChar char="•"/>
                      </a:pPr>
                      <a:r>
                        <a:rPr lang="en-US" sz="1100" b="0" i="0" u="none" strike="noStrike" kern="1200" baseline="0" dirty="0">
                          <a:solidFill>
                            <a:schemeClr val="dk1"/>
                          </a:solidFill>
                          <a:latin typeface="+mn-lt"/>
                          <a:ea typeface="+mn-ea"/>
                          <a:cs typeface="+mn-cs"/>
                        </a:rPr>
                        <a:t>Collaborates with the Data Steward to ensure that the information used follows the compliance, access management, and control policies and meets the data quality qualification and assurance requirements of Subject Area. </a:t>
                      </a:r>
                    </a:p>
                    <a:p>
                      <a:pPr marL="285750" indent="-285750" algn="l">
                        <a:buFont typeface="Arial" panose="020B0604020202020204" pitchFamily="34" charset="0"/>
                        <a:buChar char="•"/>
                      </a:pPr>
                      <a:r>
                        <a:rPr lang="en-US" sz="1100" b="0" i="0" u="none" strike="noStrike" kern="1200" baseline="0" dirty="0">
                          <a:solidFill>
                            <a:schemeClr val="dk1"/>
                          </a:solidFill>
                          <a:latin typeface="+mn-lt"/>
                          <a:ea typeface="+mn-ea"/>
                          <a:cs typeface="+mn-cs"/>
                        </a:rPr>
                        <a:t>Partners with the Data Stewards to define the data quality expectation in the context of the specific use case.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chemeClr val="dk1"/>
                          </a:solidFill>
                          <a:latin typeface="+mn-lt"/>
                          <a:ea typeface="+mn-ea"/>
                          <a:cs typeface="+mn-cs"/>
                        </a:rPr>
                        <a:t>Recommends ongoing improvements to methods and algorithms that reflect novel/original applications of established data-analytic methods and lead to valid findings, including highly influential new information for clients.</a:t>
                      </a:r>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chemeClr val="dk1"/>
                          </a:solidFill>
                          <a:latin typeface="+mn-lt"/>
                          <a:ea typeface="+mn-ea"/>
                          <a:cs typeface="+mn-cs"/>
                        </a:rPr>
                        <a:t>Develops required/recommended practices and standards of analytic usage and access control policies and systems in collaboration with the Data Steward.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chemeClr val="dk1"/>
                          </a:solidFill>
                          <a:latin typeface="+mn-lt"/>
                          <a:ea typeface="+mn-ea"/>
                          <a:cs typeface="+mn-cs"/>
                        </a:rPr>
                        <a:t>Partners with the Data Stewards in continuous improvement processes impacting data quality in the context of the specific use case.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chemeClr val="dk1"/>
                          </a:solidFill>
                          <a:latin typeface="+mn-lt"/>
                          <a:ea typeface="+mn-ea"/>
                          <a:cs typeface="+mn-cs"/>
                        </a:rPr>
                        <a:t>Recommends and implements ongoing improvements to methods and algorithms that reflect novel/original applications of established data-analytic methods and lead to valid findings, including highly influential new information.</a:t>
                      </a:r>
                    </a:p>
                    <a:p>
                      <a:pPr marL="285750" indent="-285750" algn="l">
                        <a:buFont typeface="Arial" panose="020B0604020202020204" pitchFamily="34" charset="0"/>
                        <a:buChar char="•"/>
                      </a:pPr>
                      <a:r>
                        <a:rPr lang="en-US" sz="1100" b="0" i="0" u="none" strike="noStrike" kern="1200" baseline="0" dirty="0">
                          <a:solidFill>
                            <a:schemeClr val="dk1"/>
                          </a:solidFill>
                          <a:latin typeface="+mn-lt"/>
                          <a:ea typeface="+mn-ea"/>
                          <a:cs typeface="+mn-cs"/>
                        </a:rPr>
                        <a:t>Sets forth the data-analytic requirements and guidelines for strategically important information analysis.</a:t>
                      </a:r>
                    </a:p>
                  </a:txBody>
                  <a:tcPr marL="68580" marR="68580" marT="34290" marB="34290"/>
                </a:tc>
                <a:extLst>
                  <a:ext uri="{0D108BD9-81ED-4DB2-BD59-A6C34878D82A}">
                    <a16:rowId xmlns:a16="http://schemas.microsoft.com/office/drawing/2014/main" val="849044923"/>
                  </a:ext>
                </a:extLst>
              </a:tr>
            </a:tbl>
          </a:graphicData>
        </a:graphic>
      </p:graphicFrame>
      <p:sp>
        <p:nvSpPr>
          <p:cNvPr id="5" name="Slide Number Placeholder 3">
            <a:extLst>
              <a:ext uri="{FF2B5EF4-FFF2-40B4-BE49-F238E27FC236}">
                <a16:creationId xmlns:a16="http://schemas.microsoft.com/office/drawing/2014/main" id="{BEF0387E-BEA1-4055-9FA0-AD9860719E1C}"/>
              </a:ext>
            </a:extLst>
          </p:cNvPr>
          <p:cNvSpPr>
            <a:spLocks noGrp="1"/>
          </p:cNvSpPr>
          <p:nvPr>
            <p:ph type="sldNum" sz="quarter" idx="12"/>
          </p:nvPr>
        </p:nvSpPr>
        <p:spPr>
          <a:xfrm>
            <a:off x="6999304" y="6492879"/>
            <a:ext cx="2133600" cy="365125"/>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036D04D-623B-4086-8E34-05C2B263A1B0}" type="slidenum">
              <a:rPr kumimoji="0" lang="en-US" sz="1000" b="0"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10</a:t>
            </a:fld>
            <a:endParaRPr kumimoji="0" lang="en-US" sz="7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1294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CF51-280F-4E54-AEBC-B4CBE76944D2}"/>
              </a:ext>
            </a:extLst>
          </p:cNvPr>
          <p:cNvSpPr>
            <a:spLocks noGrp="1"/>
          </p:cNvSpPr>
          <p:nvPr>
            <p:ph type="title"/>
          </p:nvPr>
        </p:nvSpPr>
        <p:spPr>
          <a:xfrm>
            <a:off x="0" y="0"/>
            <a:ext cx="9144000" cy="889832"/>
          </a:xfrm>
        </p:spPr>
        <p:txBody>
          <a:bodyPr>
            <a:noAutofit/>
          </a:bodyPr>
          <a:lstStyle/>
          <a:p>
            <a:r>
              <a:rPr lang="en-US" sz="2400" b="1" dirty="0">
                <a:solidFill>
                  <a:srgbClr val="000066"/>
                </a:solidFill>
                <a:latin typeface="Tahoma"/>
                <a:ea typeface="ＭＳ Ｐゴシック" pitchFamily="-72" charset="-128"/>
              </a:rPr>
              <a:t>Detailed Requirements Description for Client Interface &amp; Organizational Support</a:t>
            </a:r>
          </a:p>
        </p:txBody>
      </p:sp>
      <p:graphicFrame>
        <p:nvGraphicFramePr>
          <p:cNvPr id="4" name="Table 3">
            <a:extLst>
              <a:ext uri="{FF2B5EF4-FFF2-40B4-BE49-F238E27FC236}">
                <a16:creationId xmlns:a16="http://schemas.microsoft.com/office/drawing/2014/main" id="{DA942A04-8F9B-468A-B453-64720127B419}"/>
              </a:ext>
            </a:extLst>
          </p:cNvPr>
          <p:cNvGraphicFramePr>
            <a:graphicFrameLocks noGrp="1"/>
          </p:cNvGraphicFramePr>
          <p:nvPr/>
        </p:nvGraphicFramePr>
        <p:xfrm>
          <a:off x="0" y="889832"/>
          <a:ext cx="9144001" cy="5968168"/>
        </p:xfrm>
        <a:graphic>
          <a:graphicData uri="http://schemas.openxmlformats.org/drawingml/2006/table">
            <a:tbl>
              <a:tblPr firstRow="1" bandRow="1">
                <a:tableStyleId>{5C22544A-7EE6-4342-B048-85BDC9FD1C3A}</a:tableStyleId>
              </a:tblPr>
              <a:tblGrid>
                <a:gridCol w="2571750">
                  <a:extLst>
                    <a:ext uri="{9D8B030D-6E8A-4147-A177-3AD203B41FA5}">
                      <a16:colId xmlns:a16="http://schemas.microsoft.com/office/drawing/2014/main" val="4167093117"/>
                    </a:ext>
                  </a:extLst>
                </a:gridCol>
                <a:gridCol w="2760345">
                  <a:extLst>
                    <a:ext uri="{9D8B030D-6E8A-4147-A177-3AD203B41FA5}">
                      <a16:colId xmlns:a16="http://schemas.microsoft.com/office/drawing/2014/main" val="1168885723"/>
                    </a:ext>
                  </a:extLst>
                </a:gridCol>
                <a:gridCol w="3811906">
                  <a:extLst>
                    <a:ext uri="{9D8B030D-6E8A-4147-A177-3AD203B41FA5}">
                      <a16:colId xmlns:a16="http://schemas.microsoft.com/office/drawing/2014/main" val="2609011407"/>
                    </a:ext>
                  </a:extLst>
                </a:gridCol>
              </a:tblGrid>
              <a:tr h="393581">
                <a:tc>
                  <a:txBody>
                    <a:bodyPr/>
                    <a:lstStyle/>
                    <a:p>
                      <a:pPr algn="ctr"/>
                      <a:r>
                        <a:rPr lang="en-US" sz="1400" b="1" kern="1200" dirty="0">
                          <a:solidFill>
                            <a:schemeClr val="lt1"/>
                          </a:solidFill>
                          <a:latin typeface="+mn-lt"/>
                          <a:ea typeface="+mn-ea"/>
                          <a:cs typeface="+mn-cs"/>
                        </a:rPr>
                        <a:t>Data Analyst</a:t>
                      </a:r>
                    </a:p>
                  </a:txBody>
                  <a:tcPr marL="68580" marR="68580" marT="34290" marB="34290"/>
                </a:tc>
                <a:tc>
                  <a:txBody>
                    <a:bodyPr/>
                    <a:lstStyle/>
                    <a:p>
                      <a:pPr algn="ctr"/>
                      <a:r>
                        <a:rPr lang="en-US" sz="1400" dirty="0"/>
                        <a:t>Data Scientist Intermediate (Junior) </a:t>
                      </a:r>
                    </a:p>
                  </a:txBody>
                  <a:tcPr marL="68580" marR="68580" marT="34290" marB="34290"/>
                </a:tc>
                <a:tc>
                  <a:txBody>
                    <a:bodyPr/>
                    <a:lstStyle/>
                    <a:p>
                      <a:pPr marL="0" algn="ctr" defTabSz="685800" rtl="0" eaLnBrk="1" latinLnBrk="0" hangingPunct="1"/>
                      <a:r>
                        <a:rPr lang="en-US" sz="1400" b="1" kern="1200" dirty="0">
                          <a:solidFill>
                            <a:schemeClr val="lt1"/>
                          </a:solidFill>
                          <a:latin typeface="+mn-lt"/>
                          <a:ea typeface="+mn-ea"/>
                          <a:cs typeface="+mn-cs"/>
                        </a:rPr>
                        <a:t>Data Scientists Advanced (Senior)</a:t>
                      </a:r>
                    </a:p>
                  </a:txBody>
                  <a:tcPr marL="68580" marR="68580" marT="34290" marB="34290"/>
                </a:tc>
                <a:extLst>
                  <a:ext uri="{0D108BD9-81ED-4DB2-BD59-A6C34878D82A}">
                    <a16:rowId xmlns:a16="http://schemas.microsoft.com/office/drawing/2014/main" val="2365898062"/>
                  </a:ext>
                </a:extLst>
              </a:tr>
              <a:tr h="272469">
                <a:tc gridSpan="3">
                  <a:txBody>
                    <a:bodyPr/>
                    <a:lstStyle/>
                    <a:p>
                      <a:pPr algn="ctr"/>
                      <a:r>
                        <a:rPr lang="en-US" sz="1200" b="1" dirty="0"/>
                        <a:t>Communications and Presentations</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1382424"/>
                  </a:ext>
                </a:extLst>
              </a:tr>
              <a:tr h="3271040">
                <a:tc>
                  <a:txBody>
                    <a:bodyPr/>
                    <a:lstStyle/>
                    <a:p>
                      <a:pPr marL="285750" indent="-285750" algn="l">
                        <a:buFont typeface="Arial" panose="020B0604020202020204" pitchFamily="34" charset="0"/>
                        <a:buChar char="•"/>
                      </a:pPr>
                      <a:r>
                        <a:rPr lang="en-US" sz="1100" kern="1200" dirty="0">
                          <a:solidFill>
                            <a:schemeClr val="dk1"/>
                          </a:solidFill>
                          <a:latin typeface="+mn-lt"/>
                          <a:ea typeface="+mn-ea"/>
                          <a:cs typeface="+mn-cs"/>
                        </a:rPr>
                        <a:t>Presents and depicts the rationale of their findings in easy to understand terms for the business, including basic visualization (e.g. static reports, graphs).</a:t>
                      </a:r>
                    </a:p>
                    <a:p>
                      <a:pPr marL="285750" indent="-285750" algn="l">
                        <a:buFont typeface="Arial" panose="020B0604020202020204" pitchFamily="34" charset="0"/>
                        <a:buChar char="•"/>
                      </a:pPr>
                      <a:r>
                        <a:rPr lang="en-US" sz="1100" kern="1200" dirty="0">
                          <a:solidFill>
                            <a:schemeClr val="dk1"/>
                          </a:solidFill>
                          <a:latin typeface="+mn-lt"/>
                          <a:ea typeface="+mn-ea"/>
                          <a:cs typeface="+mn-cs"/>
                        </a:rPr>
                        <a:t>Presents back results that contradict common belief, if needed.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kern="1200" dirty="0">
                          <a:solidFill>
                            <a:schemeClr val="dk1"/>
                          </a:solidFill>
                          <a:latin typeface="+mn-lt"/>
                          <a:ea typeface="+mn-ea"/>
                          <a:cs typeface="+mn-cs"/>
                        </a:rPr>
                        <a:t>Communicates and works with business subject matter experts, e.g. clearly explains the methods used for establishing findings, including any limitations of these methods and findings</a:t>
                      </a:r>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Presents and depicts the rationale of their findings in easy to understand terms for the business</a:t>
                      </a:r>
                      <a:r>
                        <a:rPr kumimoji="0" lang="en-US" sz="1100" b="0" i="0" u="none" strike="noStrike" kern="1200" cap="none" spc="0" normalizeH="0" baseline="0" dirty="0">
                          <a:ln>
                            <a:noFill/>
                          </a:ln>
                          <a:solidFill>
                            <a:prstClr val="black"/>
                          </a:solidFill>
                          <a:effectLst/>
                          <a:uLnTx/>
                          <a:uFillTx/>
                          <a:latin typeface="+mn-lt"/>
                          <a:ea typeface="+mn-ea"/>
                          <a:cs typeface="+mn-cs"/>
                        </a:rPr>
                        <a:t>, including some advanced visualization (e.g. static reports customized to different user  audiences, graphs that reflect more than descriptive data properties—e.g. </a:t>
                      </a:r>
                      <a:r>
                        <a:rPr kumimoji="0" lang="en-US" sz="1100" b="0" i="0" u="none" strike="noStrike" kern="1200" cap="none" spc="0" normalizeH="0" baseline="0" dirty="0" err="1">
                          <a:ln>
                            <a:noFill/>
                          </a:ln>
                          <a:solidFill>
                            <a:prstClr val="black"/>
                          </a:solidFill>
                          <a:effectLst/>
                          <a:uLnTx/>
                          <a:uFillTx/>
                          <a:latin typeface="+mn-lt"/>
                          <a:ea typeface="+mn-ea"/>
                          <a:cs typeface="+mn-cs"/>
                        </a:rPr>
                        <a:t>corrigrams</a:t>
                      </a:r>
                      <a:r>
                        <a:rPr kumimoji="0" lang="en-US" sz="1100" b="0" i="0" u="none" strike="noStrike" kern="1200" cap="none" spc="0" normalizeH="0" baseline="0" dirty="0">
                          <a:ln>
                            <a:noFill/>
                          </a:ln>
                          <a:solidFill>
                            <a:prstClr val="black"/>
                          </a:solidFill>
                          <a:effectLst/>
                          <a:uLnTx/>
                          <a:uFillTx/>
                          <a:latin typeface="+mn-lt"/>
                          <a:ea typeface="+mn-ea"/>
                          <a:cs typeface="+mn-cs"/>
                        </a:rPr>
                        <a:t>, logical models)</a:t>
                      </a:r>
                      <a:r>
                        <a:rPr kumimoji="0" lang="en-US" sz="1100" b="0" i="0" u="none" strike="noStrike" kern="1200" cap="none" spc="0" normalizeH="0" baseline="0" noProof="0" dirty="0">
                          <a:ln>
                            <a:noFill/>
                          </a:ln>
                          <a:solidFill>
                            <a:prstClr val="black"/>
                          </a:solidFill>
                          <a:effectLst/>
                          <a:uLnTx/>
                          <a:uFillTx/>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Presents back results that contradict common belief, if needed.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Communicates and works with business subject matter experts, </a:t>
                      </a:r>
                      <a:r>
                        <a:rPr kumimoji="0" lang="en-US" sz="1100" b="0" i="0" u="none" strike="noStrike" kern="1200" cap="none" spc="0" normalizeH="0" baseline="0" dirty="0">
                          <a:ln>
                            <a:noFill/>
                          </a:ln>
                          <a:solidFill>
                            <a:prstClr val="black"/>
                          </a:solidFill>
                          <a:effectLst/>
                          <a:uLnTx/>
                          <a:uFillTx/>
                          <a:latin typeface="+mn-lt"/>
                          <a:ea typeface="+mn-ea"/>
                          <a:cs typeface="+mn-cs"/>
                        </a:rPr>
                        <a:t>e.g. clearly explains the methods used for establishing findings, proposes novel methods that overcome these limitations, and explains methodology (e.g. comparisons of benefits/limits across several methods viable for answering clients’ questions)</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prstClr val="black"/>
                          </a:solidFill>
                          <a:effectLst/>
                          <a:uLnTx/>
                          <a:uFillTx/>
                          <a:latin typeface="+mn-lt"/>
                          <a:ea typeface="+mn-ea"/>
                          <a:cs typeface="+mn-cs"/>
                        </a:rPr>
                        <a:t>Presents and depicts the rationale of their findings in easy to understand terms for the business</a:t>
                      </a:r>
                      <a:r>
                        <a:rPr kumimoji="0" lang="en-US" sz="1100" b="0" i="0" u="none" strike="noStrike" kern="1200" cap="none" spc="0" normalizeH="0" baseline="0" dirty="0">
                          <a:ln>
                            <a:noFill/>
                          </a:ln>
                          <a:solidFill>
                            <a:prstClr val="black"/>
                          </a:solidFill>
                          <a:effectLst/>
                          <a:uLnTx/>
                          <a:uFillTx/>
                          <a:latin typeface="+mn-lt"/>
                          <a:ea typeface="+mn-ea"/>
                          <a:cs typeface="+mn-cs"/>
                        </a:rPr>
                        <a:t>, including state-of-the-art visualization (e.g. automated interactive customized reports, responsive scalable graphs embedded in different formats)</a:t>
                      </a:r>
                      <a:r>
                        <a:rPr kumimoji="0" lang="en-US" sz="1100" b="0" i="0" u="none" strike="noStrike" kern="1200" cap="none" spc="0" normalizeH="0" baseline="0" noProof="0" dirty="0">
                          <a:ln>
                            <a:noFill/>
                          </a:ln>
                          <a:solidFill>
                            <a:prstClr val="black"/>
                          </a:solidFill>
                          <a:effectLst/>
                          <a:uLnTx/>
                          <a:uFillTx/>
                          <a:latin typeface="+mn-lt"/>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dirty="0">
                          <a:ln>
                            <a:noFill/>
                          </a:ln>
                          <a:solidFill>
                            <a:prstClr val="black"/>
                          </a:solidFill>
                          <a:effectLst/>
                          <a:uLnTx/>
                          <a:uFillTx/>
                          <a:latin typeface="+mn-lt"/>
                          <a:ea typeface="+mn-ea"/>
                          <a:cs typeface="+mn-cs"/>
                        </a:rPr>
                        <a:t>Provide analysis of outliers and interpret results that contradicts common beliefs.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dirty="0">
                          <a:ln>
                            <a:noFill/>
                          </a:ln>
                          <a:solidFill>
                            <a:prstClr val="black"/>
                          </a:solidFill>
                          <a:effectLst/>
                          <a:uLnTx/>
                          <a:uFillTx/>
                          <a:latin typeface="+mn-lt"/>
                          <a:ea typeface="+mn-ea"/>
                          <a:cs typeface="+mn-cs"/>
                        </a:rPr>
                        <a:t>Communicates and works with business subject matter experts and organizational leadership, e.g. explains and recommends best methods to be used for establishing findings of interest, coordinates and collaborates around implementing these methods.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dirty="0">
                          <a:ln>
                            <a:noFill/>
                          </a:ln>
                          <a:solidFill>
                            <a:prstClr val="black"/>
                          </a:solidFill>
                          <a:effectLst/>
                          <a:uLnTx/>
                          <a:uFillTx/>
                          <a:latin typeface="+mn-lt"/>
                          <a:ea typeface="+mn-ea"/>
                          <a:cs typeface="+mn-cs"/>
                        </a:rPr>
                        <a:t>Educates the organization both from data-analytic and the business perspectives on new approaches to obtain data-based answers to client questions.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100" b="0" i="0" u="none" strike="noStrike" kern="1200" cap="none" spc="0" normalizeH="0" baseline="0" dirty="0">
                          <a:ln>
                            <a:noFill/>
                          </a:ln>
                          <a:solidFill>
                            <a:prstClr val="black"/>
                          </a:solidFill>
                          <a:effectLst/>
                          <a:uLnTx/>
                          <a:uFillTx/>
                          <a:latin typeface="+mn-lt"/>
                          <a:ea typeface="+mn-ea"/>
                          <a:cs typeface="+mn-cs"/>
                        </a:rPr>
                        <a:t>Helps the organization understand the principles behind the data-based decision support process to drive organizational buy-in.</a:t>
                      </a:r>
                      <a:endParaRPr kumimoji="0" lang="en-US" sz="1100" b="0" i="0" u="none" strike="noStrike" kern="1200" cap="none" spc="0" normalizeH="0" baseline="0" noProof="0" dirty="0">
                        <a:ln>
                          <a:noFill/>
                        </a:ln>
                        <a:solidFill>
                          <a:prstClr val="black"/>
                        </a:solidFill>
                        <a:effectLst/>
                        <a:uLnTx/>
                        <a:uFillTx/>
                        <a:latin typeface="+mn-lt"/>
                        <a:ea typeface="+mn-ea"/>
                        <a:cs typeface="+mn-cs"/>
                      </a:endParaRPr>
                    </a:p>
                  </a:txBody>
                  <a:tcPr marL="68580" marR="68580" marT="34290" marB="34290"/>
                </a:tc>
                <a:extLst>
                  <a:ext uri="{0D108BD9-81ED-4DB2-BD59-A6C34878D82A}">
                    <a16:rowId xmlns:a16="http://schemas.microsoft.com/office/drawing/2014/main" val="2789117927"/>
                  </a:ext>
                </a:extLst>
              </a:tr>
              <a:tr h="272469">
                <a:tc gridSpan="3">
                  <a:txBody>
                    <a:bodyPr/>
                    <a:lstStyle/>
                    <a:p>
                      <a:pPr marL="0" indent="0" algn="ctr" defTabSz="914400" rtl="0" eaLnBrk="1" latinLnBrk="0" hangingPunct="1">
                        <a:buFont typeface="Arial" panose="020B0604020202020204" pitchFamily="34" charset="0"/>
                        <a:buNone/>
                      </a:pPr>
                      <a:r>
                        <a:rPr lang="en-US" sz="1200" b="1" kern="1200" dirty="0">
                          <a:solidFill>
                            <a:schemeClr val="dk1"/>
                          </a:solidFill>
                          <a:latin typeface="+mn-lt"/>
                          <a:ea typeface="+mn-ea"/>
                          <a:cs typeface="+mn-cs"/>
                        </a:rPr>
                        <a:t>Performance</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32354822"/>
                  </a:ext>
                </a:extLst>
              </a:tr>
              <a:tr h="911601">
                <a:tc>
                  <a:txBody>
                    <a:bodyPr/>
                    <a:lstStyle/>
                    <a:p>
                      <a:pPr marL="285750" indent="-285750" algn="l">
                        <a:buFont typeface="Arial" panose="020B0604020202020204" pitchFamily="34" charset="0"/>
                        <a:buChar char="•"/>
                      </a:pPr>
                      <a:r>
                        <a:rPr lang="en-US" sz="1100" kern="1200" dirty="0">
                          <a:solidFill>
                            <a:schemeClr val="dk1"/>
                          </a:solidFill>
                          <a:latin typeface="+mn-lt"/>
                          <a:ea typeface="+mn-ea"/>
                          <a:cs typeface="+mn-cs"/>
                        </a:rPr>
                        <a:t>Provides on-going tracking and monitoring of basic/established parameters of data-based performance of decision systems and statistical models</a:t>
                      </a:r>
                    </a:p>
                  </a:txBody>
                  <a:tcPr marL="68580" marR="68580" marT="34290" marB="34290"/>
                </a:tc>
                <a:tc>
                  <a:txBody>
                    <a:bodyPr/>
                    <a:lstStyle/>
                    <a:p>
                      <a:pPr marL="285750"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Helps identify gaps and needed improvements in on-going tracking and monitoring of data-based performance of decision systems and statistical models</a:t>
                      </a:r>
                    </a:p>
                  </a:txBody>
                  <a:tcPr marL="68580" marR="68580" marT="34290" marB="34290"/>
                </a:tc>
                <a:tc>
                  <a:txBody>
                    <a:bodyPr/>
                    <a:lstStyle/>
                    <a:p>
                      <a:pPr marL="285750"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Creates the tracking and monitoring mechanisms of data-based performance for business processes, decision systems and statistical models.</a:t>
                      </a:r>
                    </a:p>
                  </a:txBody>
                  <a:tcPr marL="68580" marR="68580" marT="34290" marB="34290"/>
                </a:tc>
                <a:extLst>
                  <a:ext uri="{0D108BD9-81ED-4DB2-BD59-A6C34878D82A}">
                    <a16:rowId xmlns:a16="http://schemas.microsoft.com/office/drawing/2014/main" val="1250394760"/>
                  </a:ext>
                </a:extLst>
              </a:tr>
              <a:tr h="272469">
                <a:tc gridSpan="3">
                  <a:txBody>
                    <a:bodyPr/>
                    <a:lstStyle/>
                    <a:p>
                      <a:pPr marL="0" indent="0" algn="ctr" defTabSz="914400" rtl="0" eaLnBrk="1" latinLnBrk="0" hangingPunct="1">
                        <a:buFont typeface="Arial" panose="020B0604020202020204" pitchFamily="34" charset="0"/>
                        <a:buNone/>
                      </a:pPr>
                      <a:r>
                        <a:rPr lang="en-US" sz="1200" b="1" kern="1200" dirty="0">
                          <a:solidFill>
                            <a:schemeClr val="dk1"/>
                          </a:solidFill>
                          <a:latin typeface="+mn-lt"/>
                          <a:ea typeface="+mn-ea"/>
                          <a:cs typeface="+mn-cs"/>
                        </a:rPr>
                        <a:t>Organizational Support</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51187629"/>
                  </a:ext>
                </a:extLst>
              </a:tr>
              <a:tr h="574539">
                <a:tc>
                  <a:txBody>
                    <a:bodyPr/>
                    <a:lstStyle/>
                    <a:p>
                      <a:pPr marL="285750"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Implements enhancements and fixes to analytic and decision-making systems as needed </a:t>
                      </a:r>
                    </a:p>
                  </a:txBody>
                  <a:tcPr marL="68580" marR="68580" marT="34290" marB="34290"/>
                </a:tc>
                <a:tc>
                  <a:txBody>
                    <a:bodyPr/>
                    <a:lstStyle/>
                    <a:p>
                      <a:pPr marL="285750"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Troubleshoots and implements enhancements and fixes to analytic and decision-making systems as needed.</a:t>
                      </a:r>
                      <a:endParaRPr lang="en-US" sz="1100" b="0" kern="1200" dirty="0">
                        <a:solidFill>
                          <a:schemeClr val="dk1"/>
                        </a:solidFill>
                        <a:latin typeface="+mn-lt"/>
                        <a:ea typeface="+mn-ea"/>
                        <a:cs typeface="+mn-cs"/>
                      </a:endParaRPr>
                    </a:p>
                  </a:txBody>
                  <a:tcPr marL="68580" marR="68580" marT="34290" marB="34290"/>
                </a:tc>
                <a:tc>
                  <a:txBody>
                    <a:bodyPr/>
                    <a:lstStyle/>
                    <a:p>
                      <a:pPr marL="285750" indent="-285750" algn="l">
                        <a:buFont typeface="Arial" panose="020B0604020202020204" pitchFamily="34" charset="0"/>
                        <a:buChar char="•"/>
                      </a:pPr>
                      <a:r>
                        <a:rPr lang="en-US" sz="1100" kern="1200" dirty="0">
                          <a:solidFill>
                            <a:schemeClr val="dk1"/>
                          </a:solidFill>
                          <a:latin typeface="+mn-lt"/>
                          <a:ea typeface="+mn-ea"/>
                          <a:cs typeface="+mn-cs"/>
                        </a:rPr>
                        <a:t>Leads the proactive identification, design and deployment of enhancements and fixes to analytic and decision-making systems as needed.</a:t>
                      </a:r>
                      <a:endParaRPr lang="en-US" sz="1100" b="0" i="0" u="none" strike="noStrike" kern="1200" baseline="0" dirty="0">
                        <a:solidFill>
                          <a:schemeClr val="dk1"/>
                        </a:solidFill>
                        <a:latin typeface="+mn-lt"/>
                        <a:ea typeface="+mn-ea"/>
                        <a:cs typeface="+mn-cs"/>
                      </a:endParaRPr>
                    </a:p>
                  </a:txBody>
                  <a:tcPr marL="68580" marR="68580" marT="34290" marB="34290"/>
                </a:tc>
                <a:extLst>
                  <a:ext uri="{0D108BD9-81ED-4DB2-BD59-A6C34878D82A}">
                    <a16:rowId xmlns:a16="http://schemas.microsoft.com/office/drawing/2014/main" val="849044923"/>
                  </a:ext>
                </a:extLst>
              </a:tr>
            </a:tbl>
          </a:graphicData>
        </a:graphic>
      </p:graphicFrame>
    </p:spTree>
    <p:extLst>
      <p:ext uri="{BB962C8B-B14F-4D97-AF65-F5344CB8AC3E}">
        <p14:creationId xmlns:p14="http://schemas.microsoft.com/office/powerpoint/2010/main" val="31643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2516CFA-65A7-4E78-BAF2-F437E0567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4583843-30E4-4091-87E1-A4A4965105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2" name="Group 31">
            <a:extLst>
              <a:ext uri="{FF2B5EF4-FFF2-40B4-BE49-F238E27FC236}">
                <a16:creationId xmlns:a16="http://schemas.microsoft.com/office/drawing/2014/main" id="{AE0D2D7F-1DF5-4798-9E63-A71E2D1588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71714" y="0"/>
            <a:ext cx="3872286" cy="3153018"/>
            <a:chOff x="6867015" y="-1"/>
            <a:chExt cx="5324985" cy="3251912"/>
          </a:xfrm>
          <a:solidFill>
            <a:schemeClr val="accent5">
              <a:alpha val="10000"/>
            </a:schemeClr>
          </a:solidFill>
        </p:grpSpPr>
        <p:sp>
          <p:nvSpPr>
            <p:cNvPr id="33" name="Freeform: Shape 32">
              <a:extLst>
                <a:ext uri="{FF2B5EF4-FFF2-40B4-BE49-F238E27FC236}">
                  <a16:creationId xmlns:a16="http://schemas.microsoft.com/office/drawing/2014/main" id="{D197D003-D6F2-4203-A495-66907856AF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5D0A62B1-BB9A-43BD-81CD-1400F6A227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CFDD9AD5-71EC-4840-9DB9-0EB0E1755F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0E37CA3E-8144-4168-9129-6446C79AED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1AAEA8BF-9298-4A99-8469-BB4340C34EF0}"/>
              </a:ext>
            </a:extLst>
          </p:cNvPr>
          <p:cNvSpPr>
            <a:spLocks noGrp="1"/>
          </p:cNvSpPr>
          <p:nvPr>
            <p:ph type="title"/>
          </p:nvPr>
        </p:nvSpPr>
        <p:spPr>
          <a:xfrm>
            <a:off x="1524000" y="2428661"/>
            <a:ext cx="4578895" cy="2031055"/>
          </a:xfrm>
        </p:spPr>
        <p:txBody>
          <a:bodyPr vert="horz" lIns="91440" tIns="45720" rIns="91440" bIns="45720" rtlCol="0" anchor="b">
            <a:normAutofit fontScale="90000"/>
          </a:bodyPr>
          <a:lstStyle/>
          <a:p>
            <a:pPr algn="ctr" defTabSz="914400"/>
            <a:r>
              <a:rPr lang="en-US" sz="4500" kern="1200" dirty="0">
                <a:solidFill>
                  <a:schemeClr val="tx2"/>
                </a:solidFill>
                <a:latin typeface="+mj-lt"/>
                <a:ea typeface="+mj-ea"/>
                <a:cs typeface="+mj-cs"/>
              </a:rPr>
              <a:t>Leveraging OPM’s parenthetical to identify VA Data Scientists  </a:t>
            </a:r>
          </a:p>
        </p:txBody>
      </p:sp>
      <p:grpSp>
        <p:nvGrpSpPr>
          <p:cNvPr id="38" name="Group 37">
            <a:extLst>
              <a:ext uri="{FF2B5EF4-FFF2-40B4-BE49-F238E27FC236}">
                <a16:creationId xmlns:a16="http://schemas.microsoft.com/office/drawing/2014/main" id="{E7D4F600-F737-4482-BC99-1E1FFC8263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146310"/>
            <a:ext cx="2356799" cy="2716805"/>
            <a:chOff x="-305" y="-4155"/>
            <a:chExt cx="2514948" cy="2174333"/>
          </a:xfrm>
        </p:grpSpPr>
        <p:sp>
          <p:nvSpPr>
            <p:cNvPr id="39" name="Freeform: Shape 38">
              <a:extLst>
                <a:ext uri="{FF2B5EF4-FFF2-40B4-BE49-F238E27FC236}">
                  <a16:creationId xmlns:a16="http://schemas.microsoft.com/office/drawing/2014/main" id="{487C2CB5-E3D4-4345-A7B4-6F0039A6A1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ACB1D1D5-E255-4B0E-A7F5-DB2BE5A8D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195D61F8-0B49-44AD-956A-8EE58ECE66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42" name="Freeform: Shape 41">
              <a:extLst>
                <a:ext uri="{FF2B5EF4-FFF2-40B4-BE49-F238E27FC236}">
                  <a16:creationId xmlns:a16="http://schemas.microsoft.com/office/drawing/2014/main" id="{EC645CD3-4985-451E-8683-6C671E178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0242428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BFA36-FAAD-4CFF-A97A-820FE8BEDBCE}"/>
              </a:ext>
            </a:extLst>
          </p:cNvPr>
          <p:cNvSpPr>
            <a:spLocks noGrp="1"/>
          </p:cNvSpPr>
          <p:nvPr>
            <p:ph type="title"/>
          </p:nvPr>
        </p:nvSpPr>
        <p:spPr/>
        <p:txBody>
          <a:bodyPr>
            <a:normAutofit/>
          </a:bodyPr>
          <a:lstStyle/>
          <a:p>
            <a:pPr>
              <a:lnSpc>
                <a:spcPct val="90000"/>
              </a:lnSpc>
            </a:pPr>
            <a:r>
              <a:rPr lang="en-US" dirty="0">
                <a:solidFill>
                  <a:srgbClr val="2D2DB9">
                    <a:lumMod val="50000"/>
                  </a:srgbClr>
                </a:solidFill>
                <a:ea typeface="ＭＳ Ｐゴシック" pitchFamily="-72" charset="-128"/>
              </a:rPr>
              <a:t>Challenge Accounting for Data Professionals </a:t>
            </a:r>
          </a:p>
        </p:txBody>
      </p:sp>
      <p:sp>
        <p:nvSpPr>
          <p:cNvPr id="3" name="Content Placeholder 2">
            <a:extLst>
              <a:ext uri="{FF2B5EF4-FFF2-40B4-BE49-F238E27FC236}">
                <a16:creationId xmlns:a16="http://schemas.microsoft.com/office/drawing/2014/main" id="{CA33B25A-8061-4923-B140-36EBF1563C16}"/>
              </a:ext>
            </a:extLst>
          </p:cNvPr>
          <p:cNvSpPr>
            <a:spLocks noGrp="1"/>
          </p:cNvSpPr>
          <p:nvPr>
            <p:ph idx="1"/>
          </p:nvPr>
        </p:nvSpPr>
        <p:spPr/>
        <p:txBody>
          <a:bodyPr>
            <a:normAutofit fontScale="77500" lnSpcReduction="20000"/>
          </a:bodyPr>
          <a:lstStyle/>
          <a:p>
            <a:r>
              <a:rPr lang="en-US" dirty="0"/>
              <a:t>Data scientists and Data Managers are not part of a recognized Office of Personnel Management (OPM) Occupational Series.</a:t>
            </a:r>
          </a:p>
          <a:p>
            <a:endParaRPr lang="en-US" dirty="0"/>
          </a:p>
          <a:p>
            <a:r>
              <a:rPr lang="en-US" dirty="0"/>
              <a:t>Due to the lack of an official OPM occupational series, data scientists and managers are not considered official job titles in VA </a:t>
            </a:r>
          </a:p>
          <a:p>
            <a:endParaRPr lang="en-US" dirty="0"/>
          </a:p>
          <a:p>
            <a:r>
              <a:rPr lang="en-US" dirty="0"/>
              <a:t>Data scientists and managers are recruited under other the OPM occupational series such as:</a:t>
            </a:r>
          </a:p>
          <a:p>
            <a:pPr lvl="1"/>
            <a:r>
              <a:rPr lang="en-US" dirty="0"/>
              <a:t>0343- Management and Program Analyst</a:t>
            </a:r>
          </a:p>
          <a:p>
            <a:pPr lvl="1"/>
            <a:r>
              <a:rPr lang="en-US" dirty="0"/>
              <a:t>1412 Technical Information Specialist</a:t>
            </a:r>
          </a:p>
          <a:p>
            <a:pPr lvl="1"/>
            <a:r>
              <a:rPr lang="en-US" dirty="0"/>
              <a:t>1510 Actuary</a:t>
            </a:r>
          </a:p>
          <a:p>
            <a:pPr lvl="1"/>
            <a:r>
              <a:rPr lang="en-US" dirty="0"/>
              <a:t>1515 Operations Research</a:t>
            </a:r>
          </a:p>
          <a:p>
            <a:pPr lvl="1"/>
            <a:r>
              <a:rPr lang="en-US" dirty="0"/>
              <a:t>1520, 1529, 1530 and 1531- Mathematicians and Statisticians series</a:t>
            </a:r>
          </a:p>
          <a:p>
            <a:pPr lvl="1"/>
            <a:r>
              <a:rPr lang="en-US" dirty="0"/>
              <a:t>1550 Computer Scientists</a:t>
            </a:r>
          </a:p>
          <a:p>
            <a:pPr lvl="1"/>
            <a:r>
              <a:rPr lang="en-US" dirty="0"/>
              <a:t>2210 Information technology Specialist</a:t>
            </a:r>
          </a:p>
          <a:p>
            <a:endParaRPr lang="en-US" dirty="0"/>
          </a:p>
          <a:p>
            <a:r>
              <a:rPr lang="en-US" dirty="0"/>
              <a:t>The DGC defined Data Scientists position descriptions and skills for these professionals, but its implementation is voluntary. </a:t>
            </a:r>
          </a:p>
          <a:p>
            <a:endParaRPr lang="en-US" dirty="0"/>
          </a:p>
          <a:p>
            <a:pPr>
              <a:lnSpc>
                <a:spcPct val="120000"/>
              </a:lnSpc>
              <a:spcBef>
                <a:spcPts val="0"/>
              </a:spcBef>
            </a:pPr>
            <a:r>
              <a:rPr lang="en-US" dirty="0"/>
              <a:t>Therefore, to identify the </a:t>
            </a:r>
            <a:r>
              <a:rPr lang="en-US" b="1" u="sng" dirty="0"/>
              <a:t>full-time </a:t>
            </a:r>
            <a:r>
              <a:rPr lang="en-US" dirty="0"/>
              <a:t> Data Scientists and Data Managers in VA, the DGC Roles and Responsibilities Workgroup partnered with Human Resources Administration to leverage the OPM data scientists tilting or parenthetical.  </a:t>
            </a:r>
          </a:p>
          <a:p>
            <a:pPr lvl="1"/>
            <a:endParaRPr lang="en-US" dirty="0"/>
          </a:p>
          <a:p>
            <a:pPr lvl="1">
              <a:lnSpc>
                <a:spcPct val="120000"/>
              </a:lnSpc>
              <a:spcBef>
                <a:spcPts val="0"/>
              </a:spcBef>
            </a:pPr>
            <a:r>
              <a:rPr lang="en-US" dirty="0"/>
              <a:t>Despite that this effort has been going on for 1 year, it has provided limited results due to COVID 19.  This is because due to COVID, most Data Scientist were deployed to work COVID related issues in VA and the parenthetical became a lower priority.   Therefore, the results included in the parenthetical may not be all inclusive and may not accurately reflect all the full-time data mangers and scientists working full time in VA.   </a:t>
            </a:r>
          </a:p>
        </p:txBody>
      </p:sp>
      <p:sp>
        <p:nvSpPr>
          <p:cNvPr id="4" name="Slide Number Placeholder 3">
            <a:extLst>
              <a:ext uri="{FF2B5EF4-FFF2-40B4-BE49-F238E27FC236}">
                <a16:creationId xmlns:a16="http://schemas.microsoft.com/office/drawing/2014/main" id="{4790600A-E5C6-4CE2-9DB9-181EB08D6C6B}"/>
              </a:ext>
            </a:extLst>
          </p:cNvPr>
          <p:cNvSpPr>
            <a:spLocks noGrp="1"/>
          </p:cNvSpPr>
          <p:nvPr>
            <p:ph type="sldNum" sz="quarter" idx="12"/>
          </p:nvPr>
        </p:nvSpPr>
        <p:spPr/>
        <p:txBody>
          <a:bodyPr/>
          <a:lstStyle/>
          <a:p>
            <a:fld id="{B036D04D-623B-4086-8E34-05C2B263A1B0}" type="slidenum">
              <a:rPr lang="en-US" smtClean="0"/>
              <a:t>13</a:t>
            </a:fld>
            <a:endParaRPr lang="en-US" dirty="0"/>
          </a:p>
        </p:txBody>
      </p:sp>
      <p:sp>
        <p:nvSpPr>
          <p:cNvPr id="5" name="Footer Placeholder 4">
            <a:extLst>
              <a:ext uri="{FF2B5EF4-FFF2-40B4-BE49-F238E27FC236}">
                <a16:creationId xmlns:a16="http://schemas.microsoft.com/office/drawing/2014/main" id="{764B0274-EBE3-411C-AD19-7935DEC55B8D}"/>
              </a:ext>
            </a:extLst>
          </p:cNvPr>
          <p:cNvSpPr>
            <a:spLocks noGrp="1"/>
          </p:cNvSpPr>
          <p:nvPr>
            <p:ph type="ftr" sz="quarter" idx="13"/>
          </p:nvPr>
        </p:nvSpPr>
        <p:spPr/>
        <p:txBody>
          <a:bodyPr/>
          <a:lstStyle/>
          <a:p>
            <a:r>
              <a:rPr lang="en-US"/>
              <a:t>VA Data Governance Council</a:t>
            </a:r>
            <a:endParaRPr lang="en-US" dirty="0"/>
          </a:p>
        </p:txBody>
      </p:sp>
    </p:spTree>
    <p:extLst>
      <p:ext uri="{BB962C8B-B14F-4D97-AF65-F5344CB8AC3E}">
        <p14:creationId xmlns:p14="http://schemas.microsoft.com/office/powerpoint/2010/main" val="4711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27FB84-2FEB-4248-AC59-3D5FF5F181D3}"/>
              </a:ext>
            </a:extLst>
          </p:cNvPr>
          <p:cNvSpPr>
            <a:spLocks noGrp="1"/>
          </p:cNvSpPr>
          <p:nvPr>
            <p:ph type="title"/>
          </p:nvPr>
        </p:nvSpPr>
        <p:spPr>
          <a:xfrm>
            <a:off x="1447800" y="200628"/>
            <a:ext cx="7696200" cy="1032861"/>
          </a:xfrm>
        </p:spPr>
        <p:txBody>
          <a:bodyPr>
            <a:normAutofit/>
          </a:bodyPr>
          <a:lstStyle/>
          <a:p>
            <a:pPr>
              <a:lnSpc>
                <a:spcPct val="90000"/>
              </a:lnSpc>
            </a:pPr>
            <a:r>
              <a:rPr lang="en-US" dirty="0">
                <a:solidFill>
                  <a:srgbClr val="2D2DB9">
                    <a:lumMod val="50000"/>
                  </a:srgbClr>
                </a:solidFill>
                <a:ea typeface="ＭＳ Ｐゴシック" pitchFamily="-72" charset="-128"/>
              </a:rPr>
              <a:t>Data Scientists Titling - Purpose</a:t>
            </a:r>
          </a:p>
        </p:txBody>
      </p:sp>
      <p:sp>
        <p:nvSpPr>
          <p:cNvPr id="6" name="Content Placeholder 5">
            <a:extLst>
              <a:ext uri="{FF2B5EF4-FFF2-40B4-BE49-F238E27FC236}">
                <a16:creationId xmlns:a16="http://schemas.microsoft.com/office/drawing/2014/main" id="{DF200374-84A0-4750-BACB-15E4BBEEC835}"/>
              </a:ext>
            </a:extLst>
          </p:cNvPr>
          <p:cNvSpPr>
            <a:spLocks noGrp="1"/>
          </p:cNvSpPr>
          <p:nvPr>
            <p:ph idx="1"/>
          </p:nvPr>
        </p:nvSpPr>
        <p:spPr>
          <a:xfrm>
            <a:off x="188974" y="1502357"/>
            <a:ext cx="5983226" cy="4525963"/>
          </a:xfrm>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In support of advancing objectives under the Evidence Act, The Office of Personnel Management (OPM) released titling guidance to Federal Agencies authorizing  parenthetical title (Data Science) for use with occupations that perform data science work as a major duty. </a:t>
            </a:r>
          </a:p>
          <a:p>
            <a:pPr marL="0"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WHAT IS A PARENTHETICAL TITLE?</a:t>
            </a:r>
          </a:p>
          <a:p>
            <a:r>
              <a:rPr lang="en-US" dirty="0">
                <a:latin typeface="Arial" panose="020B0604020202020204" pitchFamily="34" charset="0"/>
                <a:cs typeface="Arial" panose="020B0604020202020204" pitchFamily="34" charset="0"/>
              </a:rPr>
              <a:t>A parenthetical title indicates special knowledges and skills needed to perform the work and is added to the official title of an occupation.  For example</a:t>
            </a:r>
            <a:r>
              <a:rPr lang="en-US" b="1" dirty="0">
                <a:latin typeface="Arial" panose="020B0604020202020204" pitchFamily="34" charset="0"/>
                <a:cs typeface="Arial" panose="020B0604020202020204" pitchFamily="34" charset="0"/>
              </a:rPr>
              <a:t>:  GS-1515, Operations Research Analyst (Data Science)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OPM defines Data Scientists as practitioners with sufficient knowledge in the areas of business needs, domain knowledge, analytical skills, and software and systems engineering to manage the end-to-end data processes in the data life cycle </a:t>
            </a:r>
          </a:p>
          <a:p>
            <a:pPr lvl="1"/>
            <a:endParaRPr lang="en-US" dirty="0"/>
          </a:p>
          <a:p>
            <a:r>
              <a:rPr lang="en-US" dirty="0"/>
              <a:t>Applies to FULL time positions only. </a:t>
            </a:r>
          </a:p>
          <a:p>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CFE4BAC9-6D41-4691-9299-18EF07EF0177}" type="slidenum">
              <a:rPr lang="en-US" smtClean="0">
                <a:solidFill>
                  <a:prstClr val="black">
                    <a:tint val="75000"/>
                  </a:prstClr>
                </a:solidFill>
              </a:rPr>
              <a:pPr/>
              <a:t>14</a:t>
            </a:fld>
            <a:endParaRPr lang="en-US" dirty="0">
              <a:solidFill>
                <a:prstClr val="black">
                  <a:tint val="75000"/>
                </a:prstClr>
              </a:solidFill>
            </a:endParaRPr>
          </a:p>
        </p:txBody>
      </p:sp>
      <p:sp>
        <p:nvSpPr>
          <p:cNvPr id="7" name="Cloud 6">
            <a:extLst>
              <a:ext uri="{FF2B5EF4-FFF2-40B4-BE49-F238E27FC236}">
                <a16:creationId xmlns:a16="http://schemas.microsoft.com/office/drawing/2014/main" id="{44AF9F79-9BA9-47D8-B210-7BC478AED44E}"/>
              </a:ext>
            </a:extLst>
          </p:cNvPr>
          <p:cNvSpPr/>
          <p:nvPr/>
        </p:nvSpPr>
        <p:spPr>
          <a:xfrm>
            <a:off x="6324600" y="2317538"/>
            <a:ext cx="2630427" cy="240686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a:t>Remember:</a:t>
            </a:r>
            <a:r>
              <a:rPr lang="en-US" dirty="0"/>
              <a:t> Data Scientists is NOT a recognized series in the government.</a:t>
            </a:r>
          </a:p>
        </p:txBody>
      </p:sp>
    </p:spTree>
    <p:extLst>
      <p:ext uri="{BB962C8B-B14F-4D97-AF65-F5344CB8AC3E}">
        <p14:creationId xmlns:p14="http://schemas.microsoft.com/office/powerpoint/2010/main" val="2850688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27FB84-2FEB-4248-AC59-3D5FF5F181D3}"/>
              </a:ext>
            </a:extLst>
          </p:cNvPr>
          <p:cNvSpPr>
            <a:spLocks noGrp="1"/>
          </p:cNvSpPr>
          <p:nvPr>
            <p:ph type="title"/>
          </p:nvPr>
        </p:nvSpPr>
        <p:spPr/>
        <p:txBody>
          <a:bodyPr/>
          <a:lstStyle/>
          <a:p>
            <a:r>
              <a:rPr lang="en-US" dirty="0"/>
              <a:t>Data Scientists Titling- Criteria </a:t>
            </a:r>
          </a:p>
        </p:txBody>
      </p:sp>
      <p:sp>
        <p:nvSpPr>
          <p:cNvPr id="6" name="Content Placeholder 5">
            <a:extLst>
              <a:ext uri="{FF2B5EF4-FFF2-40B4-BE49-F238E27FC236}">
                <a16:creationId xmlns:a16="http://schemas.microsoft.com/office/drawing/2014/main" id="{DF200374-84A0-4750-BACB-15E4BBEEC835}"/>
              </a:ext>
            </a:extLst>
          </p:cNvPr>
          <p:cNvSpPr>
            <a:spLocks noGrp="1"/>
          </p:cNvSpPr>
          <p:nvPr>
            <p:ph idx="1"/>
          </p:nvPr>
        </p:nvSpPr>
        <p:spPr>
          <a:xfrm>
            <a:off x="173437" y="1493838"/>
            <a:ext cx="6025204" cy="4525963"/>
          </a:xfrm>
        </p:spPr>
        <p:txBody>
          <a:bodyPr>
            <a:normAutofit fontScale="92500" lnSpcReduction="20000"/>
          </a:bodyPr>
          <a:lstStyle/>
          <a:p>
            <a:pPr marL="0" indent="0" algn="ctr">
              <a:buNone/>
            </a:pPr>
            <a:endParaRPr lang="en-US" b="1" dirty="0"/>
          </a:p>
          <a:p>
            <a:pPr marL="0" indent="0" algn="ctr">
              <a:buNone/>
            </a:pPr>
            <a:r>
              <a:rPr lang="en-US" b="1" dirty="0"/>
              <a:t>WHAT IS THE CRITERIA FOR DATA SCIENTIST PARENTHETICAL?</a:t>
            </a:r>
          </a:p>
          <a:p>
            <a:pPr marL="0" indent="0">
              <a:buNone/>
            </a:pPr>
            <a:endParaRPr lang="en-US" dirty="0"/>
          </a:p>
          <a:p>
            <a:pPr marL="0" indent="0">
              <a:buNone/>
            </a:pPr>
            <a:r>
              <a:rPr lang="en-US" dirty="0"/>
              <a:t>Data scientist use expertise in </a:t>
            </a:r>
            <a:r>
              <a:rPr lang="en-US" b="1" u="sng" dirty="0"/>
              <a:t>one or more </a:t>
            </a:r>
            <a:r>
              <a:rPr lang="en-US" dirty="0"/>
              <a:t>of following domains to </a:t>
            </a:r>
            <a:r>
              <a:rPr lang="en-US" b="1" u="sng" dirty="0"/>
              <a:t>solve complex problems</a:t>
            </a:r>
            <a:r>
              <a:rPr lang="en-US" dirty="0"/>
              <a:t> as a </a:t>
            </a:r>
            <a:r>
              <a:rPr lang="en-US" b="1" u="sng" dirty="0"/>
              <a:t>major portion of the job</a:t>
            </a:r>
            <a:r>
              <a:rPr lang="en-US" dirty="0"/>
              <a:t>, and not as a collateral duty:</a:t>
            </a:r>
          </a:p>
          <a:p>
            <a:pPr lvl="1">
              <a:buFont typeface="Wingdings" panose="05000000000000000000" pitchFamily="2" charset="2"/>
              <a:buChar char="ü"/>
            </a:pPr>
            <a:r>
              <a:rPr lang="en-US" dirty="0"/>
              <a:t>data analysis</a:t>
            </a:r>
          </a:p>
          <a:p>
            <a:pPr lvl="1">
              <a:buFont typeface="Wingdings" panose="05000000000000000000" pitchFamily="2" charset="2"/>
              <a:buChar char="ü"/>
            </a:pPr>
            <a:r>
              <a:rPr lang="en-US" dirty="0"/>
              <a:t>analytical applications </a:t>
            </a:r>
          </a:p>
          <a:p>
            <a:pPr lvl="1">
              <a:buFont typeface="Wingdings" panose="05000000000000000000" pitchFamily="2" charset="2"/>
              <a:buChar char="ü"/>
            </a:pPr>
            <a:r>
              <a:rPr lang="en-US" dirty="0"/>
              <a:t>big data engineering </a:t>
            </a:r>
          </a:p>
          <a:p>
            <a:pPr lvl="1">
              <a:buFont typeface="Wingdings" panose="05000000000000000000" pitchFamily="2" charset="2"/>
              <a:buChar char="ü"/>
            </a:pPr>
            <a:r>
              <a:rPr lang="en-US" dirty="0"/>
              <a:t>algorithms </a:t>
            </a:r>
          </a:p>
          <a:p>
            <a:pPr lvl="1">
              <a:buFont typeface="Wingdings" panose="05000000000000000000" pitchFamily="2" charset="2"/>
              <a:buChar char="ü"/>
            </a:pPr>
            <a:r>
              <a:rPr lang="en-US" dirty="0"/>
              <a:t>domain expertise (e.g., data cleansing, data management, analytics, visualization and engineering) </a:t>
            </a:r>
          </a:p>
          <a:p>
            <a:pPr lvl="1">
              <a:buFont typeface="Wingdings" panose="05000000000000000000" pitchFamily="2" charset="2"/>
              <a:buChar char="ü"/>
            </a:pPr>
            <a:r>
              <a:rPr lang="en-US" dirty="0"/>
              <a:t>statistics  </a:t>
            </a:r>
          </a:p>
          <a:p>
            <a:pPr lvl="1">
              <a:buFont typeface="Wingdings" panose="05000000000000000000" pitchFamily="2" charset="2"/>
              <a:buChar char="ü"/>
            </a:pPr>
            <a:r>
              <a:rPr lang="en-US" dirty="0"/>
              <a:t>machine learning </a:t>
            </a:r>
          </a:p>
          <a:p>
            <a:endParaRPr lang="en-US" dirty="0"/>
          </a:p>
          <a:p>
            <a:pPr marL="350838" lvl="1" indent="0">
              <a:buNone/>
            </a:pPr>
            <a:endParaRPr lang="en-US" dirty="0"/>
          </a:p>
          <a:p>
            <a:endParaRPr lang="en-US" dirty="0"/>
          </a:p>
          <a:p>
            <a:r>
              <a:rPr lang="en-US" dirty="0"/>
              <a:t>This data call is for </a:t>
            </a:r>
            <a:r>
              <a:rPr lang="en-US" b="1" dirty="0"/>
              <a:t>FULL time positions </a:t>
            </a:r>
            <a:r>
              <a:rPr lang="en-US" dirty="0"/>
              <a:t>only. Does not include part time data scientists or mangers</a:t>
            </a:r>
          </a:p>
          <a:p>
            <a:endParaRPr lang="en-US" dirty="0"/>
          </a:p>
        </p:txBody>
      </p:sp>
      <p:sp>
        <p:nvSpPr>
          <p:cNvPr id="2" name="Slide Number Placeholder 1"/>
          <p:cNvSpPr>
            <a:spLocks noGrp="1"/>
          </p:cNvSpPr>
          <p:nvPr>
            <p:ph type="sldNum" sz="quarter" idx="12"/>
          </p:nvPr>
        </p:nvSpPr>
        <p:spPr/>
        <p:txBody>
          <a:bodyPr/>
          <a:lstStyle/>
          <a:p>
            <a:fld id="{CFE4BAC9-6D41-4691-9299-18EF07EF0177}" type="slidenum">
              <a:rPr lang="en-US" smtClean="0">
                <a:solidFill>
                  <a:prstClr val="black">
                    <a:tint val="75000"/>
                  </a:prstClr>
                </a:solidFill>
              </a:rPr>
              <a:pPr/>
              <a:t>15</a:t>
            </a:fld>
            <a:endParaRPr lang="en-US" dirty="0">
              <a:solidFill>
                <a:prstClr val="black">
                  <a:tint val="75000"/>
                </a:prstClr>
              </a:solidFill>
            </a:endParaRPr>
          </a:p>
        </p:txBody>
      </p:sp>
      <p:sp>
        <p:nvSpPr>
          <p:cNvPr id="7" name="Cloud 6">
            <a:extLst>
              <a:ext uri="{FF2B5EF4-FFF2-40B4-BE49-F238E27FC236}">
                <a16:creationId xmlns:a16="http://schemas.microsoft.com/office/drawing/2014/main" id="{42C2233F-754D-4EFF-B95A-76D4D54D09BB}"/>
              </a:ext>
            </a:extLst>
          </p:cNvPr>
          <p:cNvSpPr/>
          <p:nvPr/>
        </p:nvSpPr>
        <p:spPr>
          <a:xfrm>
            <a:off x="6331930" y="2488561"/>
            <a:ext cx="2630427" cy="2406861"/>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 addition to OPM’s Guidance, VA disseminated the VA definitions of Data Scientists</a:t>
            </a:r>
          </a:p>
        </p:txBody>
      </p:sp>
    </p:spTree>
    <p:extLst>
      <p:ext uri="{BB962C8B-B14F-4D97-AF65-F5344CB8AC3E}">
        <p14:creationId xmlns:p14="http://schemas.microsoft.com/office/powerpoint/2010/main" val="1670195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427FB84-2FEB-4248-AC59-3D5FF5F181D3}"/>
              </a:ext>
            </a:extLst>
          </p:cNvPr>
          <p:cNvSpPr>
            <a:spLocks noGrp="1"/>
          </p:cNvSpPr>
          <p:nvPr>
            <p:ph type="title"/>
          </p:nvPr>
        </p:nvSpPr>
        <p:spPr>
          <a:xfrm>
            <a:off x="1447800" y="307026"/>
            <a:ext cx="7696200" cy="1043673"/>
          </a:xfrm>
        </p:spPr>
        <p:txBody>
          <a:bodyPr>
            <a:normAutofit/>
          </a:bodyPr>
          <a:lstStyle/>
          <a:p>
            <a:r>
              <a:rPr lang="en-US" dirty="0"/>
              <a:t>Data Scientists Titling- Process</a:t>
            </a:r>
          </a:p>
        </p:txBody>
      </p:sp>
      <p:sp>
        <p:nvSpPr>
          <p:cNvPr id="6" name="Content Placeholder 5">
            <a:extLst>
              <a:ext uri="{FF2B5EF4-FFF2-40B4-BE49-F238E27FC236}">
                <a16:creationId xmlns:a16="http://schemas.microsoft.com/office/drawing/2014/main" id="{DF200374-84A0-4750-BACB-15E4BBEEC835}"/>
              </a:ext>
            </a:extLst>
          </p:cNvPr>
          <p:cNvSpPr>
            <a:spLocks noGrp="1"/>
          </p:cNvSpPr>
          <p:nvPr>
            <p:ph idx="1"/>
          </p:nvPr>
        </p:nvSpPr>
        <p:spPr/>
        <p:txBody>
          <a:bodyPr>
            <a:normAutofit/>
          </a:bodyPr>
          <a:lstStyle/>
          <a:p>
            <a:pPr marL="350838" lvl="1" indent="0">
              <a:buNone/>
            </a:pPr>
            <a:endParaRPr lang="en-US" dirty="0"/>
          </a:p>
          <a:p>
            <a:endParaRPr lang="en-US" dirty="0"/>
          </a:p>
          <a:p>
            <a:endParaRPr lang="en-US" dirty="0"/>
          </a:p>
          <a:p>
            <a:endParaRPr lang="en-US" dirty="0"/>
          </a:p>
        </p:txBody>
      </p:sp>
      <p:sp>
        <p:nvSpPr>
          <p:cNvPr id="2" name="Slide Number Placeholder 1"/>
          <p:cNvSpPr>
            <a:spLocks noGrp="1"/>
          </p:cNvSpPr>
          <p:nvPr>
            <p:ph type="sldNum" sz="quarter" idx="12"/>
          </p:nvPr>
        </p:nvSpPr>
        <p:spPr/>
        <p:txBody>
          <a:bodyPr/>
          <a:lstStyle/>
          <a:p>
            <a:fld id="{CFE4BAC9-6D41-4691-9299-18EF07EF0177}" type="slidenum">
              <a:rPr lang="en-US" smtClean="0">
                <a:solidFill>
                  <a:prstClr val="black">
                    <a:tint val="75000"/>
                  </a:prstClr>
                </a:solidFill>
              </a:rPr>
              <a:pPr/>
              <a:t>16</a:t>
            </a:fld>
            <a:endParaRPr lang="en-US" dirty="0">
              <a:solidFill>
                <a:prstClr val="black">
                  <a:tint val="75000"/>
                </a:prstClr>
              </a:solidFill>
            </a:endParaRPr>
          </a:p>
        </p:txBody>
      </p:sp>
      <p:sp>
        <p:nvSpPr>
          <p:cNvPr id="7" name="Rectangle 6">
            <a:extLst>
              <a:ext uri="{FF2B5EF4-FFF2-40B4-BE49-F238E27FC236}">
                <a16:creationId xmlns:a16="http://schemas.microsoft.com/office/drawing/2014/main" id="{D4C221EA-FEBE-4BCF-A01F-D84DEAEC5BB4}"/>
              </a:ext>
            </a:extLst>
          </p:cNvPr>
          <p:cNvSpPr/>
          <p:nvPr/>
        </p:nvSpPr>
        <p:spPr>
          <a:xfrm>
            <a:off x="623962" y="1651344"/>
            <a:ext cx="8077200" cy="3970318"/>
          </a:xfrm>
          <a:prstGeom prst="rect">
            <a:avLst/>
          </a:prstGeom>
        </p:spPr>
        <p:txBody>
          <a:bodyPr wrap="square">
            <a:spAutoFit/>
          </a:bodyPr>
          <a:lstStyle/>
          <a:p>
            <a:pPr marL="285750" indent="-285750">
              <a:buFont typeface="Wingdings" panose="05000000000000000000" pitchFamily="2" charset="2"/>
              <a:buChar char="Ø"/>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Dates:  </a:t>
            </a:r>
            <a:r>
              <a:rPr lang="en-US" b="1" dirty="0">
                <a:solidFill>
                  <a:srgbClr val="000066"/>
                </a:solidFill>
                <a:latin typeface="Tahoma" panose="020B0604030504040204" pitchFamily="34" charset="0"/>
                <a:ea typeface="Tahoma" panose="020B0604030504040204" pitchFamily="34" charset="0"/>
                <a:cs typeface="Tahoma" panose="020B0604030504040204" pitchFamily="34" charset="0"/>
              </a:rPr>
              <a:t>Started June 26, 2019 and ended July 27, 2020 </a:t>
            </a: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(1 year)</a:t>
            </a:r>
          </a:p>
          <a:p>
            <a:pPr marL="285750" indent="-285750">
              <a:buFont typeface="Wingdings" panose="05000000000000000000" pitchFamily="2" charset="2"/>
              <a:buChar char="Ø"/>
            </a:pP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Human Resource Offices (HROs) completed entering results by  July 25, 2020 to identify and retitle positions with the data scientist parenthetical</a:t>
            </a:r>
          </a:p>
          <a:p>
            <a:pPr marL="285750" indent="-285750">
              <a:buFont typeface="Wingdings" panose="05000000000000000000" pitchFamily="2" charset="2"/>
              <a:buChar char="Ø"/>
            </a:pP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Program Offices and hiring officials were are asked to collaborate with Servicing HROs to identify all of their organization’s data scientist positions</a:t>
            </a:r>
          </a:p>
          <a:p>
            <a:pPr marL="285750" indent="-285750">
              <a:buFont typeface="Wingdings" panose="05000000000000000000" pitchFamily="2" charset="2"/>
              <a:buChar char="Ø"/>
            </a:pPr>
            <a:endParaRPr lang="en-US" dirty="0">
              <a:solidFill>
                <a:srgbClr val="000066"/>
              </a:solidFill>
              <a:latin typeface="Tahoma" panose="020B0604030504040204" pitchFamily="34" charset="0"/>
              <a:ea typeface="Tahoma" panose="020B0604030504040204" pitchFamily="34" charset="0"/>
              <a:cs typeface="Tahoma" panose="020B0604030504040204" pitchFamily="34" charset="0"/>
            </a:endParaRPr>
          </a:p>
          <a:p>
            <a:pPr marL="285750" indent="-285750">
              <a:buFont typeface="Wingdings" panose="05000000000000000000" pitchFamily="2" charset="2"/>
              <a:buChar char="Ø"/>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 For fulltime positions only, managers were required to:</a:t>
            </a:r>
          </a:p>
          <a:p>
            <a:pPr marL="742950" lvl="1" indent="-285750">
              <a:buFont typeface="Wingdings" panose="05000000000000000000" pitchFamily="2" charset="2"/>
              <a:buChar char="Ø"/>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Review current classified position descriptions to determine if data scientist work is captured </a:t>
            </a:r>
          </a:p>
          <a:p>
            <a:pPr marL="742950" lvl="1" indent="-285750">
              <a:buFont typeface="Wingdings" panose="05000000000000000000" pitchFamily="2" charset="2"/>
              <a:buChar char="Ø"/>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Identify both vacant and filled positions that need retitling</a:t>
            </a:r>
          </a:p>
          <a:p>
            <a:pPr marL="742950" lvl="1" indent="-285750">
              <a:buFont typeface="Wingdings" panose="05000000000000000000" pitchFamily="2" charset="2"/>
              <a:buChar char="Ø"/>
            </a:pPr>
            <a:r>
              <a:rPr lang="en-US" dirty="0">
                <a:solidFill>
                  <a:srgbClr val="000066"/>
                </a:solidFill>
                <a:latin typeface="Tahoma" panose="020B0604030504040204" pitchFamily="34" charset="0"/>
                <a:ea typeface="Tahoma" panose="020B0604030504040204" pitchFamily="34" charset="0"/>
                <a:cs typeface="Tahoma" panose="020B0604030504040204" pitchFamily="34" charset="0"/>
              </a:rPr>
              <a:t>Ensure position descriptions are up to date</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3612381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D20AEB5B-DFC7-42B4-9FAA-6B95E01D0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36343" y="0"/>
            <a:ext cx="5607657" cy="6858000"/>
          </a:xfrm>
          <a:custGeom>
            <a:avLst/>
            <a:gdLst>
              <a:gd name="connsiteX0" fmla="*/ 637332 w 7476877"/>
              <a:gd name="connsiteY0" fmla="*/ 4332728 h 6858000"/>
              <a:gd name="connsiteX1" fmla="*/ 1576347 w 7476877"/>
              <a:gd name="connsiteY1" fmla="*/ 4332728 h 6858000"/>
              <a:gd name="connsiteX2" fmla="*/ 1720345 w 7476877"/>
              <a:gd name="connsiteY2" fmla="*/ 4419228 h 6858000"/>
              <a:gd name="connsiteX3" fmla="*/ 2190864 w 7476877"/>
              <a:gd name="connsiteY3" fmla="*/ 5245095 h 6858000"/>
              <a:gd name="connsiteX4" fmla="*/ 2190864 w 7476877"/>
              <a:gd name="connsiteY4" fmla="*/ 5413976 h 6858000"/>
              <a:gd name="connsiteX5" fmla="*/ 1720345 w 7476877"/>
              <a:gd name="connsiteY5" fmla="*/ 6239844 h 6858000"/>
              <a:gd name="connsiteX6" fmla="*/ 1576347 w 7476877"/>
              <a:gd name="connsiteY6" fmla="*/ 6326343 h 6858000"/>
              <a:gd name="connsiteX7" fmla="*/ 637332 w 7476877"/>
              <a:gd name="connsiteY7" fmla="*/ 6326343 h 6858000"/>
              <a:gd name="connsiteX8" fmla="*/ 491309 w 7476877"/>
              <a:gd name="connsiteY8" fmla="*/ 6239844 h 6858000"/>
              <a:gd name="connsiteX9" fmla="*/ 22817 w 7476877"/>
              <a:gd name="connsiteY9" fmla="*/ 5413976 h 6858000"/>
              <a:gd name="connsiteX10" fmla="*/ 22817 w 7476877"/>
              <a:gd name="connsiteY10" fmla="*/ 5245095 h 6858000"/>
              <a:gd name="connsiteX11" fmla="*/ 491309 w 7476877"/>
              <a:gd name="connsiteY11" fmla="*/ 4419228 h 6858000"/>
              <a:gd name="connsiteX12" fmla="*/ 637332 w 7476877"/>
              <a:gd name="connsiteY12" fmla="*/ 4332728 h 6858000"/>
              <a:gd name="connsiteX13" fmla="*/ 3853980 w 7476877"/>
              <a:gd name="connsiteY13" fmla="*/ 0 h 6858000"/>
              <a:gd name="connsiteX14" fmla="*/ 5043644 w 7476877"/>
              <a:gd name="connsiteY14" fmla="*/ 0 h 6858000"/>
              <a:gd name="connsiteX15" fmla="*/ 5083740 w 7476877"/>
              <a:gd name="connsiteY15" fmla="*/ 70378 h 6858000"/>
              <a:gd name="connsiteX16" fmla="*/ 5225307 w 7476877"/>
              <a:gd name="connsiteY16" fmla="*/ 318859 h 6858000"/>
              <a:gd name="connsiteX17" fmla="*/ 5225307 w 7476877"/>
              <a:gd name="connsiteY17" fmla="*/ 577503 h 6858000"/>
              <a:gd name="connsiteX18" fmla="*/ 4504695 w 7476877"/>
              <a:gd name="connsiteY18" fmla="*/ 1842337 h 6858000"/>
              <a:gd name="connsiteX19" fmla="*/ 4284162 w 7476877"/>
              <a:gd name="connsiteY19" fmla="*/ 1974811 h 6858000"/>
              <a:gd name="connsiteX20" fmla="*/ 2846045 w 7476877"/>
              <a:gd name="connsiteY20" fmla="*/ 1974811 h 6858000"/>
              <a:gd name="connsiteX21" fmla="*/ 2778342 w 7476877"/>
              <a:gd name="connsiteY21" fmla="*/ 1965645 h 6858000"/>
              <a:gd name="connsiteX22" fmla="*/ 2731777 w 7476877"/>
              <a:gd name="connsiteY22" fmla="*/ 1945746 h 6858000"/>
              <a:gd name="connsiteX23" fmla="*/ 2760233 w 7476877"/>
              <a:gd name="connsiteY23" fmla="*/ 1895581 h 6858000"/>
              <a:gd name="connsiteX24" fmla="*/ 3768459 w 7476877"/>
              <a:gd name="connsiteY24" fmla="*/ 118263 h 6858000"/>
              <a:gd name="connsiteX25" fmla="*/ 3819932 w 7476877"/>
              <a:gd name="connsiteY25" fmla="*/ 39732 h 6858000"/>
              <a:gd name="connsiteX26" fmla="*/ 1880237 w 7476877"/>
              <a:gd name="connsiteY26" fmla="*/ 0 h 6858000"/>
              <a:gd name="connsiteX27" fmla="*/ 2102124 w 7476877"/>
              <a:gd name="connsiteY27" fmla="*/ 0 h 6858000"/>
              <a:gd name="connsiteX28" fmla="*/ 2086946 w 7476877"/>
              <a:gd name="connsiteY28" fmla="*/ 26756 h 6858000"/>
              <a:gd name="connsiteX29" fmla="*/ 1911773 w 7476877"/>
              <a:gd name="connsiteY29" fmla="*/ 335552 h 6858000"/>
              <a:gd name="connsiteX30" fmla="*/ 1911773 w 7476877"/>
              <a:gd name="connsiteY30" fmla="*/ 594199 h 6858000"/>
              <a:gd name="connsiteX31" fmla="*/ 2629280 w 7476877"/>
              <a:gd name="connsiteY31" fmla="*/ 1859030 h 6858000"/>
              <a:gd name="connsiteX32" fmla="*/ 2723627 w 7476877"/>
              <a:gd name="connsiteY32" fmla="*/ 1956020 h 6858000"/>
              <a:gd name="connsiteX33" fmla="*/ 2734544 w 7476877"/>
              <a:gd name="connsiteY33" fmla="*/ 1960685 h 6858000"/>
              <a:gd name="connsiteX34" fmla="*/ 2676021 w 7476877"/>
              <a:gd name="connsiteY34" fmla="*/ 2063851 h 6858000"/>
              <a:gd name="connsiteX35" fmla="*/ 2632495 w 7476877"/>
              <a:gd name="connsiteY35" fmla="*/ 2140578 h 6858000"/>
              <a:gd name="connsiteX36" fmla="*/ 2677641 w 7476877"/>
              <a:gd name="connsiteY36" fmla="*/ 2159871 h 6858000"/>
              <a:gd name="connsiteX37" fmla="*/ 2754009 w 7476877"/>
              <a:gd name="connsiteY37" fmla="*/ 2170210 h 6858000"/>
              <a:gd name="connsiteX38" fmla="*/ 4376198 w 7476877"/>
              <a:gd name="connsiteY38" fmla="*/ 2170210 h 6858000"/>
              <a:gd name="connsiteX39" fmla="*/ 4624956 w 7476877"/>
              <a:gd name="connsiteY39" fmla="*/ 2020780 h 6858000"/>
              <a:gd name="connsiteX40" fmla="*/ 5437803 w 7476877"/>
              <a:gd name="connsiteY40" fmla="*/ 594055 h 6858000"/>
              <a:gd name="connsiteX41" fmla="*/ 5437803 w 7476877"/>
              <a:gd name="connsiteY41" fmla="*/ 302307 h 6858000"/>
              <a:gd name="connsiteX42" fmla="*/ 5294722 w 7476877"/>
              <a:gd name="connsiteY42" fmla="*/ 51168 h 6858000"/>
              <a:gd name="connsiteX43" fmla="*/ 5265570 w 7476877"/>
              <a:gd name="connsiteY43" fmla="*/ 0 h 6858000"/>
              <a:gd name="connsiteX44" fmla="*/ 7476877 w 7476877"/>
              <a:gd name="connsiteY44" fmla="*/ 0 h 6858000"/>
              <a:gd name="connsiteX45" fmla="*/ 7476877 w 7476877"/>
              <a:gd name="connsiteY45" fmla="*/ 6858000 h 6858000"/>
              <a:gd name="connsiteX46" fmla="*/ 3343303 w 7476877"/>
              <a:gd name="connsiteY46" fmla="*/ 6858000 h 6858000"/>
              <a:gd name="connsiteX47" fmla="*/ 3297958 w 7476877"/>
              <a:gd name="connsiteY47" fmla="*/ 6778065 h 6858000"/>
              <a:gd name="connsiteX48" fmla="*/ 1841286 w 7476877"/>
              <a:gd name="connsiteY48" fmla="*/ 4210218 h 6858000"/>
              <a:gd name="connsiteX49" fmla="*/ 1841286 w 7476877"/>
              <a:gd name="connsiteY49" fmla="*/ 3515516 h 6858000"/>
              <a:gd name="connsiteX50" fmla="*/ 2556859 w 7476877"/>
              <a:gd name="connsiteY50" fmla="*/ 2254092 h 6858000"/>
              <a:gd name="connsiteX51" fmla="*/ 2617166 w 7476877"/>
              <a:gd name="connsiteY51" fmla="*/ 2147787 h 6858000"/>
              <a:gd name="connsiteX52" fmla="*/ 2615044 w 7476877"/>
              <a:gd name="connsiteY52" fmla="*/ 2146880 h 6858000"/>
              <a:gd name="connsiteX53" fmla="*/ 2508620 w 7476877"/>
              <a:gd name="connsiteY53" fmla="*/ 2037473 h 6858000"/>
              <a:gd name="connsiteX54" fmla="*/ 1699276 w 7476877"/>
              <a:gd name="connsiteY54" fmla="*/ 610749 h 6858000"/>
              <a:gd name="connsiteX55" fmla="*/ 1699276 w 7476877"/>
              <a:gd name="connsiteY55" fmla="*/ 319000 h 6858000"/>
              <a:gd name="connsiteX56" fmla="*/ 1843322 w 7476877"/>
              <a:gd name="connsiteY56" fmla="*/ 650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7476877" h="685800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Box 1">
            <a:extLst>
              <a:ext uri="{FF2B5EF4-FFF2-40B4-BE49-F238E27FC236}">
                <a16:creationId xmlns:a16="http://schemas.microsoft.com/office/drawing/2014/main" id="{08E325B2-6F7B-49FA-BE92-1E593FB57EF6}"/>
              </a:ext>
            </a:extLst>
          </p:cNvPr>
          <p:cNvSpPr txBox="1"/>
          <p:nvPr/>
        </p:nvSpPr>
        <p:spPr>
          <a:xfrm>
            <a:off x="1017689" y="2945524"/>
            <a:ext cx="4842887" cy="2274388"/>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6300" kern="1200" dirty="0">
                <a:solidFill>
                  <a:schemeClr val="accent1">
                    <a:lumMod val="75000"/>
                  </a:schemeClr>
                </a:solidFill>
                <a:latin typeface="+mj-lt"/>
                <a:ea typeface="+mj-ea"/>
                <a:cs typeface="+mj-cs"/>
              </a:rPr>
              <a:t>Results</a:t>
            </a:r>
          </a:p>
        </p:txBody>
      </p:sp>
      <p:grpSp>
        <p:nvGrpSpPr>
          <p:cNvPr id="11" name="Group 10">
            <a:extLst>
              <a:ext uri="{FF2B5EF4-FFF2-40B4-BE49-F238E27FC236}">
                <a16:creationId xmlns:a16="http://schemas.microsoft.com/office/drawing/2014/main" id="{64B93721-934F-4F1E-A868-0B2BA110D3B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470" y="561256"/>
            <a:ext cx="846286" cy="847206"/>
            <a:chOff x="7393391" y="1075612"/>
            <a:chExt cx="1128382" cy="847206"/>
          </a:xfrm>
        </p:grpSpPr>
        <p:sp>
          <p:nvSpPr>
            <p:cNvPr id="12" name="Freeform 5">
              <a:extLst>
                <a:ext uri="{FF2B5EF4-FFF2-40B4-BE49-F238E27FC236}">
                  <a16:creationId xmlns:a16="http://schemas.microsoft.com/office/drawing/2014/main" id="{99494AF8-52DE-4016-B1B9-5D16974BAE2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3391" y="1327438"/>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13" name="Freeform 5">
              <a:extLst>
                <a:ext uri="{FF2B5EF4-FFF2-40B4-BE49-F238E27FC236}">
                  <a16:creationId xmlns:a16="http://schemas.microsoft.com/office/drawing/2014/main" id="{C27115E3-8DBD-460F-8EAD-44E1261741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1281" y="1075612"/>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9513126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1A687-A1C5-4110-BBB3-664863B10C5D}"/>
              </a:ext>
            </a:extLst>
          </p:cNvPr>
          <p:cNvSpPr>
            <a:spLocks noGrp="1"/>
          </p:cNvSpPr>
          <p:nvPr>
            <p:ph type="title"/>
          </p:nvPr>
        </p:nvSpPr>
        <p:spPr/>
        <p:txBody>
          <a:bodyPr>
            <a:normAutofit fontScale="90000"/>
          </a:bodyPr>
          <a:lstStyle/>
          <a:p>
            <a:br>
              <a:rPr lang="en-US" dirty="0"/>
            </a:br>
            <a:br>
              <a:rPr lang="en-US" dirty="0"/>
            </a:br>
            <a:r>
              <a:rPr lang="en-US" dirty="0"/>
              <a:t>Summary of Results</a:t>
            </a:r>
            <a:br>
              <a:rPr lang="en-US" dirty="0"/>
            </a:br>
            <a:r>
              <a:rPr lang="en-US" dirty="0"/>
              <a:t> </a:t>
            </a:r>
            <a:br>
              <a:rPr lang="en-US" dirty="0"/>
            </a:br>
            <a:endParaRPr lang="en-US" dirty="0"/>
          </a:p>
        </p:txBody>
      </p:sp>
      <p:sp>
        <p:nvSpPr>
          <p:cNvPr id="3" name="Content Placeholder 2">
            <a:extLst>
              <a:ext uri="{FF2B5EF4-FFF2-40B4-BE49-F238E27FC236}">
                <a16:creationId xmlns:a16="http://schemas.microsoft.com/office/drawing/2014/main" id="{E1EEBF29-796A-4900-BFDD-63B546D6507A}"/>
              </a:ext>
            </a:extLst>
          </p:cNvPr>
          <p:cNvSpPr>
            <a:spLocks noGrp="1"/>
          </p:cNvSpPr>
          <p:nvPr>
            <p:ph idx="1"/>
          </p:nvPr>
        </p:nvSpPr>
        <p:spPr>
          <a:xfrm>
            <a:off x="0" y="2133600"/>
            <a:ext cx="4495800" cy="3992563"/>
          </a:xfrm>
        </p:spPr>
        <p:txBody>
          <a:bodyPr/>
          <a:lstStyle/>
          <a:p>
            <a:r>
              <a:rPr lang="en-US" b="1" dirty="0"/>
              <a:t>392</a:t>
            </a:r>
            <a:r>
              <a:rPr lang="en-US" dirty="0"/>
              <a:t> – Total number of Data scientists</a:t>
            </a:r>
          </a:p>
          <a:p>
            <a:r>
              <a:rPr lang="en-US" dirty="0"/>
              <a:t>307 positions filled</a:t>
            </a:r>
          </a:p>
          <a:p>
            <a:r>
              <a:rPr lang="en-US" dirty="0"/>
              <a:t>84 positions Vacant</a:t>
            </a:r>
          </a:p>
        </p:txBody>
      </p:sp>
      <p:sp>
        <p:nvSpPr>
          <p:cNvPr id="4" name="Slide Number Placeholder 3">
            <a:extLst>
              <a:ext uri="{FF2B5EF4-FFF2-40B4-BE49-F238E27FC236}">
                <a16:creationId xmlns:a16="http://schemas.microsoft.com/office/drawing/2014/main" id="{E143008C-0CBB-4088-B5EC-07D1A0DC1F18}"/>
              </a:ext>
            </a:extLst>
          </p:cNvPr>
          <p:cNvSpPr>
            <a:spLocks noGrp="1"/>
          </p:cNvSpPr>
          <p:nvPr>
            <p:ph type="sldNum" sz="quarter" idx="12"/>
          </p:nvPr>
        </p:nvSpPr>
        <p:spPr/>
        <p:txBody>
          <a:bodyPr/>
          <a:lstStyle/>
          <a:p>
            <a:fld id="{B036D04D-623B-4086-8E34-05C2B263A1B0}" type="slidenum">
              <a:rPr lang="en-US" smtClean="0"/>
              <a:t>18</a:t>
            </a:fld>
            <a:endParaRPr lang="en-US" dirty="0"/>
          </a:p>
        </p:txBody>
      </p:sp>
      <p:sp>
        <p:nvSpPr>
          <p:cNvPr id="5" name="Footer Placeholder 4">
            <a:extLst>
              <a:ext uri="{FF2B5EF4-FFF2-40B4-BE49-F238E27FC236}">
                <a16:creationId xmlns:a16="http://schemas.microsoft.com/office/drawing/2014/main" id="{4F160D9C-AC24-40A4-842B-E19C90D21F8F}"/>
              </a:ext>
            </a:extLst>
          </p:cNvPr>
          <p:cNvSpPr>
            <a:spLocks noGrp="1"/>
          </p:cNvSpPr>
          <p:nvPr>
            <p:ph type="ftr" sz="quarter" idx="13"/>
          </p:nvPr>
        </p:nvSpPr>
        <p:spPr/>
        <p:txBody>
          <a:bodyPr/>
          <a:lstStyle/>
          <a:p>
            <a:r>
              <a:rPr lang="en-US" dirty="0"/>
              <a:t>VA Data Governance Council</a:t>
            </a:r>
          </a:p>
        </p:txBody>
      </p:sp>
      <p:sp>
        <p:nvSpPr>
          <p:cNvPr id="6" name="Content Placeholder 2">
            <a:extLst>
              <a:ext uri="{FF2B5EF4-FFF2-40B4-BE49-F238E27FC236}">
                <a16:creationId xmlns:a16="http://schemas.microsoft.com/office/drawing/2014/main" id="{381CBE00-9AD7-4CC1-83AA-30064A81BEFD}"/>
              </a:ext>
            </a:extLst>
          </p:cNvPr>
          <p:cNvSpPr txBox="1">
            <a:spLocks/>
          </p:cNvSpPr>
          <p:nvPr/>
        </p:nvSpPr>
        <p:spPr>
          <a:xfrm>
            <a:off x="4876800" y="2133600"/>
            <a:ext cx="4267199" cy="3992563"/>
          </a:xfrm>
          <a:prstGeom prst="rect">
            <a:avLst/>
          </a:prstGeom>
        </p:spPr>
        <p:txBody>
          <a:bodyPr vert="horz" lIns="91440" tIns="45720" rIns="91440" bIns="45720" rtlCol="0">
            <a:normAutofit/>
          </a:bodyPr>
          <a:lstStyle>
            <a:lvl1pPr marL="571500" marR="0" indent="-342900" algn="l" defTabSz="914400" rtl="0" eaLnBrk="1" fontAlgn="auto" latinLnBrk="0" hangingPunct="1">
              <a:lnSpc>
                <a:spcPct val="100000"/>
              </a:lnSpc>
              <a:spcBef>
                <a:spcPct val="20000"/>
              </a:spcBef>
              <a:spcAft>
                <a:spcPts val="0"/>
              </a:spcAft>
              <a:buClrTx/>
              <a:buSzPct val="130000"/>
              <a:buFont typeface="Arial" panose="020B0604020202020204" pitchFamily="34" charset="0"/>
              <a:buChar char="•"/>
              <a:tabLst/>
              <a:defRPr sz="1600" kern="1200" baseline="0">
                <a:solidFill>
                  <a:srgbClr val="000066"/>
                </a:solidFill>
                <a:latin typeface="Tahoma" panose="020B0604030504040204" pitchFamily="34" charset="0"/>
                <a:ea typeface="Tahoma" panose="020B0604030504040204" pitchFamily="34" charset="0"/>
                <a:cs typeface="Tahoma" panose="020B0604030504040204" pitchFamily="34" charset="0"/>
              </a:defRPr>
            </a:lvl1pPr>
            <a:lvl2pPr marL="800100" marR="0" indent="-342900" algn="l" defTabSz="914400" rtl="0" eaLnBrk="1" fontAlgn="auto" latinLnBrk="0" hangingPunct="1">
              <a:lnSpc>
                <a:spcPct val="100000"/>
              </a:lnSpc>
              <a:spcBef>
                <a:spcPct val="20000"/>
              </a:spcBef>
              <a:spcAft>
                <a:spcPts val="0"/>
              </a:spcAft>
              <a:buClr>
                <a:srgbClr val="000066"/>
              </a:buClr>
              <a:buSzPct val="100000"/>
              <a:buFont typeface="Courier New" panose="02070309020205020404" pitchFamily="49" charset="0"/>
              <a:buChar char="o"/>
              <a:tabLst/>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2pPr>
            <a:lvl3pPr marL="1028700" marR="0" indent="-342900" algn="l" defTabSz="914400" rtl="0" eaLnBrk="1" fontAlgn="auto" latinLnBrk="0" hangingPunct="1">
              <a:lnSpc>
                <a:spcPct val="100000"/>
              </a:lnSpc>
              <a:spcBef>
                <a:spcPct val="20000"/>
              </a:spcBef>
              <a:spcAft>
                <a:spcPts val="0"/>
              </a:spcAft>
              <a:buClr>
                <a:srgbClr val="000066"/>
              </a:buClr>
              <a:buSzPct val="130000"/>
              <a:buFont typeface="Wingdings" panose="05000000000000000000" pitchFamily="2" charset="2"/>
              <a:buChar char="§"/>
              <a:tabLst>
                <a:tab pos="1028700" algn="l"/>
              </a:tabLst>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3pPr>
            <a:lvl4pPr marL="1257300" marR="0" indent="-342900" algn="l" defTabSz="914400" rtl="0" eaLnBrk="1" fontAlgn="auto" latinLnBrk="0" hangingPunct="1">
              <a:lnSpc>
                <a:spcPct val="100000"/>
              </a:lnSpc>
              <a:spcBef>
                <a:spcPct val="20000"/>
              </a:spcBef>
              <a:spcAft>
                <a:spcPts val="0"/>
              </a:spcAft>
              <a:buClrTx/>
              <a:buSzPct val="70000"/>
              <a:buFont typeface="Wingdings" panose="05000000000000000000" pitchFamily="2" charset="2"/>
              <a:buChar char="q"/>
              <a:tabLst/>
              <a:defRPr sz="1200" kern="1200">
                <a:solidFill>
                  <a:srgbClr val="000066"/>
                </a:solidFill>
                <a:latin typeface="Tahoma" panose="020B0604030504040204" pitchFamily="34" charset="0"/>
                <a:ea typeface="Tahoma" panose="020B0604030504040204" pitchFamily="34" charset="0"/>
                <a:cs typeface="Tahoma" panose="020B0604030504040204" pitchFamily="34" charset="0"/>
              </a:defRPr>
            </a:lvl4pPr>
            <a:lvl5pPr marL="1485900" indent="-342900" algn="l" defTabSz="914400" rtl="0" eaLnBrk="1" latinLnBrk="0" hangingPunct="1">
              <a:spcBef>
                <a:spcPct val="20000"/>
              </a:spcBef>
              <a:buSzPct val="130000"/>
              <a:buFont typeface="Arial" panose="020B0604020202020204" pitchFamily="34" charset="0"/>
              <a:buChar char="•"/>
              <a:defRPr sz="1400" kern="1200">
                <a:solidFill>
                  <a:srgbClr val="000066"/>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a:t>118</a:t>
            </a:r>
            <a:r>
              <a:rPr lang="en-US" dirty="0"/>
              <a:t> – Total number of data managers</a:t>
            </a:r>
          </a:p>
          <a:p>
            <a:r>
              <a:rPr lang="en-US" dirty="0"/>
              <a:t>108 positions filled</a:t>
            </a:r>
          </a:p>
          <a:p>
            <a:r>
              <a:rPr lang="en-US" dirty="0"/>
              <a:t>10 positions Vacant</a:t>
            </a:r>
          </a:p>
        </p:txBody>
      </p:sp>
      <p:sp>
        <p:nvSpPr>
          <p:cNvPr id="9" name="Rectangle 8">
            <a:extLst>
              <a:ext uri="{FF2B5EF4-FFF2-40B4-BE49-F238E27FC236}">
                <a16:creationId xmlns:a16="http://schemas.microsoft.com/office/drawing/2014/main" id="{1F1859E0-9BF2-4BC5-8F3D-E9127543A4F9}"/>
              </a:ext>
            </a:extLst>
          </p:cNvPr>
          <p:cNvSpPr/>
          <p:nvPr/>
        </p:nvSpPr>
        <p:spPr>
          <a:xfrm>
            <a:off x="1066802" y="1649175"/>
            <a:ext cx="7162800" cy="369332"/>
          </a:xfrm>
          <a:prstGeom prst="rect">
            <a:avLst/>
          </a:prstGeom>
        </p:spPr>
        <p:txBody>
          <a:bodyPr wrap="square">
            <a:spAutoFit/>
          </a:bodyPr>
          <a:lstStyle/>
          <a:p>
            <a:r>
              <a:rPr lang="en-US" b="1" dirty="0">
                <a:solidFill>
                  <a:schemeClr val="accent1">
                    <a:lumMod val="75000"/>
                  </a:schemeClr>
                </a:solidFill>
              </a:rPr>
              <a:t>510 -  Total Number of confirmed data scientists and managers in VA </a:t>
            </a:r>
          </a:p>
        </p:txBody>
      </p:sp>
      <p:graphicFrame>
        <p:nvGraphicFramePr>
          <p:cNvPr id="11" name="Chart 10">
            <a:extLst>
              <a:ext uri="{FF2B5EF4-FFF2-40B4-BE49-F238E27FC236}">
                <a16:creationId xmlns:a16="http://schemas.microsoft.com/office/drawing/2014/main" id="{0927C9AF-452A-434B-9063-47E87A7C4B2A}"/>
              </a:ext>
            </a:extLst>
          </p:cNvPr>
          <p:cNvGraphicFramePr>
            <a:graphicFrameLocks/>
          </p:cNvGraphicFramePr>
          <p:nvPr>
            <p:extLst>
              <p:ext uri="{D42A27DB-BD31-4B8C-83A1-F6EECF244321}">
                <p14:modId xmlns:p14="http://schemas.microsoft.com/office/powerpoint/2010/main" val="2198439452"/>
              </p:ext>
            </p:extLst>
          </p:nvPr>
        </p:nvGraphicFramePr>
        <p:xfrm>
          <a:off x="-261151" y="3124200"/>
          <a:ext cx="4648200" cy="35972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F360E646-5745-4B85-94A1-0303AC285602}"/>
              </a:ext>
            </a:extLst>
          </p:cNvPr>
          <p:cNvGraphicFramePr>
            <a:graphicFrameLocks/>
          </p:cNvGraphicFramePr>
          <p:nvPr>
            <p:extLst>
              <p:ext uri="{D42A27DB-BD31-4B8C-83A1-F6EECF244321}">
                <p14:modId xmlns:p14="http://schemas.microsoft.com/office/powerpoint/2010/main" val="4188898156"/>
              </p:ext>
            </p:extLst>
          </p:nvPr>
        </p:nvGraphicFramePr>
        <p:xfrm>
          <a:off x="4415624" y="3133725"/>
          <a:ext cx="4572000" cy="32250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4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57FF5-967A-452D-850D-0A949E44DCAE}"/>
              </a:ext>
            </a:extLst>
          </p:cNvPr>
          <p:cNvSpPr>
            <a:spLocks noGrp="1"/>
          </p:cNvSpPr>
          <p:nvPr>
            <p:ph type="title"/>
          </p:nvPr>
        </p:nvSpPr>
        <p:spPr/>
        <p:txBody>
          <a:bodyPr/>
          <a:lstStyle/>
          <a:p>
            <a:r>
              <a:rPr lang="en-US" dirty="0"/>
              <a:t>Detailed Data Scientists Count</a:t>
            </a:r>
          </a:p>
        </p:txBody>
      </p:sp>
      <p:sp>
        <p:nvSpPr>
          <p:cNvPr id="4" name="Slide Number Placeholder 3">
            <a:extLst>
              <a:ext uri="{FF2B5EF4-FFF2-40B4-BE49-F238E27FC236}">
                <a16:creationId xmlns:a16="http://schemas.microsoft.com/office/drawing/2014/main" id="{CF89B478-4BD8-40F8-A7CC-20F6737952F8}"/>
              </a:ext>
            </a:extLst>
          </p:cNvPr>
          <p:cNvSpPr>
            <a:spLocks noGrp="1"/>
          </p:cNvSpPr>
          <p:nvPr>
            <p:ph type="sldNum" sz="quarter" idx="12"/>
          </p:nvPr>
        </p:nvSpPr>
        <p:spPr/>
        <p:txBody>
          <a:bodyPr/>
          <a:lstStyle/>
          <a:p>
            <a:fld id="{B036D04D-623B-4086-8E34-05C2B263A1B0}" type="slidenum">
              <a:rPr lang="en-US" smtClean="0"/>
              <a:t>19</a:t>
            </a:fld>
            <a:endParaRPr lang="en-US" dirty="0"/>
          </a:p>
        </p:txBody>
      </p:sp>
      <p:sp>
        <p:nvSpPr>
          <p:cNvPr id="5" name="Footer Placeholder 4">
            <a:extLst>
              <a:ext uri="{FF2B5EF4-FFF2-40B4-BE49-F238E27FC236}">
                <a16:creationId xmlns:a16="http://schemas.microsoft.com/office/drawing/2014/main" id="{7EEB88DF-56C8-45FF-BFCB-88FD7F80162A}"/>
              </a:ext>
            </a:extLst>
          </p:cNvPr>
          <p:cNvSpPr>
            <a:spLocks noGrp="1"/>
          </p:cNvSpPr>
          <p:nvPr>
            <p:ph type="ftr" sz="quarter" idx="13"/>
          </p:nvPr>
        </p:nvSpPr>
        <p:spPr/>
        <p:txBody>
          <a:bodyPr/>
          <a:lstStyle/>
          <a:p>
            <a:r>
              <a:rPr lang="en-US"/>
              <a:t>VA Data Governance Council</a:t>
            </a:r>
            <a:endParaRPr lang="en-US" dirty="0"/>
          </a:p>
        </p:txBody>
      </p:sp>
      <p:graphicFrame>
        <p:nvGraphicFramePr>
          <p:cNvPr id="6" name="Table 5">
            <a:extLst>
              <a:ext uri="{FF2B5EF4-FFF2-40B4-BE49-F238E27FC236}">
                <a16:creationId xmlns:a16="http://schemas.microsoft.com/office/drawing/2014/main" id="{5BD7E285-25B5-4EA9-BA70-87ABEF614F6C}"/>
              </a:ext>
            </a:extLst>
          </p:cNvPr>
          <p:cNvGraphicFramePr>
            <a:graphicFrameLocks noGrp="1"/>
          </p:cNvGraphicFramePr>
          <p:nvPr>
            <p:extLst>
              <p:ext uri="{D42A27DB-BD31-4B8C-83A1-F6EECF244321}">
                <p14:modId xmlns:p14="http://schemas.microsoft.com/office/powerpoint/2010/main" val="1234946392"/>
              </p:ext>
            </p:extLst>
          </p:nvPr>
        </p:nvGraphicFramePr>
        <p:xfrm>
          <a:off x="838200" y="1590707"/>
          <a:ext cx="7696201" cy="4767905"/>
        </p:xfrm>
        <a:graphic>
          <a:graphicData uri="http://schemas.openxmlformats.org/drawingml/2006/table">
            <a:tbl>
              <a:tblPr/>
              <a:tblGrid>
                <a:gridCol w="928407">
                  <a:extLst>
                    <a:ext uri="{9D8B030D-6E8A-4147-A177-3AD203B41FA5}">
                      <a16:colId xmlns:a16="http://schemas.microsoft.com/office/drawing/2014/main" val="958955111"/>
                    </a:ext>
                  </a:extLst>
                </a:gridCol>
                <a:gridCol w="4256658">
                  <a:extLst>
                    <a:ext uri="{9D8B030D-6E8A-4147-A177-3AD203B41FA5}">
                      <a16:colId xmlns:a16="http://schemas.microsoft.com/office/drawing/2014/main" val="1877666802"/>
                    </a:ext>
                  </a:extLst>
                </a:gridCol>
                <a:gridCol w="560548">
                  <a:extLst>
                    <a:ext uri="{9D8B030D-6E8A-4147-A177-3AD203B41FA5}">
                      <a16:colId xmlns:a16="http://schemas.microsoft.com/office/drawing/2014/main" val="3414822831"/>
                    </a:ext>
                  </a:extLst>
                </a:gridCol>
                <a:gridCol w="1109767">
                  <a:extLst>
                    <a:ext uri="{9D8B030D-6E8A-4147-A177-3AD203B41FA5}">
                      <a16:colId xmlns:a16="http://schemas.microsoft.com/office/drawing/2014/main" val="1882959674"/>
                    </a:ext>
                  </a:extLst>
                </a:gridCol>
                <a:gridCol w="840821">
                  <a:extLst>
                    <a:ext uri="{9D8B030D-6E8A-4147-A177-3AD203B41FA5}">
                      <a16:colId xmlns:a16="http://schemas.microsoft.com/office/drawing/2014/main" val="448352953"/>
                    </a:ext>
                  </a:extLst>
                </a:gridCol>
              </a:tblGrid>
              <a:tr h="542893">
                <a:tc>
                  <a:txBody>
                    <a:bodyPr/>
                    <a:lstStyle/>
                    <a:p>
                      <a:pPr algn="l" fontAlgn="b"/>
                      <a:r>
                        <a:rPr lang="en-US" sz="1200" b="1" i="0" u="none" strike="noStrike" dirty="0">
                          <a:solidFill>
                            <a:srgbClr val="000000"/>
                          </a:solidFill>
                          <a:effectLst/>
                          <a:latin typeface="Arial" panose="020B0604020202020204" pitchFamily="34" charset="0"/>
                          <a:cs typeface="Arial" panose="020B0604020202020204" pitchFamily="34" charset="0"/>
                        </a:rPr>
                        <a:t>Occ Series</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l" fontAlgn="b"/>
                      <a:r>
                        <a:rPr lang="en-US" sz="1200" b="1" i="0" u="none" strike="noStrike">
                          <a:solidFill>
                            <a:srgbClr val="000000"/>
                          </a:solidFill>
                          <a:effectLst/>
                          <a:latin typeface="Arial" panose="020B0604020202020204" pitchFamily="34" charset="0"/>
                          <a:cs typeface="Arial" panose="020B0604020202020204" pitchFamily="34" charset="0"/>
                        </a:rPr>
                        <a:t>Official Position Title</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Filled</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Vacant</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Grand Total</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3582433883"/>
                  </a:ext>
                </a:extLst>
              </a:tr>
              <a:tr h="183312">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0343</a:t>
                      </a:r>
                    </a:p>
                  </a:txBody>
                  <a:tcPr marL="9166" marR="9166" marT="9166" marB="0" anchor="b">
                    <a:lnL>
                      <a:noFill/>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nn-NO" sz="1200" b="0" i="0" u="none" strike="noStrike" dirty="0">
                          <a:solidFill>
                            <a:srgbClr val="000000"/>
                          </a:solidFill>
                          <a:effectLst/>
                          <a:latin typeface="Arial" panose="020B0604020202020204" pitchFamily="34" charset="0"/>
                          <a:cs typeface="Arial" panose="020B0604020202020204" pitchFamily="34" charset="0"/>
                        </a:rPr>
                        <a:t>Mgmt &amp; Prog Anal (Data Sci)</a:t>
                      </a:r>
                    </a:p>
                  </a:txBody>
                  <a:tcPr marL="9166" marR="9166" marT="9166" marB="0" anchor="b">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987191362"/>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1412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Supervisory Technical Info Spec(Law)</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600076905"/>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1412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Supervisory TECHNICAL INFORMATION SPECIALIST</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501719394"/>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1412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Tech Info Spec(</a:t>
                      </a:r>
                      <a:r>
                        <a:rPr lang="en-US" sz="1200" b="0" i="0" u="none" strike="noStrike" dirty="0" err="1">
                          <a:solidFill>
                            <a:srgbClr val="000000"/>
                          </a:solidFill>
                          <a:effectLst/>
                          <a:latin typeface="Arial" panose="020B0604020202020204" pitchFamily="34" charset="0"/>
                          <a:cs typeface="Arial" panose="020B0604020202020204" pitchFamily="34" charset="0"/>
                        </a:rPr>
                        <a:t>Med&amp;Biol</a:t>
                      </a:r>
                      <a:r>
                        <a:rPr lang="en-US" sz="1200" b="0" i="0" u="none" strike="noStrike" dirty="0">
                          <a:solidFill>
                            <a:srgbClr val="000000"/>
                          </a:solidFill>
                          <a:effectLst/>
                          <a:latin typeface="Arial" panose="020B0604020202020204" pitchFamily="34" charset="0"/>
                          <a:cs typeface="Arial" panose="020B0604020202020204" pitchFamily="34" charset="0"/>
                        </a:rPr>
                        <a:t>)</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3376365691"/>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1510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Actuary</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13</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4</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17</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3292956349"/>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1515</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err="1">
                          <a:solidFill>
                            <a:srgbClr val="000000"/>
                          </a:solidFill>
                          <a:effectLst/>
                          <a:latin typeface="Arial" panose="020B0604020202020204" pitchFamily="34" charset="0"/>
                          <a:cs typeface="Arial" panose="020B0604020202020204" pitchFamily="34" charset="0"/>
                        </a:rPr>
                        <a:t>Oper</a:t>
                      </a:r>
                      <a:r>
                        <a:rPr lang="en-US" sz="1200" b="0" i="0" u="none" strike="noStrike" dirty="0">
                          <a:solidFill>
                            <a:srgbClr val="000000"/>
                          </a:solidFill>
                          <a:effectLst/>
                          <a:latin typeface="Arial" panose="020B0604020202020204" pitchFamily="34" charset="0"/>
                          <a:cs typeface="Arial" panose="020B0604020202020204" pitchFamily="34" charset="0"/>
                        </a:rPr>
                        <a:t> Research Analyst</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13</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5</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18</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464530207"/>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1520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Supervisory Mathematician</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519281712"/>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1529</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Math Statistician Data Scientist</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354734064"/>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1529</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Mathematical Statistician</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27</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4</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31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840942961"/>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Research Statistician (Health)</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3410712339"/>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Statistician</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80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22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102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3515972938"/>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Statistician (Biology)</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4</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5</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974075020"/>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Statistician (Data Scientist)</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4</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5</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520449747"/>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dirty="0">
                          <a:solidFill>
                            <a:srgbClr val="000000"/>
                          </a:solidFill>
                          <a:effectLst/>
                          <a:latin typeface="Arial" panose="020B0604020202020204" pitchFamily="34" charset="0"/>
                          <a:cs typeface="Arial" panose="020B0604020202020204" pitchFamily="34" charset="0"/>
                        </a:rPr>
                        <a:t>Statistician (General)</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4</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3</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7</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731774414"/>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Statistician (Health)</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40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53</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082424898"/>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Statistician (Medicine)</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45</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57</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195921926"/>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Supervisory Statistician</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5</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5</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058728071"/>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Survey Statistician</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3</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4</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398941219"/>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Statistical Assistant</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19</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31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243177031"/>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1531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Statistical Asst (OA)</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1</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3296572284"/>
                  </a:ext>
                </a:extLst>
              </a:tr>
              <a:tr h="183312">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1550</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l" fontAlgn="b"/>
                      <a:r>
                        <a:rPr lang="en-US" sz="1200" b="0" i="0" u="none" strike="noStrike">
                          <a:solidFill>
                            <a:srgbClr val="000000"/>
                          </a:solidFill>
                          <a:effectLst/>
                          <a:latin typeface="Arial" panose="020B0604020202020204" pitchFamily="34" charset="0"/>
                          <a:cs typeface="Arial" panose="020B0604020202020204" pitchFamily="34" charset="0"/>
                        </a:rPr>
                        <a:t>Computer Scientist</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32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a:solidFill>
                            <a:srgbClr val="000000"/>
                          </a:solidFill>
                          <a:effectLst/>
                          <a:latin typeface="Arial" panose="020B0604020202020204" pitchFamily="34" charset="0"/>
                          <a:cs typeface="Arial" panose="020B0604020202020204" pitchFamily="34" charset="0"/>
                        </a:rPr>
                        <a:t>6</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r" fontAlgn="b"/>
                      <a:r>
                        <a:rPr lang="en-US" sz="1200" b="0" i="0" u="none" strike="noStrike" dirty="0">
                          <a:solidFill>
                            <a:srgbClr val="000000"/>
                          </a:solidFill>
                          <a:effectLst/>
                          <a:latin typeface="Arial" panose="020B0604020202020204" pitchFamily="34" charset="0"/>
                          <a:cs typeface="Arial" panose="020B0604020202020204" pitchFamily="34" charset="0"/>
                        </a:rPr>
                        <a:t>38</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1861552181"/>
                  </a:ext>
                </a:extLst>
              </a:tr>
              <a:tr h="183312">
                <a:tc>
                  <a:txBody>
                    <a:bodyPr/>
                    <a:lstStyle/>
                    <a:p>
                      <a:pPr algn="l" fontAlgn="b"/>
                      <a:r>
                        <a:rPr lang="en-US" sz="1200" b="1" i="0" u="none" strike="noStrike">
                          <a:solidFill>
                            <a:srgbClr val="000000"/>
                          </a:solidFill>
                          <a:effectLst/>
                          <a:latin typeface="Arial" panose="020B0604020202020204" pitchFamily="34" charset="0"/>
                          <a:cs typeface="Arial" panose="020B0604020202020204" pitchFamily="34" charset="0"/>
                        </a:rPr>
                        <a:t>Totals</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l" fontAlgn="b"/>
                      <a:r>
                        <a:rPr lang="en-US" sz="1200" b="1" i="0" u="none" strike="noStrike">
                          <a:solidFill>
                            <a:srgbClr val="000000"/>
                          </a:solidFill>
                          <a:effectLst/>
                          <a:latin typeface="Arial" panose="020B0604020202020204" pitchFamily="34" charset="0"/>
                          <a:cs typeface="Arial" panose="020B0604020202020204" pitchFamily="34" charset="0"/>
                        </a:rPr>
                        <a:t> </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200" b="1" i="0" u="none" strike="noStrike">
                          <a:solidFill>
                            <a:srgbClr val="000000"/>
                          </a:solidFill>
                          <a:effectLst/>
                          <a:latin typeface="Arial" panose="020B0604020202020204" pitchFamily="34" charset="0"/>
                          <a:cs typeface="Arial" panose="020B0604020202020204" pitchFamily="34" charset="0"/>
                        </a:rPr>
                        <a:t>307</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84</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200" b="1" i="0" u="none" strike="noStrike" dirty="0">
                          <a:solidFill>
                            <a:srgbClr val="000000"/>
                          </a:solidFill>
                          <a:effectLst/>
                          <a:latin typeface="Arial" panose="020B0604020202020204" pitchFamily="34" charset="0"/>
                          <a:cs typeface="Arial" panose="020B0604020202020204" pitchFamily="34" charset="0"/>
                        </a:rPr>
                        <a:t>392</a:t>
                      </a:r>
                    </a:p>
                  </a:txBody>
                  <a:tcPr marL="9166" marR="9166" marT="9166"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3860560550"/>
                  </a:ext>
                </a:extLst>
              </a:tr>
            </a:tbl>
          </a:graphicData>
        </a:graphic>
      </p:graphicFrame>
    </p:spTree>
    <p:extLst>
      <p:ext uri="{BB962C8B-B14F-4D97-AF65-F5344CB8AC3E}">
        <p14:creationId xmlns:p14="http://schemas.microsoft.com/office/powerpoint/2010/main" val="526037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4139"/>
            <a:r>
              <a:rPr lang="en-US" dirty="0">
                <a:solidFill>
                  <a:srgbClr val="2D2DB9">
                    <a:lumMod val="50000"/>
                  </a:srgbClr>
                </a:solidFill>
                <a:ea typeface="ＭＳ Ｐゴシック" pitchFamily="-72" charset="-128"/>
              </a:rPr>
              <a:t>Background</a:t>
            </a:r>
            <a:endParaRPr lang="en-US" sz="2400" dirty="0">
              <a:solidFill>
                <a:srgbClr val="2D2DB9">
                  <a:lumMod val="50000"/>
                </a:srgbClr>
              </a:solidFill>
              <a:ea typeface="ＭＳ Ｐゴシック" pitchFamily="-72" charset="-128"/>
            </a:endParaRPr>
          </a:p>
        </p:txBody>
      </p:sp>
      <p:sp>
        <p:nvSpPr>
          <p:cNvPr id="3" name="Content Placeholder 2"/>
          <p:cNvSpPr>
            <a:spLocks noGrp="1"/>
          </p:cNvSpPr>
          <p:nvPr>
            <p:ph idx="1"/>
          </p:nvPr>
        </p:nvSpPr>
        <p:spPr>
          <a:xfrm>
            <a:off x="0" y="1600204"/>
            <a:ext cx="9132904" cy="4756147"/>
          </a:xfrm>
        </p:spPr>
        <p:txBody>
          <a:bodyPr>
            <a:normAutofit fontScale="25000" lnSpcReduction="20000"/>
          </a:bodyPr>
          <a:lstStyle/>
          <a:p>
            <a:pPr marL="174971" lvl="2" indent="0" eaLnBrk="0" fontAlgn="base" hangingPunct="0">
              <a:lnSpc>
                <a:spcPct val="110000"/>
              </a:lnSpc>
              <a:spcAft>
                <a:spcPct val="0"/>
              </a:spcAft>
              <a:buNone/>
              <a:tabLst/>
            </a:pPr>
            <a:endParaRPr lang="en-US" sz="1050" b="1" dirty="0">
              <a:latin typeface="Tahoma"/>
              <a:ea typeface="ＭＳ Ｐゴシック" panose="020B0600070205080204" pitchFamily="34" charset="-128"/>
              <a:cs typeface="+mn-cs"/>
            </a:endParaRPr>
          </a:p>
          <a:p>
            <a:pPr marL="568325" lvl="2" indent="-334963" defTabSz="568325" eaLnBrk="0" fontAlgn="base" hangingPunct="0">
              <a:lnSpc>
                <a:spcPct val="110000"/>
              </a:lnSpc>
              <a:spcAft>
                <a:spcPct val="0"/>
              </a:spcAft>
              <a:buFont typeface="Arial" panose="020B0604020202020204" pitchFamily="34" charset="0"/>
              <a:buChar char="•"/>
              <a:tabLst/>
            </a:pPr>
            <a:r>
              <a:rPr lang="en-US" sz="4800" b="1" dirty="0">
                <a:latin typeface="Tahoma"/>
                <a:ea typeface="ＭＳ Ｐゴシック" panose="020B0600070205080204" pitchFamily="34" charset="-128"/>
                <a:cs typeface="+mn-cs"/>
              </a:rPr>
              <a:t>Re-scoping #1 -  </a:t>
            </a:r>
            <a:r>
              <a:rPr lang="en-US" sz="4800" dirty="0">
                <a:latin typeface="Tahoma"/>
                <a:ea typeface="ＭＳ Ｐゴシック" panose="020B0600070205080204" pitchFamily="34" charset="-128"/>
                <a:cs typeface="+mn-cs"/>
              </a:rPr>
              <a:t>Commissioned on November 13, 2018  - Identify all data roles in Veteran Affairs (VA) Policy; identify gaps and recommendations to standardize the data actors’ roles and responsibilities for VA</a:t>
            </a:r>
          </a:p>
          <a:p>
            <a:pPr marL="568325" lvl="2" indent="-334963" defTabSz="568325" eaLnBrk="0" fontAlgn="base" hangingPunct="0">
              <a:lnSpc>
                <a:spcPct val="110000"/>
              </a:lnSpc>
              <a:spcAft>
                <a:spcPct val="0"/>
              </a:spcAft>
              <a:buFont typeface="Arial" panose="020B0604020202020204" pitchFamily="34" charset="0"/>
              <a:buChar char="•"/>
              <a:tabLst/>
            </a:pPr>
            <a:r>
              <a:rPr lang="en-US" sz="4800" b="1" dirty="0">
                <a:latin typeface="Tahoma"/>
                <a:ea typeface="ＭＳ Ｐゴシック" panose="020B0600070205080204" pitchFamily="34" charset="-128"/>
                <a:cs typeface="+mn-cs"/>
              </a:rPr>
              <a:t>Re-scoping #2 -  </a:t>
            </a:r>
            <a:r>
              <a:rPr lang="en-US" sz="4800" dirty="0">
                <a:latin typeface="Tahoma"/>
                <a:ea typeface="ＭＳ Ｐゴシック" panose="020B0600070205080204" pitchFamily="34" charset="-128"/>
                <a:cs typeface="+mn-cs"/>
              </a:rPr>
              <a:t>January 8, 2019 -  The Office of Information &amp; Technology (OIT) requested to work on their roles.</a:t>
            </a:r>
          </a:p>
          <a:p>
            <a:pPr marL="568325" lvl="2" indent="-334963" defTabSz="568325" eaLnBrk="0" fontAlgn="base" hangingPunct="0">
              <a:lnSpc>
                <a:spcPct val="110000"/>
              </a:lnSpc>
              <a:spcAft>
                <a:spcPct val="0"/>
              </a:spcAft>
              <a:buFont typeface="Arial" panose="020B0604020202020204" pitchFamily="34" charset="0"/>
              <a:buChar char="•"/>
              <a:tabLst/>
            </a:pPr>
            <a:r>
              <a:rPr lang="en-US" sz="4800" b="1" dirty="0">
                <a:latin typeface="Tahoma"/>
                <a:ea typeface="ＭＳ Ｐゴシック" panose="020B0600070205080204" pitchFamily="34" charset="-128"/>
                <a:cs typeface="+mn-cs"/>
              </a:rPr>
              <a:t>Re-Scoping #3  – </a:t>
            </a:r>
            <a:r>
              <a:rPr lang="en-US" sz="4800" dirty="0">
                <a:latin typeface="Tahoma"/>
                <a:ea typeface="ＭＳ Ｐゴシック" panose="020B0600070205080204" pitchFamily="34" charset="-128"/>
                <a:cs typeface="+mn-cs"/>
              </a:rPr>
              <a:t>March 12, 2019 - Creation of a standardized position description language for positions involving data analysis and data science with the corresponding educational requirements</a:t>
            </a:r>
          </a:p>
          <a:p>
            <a:pPr marL="568325" lvl="2" indent="-334963" defTabSz="568325" eaLnBrk="0" fontAlgn="base" hangingPunct="0">
              <a:lnSpc>
                <a:spcPct val="110000"/>
              </a:lnSpc>
              <a:spcAft>
                <a:spcPct val="0"/>
              </a:spcAft>
              <a:buFont typeface="Arial" panose="020B0604020202020204" pitchFamily="34" charset="0"/>
              <a:buChar char="•"/>
              <a:tabLst/>
            </a:pPr>
            <a:r>
              <a:rPr lang="en-US" sz="4800" b="1" dirty="0">
                <a:latin typeface="Tahoma"/>
                <a:ea typeface="ＭＳ Ｐゴシック" panose="020B0600070205080204" pitchFamily="34" charset="-128"/>
                <a:cs typeface="+mn-cs"/>
              </a:rPr>
              <a:t>Re-Scoping #4- </a:t>
            </a:r>
            <a:r>
              <a:rPr lang="en-US" sz="4800" dirty="0">
                <a:latin typeface="Tahoma"/>
                <a:ea typeface="ＭＳ Ｐゴシック" panose="020B0600070205080204" pitchFamily="34" charset="-128"/>
                <a:cs typeface="+mn-cs"/>
              </a:rPr>
              <a:t>Workgroup to assess OIT roles</a:t>
            </a:r>
          </a:p>
          <a:p>
            <a:pPr marL="568325" lvl="2" indent="-334963" defTabSz="568325" eaLnBrk="0" fontAlgn="base" hangingPunct="0">
              <a:lnSpc>
                <a:spcPct val="110000"/>
              </a:lnSpc>
              <a:spcAft>
                <a:spcPct val="0"/>
              </a:spcAft>
              <a:buFont typeface="Arial" panose="020B0604020202020204" pitchFamily="34" charset="0"/>
              <a:buChar char="•"/>
              <a:tabLst/>
            </a:pPr>
            <a:endParaRPr lang="en-US" sz="4800" b="1" u="sng" dirty="0">
              <a:latin typeface="Tahoma"/>
              <a:ea typeface="ＭＳ Ｐゴシック" panose="020B0600070205080204" pitchFamily="34" charset="-128"/>
              <a:cs typeface="+mn-cs"/>
            </a:endParaRPr>
          </a:p>
          <a:p>
            <a:pPr marL="568325" lvl="2" indent="-334963" defTabSz="568325" eaLnBrk="0" fontAlgn="base" hangingPunct="0">
              <a:lnSpc>
                <a:spcPct val="110000"/>
              </a:lnSpc>
              <a:spcAft>
                <a:spcPct val="0"/>
              </a:spcAft>
              <a:buFont typeface="Arial" panose="020B0604020202020204" pitchFamily="34" charset="0"/>
              <a:buChar char="•"/>
              <a:tabLst/>
            </a:pPr>
            <a:r>
              <a:rPr lang="en-US" sz="4800" b="1" u="sng" dirty="0">
                <a:latin typeface="Tahoma"/>
                <a:ea typeface="ＭＳ Ｐゴシック" panose="020B0600070205080204" pitchFamily="34" charset="-128"/>
                <a:cs typeface="+mn-cs"/>
              </a:rPr>
              <a:t>Work completed:  </a:t>
            </a:r>
          </a:p>
          <a:p>
            <a:pPr marL="1261931" lvl="4" indent="-571500" defTabSz="568325" eaLnBrk="0" fontAlgn="base" hangingPunct="0">
              <a:lnSpc>
                <a:spcPct val="110000"/>
              </a:lnSpc>
              <a:spcAft>
                <a:spcPct val="0"/>
              </a:spcAft>
            </a:pPr>
            <a:r>
              <a:rPr lang="en-US" sz="4800" dirty="0">
                <a:latin typeface="Tahoma"/>
                <a:ea typeface="ＭＳ Ｐゴシック" panose="020B0600070205080204" pitchFamily="34" charset="-128"/>
                <a:cs typeface="+mn-cs"/>
              </a:rPr>
              <a:t>March 12, 2019 - The Data Governance Council (DGC) approved the Chief Data Officer role and responsibilities. </a:t>
            </a:r>
          </a:p>
          <a:p>
            <a:pPr marL="1261931" lvl="4" indent="-571500" defTabSz="568325" eaLnBrk="0" fontAlgn="base" hangingPunct="0">
              <a:lnSpc>
                <a:spcPct val="110000"/>
              </a:lnSpc>
              <a:spcAft>
                <a:spcPct val="0"/>
              </a:spcAft>
            </a:pPr>
            <a:r>
              <a:rPr lang="en-US" sz="4800" dirty="0">
                <a:latin typeface="Tahoma"/>
                <a:ea typeface="ＭＳ Ｐゴシック" panose="020B0600070205080204" pitchFamily="34" charset="-128"/>
                <a:cs typeface="+mn-cs"/>
              </a:rPr>
              <a:t>May 14, 2019 - The OIT presented their recommendations for their roles and responsibilities.</a:t>
            </a:r>
          </a:p>
          <a:p>
            <a:pPr marL="1261931" lvl="4" indent="-571500" defTabSz="568325" eaLnBrk="0" fontAlgn="base" hangingPunct="0">
              <a:lnSpc>
                <a:spcPct val="110000"/>
              </a:lnSpc>
              <a:spcAft>
                <a:spcPct val="0"/>
              </a:spcAft>
            </a:pPr>
            <a:r>
              <a:rPr lang="en-US" sz="4800" dirty="0">
                <a:latin typeface="Tahoma"/>
                <a:ea typeface="ＭＳ Ｐゴシック" panose="020B0600070205080204" pitchFamily="34" charset="-128"/>
                <a:cs typeface="+mn-cs"/>
              </a:rPr>
              <a:t>May 2019 - Workgroup worked with Social Security Administration to present proposal to OPM to create a data scientist series for the Federal Governemnet. Proposal was accepted by the Office of Personnel Management (OPM).</a:t>
            </a:r>
          </a:p>
          <a:p>
            <a:pPr marL="1261931" lvl="4" indent="-571500" defTabSz="568325" eaLnBrk="0" fontAlgn="base" hangingPunct="0">
              <a:lnSpc>
                <a:spcPct val="110000"/>
              </a:lnSpc>
              <a:spcAft>
                <a:spcPct val="0"/>
              </a:spcAft>
            </a:pPr>
            <a:r>
              <a:rPr lang="en-US" sz="4800" dirty="0">
                <a:latin typeface="Tahoma"/>
                <a:ea typeface="ＭＳ Ｐゴシック" panose="020B0600070205080204" pitchFamily="34" charset="-128"/>
                <a:cs typeface="+mn-cs"/>
              </a:rPr>
              <a:t>June 2019 - DGC approved Data Analyst to Data Scientist series .</a:t>
            </a:r>
          </a:p>
          <a:p>
            <a:pPr marL="1261931" lvl="4" indent="-571500" defTabSz="568325" eaLnBrk="0" fontAlgn="base" hangingPunct="0">
              <a:lnSpc>
                <a:spcPct val="110000"/>
              </a:lnSpc>
              <a:spcAft>
                <a:spcPct val="0"/>
              </a:spcAft>
            </a:pPr>
            <a:r>
              <a:rPr lang="en-US" sz="4800" dirty="0">
                <a:latin typeface="Tahoma"/>
                <a:ea typeface="ＭＳ Ｐゴシック" panose="020B0600070205080204" pitchFamily="34" charset="-128"/>
                <a:cs typeface="+mn-cs"/>
              </a:rPr>
              <a:t>June 2019- Workgroup started working with Human Resources &amp; Administration (HRA) to conduct a parenthetical assessment to determine the data analysts and scientist in the Department</a:t>
            </a:r>
          </a:p>
          <a:p>
            <a:pPr marL="1261931" lvl="4" indent="-571500" defTabSz="568325" eaLnBrk="0" fontAlgn="base" hangingPunct="0">
              <a:lnSpc>
                <a:spcPct val="110000"/>
              </a:lnSpc>
              <a:spcAft>
                <a:spcPct val="0"/>
              </a:spcAft>
            </a:pPr>
            <a:r>
              <a:rPr lang="en-US" sz="4800" dirty="0">
                <a:latin typeface="Tahoma"/>
                <a:ea typeface="ＭＳ Ｐゴシック" panose="020B0600070205080204" pitchFamily="34" charset="-128"/>
                <a:cs typeface="+mn-cs"/>
              </a:rPr>
              <a:t>August 28, 2019 - Workgroup completed the work on the OIT roles, which was also distributed for comments to all OIT staff on August 28, 2019. </a:t>
            </a:r>
          </a:p>
          <a:p>
            <a:pPr marL="1261931" lvl="4" indent="-571500" defTabSz="568325" eaLnBrk="0" fontAlgn="base" hangingPunct="0">
              <a:lnSpc>
                <a:spcPct val="110000"/>
              </a:lnSpc>
              <a:spcAft>
                <a:spcPct val="0"/>
              </a:spcAft>
            </a:pPr>
            <a:r>
              <a:rPr lang="en-US" sz="4800" dirty="0">
                <a:latin typeface="Tahoma"/>
                <a:ea typeface="ＭＳ Ｐゴシック" panose="020B0600070205080204" pitchFamily="34" charset="-128"/>
                <a:cs typeface="+mn-cs"/>
              </a:rPr>
              <a:t>July 26, 2020 - Completed data scientists parenthetical.</a:t>
            </a:r>
          </a:p>
          <a:p>
            <a:pPr marL="1261931" lvl="4" indent="-571500" defTabSz="568325" eaLnBrk="0" fontAlgn="base" hangingPunct="0">
              <a:lnSpc>
                <a:spcPct val="110000"/>
              </a:lnSpc>
              <a:spcAft>
                <a:spcPct val="0"/>
              </a:spcAft>
            </a:pPr>
            <a:r>
              <a:rPr lang="en-US" sz="4800" dirty="0">
                <a:latin typeface="Tahoma"/>
                <a:ea typeface="ＭＳ Ｐゴシック" panose="020B0600070205080204" pitchFamily="34" charset="-128"/>
                <a:cs typeface="+mn-cs"/>
              </a:rPr>
              <a:t>July 30, 2020 - Reported the data scientists and data management count results to comply with the Federal data Strategy Requirement</a:t>
            </a:r>
          </a:p>
        </p:txBody>
      </p:sp>
      <p:sp>
        <p:nvSpPr>
          <p:cNvPr id="4" name="Slide Number Placeholder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036D04D-623B-4086-8E34-05C2B263A1B0}" type="slidenum">
              <a:rPr kumimoji="0" lang="en-US" sz="1000" b="0"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2</a:t>
            </a:fld>
            <a:endParaRPr kumimoji="0" lang="en-US" sz="7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Footer Placeholder 4"/>
          <p:cNvSpPr>
            <a:spLocks noGrp="1"/>
          </p:cNvSpPr>
          <p:nvPr>
            <p:ph type="ftr" sz="quarter" idx="13"/>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VA Data Governance Council</a:t>
            </a:r>
          </a:p>
        </p:txBody>
      </p:sp>
    </p:spTree>
    <p:extLst>
      <p:ext uri="{BB962C8B-B14F-4D97-AF65-F5344CB8AC3E}">
        <p14:creationId xmlns:p14="http://schemas.microsoft.com/office/powerpoint/2010/main" val="3446304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37A3F-1D9D-4285-B6D5-9BEBACF24087}"/>
              </a:ext>
            </a:extLst>
          </p:cNvPr>
          <p:cNvSpPr>
            <a:spLocks noGrp="1"/>
          </p:cNvSpPr>
          <p:nvPr>
            <p:ph type="title"/>
          </p:nvPr>
        </p:nvSpPr>
        <p:spPr/>
        <p:txBody>
          <a:bodyPr/>
          <a:lstStyle/>
          <a:p>
            <a:r>
              <a:rPr lang="en-US" dirty="0"/>
              <a:t>Detailed Data Management Count</a:t>
            </a:r>
          </a:p>
        </p:txBody>
      </p:sp>
      <p:sp>
        <p:nvSpPr>
          <p:cNvPr id="4" name="Slide Number Placeholder 3">
            <a:extLst>
              <a:ext uri="{FF2B5EF4-FFF2-40B4-BE49-F238E27FC236}">
                <a16:creationId xmlns:a16="http://schemas.microsoft.com/office/drawing/2014/main" id="{3A46ED08-FDA6-4168-A7B8-B65F60BFA5B3}"/>
              </a:ext>
            </a:extLst>
          </p:cNvPr>
          <p:cNvSpPr>
            <a:spLocks noGrp="1"/>
          </p:cNvSpPr>
          <p:nvPr>
            <p:ph type="sldNum" sz="quarter" idx="12"/>
          </p:nvPr>
        </p:nvSpPr>
        <p:spPr/>
        <p:txBody>
          <a:bodyPr/>
          <a:lstStyle/>
          <a:p>
            <a:fld id="{B036D04D-623B-4086-8E34-05C2B263A1B0}" type="slidenum">
              <a:rPr lang="en-US" smtClean="0"/>
              <a:t>20</a:t>
            </a:fld>
            <a:endParaRPr lang="en-US" dirty="0"/>
          </a:p>
        </p:txBody>
      </p:sp>
      <p:sp>
        <p:nvSpPr>
          <p:cNvPr id="5" name="Footer Placeholder 4">
            <a:extLst>
              <a:ext uri="{FF2B5EF4-FFF2-40B4-BE49-F238E27FC236}">
                <a16:creationId xmlns:a16="http://schemas.microsoft.com/office/drawing/2014/main" id="{ADB37410-75B2-4FD9-8652-49BDADC8C792}"/>
              </a:ext>
            </a:extLst>
          </p:cNvPr>
          <p:cNvSpPr>
            <a:spLocks noGrp="1"/>
          </p:cNvSpPr>
          <p:nvPr>
            <p:ph type="ftr" sz="quarter" idx="13"/>
          </p:nvPr>
        </p:nvSpPr>
        <p:spPr/>
        <p:txBody>
          <a:bodyPr/>
          <a:lstStyle/>
          <a:p>
            <a:r>
              <a:rPr lang="en-US"/>
              <a:t>VA Data Governance Council</a:t>
            </a:r>
            <a:endParaRPr lang="en-US" dirty="0"/>
          </a:p>
        </p:txBody>
      </p:sp>
      <p:graphicFrame>
        <p:nvGraphicFramePr>
          <p:cNvPr id="6" name="Table 5">
            <a:extLst>
              <a:ext uri="{FF2B5EF4-FFF2-40B4-BE49-F238E27FC236}">
                <a16:creationId xmlns:a16="http://schemas.microsoft.com/office/drawing/2014/main" id="{2AD51E7E-06CA-446D-9ED3-ED6133101225}"/>
              </a:ext>
            </a:extLst>
          </p:cNvPr>
          <p:cNvGraphicFramePr>
            <a:graphicFrameLocks noGrp="1"/>
          </p:cNvGraphicFramePr>
          <p:nvPr>
            <p:extLst>
              <p:ext uri="{D42A27DB-BD31-4B8C-83A1-F6EECF244321}">
                <p14:modId xmlns:p14="http://schemas.microsoft.com/office/powerpoint/2010/main" val="228754679"/>
              </p:ext>
            </p:extLst>
          </p:nvPr>
        </p:nvGraphicFramePr>
        <p:xfrm>
          <a:off x="381000" y="1828800"/>
          <a:ext cx="8229598" cy="3112770"/>
        </p:xfrm>
        <a:graphic>
          <a:graphicData uri="http://schemas.openxmlformats.org/drawingml/2006/table">
            <a:tbl>
              <a:tblPr/>
              <a:tblGrid>
                <a:gridCol w="1002111">
                  <a:extLst>
                    <a:ext uri="{9D8B030D-6E8A-4147-A177-3AD203B41FA5}">
                      <a16:colId xmlns:a16="http://schemas.microsoft.com/office/drawing/2014/main" val="2105308"/>
                    </a:ext>
                  </a:extLst>
                </a:gridCol>
                <a:gridCol w="4331889">
                  <a:extLst>
                    <a:ext uri="{9D8B030D-6E8A-4147-A177-3AD203B41FA5}">
                      <a16:colId xmlns:a16="http://schemas.microsoft.com/office/drawing/2014/main" val="2469015932"/>
                    </a:ext>
                  </a:extLst>
                </a:gridCol>
                <a:gridCol w="867742">
                  <a:extLst>
                    <a:ext uri="{9D8B030D-6E8A-4147-A177-3AD203B41FA5}">
                      <a16:colId xmlns:a16="http://schemas.microsoft.com/office/drawing/2014/main" val="403473544"/>
                    </a:ext>
                  </a:extLst>
                </a:gridCol>
                <a:gridCol w="1120284">
                  <a:extLst>
                    <a:ext uri="{9D8B030D-6E8A-4147-A177-3AD203B41FA5}">
                      <a16:colId xmlns:a16="http://schemas.microsoft.com/office/drawing/2014/main" val="647941897"/>
                    </a:ext>
                  </a:extLst>
                </a:gridCol>
                <a:gridCol w="907572">
                  <a:extLst>
                    <a:ext uri="{9D8B030D-6E8A-4147-A177-3AD203B41FA5}">
                      <a16:colId xmlns:a16="http://schemas.microsoft.com/office/drawing/2014/main" val="2896036775"/>
                    </a:ext>
                  </a:extLst>
                </a:gridCol>
              </a:tblGrid>
              <a:tr h="282591">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Occ Series</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Official Position Title</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800" b="1" i="0" u="none" strike="noStrike">
                          <a:solidFill>
                            <a:srgbClr val="000000"/>
                          </a:solidFill>
                          <a:effectLst/>
                          <a:latin typeface="Arial" panose="020B0604020202020204" pitchFamily="34" charset="0"/>
                          <a:cs typeface="Arial" panose="020B0604020202020204" pitchFamily="34" charset="0"/>
                        </a:rPr>
                        <a:t>Filled</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800" b="1" i="0" u="none" strike="noStrike">
                          <a:solidFill>
                            <a:srgbClr val="000000"/>
                          </a:solidFill>
                          <a:effectLst/>
                          <a:latin typeface="Arial" panose="020B0604020202020204" pitchFamily="34" charset="0"/>
                          <a:cs typeface="Arial" panose="020B0604020202020204" pitchFamily="34" charset="0"/>
                        </a:rPr>
                        <a:t>Vacant</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800" b="1" i="0" u="none" strike="noStrike">
                          <a:solidFill>
                            <a:srgbClr val="000000"/>
                          </a:solidFill>
                          <a:effectLst/>
                          <a:latin typeface="Arial" panose="020B0604020202020204" pitchFamily="34" charset="0"/>
                          <a:cs typeface="Arial" panose="020B0604020202020204" pitchFamily="34" charset="0"/>
                        </a:rPr>
                        <a:t>Grand Total</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290605112"/>
                  </a:ext>
                </a:extLst>
              </a:tr>
              <a:tr h="282591">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1412</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Tech Info (Metadata)</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910964829"/>
                  </a:ext>
                </a:extLst>
              </a:tr>
              <a:tr h="282591">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1530</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Statistician (Med/Data Scientist)</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7</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7</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49664046"/>
                  </a:ext>
                </a:extLst>
              </a:tr>
              <a:tr h="282591">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2210</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It Spec (</a:t>
                      </a:r>
                      <a:r>
                        <a:rPr lang="en-US" sz="1800" b="0" i="0" u="none" strike="noStrike" dirty="0" err="1">
                          <a:solidFill>
                            <a:srgbClr val="000000"/>
                          </a:solidFill>
                          <a:effectLst/>
                          <a:latin typeface="Arial" panose="020B0604020202020204" pitchFamily="34" charset="0"/>
                          <a:cs typeface="Arial" panose="020B0604020202020204" pitchFamily="34" charset="0"/>
                        </a:rPr>
                        <a:t>Datamgt</a:t>
                      </a:r>
                      <a:r>
                        <a:rPr lang="en-US" sz="1800" b="0" i="0" u="none" strike="noStrike" dirty="0">
                          <a:solidFill>
                            <a:srgbClr val="000000"/>
                          </a:solidFill>
                          <a:effectLst/>
                          <a:latin typeface="Arial" panose="020B0604020202020204" pitchFamily="34" charset="0"/>
                          <a:cs typeface="Arial" panose="020B0604020202020204" pitchFamily="34" charset="0"/>
                        </a:rPr>
                        <a:t>/</a:t>
                      </a:r>
                      <a:r>
                        <a:rPr lang="en-US" sz="1800" b="0" i="0" u="none" strike="noStrike" dirty="0" err="1">
                          <a:solidFill>
                            <a:srgbClr val="000000"/>
                          </a:solidFill>
                          <a:effectLst/>
                          <a:latin typeface="Arial" panose="020B0604020202020204" pitchFamily="34" charset="0"/>
                          <a:cs typeface="Arial" panose="020B0604020202020204" pitchFamily="34" charset="0"/>
                        </a:rPr>
                        <a:t>Custspt</a:t>
                      </a:r>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319614585"/>
                  </a:ext>
                </a:extLst>
              </a:tr>
              <a:tr h="282591">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2210</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It Spec (</a:t>
                      </a:r>
                      <a:r>
                        <a:rPr lang="en-US" sz="1800" b="0" i="0" u="none" strike="noStrike" dirty="0" err="1">
                          <a:solidFill>
                            <a:srgbClr val="000000"/>
                          </a:solidFill>
                          <a:effectLst/>
                          <a:latin typeface="Arial" panose="020B0604020202020204" pitchFamily="34" charset="0"/>
                          <a:cs typeface="Arial" panose="020B0604020202020204" pitchFamily="34" charset="0"/>
                        </a:rPr>
                        <a:t>Datamgt</a:t>
                      </a:r>
                      <a:r>
                        <a:rPr lang="en-US" sz="1800" b="0" i="0" u="none" strike="noStrike" dirty="0">
                          <a:solidFill>
                            <a:srgbClr val="000000"/>
                          </a:solidFill>
                          <a:effectLst/>
                          <a:latin typeface="Arial" panose="020B0604020202020204" pitchFamily="34" charset="0"/>
                          <a:cs typeface="Arial" panose="020B0604020202020204" pitchFamily="34" charset="0"/>
                        </a:rPr>
                        <a:t>/</a:t>
                      </a:r>
                      <a:r>
                        <a:rPr lang="en-US" sz="1800" b="0" i="0" u="none" strike="noStrike" dirty="0" err="1">
                          <a:solidFill>
                            <a:srgbClr val="000000"/>
                          </a:solidFill>
                          <a:effectLst/>
                          <a:latin typeface="Arial" panose="020B0604020202020204" pitchFamily="34" charset="0"/>
                          <a:cs typeface="Arial" panose="020B0604020202020204" pitchFamily="34" charset="0"/>
                        </a:rPr>
                        <a:t>Sysadmn</a:t>
                      </a:r>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9</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11</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490498731"/>
                  </a:ext>
                </a:extLst>
              </a:tr>
              <a:tr h="282591">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2210</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It Spec (Network/</a:t>
                      </a:r>
                      <a:r>
                        <a:rPr lang="en-US" sz="1800" b="0" i="0" u="none" strike="noStrike" dirty="0" err="1">
                          <a:solidFill>
                            <a:srgbClr val="000000"/>
                          </a:solidFill>
                          <a:effectLst/>
                          <a:latin typeface="Arial" panose="020B0604020202020204" pitchFamily="34" charset="0"/>
                          <a:cs typeface="Arial" panose="020B0604020202020204" pitchFamily="34" charset="0"/>
                        </a:rPr>
                        <a:t>Datamgt</a:t>
                      </a:r>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3214962325"/>
                  </a:ext>
                </a:extLst>
              </a:tr>
              <a:tr h="282591">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2210</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It Spec (OS/</a:t>
                      </a:r>
                      <a:r>
                        <a:rPr lang="en-US" sz="1800" b="0" i="0" u="none" strike="noStrike" dirty="0" err="1">
                          <a:solidFill>
                            <a:srgbClr val="000000"/>
                          </a:solidFill>
                          <a:effectLst/>
                          <a:latin typeface="Arial" panose="020B0604020202020204" pitchFamily="34" charset="0"/>
                          <a:cs typeface="Arial" panose="020B0604020202020204" pitchFamily="34" charset="0"/>
                        </a:rPr>
                        <a:t>Datamgt</a:t>
                      </a:r>
                      <a:r>
                        <a:rPr lang="en-US" sz="1800" b="0" i="0" u="none" strike="noStrike" dirty="0">
                          <a:solidFill>
                            <a:srgbClr val="000000"/>
                          </a:solidFill>
                          <a:effectLst/>
                          <a:latin typeface="Arial" panose="020B0604020202020204" pitchFamily="34" charset="0"/>
                          <a:cs typeface="Arial" panose="020B0604020202020204" pitchFamily="34" charset="0"/>
                        </a:rPr>
                        <a:t>)</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2</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501485366"/>
                  </a:ext>
                </a:extLst>
              </a:tr>
              <a:tr h="282591">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2210</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It Specialist (Datamgt)</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81</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89</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1480222475"/>
                  </a:ext>
                </a:extLst>
              </a:tr>
              <a:tr h="282591">
                <a:tc>
                  <a:txBody>
                    <a:bodyPr/>
                    <a:lstStyle/>
                    <a:p>
                      <a:pPr algn="l" fontAlgn="b"/>
                      <a:r>
                        <a:rPr lang="en-US" sz="1800" b="0" i="0" u="none" strike="noStrike" dirty="0">
                          <a:solidFill>
                            <a:srgbClr val="000000"/>
                          </a:solidFill>
                          <a:effectLst/>
                          <a:latin typeface="Arial" panose="020B0604020202020204" pitchFamily="34" charset="0"/>
                          <a:cs typeface="Arial" panose="020B0604020202020204" pitchFamily="34" charset="0"/>
                        </a:rPr>
                        <a:t>2210</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l" fontAlgn="b"/>
                      <a:r>
                        <a:rPr lang="en-US" sz="1800" b="0" i="0" u="none" strike="noStrike">
                          <a:solidFill>
                            <a:srgbClr val="000000"/>
                          </a:solidFill>
                          <a:effectLst/>
                          <a:latin typeface="Arial" panose="020B0604020202020204" pitchFamily="34" charset="0"/>
                          <a:cs typeface="Arial" panose="020B0604020202020204" pitchFamily="34" charset="0"/>
                        </a:rPr>
                        <a:t>Supervisory It Spec (Plcypln/Datamgt)</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tc>
                  <a:txBody>
                    <a:bodyPr/>
                    <a:lstStyle/>
                    <a:p>
                      <a:pPr algn="r" fontAlgn="b"/>
                      <a:r>
                        <a:rPr lang="en-US" sz="1800" b="0" i="0" u="none" strike="noStrike" dirty="0">
                          <a:solidFill>
                            <a:srgbClr val="000000"/>
                          </a:solidFill>
                          <a:effectLst/>
                          <a:latin typeface="Arial" panose="020B0604020202020204" pitchFamily="34" charset="0"/>
                          <a:cs typeface="Arial" panose="020B0604020202020204" pitchFamily="34" charset="0"/>
                        </a:rPr>
                        <a:t>3</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FFFFFF"/>
                    </a:solidFill>
                  </a:tcPr>
                </a:tc>
                <a:extLst>
                  <a:ext uri="{0D108BD9-81ED-4DB2-BD59-A6C34878D82A}">
                    <a16:rowId xmlns:a16="http://schemas.microsoft.com/office/drawing/2014/main" val="2998077838"/>
                  </a:ext>
                </a:extLst>
              </a:tr>
              <a:tr h="282591">
                <a:tc>
                  <a:txBody>
                    <a:bodyPr/>
                    <a:lstStyle/>
                    <a:p>
                      <a:pPr algn="l" fontAlgn="b"/>
                      <a:r>
                        <a:rPr lang="en-US" sz="1800" b="1" i="0" u="none" strike="noStrike" dirty="0">
                          <a:solidFill>
                            <a:srgbClr val="000000"/>
                          </a:solidFill>
                          <a:effectLst/>
                          <a:latin typeface="Arial" panose="020B0604020202020204" pitchFamily="34" charset="0"/>
                          <a:cs typeface="Arial" panose="020B0604020202020204" pitchFamily="34" charset="0"/>
                        </a:rPr>
                        <a:t>Totals</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l" fontAlgn="b"/>
                      <a:r>
                        <a:rPr lang="en-US" sz="1800" b="1" i="0" u="none" strike="noStrike">
                          <a:solidFill>
                            <a:srgbClr val="0000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800" b="1" i="0" u="none" strike="noStrike">
                          <a:solidFill>
                            <a:srgbClr val="000000"/>
                          </a:solidFill>
                          <a:effectLst/>
                          <a:latin typeface="Arial" panose="020B0604020202020204" pitchFamily="34" charset="0"/>
                          <a:cs typeface="Arial" panose="020B0604020202020204" pitchFamily="34" charset="0"/>
                        </a:rPr>
                        <a:t>108</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800" b="1" i="0" u="none" strike="noStrike" dirty="0">
                          <a:solidFill>
                            <a:srgbClr val="000000"/>
                          </a:solidFill>
                          <a:effectLst/>
                          <a:latin typeface="Arial" panose="020B0604020202020204" pitchFamily="34" charset="0"/>
                          <a:cs typeface="Arial" panose="020B0604020202020204" pitchFamily="34" charset="0"/>
                        </a:rPr>
                        <a:t>10</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r" fontAlgn="b"/>
                      <a:r>
                        <a:rPr lang="en-US" sz="1800" b="1" i="0" u="none" strike="noStrike" dirty="0">
                          <a:solidFill>
                            <a:srgbClr val="000000"/>
                          </a:solidFill>
                          <a:effectLst/>
                          <a:latin typeface="Arial" panose="020B0604020202020204" pitchFamily="34" charset="0"/>
                          <a:cs typeface="Arial" panose="020B0604020202020204" pitchFamily="34" charset="0"/>
                        </a:rPr>
                        <a:t>118</a:t>
                      </a:r>
                    </a:p>
                  </a:txBody>
                  <a:tcPr marL="9525" marR="9525" marT="9525" marB="0" anchor="b">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847929279"/>
                  </a:ext>
                </a:extLst>
              </a:tr>
            </a:tbl>
          </a:graphicData>
        </a:graphic>
      </p:graphicFrame>
    </p:spTree>
    <p:extLst>
      <p:ext uri="{BB962C8B-B14F-4D97-AF65-F5344CB8AC3E}">
        <p14:creationId xmlns:p14="http://schemas.microsoft.com/office/powerpoint/2010/main" val="1001763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DF24C-4AC9-4404-8528-9A4CAE321AF4}"/>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5AAA55B4-6771-4E8F-B27F-D0EA635261A2}"/>
              </a:ext>
            </a:extLst>
          </p:cNvPr>
          <p:cNvSpPr>
            <a:spLocks noGrp="1"/>
          </p:cNvSpPr>
          <p:nvPr>
            <p:ph idx="1"/>
          </p:nvPr>
        </p:nvSpPr>
        <p:spPr/>
        <p:txBody>
          <a:bodyPr/>
          <a:lstStyle/>
          <a:p>
            <a:r>
              <a:rPr lang="en-US" dirty="0"/>
              <a:t>On July 2020, the DGC requested the Workgroup to provide a proposal at August’s DGC on how to account for part time data scientists and data management positions to understand the workforce</a:t>
            </a:r>
          </a:p>
          <a:p>
            <a:endParaRPr lang="en-US" dirty="0"/>
          </a:p>
          <a:p>
            <a:r>
              <a:rPr lang="en-US" dirty="0"/>
              <a:t>The workforce information will then be used to conduct a complete analysis of the existing VA data services workforce, design “future state” capabilities, and develop implementation plans for “future state” capabilities and begin execution.</a:t>
            </a:r>
          </a:p>
          <a:p>
            <a:endParaRPr lang="en-US" dirty="0"/>
          </a:p>
          <a:p>
            <a:r>
              <a:rPr lang="en-US" dirty="0"/>
              <a:t>This plan is in direct support of the VA data strategy and its implementation workplan.  </a:t>
            </a:r>
          </a:p>
          <a:p>
            <a:pPr marL="228600" indent="0">
              <a:buNone/>
            </a:pPr>
            <a:endParaRPr lang="en-US" dirty="0"/>
          </a:p>
          <a:p>
            <a:endParaRPr lang="en-US" dirty="0"/>
          </a:p>
        </p:txBody>
      </p:sp>
      <p:sp>
        <p:nvSpPr>
          <p:cNvPr id="4" name="Slide Number Placeholder 3">
            <a:extLst>
              <a:ext uri="{FF2B5EF4-FFF2-40B4-BE49-F238E27FC236}">
                <a16:creationId xmlns:a16="http://schemas.microsoft.com/office/drawing/2014/main" id="{2455A86C-2689-421E-967C-3686EA1EB410}"/>
              </a:ext>
            </a:extLst>
          </p:cNvPr>
          <p:cNvSpPr>
            <a:spLocks noGrp="1"/>
          </p:cNvSpPr>
          <p:nvPr>
            <p:ph type="sldNum" sz="quarter" idx="12"/>
          </p:nvPr>
        </p:nvSpPr>
        <p:spPr/>
        <p:txBody>
          <a:bodyPr/>
          <a:lstStyle/>
          <a:p>
            <a:fld id="{B036D04D-623B-4086-8E34-05C2B263A1B0}" type="slidenum">
              <a:rPr lang="en-US" smtClean="0"/>
              <a:t>21</a:t>
            </a:fld>
            <a:endParaRPr lang="en-US" dirty="0"/>
          </a:p>
        </p:txBody>
      </p:sp>
      <p:sp>
        <p:nvSpPr>
          <p:cNvPr id="5" name="Footer Placeholder 4">
            <a:extLst>
              <a:ext uri="{FF2B5EF4-FFF2-40B4-BE49-F238E27FC236}">
                <a16:creationId xmlns:a16="http://schemas.microsoft.com/office/drawing/2014/main" id="{2D7922E4-3C26-469D-84FD-7DA6431F73E6}"/>
              </a:ext>
            </a:extLst>
          </p:cNvPr>
          <p:cNvSpPr>
            <a:spLocks noGrp="1"/>
          </p:cNvSpPr>
          <p:nvPr>
            <p:ph type="ftr" sz="quarter" idx="13"/>
          </p:nvPr>
        </p:nvSpPr>
        <p:spPr/>
        <p:txBody>
          <a:bodyPr/>
          <a:lstStyle/>
          <a:p>
            <a:r>
              <a:rPr lang="en-US"/>
              <a:t>VA Data Governance Council</a:t>
            </a:r>
            <a:endParaRPr lang="en-US" dirty="0"/>
          </a:p>
        </p:txBody>
      </p:sp>
    </p:spTree>
    <p:extLst>
      <p:ext uri="{BB962C8B-B14F-4D97-AF65-F5344CB8AC3E}">
        <p14:creationId xmlns:p14="http://schemas.microsoft.com/office/powerpoint/2010/main" val="3439204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363D82D-657A-45C4-BDE9-AF228872CFC6}"/>
              </a:ext>
            </a:extLst>
          </p:cNvPr>
          <p:cNvSpPr txBox="1"/>
          <p:nvPr/>
        </p:nvSpPr>
        <p:spPr>
          <a:xfrm>
            <a:off x="383169" y="2242265"/>
            <a:ext cx="3928849" cy="2991416"/>
          </a:xfrm>
          <a:prstGeom prst="rect">
            <a:avLst/>
          </a:prstGeom>
        </p:spPr>
        <p:txBody>
          <a:bodyPr vert="horz" lIns="91440" tIns="45720" rIns="91440" bIns="45720" rtlCol="0" anchor="b">
            <a:normAutofit fontScale="92500" lnSpcReduction="10000"/>
          </a:bodyPr>
          <a:lstStyle/>
          <a:p>
            <a:pPr>
              <a:lnSpc>
                <a:spcPct val="90000"/>
              </a:lnSpc>
              <a:spcBef>
                <a:spcPct val="0"/>
              </a:spcBef>
              <a:spcAft>
                <a:spcPts val="600"/>
              </a:spcAft>
            </a:pPr>
            <a:r>
              <a:rPr lang="en-US" sz="6000" kern="1200" dirty="0">
                <a:solidFill>
                  <a:schemeClr val="tx1"/>
                </a:solidFill>
                <a:latin typeface="+mj-lt"/>
                <a:ea typeface="+mj-ea"/>
                <a:cs typeface="+mj-cs"/>
              </a:rPr>
              <a:t>VA</a:t>
            </a:r>
          </a:p>
          <a:p>
            <a:pPr>
              <a:lnSpc>
                <a:spcPct val="90000"/>
              </a:lnSpc>
              <a:spcBef>
                <a:spcPct val="0"/>
              </a:spcBef>
              <a:spcAft>
                <a:spcPts val="600"/>
              </a:spcAft>
            </a:pPr>
            <a:r>
              <a:rPr lang="en-US" sz="6000" kern="1200" dirty="0">
                <a:solidFill>
                  <a:schemeClr val="tx1"/>
                </a:solidFill>
                <a:latin typeface="+mj-lt"/>
                <a:ea typeface="+mj-ea"/>
                <a:cs typeface="+mj-cs"/>
              </a:rPr>
              <a:t>Data Scientists </a:t>
            </a:r>
            <a:r>
              <a:rPr lang="en-US" sz="6000" dirty="0">
                <a:latin typeface="+mj-lt"/>
                <a:ea typeface="+mj-ea"/>
                <a:cs typeface="+mj-cs"/>
              </a:rPr>
              <a:t>Series </a:t>
            </a:r>
            <a:endParaRPr lang="en-US" sz="6000" kern="1200" dirty="0">
              <a:solidFill>
                <a:schemeClr val="tx1"/>
              </a:solidFill>
              <a:latin typeface="+mj-lt"/>
              <a:ea typeface="+mj-ea"/>
              <a:cs typeface="+mj-cs"/>
            </a:endParaRPr>
          </a:p>
        </p:txBody>
      </p:sp>
      <p:sp>
        <p:nvSpPr>
          <p:cNvPr id="23" name="Freeform: Shape 22">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32777" y="851518"/>
            <a:ext cx="4638605"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Graphic 5" descr="Bar chart">
            <a:extLst>
              <a:ext uri="{FF2B5EF4-FFF2-40B4-BE49-F238E27FC236}">
                <a16:creationId xmlns:a16="http://schemas.microsoft.com/office/drawing/2014/main" id="{F3BAEBC0-C2E2-4906-B897-CFB6495E378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8627" y="2531473"/>
            <a:ext cx="2413000" cy="2413000"/>
          </a:xfrm>
          <a:prstGeom prst="rect">
            <a:avLst/>
          </a:prstGeom>
        </p:spPr>
      </p:pic>
    </p:spTree>
    <p:extLst>
      <p:ext uri="{BB962C8B-B14F-4D97-AF65-F5344CB8AC3E}">
        <p14:creationId xmlns:p14="http://schemas.microsoft.com/office/powerpoint/2010/main" val="2581495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CF51-280F-4E54-AEBC-B4CBE76944D2}"/>
              </a:ext>
            </a:extLst>
          </p:cNvPr>
          <p:cNvSpPr>
            <a:spLocks noGrp="1"/>
          </p:cNvSpPr>
          <p:nvPr>
            <p:ph type="title"/>
          </p:nvPr>
        </p:nvSpPr>
        <p:spPr>
          <a:xfrm>
            <a:off x="0" y="116424"/>
            <a:ext cx="7886700" cy="447261"/>
          </a:xfrm>
        </p:spPr>
        <p:txBody>
          <a:bodyPr>
            <a:normAutofit/>
          </a:bodyPr>
          <a:lstStyle/>
          <a:p>
            <a:pPr defTabSz="914139"/>
            <a:r>
              <a:rPr lang="en-US" sz="2400" b="1" dirty="0">
                <a:solidFill>
                  <a:srgbClr val="2D2DB9">
                    <a:lumMod val="50000"/>
                  </a:srgbClr>
                </a:solidFill>
                <a:latin typeface="Tahoma" panose="020B0604030504040204" pitchFamily="34" charset="0"/>
                <a:ea typeface="ＭＳ Ｐゴシック" pitchFamily="-72" charset="-128"/>
                <a:cs typeface="Tahoma" panose="020B0604030504040204" pitchFamily="34" charset="0"/>
              </a:rPr>
              <a:t>Work Complexity Description</a:t>
            </a:r>
          </a:p>
        </p:txBody>
      </p:sp>
      <p:graphicFrame>
        <p:nvGraphicFramePr>
          <p:cNvPr id="4" name="Table 3">
            <a:extLst>
              <a:ext uri="{FF2B5EF4-FFF2-40B4-BE49-F238E27FC236}">
                <a16:creationId xmlns:a16="http://schemas.microsoft.com/office/drawing/2014/main" id="{DA942A04-8F9B-468A-B453-64720127B419}"/>
              </a:ext>
            </a:extLst>
          </p:cNvPr>
          <p:cNvGraphicFramePr>
            <a:graphicFrameLocks noGrp="1"/>
          </p:cNvGraphicFramePr>
          <p:nvPr>
            <p:extLst>
              <p:ext uri="{D42A27DB-BD31-4B8C-83A1-F6EECF244321}">
                <p14:modId xmlns:p14="http://schemas.microsoft.com/office/powerpoint/2010/main" val="905197617"/>
              </p:ext>
            </p:extLst>
          </p:nvPr>
        </p:nvGraphicFramePr>
        <p:xfrm>
          <a:off x="1" y="594169"/>
          <a:ext cx="9144000" cy="6233351"/>
        </p:xfrm>
        <a:graphic>
          <a:graphicData uri="http://schemas.openxmlformats.org/drawingml/2006/table">
            <a:tbl>
              <a:tblPr firstRow="1" bandRow="1">
                <a:tableStyleId>{5C22544A-7EE6-4342-B048-85BDC9FD1C3A}</a:tableStyleId>
              </a:tblPr>
              <a:tblGrid>
                <a:gridCol w="2305335">
                  <a:extLst>
                    <a:ext uri="{9D8B030D-6E8A-4147-A177-3AD203B41FA5}">
                      <a16:colId xmlns:a16="http://schemas.microsoft.com/office/drawing/2014/main" val="4167093117"/>
                    </a:ext>
                  </a:extLst>
                </a:gridCol>
                <a:gridCol w="2797636">
                  <a:extLst>
                    <a:ext uri="{9D8B030D-6E8A-4147-A177-3AD203B41FA5}">
                      <a16:colId xmlns:a16="http://schemas.microsoft.com/office/drawing/2014/main" val="1848244785"/>
                    </a:ext>
                  </a:extLst>
                </a:gridCol>
                <a:gridCol w="4041029">
                  <a:extLst>
                    <a:ext uri="{9D8B030D-6E8A-4147-A177-3AD203B41FA5}">
                      <a16:colId xmlns:a16="http://schemas.microsoft.com/office/drawing/2014/main" val="2347784858"/>
                    </a:ext>
                  </a:extLst>
                </a:gridCol>
              </a:tblGrid>
              <a:tr h="231977">
                <a:tc>
                  <a:txBody>
                    <a:bodyPr/>
                    <a:lstStyle/>
                    <a:p>
                      <a:pPr algn="ctr"/>
                      <a:r>
                        <a:rPr lang="en-US" sz="1400" b="1" kern="1200" dirty="0">
                          <a:solidFill>
                            <a:schemeClr val="lt1"/>
                          </a:solidFill>
                          <a:latin typeface="+mn-lt"/>
                          <a:ea typeface="+mn-ea"/>
                          <a:cs typeface="+mn-cs"/>
                        </a:rPr>
                        <a:t>Data Analyst</a:t>
                      </a:r>
                    </a:p>
                  </a:txBody>
                  <a:tcPr marL="68580" marR="68580" marT="34290" marB="34290"/>
                </a:tc>
                <a:tc>
                  <a:txBody>
                    <a:bodyPr/>
                    <a:lstStyle/>
                    <a:p>
                      <a:pPr algn="ctr"/>
                      <a:r>
                        <a:rPr lang="en-US" sz="1400" dirty="0"/>
                        <a:t>Data Scientist Intermediate (Junior) </a:t>
                      </a:r>
                    </a:p>
                  </a:txBody>
                  <a:tcPr marL="68580" marR="68580" marT="34290" marB="34290"/>
                </a:tc>
                <a:tc>
                  <a:txBody>
                    <a:bodyPr/>
                    <a:lstStyle/>
                    <a:p>
                      <a:pPr marL="0" algn="ctr" defTabSz="685800" rtl="0" eaLnBrk="1" latinLnBrk="0" hangingPunct="1"/>
                      <a:r>
                        <a:rPr lang="en-US" sz="1400" b="1" kern="1200" dirty="0">
                          <a:solidFill>
                            <a:schemeClr val="lt1"/>
                          </a:solidFill>
                          <a:latin typeface="+mn-lt"/>
                          <a:ea typeface="+mn-ea"/>
                          <a:cs typeface="+mn-cs"/>
                        </a:rPr>
                        <a:t>Data Scientists Advanced (Senior)</a:t>
                      </a:r>
                    </a:p>
                  </a:txBody>
                  <a:tcPr marL="68580" marR="68580" marT="34290" marB="34290"/>
                </a:tc>
                <a:extLst>
                  <a:ext uri="{0D108BD9-81ED-4DB2-BD59-A6C34878D82A}">
                    <a16:rowId xmlns:a16="http://schemas.microsoft.com/office/drawing/2014/main" val="2365898062"/>
                  </a:ext>
                </a:extLst>
              </a:tr>
              <a:tr h="3063697">
                <a:tc>
                  <a:txBody>
                    <a:bodyPr/>
                    <a:lstStyle/>
                    <a:p>
                      <a:pPr marL="171450" indent="-171450" algn="l">
                        <a:buFont typeface="Arial" panose="020B0604020202020204" pitchFamily="34" charset="0"/>
                        <a:buChar char="•"/>
                      </a:pPr>
                      <a:r>
                        <a:rPr lang="en-US" sz="1100" b="0" i="0" u="none" strike="noStrike" baseline="0" dirty="0">
                          <a:latin typeface="+mn-lt"/>
                        </a:rPr>
                        <a:t>Conducts basic data analysis and moderately </a:t>
                      </a:r>
                      <a:r>
                        <a:rPr lang="en-US" sz="1100" b="0" i="0" u="none" strike="noStrike" kern="1200" baseline="0" dirty="0">
                          <a:solidFill>
                            <a:schemeClr val="dk1"/>
                          </a:solidFill>
                          <a:latin typeface="+mn-lt"/>
                          <a:ea typeface="+mn-ea"/>
                          <a:cs typeface="+mn-cs"/>
                        </a:rPr>
                        <a:t>complex analysis, creates basic (i.e. static) visualizations, and implements algorithms under the oversight of a Data Modeler or Data Scientists.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b="0" i="0" u="none" strike="noStrike" kern="1200" baseline="0" noProof="0" dirty="0">
                          <a:solidFill>
                            <a:schemeClr val="dk1"/>
                          </a:solidFill>
                          <a:latin typeface="+mn-lt"/>
                          <a:ea typeface="+mn-ea"/>
                          <a:cs typeface="+mn-cs"/>
                        </a:rPr>
                        <a:t>Conducts data analyses that require advanced expertise in statistics (e.g. inferential data analyses). Demonstrates fluency in data engineering and programming (e.g. code-based processing of data, rather than menu-based processing of data). Designs experiments, tests hypotheses, and builds logical data models. Creates complex designs algorithms that go beyond one dataset and connect several datasets/data systems. Has basic expertise in data visualization, e.g. builds basic dashboards and visualizations of data patterns and results/findings. </a:t>
                      </a:r>
                    </a:p>
                    <a:p>
                      <a:pPr marL="0" lvl="0" indent="0">
                        <a:buFont typeface="Arial" panose="020B0604020202020204" pitchFamily="34" charset="0"/>
                        <a:buNone/>
                      </a:pPr>
                      <a:endParaRPr lang="en-US" sz="1100" dirty="0">
                        <a:latin typeface="+mn-lt"/>
                      </a:endParaRPr>
                    </a:p>
                  </a:txBody>
                  <a:tcPr marL="68580" marR="68580" marT="34290" marB="34290"/>
                </a:tc>
                <a:tc>
                  <a:txBody>
                    <a:bodyPr/>
                    <a:lstStyle/>
                    <a:p>
                      <a:r>
                        <a:rPr lang="en-US" sz="1100" b="0" i="0" u="none" strike="noStrike" kern="1200" baseline="0" dirty="0">
                          <a:solidFill>
                            <a:schemeClr val="dk1"/>
                          </a:solidFill>
                          <a:latin typeface="+mn-lt"/>
                          <a:ea typeface="+mn-ea"/>
                          <a:cs typeface="+mn-cs"/>
                        </a:rPr>
                        <a:t>Possess subject matter expertise in statistics, data engineering, and programming, as well as in one or more types of data (e.g. clinical data, fiscal data, administrative, survey, structure, and unstructured,  etc.).  Builds and tests logical models, including simulation, predictive models, and machine-learning  adaptable/self-correcting models. Conducts advanced data analysis and highly complex designs algorithms that are adapted to be applied in fluid/changing contexts. Expert in user interface: builds interactive data visualizations that are customized for different types of users. Applies advanced statistical techniques such as predictive modeling, to build, maintain, and improve on multiple real-time decision systems to include optimization and simulation to solve problems. Expertise in data programing using reproducible and production/ automation code.  Build and maintain data sets for data analysts and make decisions on data related procedures.  Interface with  executive users and decision makers to provide analytic decision support and data-based recommendations.   </a:t>
                      </a:r>
                    </a:p>
                  </a:txBody>
                  <a:tcPr marL="68580" marR="68580" marT="34290" marB="34290"/>
                </a:tc>
                <a:extLst>
                  <a:ext uri="{0D108BD9-81ED-4DB2-BD59-A6C34878D82A}">
                    <a16:rowId xmlns:a16="http://schemas.microsoft.com/office/drawing/2014/main" val="2789117927"/>
                  </a:ext>
                </a:extLst>
              </a:tr>
              <a:tr h="2887714">
                <a:tc>
                  <a:txBody>
                    <a:bodyPr/>
                    <a:lstStyle/>
                    <a:p>
                      <a:pPr marL="285750" indent="-285750">
                        <a:buFont typeface="Arial" panose="020B0604020202020204" pitchFamily="34" charset="0"/>
                        <a:buChar char="•"/>
                      </a:pPr>
                      <a:r>
                        <a:rPr lang="en-US" sz="1100" dirty="0"/>
                        <a:t>Conducts basic data analysis to include:</a:t>
                      </a:r>
                    </a:p>
                    <a:p>
                      <a:pPr marL="742950" lvl="1" indent="-285750">
                        <a:buFont typeface="Arial" panose="020B0604020202020204" pitchFamily="34" charset="0"/>
                        <a:buChar char="•"/>
                      </a:pPr>
                      <a:r>
                        <a:rPr lang="en-US" sz="1100" dirty="0"/>
                        <a:t>Descriptive analytics</a:t>
                      </a:r>
                    </a:p>
                    <a:p>
                      <a:pPr marL="742950" lvl="1" indent="-285750">
                        <a:buFont typeface="Arial" panose="020B0604020202020204" pitchFamily="34" charset="0"/>
                        <a:buChar char="•"/>
                      </a:pPr>
                      <a:r>
                        <a:rPr lang="en-US" sz="1100" dirty="0"/>
                        <a:t>Graph analysis</a:t>
                      </a:r>
                    </a:p>
                    <a:p>
                      <a:pPr marL="742950" lvl="1" indent="-285750">
                        <a:buFont typeface="Arial" panose="020B0604020202020204" pitchFamily="34" charset="0"/>
                        <a:buChar char="•"/>
                      </a:pPr>
                      <a:r>
                        <a:rPr lang="en-US" sz="1100" dirty="0"/>
                        <a:t>Boosting methods</a:t>
                      </a:r>
                    </a:p>
                    <a:p>
                      <a:pPr marL="742950" lvl="1" indent="-285750">
                        <a:buFont typeface="Arial" panose="020B0604020202020204" pitchFamily="34" charset="0"/>
                        <a:buChar char="•"/>
                      </a:pPr>
                      <a:r>
                        <a:rPr lang="en-US" sz="1100" dirty="0"/>
                        <a:t>Measures statistical significance</a:t>
                      </a:r>
                    </a:p>
                    <a:p>
                      <a:pPr marL="742950" lvl="1" indent="-285750">
                        <a:buFont typeface="Arial" panose="020B0604020202020204" pitchFamily="34" charset="0"/>
                        <a:buChar char="•"/>
                      </a:pPr>
                      <a:r>
                        <a:rPr lang="en-US" sz="1100" dirty="0"/>
                        <a:t>Outlier analysis</a:t>
                      </a:r>
                    </a:p>
                    <a:p>
                      <a:pPr marL="742950" lvl="1" indent="-285750">
                        <a:buFont typeface="Arial" panose="020B0604020202020204" pitchFamily="34" charset="0"/>
                        <a:buChar char="•"/>
                      </a:pPr>
                      <a:r>
                        <a:rPr lang="en-US" sz="1100" dirty="0"/>
                        <a:t>Data quality</a:t>
                      </a:r>
                    </a:p>
                    <a:p>
                      <a:pPr marL="742950" lvl="1" indent="-285750">
                        <a:buFont typeface="Arial" panose="020B0604020202020204" pitchFamily="34" charset="0"/>
                        <a:buChar char="•"/>
                      </a:pPr>
                      <a:r>
                        <a:rPr lang="en-US" sz="1100" dirty="0"/>
                        <a:t>Regression</a:t>
                      </a:r>
                    </a:p>
                    <a:p>
                      <a:pPr marL="742950" lvl="1" indent="-285750">
                        <a:buFont typeface="Arial" panose="020B0604020202020204" pitchFamily="34" charset="0"/>
                        <a:buChar char="•"/>
                      </a:pPr>
                      <a:r>
                        <a:rPr lang="en-US" sz="1100" dirty="0"/>
                        <a:t>Time series analysis</a:t>
                      </a:r>
                    </a:p>
                    <a:p>
                      <a:pPr marL="285750" indent="-285750">
                        <a:buFont typeface="Arial" panose="020B0604020202020204" pitchFamily="34" charset="0"/>
                        <a:buChar char="•"/>
                      </a:pPr>
                      <a:r>
                        <a:rPr lang="en-US" sz="1100" dirty="0"/>
                        <a:t>Create</a:t>
                      </a:r>
                      <a:r>
                        <a:rPr lang="en-US" sz="1100" dirty="0">
                          <a:solidFill>
                            <a:schemeClr val="tx1"/>
                          </a:solidFill>
                        </a:rPr>
                        <a:t>s</a:t>
                      </a:r>
                      <a:r>
                        <a:rPr lang="en-US" sz="1100" dirty="0"/>
                        <a:t> data visualizations.</a:t>
                      </a:r>
                    </a:p>
                    <a:p>
                      <a:pPr marL="285750" indent="-285750">
                        <a:buFont typeface="Arial" panose="020B0604020202020204" pitchFamily="34" charset="0"/>
                        <a:buChar char="•"/>
                      </a:pPr>
                      <a:r>
                        <a:rPr lang="en-US" sz="1100" dirty="0"/>
                        <a:t>Assemble</a:t>
                      </a:r>
                      <a:r>
                        <a:rPr lang="en-US" sz="1100" dirty="0">
                          <a:solidFill>
                            <a:schemeClr val="tx1"/>
                          </a:solidFill>
                        </a:rPr>
                        <a:t>s</a:t>
                      </a:r>
                      <a:r>
                        <a:rPr lang="en-US" sz="1100" dirty="0"/>
                        <a:t> simple models under the oversight of a data scientist and is able to assess model errors</a:t>
                      </a:r>
                    </a:p>
                  </a:txBody>
                  <a:tcPr marL="68580" marR="68580" marT="34290" marB="34290"/>
                </a:tc>
                <a:tc>
                  <a:txBody>
                    <a:bodyPr/>
                    <a:lstStyle/>
                    <a:p>
                      <a:r>
                        <a:rPr lang="en-US" sz="1100" dirty="0"/>
                        <a:t>Same as Data Analyst plus:</a:t>
                      </a:r>
                    </a:p>
                    <a:p>
                      <a:pPr marL="285750" indent="-285750">
                        <a:buFont typeface="Arial" panose="020B0604020202020204" pitchFamily="34" charset="0"/>
                        <a:buChar char="•"/>
                      </a:pPr>
                      <a:r>
                        <a:rPr lang="en-US" sz="1100" dirty="0"/>
                        <a:t>Variance analysis to include:</a:t>
                      </a:r>
                    </a:p>
                    <a:p>
                      <a:pPr marL="742950" lvl="1" indent="-285750">
                        <a:buFont typeface="Arial" panose="020B0604020202020204" pitchFamily="34" charset="0"/>
                        <a:buChar char="•"/>
                      </a:pPr>
                      <a:r>
                        <a:rPr lang="en-US" sz="1100" dirty="0"/>
                        <a:t>Measuring bias</a:t>
                      </a:r>
                    </a:p>
                    <a:p>
                      <a:pPr marL="742950" lvl="1" indent="-285750">
                        <a:buFont typeface="Arial" panose="020B0604020202020204" pitchFamily="34" charset="0"/>
                        <a:buChar char="•"/>
                      </a:pPr>
                      <a:r>
                        <a:rPr lang="en-US" sz="1100" dirty="0"/>
                        <a:t>Feature normalization</a:t>
                      </a:r>
                    </a:p>
                    <a:p>
                      <a:pPr marL="742950" lvl="1" indent="-285750">
                        <a:buFont typeface="Arial" panose="020B0604020202020204" pitchFamily="34" charset="0"/>
                        <a:buChar char="•"/>
                      </a:pPr>
                      <a:r>
                        <a:rPr lang="en-US" sz="1100" dirty="0"/>
                        <a:t>Feature selection</a:t>
                      </a:r>
                    </a:p>
                    <a:p>
                      <a:pPr marL="742950" lvl="1" indent="-285750">
                        <a:buFont typeface="Arial" panose="020B0604020202020204" pitchFamily="34" charset="0"/>
                        <a:buChar char="•"/>
                      </a:pPr>
                      <a:r>
                        <a:rPr lang="en-US" sz="1100" dirty="0"/>
                        <a:t>Feature extraction</a:t>
                      </a:r>
                    </a:p>
                    <a:p>
                      <a:pPr marL="742950" lvl="1" indent="-285750">
                        <a:buFont typeface="Arial" panose="020B0604020202020204" pitchFamily="34" charset="0"/>
                        <a:buChar char="•"/>
                      </a:pPr>
                      <a:r>
                        <a:rPr lang="en-US" sz="1100" dirty="0"/>
                        <a:t>Clustering analysis</a:t>
                      </a:r>
                    </a:p>
                    <a:p>
                      <a:pPr marL="742950" lvl="1" indent="-285750">
                        <a:buFont typeface="Arial" panose="020B0604020202020204" pitchFamily="34" charset="0"/>
                        <a:buChar char="•"/>
                      </a:pPr>
                      <a:r>
                        <a:rPr lang="en-US" sz="1100" dirty="0"/>
                        <a:t>Association analysis</a:t>
                      </a:r>
                    </a:p>
                    <a:p>
                      <a:pPr marL="285750" lvl="0" indent="-285750">
                        <a:buFont typeface="Arial" panose="020B0604020202020204" pitchFamily="34" charset="0"/>
                        <a:buChar char="•"/>
                      </a:pPr>
                      <a:r>
                        <a:rPr lang="en-US" sz="1100" dirty="0"/>
                        <a:t>Predictive Modeling to include: </a:t>
                      </a:r>
                    </a:p>
                    <a:p>
                      <a:pPr marL="742950" lvl="1" indent="-285750">
                        <a:buFont typeface="Arial" panose="020B0604020202020204" pitchFamily="34" charset="0"/>
                        <a:buChar char="•"/>
                      </a:pPr>
                      <a:r>
                        <a:rPr lang="en-US" sz="1100" dirty="0"/>
                        <a:t>Regression analysis</a:t>
                      </a:r>
                    </a:p>
                    <a:p>
                      <a:pPr marL="742950" lvl="1" indent="-285750">
                        <a:buFont typeface="Arial" panose="020B0604020202020204" pitchFamily="34" charset="0"/>
                        <a:buChar char="•"/>
                      </a:pPr>
                      <a:r>
                        <a:rPr lang="en-US" sz="1100" dirty="0"/>
                        <a:t>Time series</a:t>
                      </a:r>
                    </a:p>
                    <a:p>
                      <a:pPr marL="742950" lvl="1" indent="-285750">
                        <a:buFont typeface="Arial" panose="020B0604020202020204" pitchFamily="34" charset="0"/>
                        <a:buChar char="•"/>
                      </a:pPr>
                      <a:r>
                        <a:rPr lang="en-US" sz="1100" dirty="0"/>
                        <a:t>Classification modeling</a:t>
                      </a:r>
                    </a:p>
                    <a:p>
                      <a:pPr marL="742950" lvl="1" indent="-285750">
                        <a:buFont typeface="Arial" panose="020B0604020202020204" pitchFamily="34" charset="0"/>
                        <a:buChar char="•"/>
                      </a:pPr>
                      <a:r>
                        <a:rPr lang="en-US" sz="1100" dirty="0"/>
                        <a:t>Assessing model error</a:t>
                      </a:r>
                    </a:p>
                    <a:p>
                      <a:pPr marL="742950" lvl="1" indent="-285750">
                        <a:buFont typeface="Arial" panose="020B0604020202020204" pitchFamily="34" charset="0"/>
                        <a:buChar char="•"/>
                      </a:pPr>
                      <a:r>
                        <a:rPr lang="en-US" sz="1100" dirty="0"/>
                        <a:t>Assessing model fit/over fit</a:t>
                      </a:r>
                    </a:p>
                    <a:p>
                      <a:pPr marL="742950" lvl="1" indent="-285750">
                        <a:buFont typeface="Arial" panose="020B0604020202020204" pitchFamily="34" charset="0"/>
                        <a:buChar char="•"/>
                      </a:pPr>
                      <a:r>
                        <a:rPr lang="en-US" sz="1100" dirty="0"/>
                        <a:t>Model validation</a:t>
                      </a:r>
                    </a:p>
                    <a:p>
                      <a:pPr marL="742950" lvl="1" indent="-285750">
                        <a:buFont typeface="Arial" panose="020B0604020202020204" pitchFamily="34" charset="0"/>
                        <a:buChar char="•"/>
                      </a:pPr>
                      <a:r>
                        <a:rPr lang="en-US" sz="1100" dirty="0"/>
                        <a:t>Optimization modeling</a:t>
                      </a:r>
                    </a:p>
                  </a:txBody>
                  <a:tcPr marL="68580" marR="68580" marT="34290" marB="34290"/>
                </a:tc>
                <a:tc>
                  <a:txBody>
                    <a:bodyPr/>
                    <a:lstStyle/>
                    <a:p>
                      <a:r>
                        <a:rPr lang="en-US" sz="1100" dirty="0"/>
                        <a:t>Same as Data Modeler plus:</a:t>
                      </a:r>
                    </a:p>
                    <a:p>
                      <a:pPr marL="285750" indent="-285750">
                        <a:buFont typeface="Arial" panose="020B0604020202020204" pitchFamily="34" charset="0"/>
                        <a:buChar char="•"/>
                      </a:pPr>
                      <a:r>
                        <a:rPr lang="en-US" sz="1100" dirty="0"/>
                        <a:t>Modeling to include:</a:t>
                      </a:r>
                    </a:p>
                    <a:p>
                      <a:pPr marL="742950" lvl="1" indent="-285750">
                        <a:buFont typeface="Arial" panose="020B0604020202020204" pitchFamily="34" charset="0"/>
                        <a:buChar char="•"/>
                      </a:pPr>
                      <a:r>
                        <a:rPr lang="en-US" sz="1100" dirty="0"/>
                        <a:t>Bayesian analysis</a:t>
                      </a:r>
                    </a:p>
                    <a:p>
                      <a:pPr marL="285750" lvl="0" indent="-285750">
                        <a:buFont typeface="Arial" panose="020B0604020202020204" pitchFamily="34" charset="0"/>
                        <a:buChar char="•"/>
                      </a:pPr>
                      <a:r>
                        <a:rPr lang="en-US" sz="1100" kern="1200" dirty="0">
                          <a:solidFill>
                            <a:schemeClr val="dk1"/>
                          </a:solidFill>
                          <a:latin typeface="+mn-lt"/>
                          <a:ea typeface="+mn-ea"/>
                          <a:cs typeface="+mn-cs"/>
                        </a:rPr>
                        <a:t>Visualization to include</a:t>
                      </a:r>
                      <a:r>
                        <a:rPr lang="en-US" sz="1100" dirty="0">
                          <a:solidFill>
                            <a:srgbClr val="FF0000"/>
                          </a:solidFill>
                        </a:rPr>
                        <a:t>:</a:t>
                      </a:r>
                    </a:p>
                    <a:p>
                      <a:pPr marL="742950" lvl="1" indent="-285750">
                        <a:buFont typeface="Arial" panose="020B0604020202020204" pitchFamily="34" charset="0"/>
                        <a:buChar char="•"/>
                      </a:pPr>
                      <a:r>
                        <a:rPr lang="en-US" sz="1100" kern="1200" dirty="0">
                          <a:solidFill>
                            <a:schemeClr val="dk1"/>
                          </a:solidFill>
                          <a:latin typeface="+mn-lt"/>
                          <a:ea typeface="+mn-ea"/>
                          <a:cs typeface="+mn-cs"/>
                        </a:rPr>
                        <a:t>Timescale analyses</a:t>
                      </a:r>
                    </a:p>
                    <a:p>
                      <a:pPr marL="742950" lvl="1" indent="-285750">
                        <a:buFont typeface="Arial" panose="020B0604020202020204" pitchFamily="34" charset="0"/>
                        <a:buChar char="•"/>
                      </a:pPr>
                      <a:r>
                        <a:rPr lang="en-US" sz="1100" kern="1200" dirty="0">
                          <a:solidFill>
                            <a:schemeClr val="dk1"/>
                          </a:solidFill>
                          <a:latin typeface="+mn-lt"/>
                          <a:ea typeface="+mn-ea"/>
                          <a:cs typeface="+mn-cs"/>
                        </a:rPr>
                        <a:t>Reactive programming</a:t>
                      </a:r>
                    </a:p>
                    <a:p>
                      <a:pPr marL="742950" lvl="1" indent="-285750">
                        <a:buFont typeface="Arial" panose="020B0604020202020204" pitchFamily="34" charset="0"/>
                        <a:buChar char="•"/>
                      </a:pPr>
                      <a:r>
                        <a:rPr lang="en-US" sz="1100" kern="1200" dirty="0">
                          <a:solidFill>
                            <a:schemeClr val="dk1"/>
                          </a:solidFill>
                          <a:latin typeface="+mn-lt"/>
                          <a:ea typeface="+mn-ea"/>
                          <a:cs typeface="+mn-cs"/>
                        </a:rPr>
                        <a:t>Optimization</a:t>
                      </a:r>
                    </a:p>
                    <a:p>
                      <a:pPr marL="742950" lvl="1" indent="-285750">
                        <a:buFont typeface="Arial" panose="020B0604020202020204" pitchFamily="34" charset="0"/>
                        <a:buChar char="•"/>
                      </a:pPr>
                      <a:r>
                        <a:rPr lang="en-US" sz="1100" kern="1200" dirty="0">
                          <a:solidFill>
                            <a:schemeClr val="dk1"/>
                          </a:solidFill>
                          <a:latin typeface="+mn-lt"/>
                          <a:ea typeface="+mn-ea"/>
                          <a:cs typeface="+mn-cs"/>
                        </a:rPr>
                        <a:t>HTML widgets</a:t>
                      </a:r>
                    </a:p>
                    <a:p>
                      <a:pPr marL="285750" lvl="0" indent="-285750">
                        <a:buFont typeface="Arial" panose="020B0604020202020204" pitchFamily="34" charset="0"/>
                        <a:buChar char="•"/>
                      </a:pPr>
                      <a:r>
                        <a:rPr lang="en-US" sz="1100" kern="1200" dirty="0">
                          <a:solidFill>
                            <a:schemeClr val="dk1"/>
                          </a:solidFill>
                          <a:latin typeface="+mn-lt"/>
                          <a:ea typeface="+mn-ea"/>
                          <a:cs typeface="+mn-cs"/>
                        </a:rPr>
                        <a:t>Predictive Modeling to include:</a:t>
                      </a:r>
                    </a:p>
                    <a:p>
                      <a:pPr marL="742950" lvl="1"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Machine Learning</a:t>
                      </a:r>
                    </a:p>
                    <a:p>
                      <a:pPr marL="742950" lvl="1"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Bayesian models</a:t>
                      </a:r>
                    </a:p>
                    <a:p>
                      <a:pPr marL="742950" lvl="1" indent="-285750" algn="l" defTabSz="914400" rtl="0" eaLnBrk="1" latinLnBrk="0" hangingPunct="1">
                        <a:buFont typeface="Arial" panose="020B0604020202020204" pitchFamily="34" charset="0"/>
                        <a:buChar char="•"/>
                      </a:pPr>
                      <a:r>
                        <a:rPr lang="en-US" sz="1100" kern="1200" dirty="0">
                          <a:solidFill>
                            <a:schemeClr val="dk1"/>
                          </a:solidFill>
                          <a:latin typeface="+mn-lt"/>
                          <a:ea typeface="+mn-ea"/>
                          <a:cs typeface="+mn-cs"/>
                        </a:rPr>
                        <a:t>Psychometrically based and measurement theory-based (e.g. item-response theory based) modeling</a:t>
                      </a:r>
                    </a:p>
                  </a:txBody>
                  <a:tcPr marL="68580" marR="68580" marT="34290" marB="34290"/>
                </a:tc>
                <a:extLst>
                  <a:ext uri="{0D108BD9-81ED-4DB2-BD59-A6C34878D82A}">
                    <a16:rowId xmlns:a16="http://schemas.microsoft.com/office/drawing/2014/main" val="1932354822"/>
                  </a:ext>
                </a:extLst>
              </a:tr>
            </a:tbl>
          </a:graphicData>
        </a:graphic>
      </p:graphicFrame>
      <p:sp>
        <p:nvSpPr>
          <p:cNvPr id="5" name="Slide Number Placeholder 3">
            <a:extLst>
              <a:ext uri="{FF2B5EF4-FFF2-40B4-BE49-F238E27FC236}">
                <a16:creationId xmlns:a16="http://schemas.microsoft.com/office/drawing/2014/main" id="{BB62D465-0C65-45C3-97EF-00D806EFDEE7}"/>
              </a:ext>
            </a:extLst>
          </p:cNvPr>
          <p:cNvSpPr>
            <a:spLocks noGrp="1"/>
          </p:cNvSpPr>
          <p:nvPr>
            <p:ph type="sldNum" sz="quarter" idx="12"/>
          </p:nvPr>
        </p:nvSpPr>
        <p:spPr>
          <a:xfrm>
            <a:off x="6999304" y="6492879"/>
            <a:ext cx="2133600" cy="365125"/>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036D04D-623B-4086-8E34-05C2B263A1B0}" type="slidenum">
              <a:rPr kumimoji="0" lang="en-US" sz="1000" b="0"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7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3530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CF51-280F-4E54-AEBC-B4CBE76944D2}"/>
              </a:ext>
            </a:extLst>
          </p:cNvPr>
          <p:cNvSpPr>
            <a:spLocks noGrp="1"/>
          </p:cNvSpPr>
          <p:nvPr>
            <p:ph type="title"/>
          </p:nvPr>
        </p:nvSpPr>
        <p:spPr>
          <a:xfrm>
            <a:off x="9939" y="0"/>
            <a:ext cx="7886700" cy="447261"/>
          </a:xfrm>
        </p:spPr>
        <p:txBody>
          <a:bodyPr>
            <a:normAutofit/>
          </a:bodyPr>
          <a:lstStyle/>
          <a:p>
            <a:pPr defTabSz="914139"/>
            <a:r>
              <a:rPr lang="en-US" sz="2400" b="1" dirty="0">
                <a:solidFill>
                  <a:srgbClr val="2D2DB9">
                    <a:lumMod val="50000"/>
                  </a:srgbClr>
                </a:solidFill>
                <a:latin typeface="Tahoma" panose="020B0604030504040204" pitchFamily="34" charset="0"/>
                <a:ea typeface="ＭＳ Ｐゴシック" pitchFamily="-72" charset="-128"/>
                <a:cs typeface="Tahoma" panose="020B0604030504040204" pitchFamily="34" charset="0"/>
              </a:rPr>
              <a:t>Detailed Education/Experience</a:t>
            </a:r>
          </a:p>
        </p:txBody>
      </p:sp>
      <p:graphicFrame>
        <p:nvGraphicFramePr>
          <p:cNvPr id="4" name="Table 3">
            <a:extLst>
              <a:ext uri="{FF2B5EF4-FFF2-40B4-BE49-F238E27FC236}">
                <a16:creationId xmlns:a16="http://schemas.microsoft.com/office/drawing/2014/main" id="{DA942A04-8F9B-468A-B453-64720127B419}"/>
              </a:ext>
            </a:extLst>
          </p:cNvPr>
          <p:cNvGraphicFramePr>
            <a:graphicFrameLocks noGrp="1"/>
          </p:cNvGraphicFramePr>
          <p:nvPr>
            <p:extLst>
              <p:ext uri="{D42A27DB-BD31-4B8C-83A1-F6EECF244321}">
                <p14:modId xmlns:p14="http://schemas.microsoft.com/office/powerpoint/2010/main" val="3116871001"/>
              </p:ext>
            </p:extLst>
          </p:nvPr>
        </p:nvGraphicFramePr>
        <p:xfrm>
          <a:off x="0" y="447261"/>
          <a:ext cx="9134061" cy="6432454"/>
        </p:xfrm>
        <a:graphic>
          <a:graphicData uri="http://schemas.openxmlformats.org/drawingml/2006/table">
            <a:tbl>
              <a:tblPr firstRow="1" bandRow="1">
                <a:tableStyleId>{5C22544A-7EE6-4342-B048-85BDC9FD1C3A}</a:tableStyleId>
              </a:tblPr>
              <a:tblGrid>
                <a:gridCol w="2332351">
                  <a:extLst>
                    <a:ext uri="{9D8B030D-6E8A-4147-A177-3AD203B41FA5}">
                      <a16:colId xmlns:a16="http://schemas.microsoft.com/office/drawing/2014/main" val="4167093117"/>
                    </a:ext>
                  </a:extLst>
                </a:gridCol>
                <a:gridCol w="188092">
                  <a:extLst>
                    <a:ext uri="{9D8B030D-6E8A-4147-A177-3AD203B41FA5}">
                      <a16:colId xmlns:a16="http://schemas.microsoft.com/office/drawing/2014/main" val="1762565163"/>
                    </a:ext>
                  </a:extLst>
                </a:gridCol>
                <a:gridCol w="2703757">
                  <a:extLst>
                    <a:ext uri="{9D8B030D-6E8A-4147-A177-3AD203B41FA5}">
                      <a16:colId xmlns:a16="http://schemas.microsoft.com/office/drawing/2014/main" val="3809376544"/>
                    </a:ext>
                  </a:extLst>
                </a:gridCol>
                <a:gridCol w="150042">
                  <a:extLst>
                    <a:ext uri="{9D8B030D-6E8A-4147-A177-3AD203B41FA5}">
                      <a16:colId xmlns:a16="http://schemas.microsoft.com/office/drawing/2014/main" val="1110846409"/>
                    </a:ext>
                  </a:extLst>
                </a:gridCol>
                <a:gridCol w="3759819">
                  <a:extLst>
                    <a:ext uri="{9D8B030D-6E8A-4147-A177-3AD203B41FA5}">
                      <a16:colId xmlns:a16="http://schemas.microsoft.com/office/drawing/2014/main" val="2773623729"/>
                    </a:ext>
                  </a:extLst>
                </a:gridCol>
              </a:tblGrid>
              <a:tr h="271083">
                <a:tc gridSpan="2">
                  <a:txBody>
                    <a:bodyPr/>
                    <a:lstStyle/>
                    <a:p>
                      <a:pPr algn="ctr"/>
                      <a:r>
                        <a:rPr lang="en-US" sz="1400" b="1" kern="1200" dirty="0">
                          <a:solidFill>
                            <a:schemeClr val="lt1"/>
                          </a:solidFill>
                          <a:latin typeface="+mn-lt"/>
                          <a:ea typeface="+mn-ea"/>
                          <a:cs typeface="+mn-cs"/>
                        </a:rPr>
                        <a:t>Data Analyst</a:t>
                      </a:r>
                    </a:p>
                  </a:txBody>
                  <a:tcPr marL="68580" marR="68580" marT="34290" marB="34290"/>
                </a:tc>
                <a:tc hMerge="1">
                  <a:txBody>
                    <a:bodyPr/>
                    <a:lstStyle/>
                    <a:p>
                      <a:pPr algn="ctr"/>
                      <a:endParaRPr lang="en-US" sz="1400" b="1" kern="1200" dirty="0">
                        <a:solidFill>
                          <a:schemeClr val="lt1"/>
                        </a:solidFill>
                        <a:latin typeface="+mn-lt"/>
                        <a:ea typeface="+mn-ea"/>
                        <a:cs typeface="+mn-cs"/>
                      </a:endParaRPr>
                    </a:p>
                  </a:txBody>
                  <a:tcPr marL="68580" marR="68580" marT="34290" marB="34290"/>
                </a:tc>
                <a:tc gridSpan="2">
                  <a:txBody>
                    <a:bodyPr/>
                    <a:lstStyle/>
                    <a:p>
                      <a:pPr algn="ctr"/>
                      <a:r>
                        <a:rPr lang="en-US" sz="1400" dirty="0"/>
                        <a:t>Data Scientist Intermediate (Junior) </a:t>
                      </a:r>
                    </a:p>
                  </a:txBody>
                  <a:tcPr marL="68580" marR="68580" marT="34290" marB="34290"/>
                </a:tc>
                <a:tc hMerge="1">
                  <a:txBody>
                    <a:bodyPr/>
                    <a:lstStyle/>
                    <a:p>
                      <a:pPr algn="ctr"/>
                      <a:endParaRPr lang="en-US" sz="1400" dirty="0"/>
                    </a:p>
                  </a:txBody>
                  <a:tcPr marL="68580" marR="68580" marT="34290" marB="34290"/>
                </a:tc>
                <a:tc>
                  <a:txBody>
                    <a:bodyPr/>
                    <a:lstStyle/>
                    <a:p>
                      <a:pPr marL="0" algn="ctr" defTabSz="685800" rtl="0" eaLnBrk="1" latinLnBrk="0" hangingPunct="1"/>
                      <a:r>
                        <a:rPr lang="en-US" sz="1400" b="1" kern="1200" dirty="0">
                          <a:solidFill>
                            <a:schemeClr val="lt1"/>
                          </a:solidFill>
                          <a:latin typeface="+mn-lt"/>
                          <a:ea typeface="+mn-ea"/>
                          <a:cs typeface="+mn-cs"/>
                        </a:rPr>
                        <a:t>Data Scientists Advanced (Senior)</a:t>
                      </a:r>
                    </a:p>
                  </a:txBody>
                  <a:tcPr marL="68580" marR="68580" marT="34290" marB="34290"/>
                </a:tc>
                <a:extLst>
                  <a:ext uri="{0D108BD9-81ED-4DB2-BD59-A6C34878D82A}">
                    <a16:rowId xmlns:a16="http://schemas.microsoft.com/office/drawing/2014/main" val="2365898062"/>
                  </a:ext>
                </a:extLst>
              </a:tr>
              <a:tr h="271083">
                <a:tc gridSpan="5">
                  <a:txBody>
                    <a:bodyPr/>
                    <a:lstStyle/>
                    <a:p>
                      <a:pPr algn="ctr"/>
                      <a:r>
                        <a:rPr lang="en-US" sz="1400" b="1" dirty="0"/>
                        <a:t>Technical Education/Experience</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1382424"/>
                  </a:ext>
                </a:extLst>
              </a:tr>
              <a:tr h="5868574">
                <a:tc>
                  <a:txBody>
                    <a:bodyPr/>
                    <a:lstStyle/>
                    <a:p>
                      <a:pPr marL="285750" indent="-285750" algn="l">
                        <a:buFont typeface="Arial" panose="020B0604020202020204" pitchFamily="34" charset="0"/>
                        <a:buChar char="•"/>
                      </a:pPr>
                      <a:r>
                        <a:rPr lang="en-US" sz="1050" b="0" i="0" u="none" strike="noStrike" baseline="0" dirty="0">
                          <a:latin typeface="+mn-lt"/>
                        </a:rPr>
                        <a:t>Bachelor degree in mathematics, statistics, or computer science or related field </a:t>
                      </a:r>
                      <a:r>
                        <a:rPr lang="en-US" sz="1050" b="0" i="0" u="none" strike="noStrike" kern="1200" baseline="0" dirty="0">
                          <a:solidFill>
                            <a:schemeClr val="dk1"/>
                          </a:solidFill>
                          <a:latin typeface="+mn-lt"/>
                          <a:ea typeface="+mn-ea"/>
                          <a:cs typeface="+mn-cs"/>
                        </a:rPr>
                        <a:t>that includes working with data, data programming with use of specialized software, and lab-based training in the above </a:t>
                      </a:r>
                      <a:r>
                        <a:rPr lang="en-US" sz="1050" b="1" i="0" u="none" strike="noStrike" kern="1200" baseline="0" dirty="0">
                          <a:solidFill>
                            <a:schemeClr val="dk1"/>
                          </a:solidFill>
                          <a:latin typeface="+mn-lt"/>
                          <a:ea typeface="+mn-ea"/>
                          <a:cs typeface="+mn-cs"/>
                        </a:rPr>
                        <a:t>OR, objectively documented demonstration of skills below.</a:t>
                      </a: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1-3 years’ experience manipulating large datasets (e.g. above 10,000 observations) and using databases. </a:t>
                      </a: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Solid knowledge of the following tools: Tableau, Microsoft Suite including, Power BI and SQL server, and at least one specialized statistical software program such as SPSS, R or SAS.</a:t>
                      </a:r>
                    </a:p>
                    <a:p>
                      <a:pPr marL="285750" indent="-285750" algn="l">
                        <a:buFont typeface="Arial" panose="020B0604020202020204" pitchFamily="34" charset="0"/>
                        <a:buChar char="•"/>
                      </a:pPr>
                      <a:r>
                        <a:rPr lang="en-US" sz="1050" b="0" i="0" u="none" strike="noStrike" baseline="0" dirty="0">
                          <a:latin typeface="+mn-lt"/>
                        </a:rPr>
                        <a:t>Familiarity with basic principles of distributed computing and/or distributed databases.</a:t>
                      </a:r>
                    </a:p>
                    <a:p>
                      <a:pPr marL="285750" indent="-285750" algn="l">
                        <a:buFont typeface="Arial" panose="020B0604020202020204" pitchFamily="34" charset="0"/>
                        <a:buChar char="•"/>
                      </a:pPr>
                      <a:r>
                        <a:rPr lang="en-US" sz="1050" b="0" i="0" u="none" strike="noStrike" baseline="0" dirty="0">
                          <a:latin typeface="+mn-lt"/>
                        </a:rPr>
                        <a:t>Demonstrable ability to quickly </a:t>
                      </a:r>
                      <a:r>
                        <a:rPr lang="en-US" sz="1050" b="0" i="0" u="none" strike="noStrike" kern="1200" baseline="0" dirty="0">
                          <a:solidFill>
                            <a:schemeClr val="dk1"/>
                          </a:solidFill>
                          <a:latin typeface="+mn-lt"/>
                          <a:ea typeface="+mn-ea"/>
                          <a:cs typeface="+mn-cs"/>
                        </a:rPr>
                        <a:t>understand new concepts - all the way down to the theorems - and to come out with correct solutions to mathematical issues relevant to examining data—this ability should be demonstratable objectively, e.g. through a work sample.</a:t>
                      </a: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Good communication and interpersonal skills relevant to explaining data to non-technical users.</a:t>
                      </a:r>
                    </a:p>
                    <a:p>
                      <a:pPr marL="0" indent="0" algn="l">
                        <a:buFont typeface="Arial" panose="020B0604020202020204" pitchFamily="34" charset="0"/>
                        <a:buNone/>
                      </a:pPr>
                      <a:endParaRPr lang="en-US" sz="1050" strike="sngStrike" baseline="0" dirty="0">
                        <a:latin typeface="+mn-lt"/>
                      </a:endParaRPr>
                    </a:p>
                  </a:txBody>
                  <a:tcPr marL="68580" marR="68580" marT="34290" marB="34290"/>
                </a:tc>
                <a:tc gridSpan="2">
                  <a:txBody>
                    <a:bodyPr/>
                    <a:lstStyle/>
                    <a:p>
                      <a:pPr marL="285750" indent="-285750">
                        <a:buFont typeface="Arial" panose="020B0604020202020204" pitchFamily="34" charset="0"/>
                        <a:buChar char="•"/>
                      </a:pPr>
                      <a:r>
                        <a:rPr lang="en-US" sz="1050" b="0" i="0" u="none" strike="noStrike" kern="1200" baseline="0" dirty="0">
                          <a:solidFill>
                            <a:schemeClr val="dk1"/>
                          </a:solidFill>
                          <a:latin typeface="+mn-lt"/>
                          <a:ea typeface="+mn-ea"/>
                          <a:cs typeface="+mn-cs"/>
                        </a:rPr>
                        <a:t>Bachelor degree in mathematics, statistics, or computer science or related field with 5-10 years of experience as an analyst or </a:t>
                      </a:r>
                      <a:r>
                        <a:rPr lang="en-US" sz="1050" b="1" i="0" u="none" strike="noStrike" kern="1200" baseline="0" dirty="0">
                          <a:solidFill>
                            <a:schemeClr val="dk1"/>
                          </a:solidFill>
                          <a:latin typeface="+mn-lt"/>
                          <a:ea typeface="+mn-ea"/>
                          <a:cs typeface="+mn-cs"/>
                        </a:rPr>
                        <a:t>Master degree.</a:t>
                      </a:r>
                    </a:p>
                    <a:p>
                      <a:pPr marL="285750" indent="-285750">
                        <a:buFont typeface="Arial" panose="020B0604020202020204" pitchFamily="34" charset="0"/>
                        <a:buChar char="•"/>
                      </a:pPr>
                      <a:r>
                        <a:rPr lang="en-US" sz="1050" b="0" i="0" u="none" strike="noStrike" kern="1200" baseline="0" dirty="0">
                          <a:solidFill>
                            <a:schemeClr val="dk1"/>
                          </a:solidFill>
                          <a:latin typeface="+mn-lt"/>
                          <a:ea typeface="+mn-ea"/>
                          <a:cs typeface="+mn-cs"/>
                        </a:rPr>
                        <a:t>Typically requires </a:t>
                      </a:r>
                      <a:r>
                        <a:rPr lang="en-US" sz="1050" b="1" i="0" u="none" strike="noStrike" kern="1200" baseline="0" dirty="0">
                          <a:solidFill>
                            <a:schemeClr val="dk1"/>
                          </a:solidFill>
                          <a:latin typeface="+mn-lt"/>
                          <a:ea typeface="+mn-ea"/>
                          <a:cs typeface="+mn-cs"/>
                        </a:rPr>
                        <a:t>3-5 years </a:t>
                      </a:r>
                      <a:r>
                        <a:rPr lang="en-US" sz="1050" b="0" i="0" u="none" strike="noStrike" kern="1200" baseline="0" dirty="0">
                          <a:solidFill>
                            <a:schemeClr val="dk1"/>
                          </a:solidFill>
                          <a:latin typeface="+mn-lt"/>
                          <a:ea typeface="+mn-ea"/>
                          <a:cs typeface="+mn-cs"/>
                        </a:rPr>
                        <a:t>of relevant quantitative and qualitative research and analytics experience; OR, objectively documented demonstration of skills below.</a:t>
                      </a:r>
                    </a:p>
                    <a:p>
                      <a:pPr marL="285750" indent="-285750">
                        <a:buFont typeface="Arial" panose="020B0604020202020204" pitchFamily="34" charset="0"/>
                        <a:buChar char="•"/>
                      </a:pPr>
                      <a:r>
                        <a:rPr lang="en-US" sz="1050" b="0" i="0" u="none" strike="noStrike" kern="1200" baseline="0" dirty="0">
                          <a:solidFill>
                            <a:schemeClr val="dk1"/>
                          </a:solidFill>
                          <a:latin typeface="+mn-lt"/>
                          <a:ea typeface="+mn-ea"/>
                          <a:cs typeface="+mn-cs"/>
                        </a:rPr>
                        <a:t>Solid knowledge of statistical techniques, including inferential statistics.</a:t>
                      </a:r>
                    </a:p>
                    <a:p>
                      <a:pPr marL="285750" indent="-285750">
                        <a:buFont typeface="Arial" panose="020B0604020202020204" pitchFamily="34" charset="0"/>
                        <a:buChar char="•"/>
                      </a:pPr>
                      <a:r>
                        <a:rPr lang="en-US" sz="1050" b="0" i="0" u="none" strike="noStrike" kern="1200" baseline="0" dirty="0">
                          <a:solidFill>
                            <a:schemeClr val="dk1"/>
                          </a:solidFill>
                          <a:latin typeface="+mn-lt"/>
                          <a:ea typeface="+mn-ea"/>
                          <a:cs typeface="+mn-cs"/>
                        </a:rPr>
                        <a:t>Ability to come up with solutions to loosely defined business problems by leveraging pattern detection over potentially large datasets.</a:t>
                      </a:r>
                    </a:p>
                    <a:p>
                      <a:pPr marL="285750" indent="-285750">
                        <a:buFont typeface="Arial" panose="020B0604020202020204" pitchFamily="34" charset="0"/>
                        <a:buChar char="•"/>
                      </a:pPr>
                      <a:r>
                        <a:rPr lang="en-US" sz="1050" b="0" i="0" u="none" strike="noStrike" kern="1200" baseline="0" dirty="0">
                          <a:solidFill>
                            <a:schemeClr val="dk1"/>
                          </a:solidFill>
                          <a:latin typeface="+mn-lt"/>
                          <a:ea typeface="+mn-ea"/>
                          <a:cs typeface="+mn-cs"/>
                        </a:rPr>
                        <a:t>Strong skills in programming and statistical software (like SAS or R or Stata—</a:t>
                      </a:r>
                      <a:r>
                        <a:rPr lang="en-US" sz="1050" b="0" i="0" u="sng" strike="noStrike" kern="1200" baseline="0" dirty="0">
                          <a:solidFill>
                            <a:schemeClr val="dk1"/>
                          </a:solidFill>
                          <a:latin typeface="+mn-lt"/>
                          <a:ea typeface="+mn-ea"/>
                          <a:cs typeface="+mn-cs"/>
                        </a:rPr>
                        <a:t>more</a:t>
                      </a:r>
                      <a:r>
                        <a:rPr lang="en-US" sz="1050" b="0" i="0" u="none" strike="noStrike" kern="1200" baseline="0" dirty="0">
                          <a:solidFill>
                            <a:schemeClr val="dk1"/>
                          </a:solidFill>
                          <a:latin typeface="+mn-lt"/>
                          <a:ea typeface="+mn-ea"/>
                          <a:cs typeface="+mn-cs"/>
                        </a:rPr>
                        <a:t> than Excel or menu-based SPSS).</a:t>
                      </a:r>
                    </a:p>
                    <a:p>
                      <a:pPr marL="285750" indent="-285750">
                        <a:buFont typeface="Arial" panose="020B0604020202020204" pitchFamily="34" charset="0"/>
                        <a:buChar char="•"/>
                      </a:pPr>
                      <a:r>
                        <a:rPr lang="en-US" sz="1050" b="0" i="0" u="none" strike="noStrike" kern="1200" baseline="0" dirty="0">
                          <a:solidFill>
                            <a:schemeClr val="dk1"/>
                          </a:solidFill>
                          <a:latin typeface="+mn-lt"/>
                          <a:ea typeface="+mn-ea"/>
                          <a:cs typeface="+mn-cs"/>
                        </a:rPr>
                        <a:t>Experience using machine learning algorithms.</a:t>
                      </a:r>
                    </a:p>
                    <a:p>
                      <a:pPr marL="285750" indent="-285750">
                        <a:buFont typeface="Arial" panose="020B0604020202020204" pitchFamily="34" charset="0"/>
                        <a:buChar char="•"/>
                      </a:pPr>
                      <a:r>
                        <a:rPr lang="en-US" sz="1050" b="0" i="0" u="none" strike="noStrike" kern="1200" baseline="0" dirty="0">
                          <a:solidFill>
                            <a:schemeClr val="dk1"/>
                          </a:solidFill>
                          <a:latin typeface="+mn-lt"/>
                          <a:ea typeface="+mn-ea"/>
                          <a:cs typeface="+mn-cs"/>
                        </a:rPr>
                        <a:t>Demonstrated proficiency in the use of statistical packages.</a:t>
                      </a:r>
                    </a:p>
                    <a:p>
                      <a:pPr marL="285750" indent="-285750">
                        <a:buFont typeface="Arial" panose="020B0604020202020204" pitchFamily="34" charset="0"/>
                        <a:buChar char="•"/>
                      </a:pPr>
                      <a:r>
                        <a:rPr lang="en-US" sz="1050" b="0" i="0" u="none" strike="noStrike" kern="1200" baseline="0" dirty="0">
                          <a:solidFill>
                            <a:schemeClr val="dk1"/>
                          </a:solidFill>
                          <a:latin typeface="+mn-lt"/>
                          <a:ea typeface="+mn-ea"/>
                          <a:cs typeface="+mn-cs"/>
                        </a:rPr>
                        <a:t>Proficiency in quantitative analytics: exploratory and forecasting/predictive analytics, multivariate testing, and optimization algorithms. </a:t>
                      </a:r>
                    </a:p>
                    <a:p>
                      <a:pPr marL="285750" indent="-285750" algn="l" defTabSz="914400" rtl="0" eaLnBrk="1" latinLnBrk="0" hangingPunct="1">
                        <a:buFont typeface="Arial" panose="020B0604020202020204" pitchFamily="34" charset="0"/>
                        <a:buChar char="•"/>
                      </a:pPr>
                      <a:r>
                        <a:rPr lang="en-US" sz="1050" b="0" i="0" u="none" strike="noStrike" kern="1200" baseline="0" dirty="0">
                          <a:solidFill>
                            <a:schemeClr val="dk1"/>
                          </a:solidFill>
                          <a:latin typeface="+mn-lt"/>
                          <a:ea typeface="+mn-ea"/>
                          <a:cs typeface="+mn-cs"/>
                        </a:rPr>
                        <a:t>Strong communication and interpersonal skills relevant to explaining data to non-technical users and coordinating discussions about data across multidisciplinary stakeholders (e.g. across IT, statisticians, and business users).</a:t>
                      </a:r>
                    </a:p>
                    <a:p>
                      <a:pPr marL="285750" indent="-285750" algn="l" defTabSz="914400" rtl="0" eaLnBrk="1" latinLnBrk="0" hangingPunct="1">
                        <a:buFont typeface="Arial" panose="020B0604020202020204" pitchFamily="34" charset="0"/>
                        <a:buChar char="•"/>
                      </a:pPr>
                      <a:r>
                        <a:rPr lang="en-US" sz="1050" b="0" i="0" u="none" strike="noStrike" kern="1200" baseline="0" dirty="0">
                          <a:solidFill>
                            <a:schemeClr val="dk1"/>
                          </a:solidFill>
                          <a:latin typeface="+mn-lt"/>
                          <a:ea typeface="+mn-ea"/>
                          <a:cs typeface="+mn-cs"/>
                        </a:rPr>
                        <a:t>Knowledge of one or more business/ functional areas (e.g. clinical, fiscal, or other as relevant). </a:t>
                      </a:r>
                      <a:endParaRPr lang="en-US" sz="1050" strike="sngStrike" baseline="0" dirty="0">
                        <a:latin typeface="+mn-lt"/>
                      </a:endParaRPr>
                    </a:p>
                  </a:txBody>
                  <a:tcPr marL="68580" marR="68580" marT="34290" marB="34290"/>
                </a:tc>
                <a:tc hMerge="1">
                  <a:txBody>
                    <a:bodyPr/>
                    <a:lstStyle/>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Bachelor degree in mathematics, statistics, </a:t>
                      </a:r>
                      <a:r>
                        <a:rPr lang="en-US" sz="1100" b="0" i="0" u="none" strike="sngStrike" kern="1200" baseline="0" dirty="0">
                          <a:solidFill>
                            <a:schemeClr val="dk1"/>
                          </a:solidFill>
                          <a:latin typeface="+mn-lt"/>
                          <a:ea typeface="+mn-ea"/>
                          <a:cs typeface="+mn-cs"/>
                        </a:rPr>
                        <a:t>or </a:t>
                      </a:r>
                      <a:r>
                        <a:rPr lang="en-US" sz="1100" b="0" i="0" u="none" strike="noStrike" kern="1200" baseline="0" dirty="0">
                          <a:solidFill>
                            <a:schemeClr val="dk1"/>
                          </a:solidFill>
                          <a:latin typeface="+mn-lt"/>
                          <a:ea typeface="+mn-ea"/>
                          <a:cs typeface="+mn-cs"/>
                        </a:rPr>
                        <a:t>computer science or related field with 5-10 years of experience as an analyst or </a:t>
                      </a:r>
                      <a:r>
                        <a:rPr lang="en-US" sz="1100" b="1" i="0" u="none" strike="noStrike" kern="1200" baseline="0" dirty="0">
                          <a:solidFill>
                            <a:schemeClr val="dk1"/>
                          </a:solidFill>
                          <a:latin typeface="+mn-lt"/>
                          <a:ea typeface="+mn-ea"/>
                          <a:cs typeface="+mn-cs"/>
                        </a:rPr>
                        <a:t>Master degree.</a:t>
                      </a:r>
                    </a:p>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Typically requires </a:t>
                      </a:r>
                      <a:r>
                        <a:rPr lang="en-US" sz="1100" b="1" i="0" u="none" strike="noStrike" kern="1200" baseline="0" dirty="0">
                          <a:solidFill>
                            <a:schemeClr val="dk1"/>
                          </a:solidFill>
                          <a:latin typeface="+mn-lt"/>
                          <a:ea typeface="+mn-ea"/>
                          <a:cs typeface="+mn-cs"/>
                        </a:rPr>
                        <a:t>3-5 years </a:t>
                      </a:r>
                      <a:r>
                        <a:rPr lang="en-US" sz="1100" b="0" i="0" u="none" strike="noStrike" kern="1200" baseline="0" dirty="0">
                          <a:solidFill>
                            <a:schemeClr val="dk1"/>
                          </a:solidFill>
                          <a:latin typeface="+mn-lt"/>
                          <a:ea typeface="+mn-ea"/>
                          <a:cs typeface="+mn-cs"/>
                        </a:rPr>
                        <a:t>of relevant quantitative and qualitative research and analytics experience; OR, objectively documented demonstration of skills below.</a:t>
                      </a:r>
                    </a:p>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Solid knowledge of statistical techniques, including inferential statistics.</a:t>
                      </a:r>
                    </a:p>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The ability to come up with solutions to loosely defined business problems by leveraging pattern detection over potentially large datasets.</a:t>
                      </a:r>
                    </a:p>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Strong skills in programming and statistical software (like SAS or R or Stata—</a:t>
                      </a:r>
                      <a:r>
                        <a:rPr lang="en-US" sz="1100" b="0" i="0" u="sng" strike="noStrike" kern="1200" baseline="0" dirty="0">
                          <a:solidFill>
                            <a:schemeClr val="dk1"/>
                          </a:solidFill>
                          <a:latin typeface="+mn-lt"/>
                          <a:ea typeface="+mn-ea"/>
                          <a:cs typeface="+mn-cs"/>
                        </a:rPr>
                        <a:t>more</a:t>
                      </a:r>
                      <a:r>
                        <a:rPr lang="en-US" sz="1100" b="0" i="0" u="none" strike="noStrike" kern="1200" baseline="0" dirty="0">
                          <a:solidFill>
                            <a:schemeClr val="dk1"/>
                          </a:solidFill>
                          <a:latin typeface="+mn-lt"/>
                          <a:ea typeface="+mn-ea"/>
                          <a:cs typeface="+mn-cs"/>
                        </a:rPr>
                        <a:t> than Excel or menu-based SPSS).</a:t>
                      </a:r>
                    </a:p>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Experience using machine learning algorithms.</a:t>
                      </a:r>
                    </a:p>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Demonstrated proficiency in the use of statistical packages.</a:t>
                      </a:r>
                    </a:p>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Proficiency in quantitative analytics: exploratory and forecasting/predictive analytics, multivariate testing, and optimization algorithms. </a:t>
                      </a: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Strong communication and interpersonal skills relevant to explaining data to non-technical users and coordinating discussions about data across multidisciplinary stakeholders (e.g. across IT, statisticians, and business users).</a:t>
                      </a: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Knowledge of one or more business/ functional areas (e.g. clinical, fiscal, or other as relevant). </a:t>
                      </a:r>
                    </a:p>
                  </a:txBody>
                  <a:tcPr marL="68580" marR="68580" marT="34290" marB="34290"/>
                </a:tc>
                <a:tc gridSpan="2">
                  <a:txBody>
                    <a:bodyPr/>
                    <a:lstStyle/>
                    <a:p>
                      <a:pPr marL="285750" indent="-285750" algn="l">
                        <a:buFont typeface="Arial" panose="020B0604020202020204" pitchFamily="34" charset="0"/>
                        <a:buChar char="•"/>
                      </a:pPr>
                      <a:r>
                        <a:rPr lang="en-US" sz="1050" b="0" i="0" u="none" strike="noStrike" baseline="0" dirty="0">
                          <a:latin typeface="+mn-lt"/>
                        </a:rPr>
                        <a:t>Masters degree in mathematics, statistics, computer science or related field with 5-10 years of experience as a modeler OR </a:t>
                      </a:r>
                      <a:r>
                        <a:rPr lang="en-US" sz="1050" b="1" i="0" u="none" strike="noStrike" baseline="0" dirty="0">
                          <a:latin typeface="+mn-lt"/>
                        </a:rPr>
                        <a:t>PHD degree.</a:t>
                      </a:r>
                      <a:endParaRPr lang="en-US" sz="1050" b="0" i="0" u="none" strike="noStrike" kern="1200" baseline="0" dirty="0">
                        <a:solidFill>
                          <a:schemeClr val="dk1"/>
                        </a:solidFill>
                        <a:latin typeface="+mn-lt"/>
                        <a:ea typeface="+mn-ea"/>
                        <a:cs typeface="+mn-cs"/>
                      </a:endParaRP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 5 or more years of relevant quantitative and/or qualitative research and analytics experience OR capacity to demonstrate the prerequisite skills below by specific objectively documented accomplishments (e.g. work samples, authored work).</a:t>
                      </a:r>
                    </a:p>
                    <a:p>
                      <a:pPr marL="285750" indent="-285750" algn="l" defTabSz="914400" rtl="0" eaLnBrk="1" latinLnBrk="0" hangingPunct="1">
                        <a:buFont typeface="Arial" panose="020B0604020202020204" pitchFamily="34" charset="0"/>
                        <a:buChar char="•"/>
                      </a:pPr>
                      <a:r>
                        <a:rPr lang="en-US" sz="1050" b="0" i="0" u="none" strike="noStrike" baseline="0" dirty="0">
                          <a:latin typeface="+mn-lt"/>
                        </a:rPr>
                        <a:t>Solid knowledge of statistical techniques</a:t>
                      </a:r>
                      <a:r>
                        <a:rPr lang="en-US" sz="1050" b="0" i="0" u="none" strike="noStrike" baseline="0" dirty="0">
                          <a:solidFill>
                            <a:schemeClr val="tx1"/>
                          </a:solidFill>
                          <a:latin typeface="+mn-lt"/>
                        </a:rPr>
                        <a:t>,</a:t>
                      </a:r>
                      <a:r>
                        <a:rPr lang="en-US" sz="1050" b="0" i="0" u="none" strike="noStrike" baseline="0" dirty="0">
                          <a:solidFill>
                            <a:srgbClr val="FF0000"/>
                          </a:solidFill>
                          <a:latin typeface="+mn-lt"/>
                        </a:rPr>
                        <a:t> </a:t>
                      </a:r>
                      <a:r>
                        <a:rPr lang="en-US" sz="1050" b="0" i="0" u="none" strike="noStrike" kern="1200" baseline="0" dirty="0">
                          <a:solidFill>
                            <a:schemeClr val="dk1"/>
                          </a:solidFill>
                          <a:latin typeface="+mn-lt"/>
                          <a:ea typeface="+mn-ea"/>
                          <a:cs typeface="+mn-cs"/>
                        </a:rPr>
                        <a:t>including inferential and probability statistics, psychometrics, timescale analysis</a:t>
                      </a:r>
                    </a:p>
                    <a:p>
                      <a:pPr marL="285750" indent="-285750" algn="l">
                        <a:buFont typeface="Arial" panose="020B0604020202020204" pitchFamily="34" charset="0"/>
                        <a:buChar char="•"/>
                      </a:pPr>
                      <a:r>
                        <a:rPr lang="en-US" sz="1050" b="0" i="0" u="none" strike="noStrike" baseline="0" dirty="0">
                          <a:latin typeface="+mn-lt"/>
                        </a:rPr>
                        <a:t>Solid knowledge of </a:t>
                      </a:r>
                      <a:r>
                        <a:rPr lang="en-US" sz="1050" b="0" i="0" u="none" strike="noStrike" kern="1200" baseline="0" dirty="0">
                          <a:solidFill>
                            <a:schemeClr val="dk1"/>
                          </a:solidFill>
                          <a:latin typeface="+mn-lt"/>
                          <a:ea typeface="+mn-ea"/>
                          <a:cs typeface="+mn-cs"/>
                        </a:rPr>
                        <a:t>user-interfacing data visualization and report production (e.g. creating automation, interactive dashboards, processing schemas, accessibility, reactive programming, image scaling).</a:t>
                      </a: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Ability to come up with solutions to loosely defined business problems by leveraging statistically-based pattern detection methods and domain expertise (e.g. clinical, fiscal, or other specific domain) over population datasets.</a:t>
                      </a: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Strong skills in programming and specialized statistical software (like SAS or R or Stata—</a:t>
                      </a:r>
                      <a:r>
                        <a:rPr lang="en-US" sz="1050" b="0" i="0" u="sng" strike="noStrike" kern="1200" baseline="0" dirty="0">
                          <a:solidFill>
                            <a:schemeClr val="dk1"/>
                          </a:solidFill>
                          <a:latin typeface="+mn-lt"/>
                          <a:ea typeface="+mn-ea"/>
                          <a:cs typeface="+mn-cs"/>
                        </a:rPr>
                        <a:t>more</a:t>
                      </a:r>
                      <a:r>
                        <a:rPr lang="en-US" sz="1050" b="0" i="0" u="none" strike="noStrike" kern="1200" baseline="0" dirty="0">
                          <a:solidFill>
                            <a:schemeClr val="dk1"/>
                          </a:solidFill>
                          <a:latin typeface="+mn-lt"/>
                          <a:ea typeface="+mn-ea"/>
                          <a:cs typeface="+mn-cs"/>
                        </a:rPr>
                        <a:t> than Excel or menu-based SPSS).</a:t>
                      </a: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Advanced experience </a:t>
                      </a:r>
                      <a:r>
                        <a:rPr lang="en-US" sz="1050" b="0" i="0" u="none" strike="noStrike" baseline="0" dirty="0">
                          <a:latin typeface="+mn-lt"/>
                        </a:rPr>
                        <a:t>using machine learning algorithms.</a:t>
                      </a:r>
                    </a:p>
                    <a:p>
                      <a:pPr marL="285750" indent="-285750" algn="l" defTabSz="914400" rtl="0" eaLnBrk="1" latinLnBrk="0" hangingPunct="1">
                        <a:buFont typeface="Arial" panose="020B0604020202020204" pitchFamily="34" charset="0"/>
                        <a:buChar char="•"/>
                      </a:pPr>
                      <a:r>
                        <a:rPr lang="en-US" sz="1050" b="0" i="0" u="none" strike="noStrike" kern="1200" baseline="0" dirty="0">
                          <a:solidFill>
                            <a:schemeClr val="dk1"/>
                          </a:solidFill>
                          <a:latin typeface="+mn-lt"/>
                          <a:ea typeface="+mn-ea"/>
                          <a:cs typeface="+mn-cs"/>
                        </a:rPr>
                        <a:t>High proficiency in the use and learning of statistical packages.</a:t>
                      </a:r>
                    </a:p>
                    <a:p>
                      <a:pPr marL="285750" indent="-285750" algn="l" defTabSz="914400" rtl="0" eaLnBrk="1" latinLnBrk="0" hangingPunct="1">
                        <a:buFont typeface="Arial" panose="020B0604020202020204" pitchFamily="34" charset="0"/>
                        <a:buChar char="•"/>
                      </a:pPr>
                      <a:r>
                        <a:rPr lang="en-US" sz="1050" b="0" i="0" u="none" strike="noStrike" kern="1200" baseline="0" dirty="0">
                          <a:solidFill>
                            <a:schemeClr val="dk1"/>
                          </a:solidFill>
                          <a:latin typeface="+mn-lt"/>
                          <a:ea typeface="+mn-ea"/>
                          <a:cs typeface="+mn-cs"/>
                        </a:rPr>
                        <a:t>Proficiency in quantitative analytics: exploratory and forecasting/predictive analytics, multivariate testing, multilevel modeling, Structural Equation Modeling, and  optimization algorithms.</a:t>
                      </a:r>
                    </a:p>
                    <a:p>
                      <a:pPr marL="285750" indent="-285750" algn="l" defTabSz="914400" rtl="0" eaLnBrk="1" latinLnBrk="0" hangingPunct="1">
                        <a:buFont typeface="Arial" panose="020B0604020202020204" pitchFamily="34" charset="0"/>
                        <a:buChar char="•"/>
                      </a:pPr>
                      <a:r>
                        <a:rPr lang="en-US" sz="1050" b="0" i="0" u="none" strike="noStrike" kern="1200" baseline="0" dirty="0">
                          <a:solidFill>
                            <a:schemeClr val="dk1"/>
                          </a:solidFill>
                          <a:latin typeface="+mn-lt"/>
                          <a:ea typeface="+mn-ea"/>
                          <a:cs typeface="+mn-cs"/>
                        </a:rPr>
                        <a:t>Strong communication and interpersonal skills relevant to explaining data to non-technical users and coordinating data  discussions across multidisciplinary stakeholders.</a:t>
                      </a: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Demonstrated knowledge/ability interpreting data</a:t>
                      </a:r>
                      <a:r>
                        <a:rPr lang="en-US" sz="1050" b="1" i="0" u="none" strike="noStrike" baseline="0" dirty="0">
                          <a:latin typeface="+mn-lt"/>
                        </a:rPr>
                        <a:t> </a:t>
                      </a:r>
                      <a:r>
                        <a:rPr lang="en-US" sz="1050" b="0" i="0" u="none" strike="noStrike" kern="1200" baseline="0" dirty="0">
                          <a:solidFill>
                            <a:schemeClr val="dk1"/>
                          </a:solidFill>
                          <a:latin typeface="+mn-lt"/>
                          <a:ea typeface="+mn-ea"/>
                          <a:cs typeface="+mn-cs"/>
                        </a:rPr>
                        <a:t>analysis patterns, results and conclusions to make policy recommendations to managers and executives</a:t>
                      </a:r>
                    </a:p>
                    <a:p>
                      <a:pPr marL="285750" indent="-285750" algn="l">
                        <a:buFont typeface="Arial" panose="020B0604020202020204" pitchFamily="34" charset="0"/>
                        <a:buChar char="•"/>
                      </a:pPr>
                      <a:r>
                        <a:rPr lang="en-US" sz="1050" b="0" i="0" u="none" strike="noStrike" kern="1200" baseline="0" dirty="0">
                          <a:solidFill>
                            <a:schemeClr val="dk1"/>
                          </a:solidFill>
                          <a:latin typeface="+mn-lt"/>
                          <a:ea typeface="+mn-ea"/>
                          <a:cs typeface="+mn-cs"/>
                        </a:rPr>
                        <a:t>In-depth industry/business knowledge in at least one domain (e.g. clinical, fiscal, or other as relevant).</a:t>
                      </a:r>
                    </a:p>
                  </a:txBody>
                  <a:tcPr marL="68580" marR="68580" marT="34290" marB="34290"/>
                </a:tc>
                <a:tc hMerge="1">
                  <a:txBody>
                    <a:bodyPr/>
                    <a:lstStyle/>
                    <a:p>
                      <a:pPr marL="285750" indent="-285750" algn="l">
                        <a:buFont typeface="Arial" panose="020B0604020202020204" pitchFamily="34" charset="0"/>
                        <a:buChar char="•"/>
                      </a:pPr>
                      <a:r>
                        <a:rPr lang="en-US" sz="1100" b="0" i="0" u="none" strike="noStrike" baseline="0" dirty="0">
                          <a:latin typeface="+mn-lt"/>
                        </a:rPr>
                        <a:t>Masters in mathematics, statistics, computer science or related field with 5-10 years of experience as a modeler OR </a:t>
                      </a:r>
                      <a:r>
                        <a:rPr lang="en-US" sz="1100" b="1" i="0" u="none" strike="noStrike" baseline="0" dirty="0">
                          <a:latin typeface="+mn-lt"/>
                        </a:rPr>
                        <a:t>PHD degree.</a:t>
                      </a:r>
                      <a:endParaRPr lang="en-US" sz="1100" b="0" i="0" u="none" strike="noStrike" kern="1200" baseline="0" dirty="0">
                        <a:solidFill>
                          <a:schemeClr val="dk1"/>
                        </a:solidFill>
                        <a:latin typeface="+mn-lt"/>
                        <a:ea typeface="+mn-ea"/>
                        <a:cs typeface="+mn-cs"/>
                      </a:endParaRPr>
                    </a:p>
                    <a:p>
                      <a:pPr marL="285750" indent="-285750" algn="l">
                        <a:buFont typeface="Arial" panose="020B0604020202020204" pitchFamily="34" charset="0"/>
                        <a:buChar char="•"/>
                      </a:pPr>
                      <a:r>
                        <a:rPr lang="en-US" sz="1100" b="0" i="0" u="none" strike="noStrike" kern="1200" baseline="0" dirty="0">
                          <a:solidFill>
                            <a:schemeClr val="dk1"/>
                          </a:solidFill>
                          <a:latin typeface="+mn-lt"/>
                          <a:ea typeface="+mn-ea"/>
                          <a:cs typeface="+mn-cs"/>
                        </a:rPr>
                        <a:t> 5 or more years of relevant quantitative and/or qualitative research and analytics experience OR capacity to demonstrate the prerequisite skills below by specific objectively documented accomplishments (e.g. work samples, authored work).</a:t>
                      </a:r>
                    </a:p>
                    <a:p>
                      <a:pPr marL="285750" indent="-285750" algn="l" defTabSz="914400" rtl="0" eaLnBrk="1" latinLnBrk="0" hangingPunct="1">
                        <a:buFont typeface="Arial" panose="020B0604020202020204" pitchFamily="34" charset="0"/>
                        <a:buChar char="•"/>
                      </a:pPr>
                      <a:r>
                        <a:rPr lang="en-US" sz="1100" b="0" i="0" u="none" strike="noStrike" baseline="0" dirty="0">
                          <a:latin typeface="+mn-lt"/>
                        </a:rPr>
                        <a:t>Solid knowledge of statistical techniques</a:t>
                      </a:r>
                      <a:r>
                        <a:rPr lang="en-US" sz="1100" b="0" i="0" u="none" strike="noStrike" baseline="0" dirty="0">
                          <a:solidFill>
                            <a:schemeClr val="tx1"/>
                          </a:solidFill>
                          <a:latin typeface="+mn-lt"/>
                        </a:rPr>
                        <a:t>,</a:t>
                      </a:r>
                      <a:r>
                        <a:rPr lang="en-US" sz="1100" b="0" i="0" u="none" strike="noStrike" baseline="0" dirty="0">
                          <a:solidFill>
                            <a:srgbClr val="FF0000"/>
                          </a:solidFill>
                          <a:latin typeface="+mn-lt"/>
                        </a:rPr>
                        <a:t> </a:t>
                      </a:r>
                      <a:r>
                        <a:rPr lang="en-US" sz="1100" b="0" i="0" u="none" strike="noStrike" kern="1200" baseline="0" dirty="0">
                          <a:solidFill>
                            <a:schemeClr val="dk1"/>
                          </a:solidFill>
                          <a:latin typeface="+mn-lt"/>
                          <a:ea typeface="+mn-ea"/>
                          <a:cs typeface="+mn-cs"/>
                        </a:rPr>
                        <a:t>including inferential and probability statistics, psychometrics, timescale analysis</a:t>
                      </a:r>
                    </a:p>
                    <a:p>
                      <a:pPr marL="285750" indent="-285750" algn="l">
                        <a:buFont typeface="Arial" panose="020B0604020202020204" pitchFamily="34" charset="0"/>
                        <a:buChar char="•"/>
                      </a:pPr>
                      <a:r>
                        <a:rPr lang="en-US" sz="1100" b="0" i="0" u="none" strike="noStrike" baseline="0" dirty="0">
                          <a:latin typeface="+mn-lt"/>
                        </a:rPr>
                        <a:t>Solid knowledge of </a:t>
                      </a:r>
                      <a:r>
                        <a:rPr lang="en-US" sz="1100" b="0" i="0" u="none" strike="noStrike" kern="1200" baseline="0" dirty="0">
                          <a:solidFill>
                            <a:schemeClr val="dk1"/>
                          </a:solidFill>
                          <a:latin typeface="+mn-lt"/>
                          <a:ea typeface="+mn-ea"/>
                          <a:cs typeface="+mn-cs"/>
                        </a:rPr>
                        <a:t>user-interfacing data visualization and report production (e.g. creating automation, interactive dashboards, processing schemas, accessibility, reactive programming, image scaling).</a:t>
                      </a:r>
                    </a:p>
                    <a:p>
                      <a:pPr marL="285750" indent="-285750" algn="l">
                        <a:buFont typeface="Arial" panose="020B0604020202020204" pitchFamily="34" charset="0"/>
                        <a:buChar char="•"/>
                      </a:pPr>
                      <a:r>
                        <a:rPr lang="en-US" sz="1100" b="0" i="0" u="none" strike="noStrike" baseline="0" dirty="0">
                          <a:latin typeface="+mn-lt"/>
                        </a:rPr>
                        <a:t>The </a:t>
                      </a:r>
                      <a:r>
                        <a:rPr lang="en-US" sz="1100" b="0" i="0" u="none" strike="noStrike" kern="1200" baseline="0" dirty="0">
                          <a:solidFill>
                            <a:schemeClr val="dk1"/>
                          </a:solidFill>
                          <a:latin typeface="+mn-lt"/>
                          <a:ea typeface="+mn-ea"/>
                          <a:cs typeface="+mn-cs"/>
                        </a:rPr>
                        <a:t>ability to come up with solutions to loosely defined business problems by leveraging statistically-based pattern detection methods and domain expertise (e.g. clinical, fiscal, or other specific domain) over population datasets.</a:t>
                      </a:r>
                    </a:p>
                    <a:p>
                      <a:pPr marL="285750" indent="-285750" algn="l">
                        <a:buFont typeface="Arial" panose="020B0604020202020204" pitchFamily="34" charset="0"/>
                        <a:buChar char="•"/>
                      </a:pPr>
                      <a:r>
                        <a:rPr lang="en-US" sz="1100" b="0" i="0" u="none" strike="noStrike" kern="1200" baseline="0" dirty="0">
                          <a:solidFill>
                            <a:schemeClr val="dk1"/>
                          </a:solidFill>
                          <a:latin typeface="+mn-lt"/>
                          <a:ea typeface="+mn-ea"/>
                          <a:cs typeface="+mn-cs"/>
                        </a:rPr>
                        <a:t>Strong skills in programming and specialized statistical software (like SAS or R or Stata—</a:t>
                      </a:r>
                      <a:r>
                        <a:rPr lang="en-US" sz="1100" b="0" i="0" u="sng" strike="noStrike" kern="1200" baseline="0" dirty="0">
                          <a:solidFill>
                            <a:schemeClr val="dk1"/>
                          </a:solidFill>
                          <a:latin typeface="+mn-lt"/>
                          <a:ea typeface="+mn-ea"/>
                          <a:cs typeface="+mn-cs"/>
                        </a:rPr>
                        <a:t>more</a:t>
                      </a:r>
                      <a:r>
                        <a:rPr lang="en-US" sz="1100" b="0" i="0" u="none" strike="noStrike" kern="1200" baseline="0" dirty="0">
                          <a:solidFill>
                            <a:schemeClr val="dk1"/>
                          </a:solidFill>
                          <a:latin typeface="+mn-lt"/>
                          <a:ea typeface="+mn-ea"/>
                          <a:cs typeface="+mn-cs"/>
                        </a:rPr>
                        <a:t> than Excel or menu-based SPSS).</a:t>
                      </a:r>
                    </a:p>
                    <a:p>
                      <a:pPr marL="285750" indent="-285750" algn="l">
                        <a:buFont typeface="Arial" panose="020B0604020202020204" pitchFamily="34" charset="0"/>
                        <a:buChar char="•"/>
                      </a:pPr>
                      <a:r>
                        <a:rPr lang="en-US" sz="1100" b="0" i="0" u="none" strike="noStrike" kern="1200" baseline="0" dirty="0">
                          <a:solidFill>
                            <a:schemeClr val="dk1"/>
                          </a:solidFill>
                          <a:latin typeface="+mn-lt"/>
                          <a:ea typeface="+mn-ea"/>
                          <a:cs typeface="+mn-cs"/>
                        </a:rPr>
                        <a:t>Advanced experience </a:t>
                      </a:r>
                      <a:r>
                        <a:rPr lang="en-US" sz="1100" b="0" i="0" u="none" strike="noStrike" baseline="0" dirty="0">
                          <a:latin typeface="+mn-lt"/>
                        </a:rPr>
                        <a:t>using machine learning algorithms.</a:t>
                      </a: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High proficiency in the use and learning of statistical packages.</a:t>
                      </a: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Proficiency in quantitative analytics: exploratory and forecasting/predictive analytics, multivariate testing, multilevel modeling, Structural Equation Modeling, and  optimization algorithms.</a:t>
                      </a: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Strong communication and interpersonal skills relevant to explaining data to non-technical users and coordinating data  discussions across multidisciplinary stakeholders.</a:t>
                      </a:r>
                    </a:p>
                    <a:p>
                      <a:pPr marL="285750" indent="-285750" algn="l">
                        <a:buFont typeface="Arial" panose="020B0604020202020204" pitchFamily="34" charset="0"/>
                        <a:buChar char="•"/>
                      </a:pPr>
                      <a:r>
                        <a:rPr lang="en-US" sz="1100" b="0" i="0" u="none" strike="noStrike" kern="1200" baseline="0" dirty="0">
                          <a:solidFill>
                            <a:schemeClr val="dk1"/>
                          </a:solidFill>
                          <a:latin typeface="+mn-lt"/>
                          <a:ea typeface="+mn-ea"/>
                          <a:cs typeface="+mn-cs"/>
                        </a:rPr>
                        <a:t>Demonstrated knowledge/ability interpreting data</a:t>
                      </a:r>
                      <a:r>
                        <a:rPr lang="en-US" sz="1100" b="1" i="0" u="none" strike="noStrike" baseline="0" dirty="0">
                          <a:latin typeface="+mn-lt"/>
                        </a:rPr>
                        <a:t> </a:t>
                      </a:r>
                      <a:r>
                        <a:rPr lang="en-US" sz="1100" b="0" i="0" u="none" strike="noStrike" kern="1200" baseline="0" dirty="0">
                          <a:solidFill>
                            <a:schemeClr val="dk1"/>
                          </a:solidFill>
                          <a:latin typeface="+mn-lt"/>
                          <a:ea typeface="+mn-ea"/>
                          <a:cs typeface="+mn-cs"/>
                        </a:rPr>
                        <a:t>analysis patterns, results and conclusions to make policy recommendations to managers and executives</a:t>
                      </a:r>
                    </a:p>
                    <a:p>
                      <a:pPr marL="285750" indent="-285750" algn="l">
                        <a:buFont typeface="Arial" panose="020B0604020202020204" pitchFamily="34" charset="0"/>
                        <a:buChar char="•"/>
                      </a:pPr>
                      <a:r>
                        <a:rPr lang="en-US" sz="1100" b="0" i="0" u="none" strike="noStrike" kern="1200" baseline="0" dirty="0">
                          <a:solidFill>
                            <a:schemeClr val="dk1"/>
                          </a:solidFill>
                          <a:latin typeface="+mn-lt"/>
                          <a:ea typeface="+mn-ea"/>
                          <a:cs typeface="+mn-cs"/>
                        </a:rPr>
                        <a:t>In-depth industry/business knowledge in at least one domain (e.g. clinical, fiscal, or other as relevant).</a:t>
                      </a:r>
                    </a:p>
                  </a:txBody>
                  <a:tcPr marL="68580" marR="68580" marT="34290" marB="34290"/>
                </a:tc>
                <a:extLst>
                  <a:ext uri="{0D108BD9-81ED-4DB2-BD59-A6C34878D82A}">
                    <a16:rowId xmlns:a16="http://schemas.microsoft.com/office/drawing/2014/main" val="2789117927"/>
                  </a:ext>
                </a:extLst>
              </a:tr>
            </a:tbl>
          </a:graphicData>
        </a:graphic>
      </p:graphicFrame>
      <p:sp>
        <p:nvSpPr>
          <p:cNvPr id="5" name="Slide Number Placeholder 3">
            <a:extLst>
              <a:ext uri="{FF2B5EF4-FFF2-40B4-BE49-F238E27FC236}">
                <a16:creationId xmlns:a16="http://schemas.microsoft.com/office/drawing/2014/main" id="{1D387B4D-3933-4D3E-A7E7-70B05DBB48FB}"/>
              </a:ext>
            </a:extLst>
          </p:cNvPr>
          <p:cNvSpPr>
            <a:spLocks noGrp="1"/>
          </p:cNvSpPr>
          <p:nvPr>
            <p:ph type="sldNum" sz="quarter" idx="12"/>
          </p:nvPr>
        </p:nvSpPr>
        <p:spPr>
          <a:xfrm>
            <a:off x="6999304" y="6492879"/>
            <a:ext cx="2133600" cy="365125"/>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036D04D-623B-4086-8E34-05C2B263A1B0}" type="slidenum">
              <a:rPr kumimoji="0" lang="en-US" sz="1000" b="0"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5</a:t>
            </a:fld>
            <a:endParaRPr kumimoji="0" lang="en-US" sz="7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86689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28B4E61-C21A-4036-BA35-33057DBE904B}"/>
              </a:ext>
            </a:extLst>
          </p:cNvPr>
          <p:cNvSpPr txBox="1"/>
          <p:nvPr/>
        </p:nvSpPr>
        <p:spPr>
          <a:xfrm>
            <a:off x="6632913" y="2548918"/>
            <a:ext cx="2148840" cy="4031873"/>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A data scientist directly consults with clients or organizational leaders, and provides data-based recommendations.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Visualize results</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Forecast future performance</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Mitigate risk</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Streamline processes</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2" name="Title 1">
            <a:extLst>
              <a:ext uri="{FF2B5EF4-FFF2-40B4-BE49-F238E27FC236}">
                <a16:creationId xmlns:a16="http://schemas.microsoft.com/office/drawing/2014/main" id="{33298909-C28C-4654-AA69-131F4EA380E1}"/>
              </a:ext>
            </a:extLst>
          </p:cNvPr>
          <p:cNvSpPr>
            <a:spLocks noGrp="1"/>
          </p:cNvSpPr>
          <p:nvPr>
            <p:ph type="title"/>
          </p:nvPr>
        </p:nvSpPr>
        <p:spPr>
          <a:xfrm>
            <a:off x="200506" y="153794"/>
            <a:ext cx="7886700" cy="624602"/>
          </a:xfrm>
        </p:spPr>
        <p:txBody>
          <a:bodyPr>
            <a:normAutofit/>
          </a:bodyPr>
          <a:lstStyle/>
          <a:p>
            <a:pPr defTabSz="914139"/>
            <a:r>
              <a:rPr lang="en-US" sz="2400" b="1" dirty="0">
                <a:solidFill>
                  <a:srgbClr val="2D2DB9">
                    <a:lumMod val="50000"/>
                  </a:srgbClr>
                </a:solidFill>
                <a:latin typeface="Tahoma" panose="020B0604030504040204" pitchFamily="34" charset="0"/>
                <a:ea typeface="ＭＳ Ｐゴシック" pitchFamily="-72" charset="-128"/>
                <a:cs typeface="Tahoma" panose="020B0604030504040204" pitchFamily="34" charset="0"/>
              </a:rPr>
              <a:t>Data Scientist</a:t>
            </a:r>
          </a:p>
        </p:txBody>
      </p:sp>
      <p:sp>
        <p:nvSpPr>
          <p:cNvPr id="3" name="Content Placeholder 2">
            <a:extLst>
              <a:ext uri="{FF2B5EF4-FFF2-40B4-BE49-F238E27FC236}">
                <a16:creationId xmlns:a16="http://schemas.microsoft.com/office/drawing/2014/main" id="{CE826F24-81E0-4276-92BB-E9E2DFAEC694}"/>
              </a:ext>
            </a:extLst>
          </p:cNvPr>
          <p:cNvSpPr>
            <a:spLocks noGrp="1"/>
          </p:cNvSpPr>
          <p:nvPr>
            <p:ph idx="1"/>
          </p:nvPr>
        </p:nvSpPr>
        <p:spPr>
          <a:xfrm>
            <a:off x="562625" y="1981200"/>
            <a:ext cx="7886700" cy="3263504"/>
          </a:xfrm>
        </p:spPr>
        <p:txBody>
          <a:bodyPr>
            <a:normAutofit/>
          </a:bodyPr>
          <a:lstStyle/>
          <a:p>
            <a:pPr marL="0" indent="0">
              <a:buNone/>
            </a:pPr>
            <a:r>
              <a:rPr lang="en-US" sz="1600" dirty="0">
                <a:latin typeface="+mj-lt"/>
              </a:rPr>
              <a:t>       </a:t>
            </a:r>
            <a:r>
              <a:rPr lang="en-US" sz="1600" b="1" dirty="0">
                <a:latin typeface="+mj-lt"/>
              </a:rPr>
              <a:t>Scientist             +                                    Programmer              +                     Consultant</a:t>
            </a:r>
          </a:p>
        </p:txBody>
      </p:sp>
      <p:sp>
        <p:nvSpPr>
          <p:cNvPr id="4" name="TextBox 3">
            <a:extLst>
              <a:ext uri="{FF2B5EF4-FFF2-40B4-BE49-F238E27FC236}">
                <a16:creationId xmlns:a16="http://schemas.microsoft.com/office/drawing/2014/main" id="{907CC4DF-0E03-4BCD-80FB-82773D79959B}"/>
              </a:ext>
            </a:extLst>
          </p:cNvPr>
          <p:cNvSpPr txBox="1"/>
          <p:nvPr/>
        </p:nvSpPr>
        <p:spPr>
          <a:xfrm>
            <a:off x="628650" y="2540174"/>
            <a:ext cx="2025396" cy="304698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A data scientist rigorously uses the scientific method and technical expertise to extract value from organizational data.</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Define the problem</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Test hypotheses</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Model the data</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Interpret results</a:t>
            </a:r>
          </a:p>
        </p:txBody>
      </p:sp>
      <p:sp>
        <p:nvSpPr>
          <p:cNvPr id="5" name="TextBox 4">
            <a:extLst>
              <a:ext uri="{FF2B5EF4-FFF2-40B4-BE49-F238E27FC236}">
                <a16:creationId xmlns:a16="http://schemas.microsoft.com/office/drawing/2014/main" id="{6A6ADD30-4382-48F7-A5B4-EC7D892763C1}"/>
              </a:ext>
            </a:extLst>
          </p:cNvPr>
          <p:cNvSpPr txBox="1"/>
          <p:nvPr/>
        </p:nvSpPr>
        <p:spPr>
          <a:xfrm>
            <a:off x="3431286" y="2540174"/>
            <a:ext cx="2196846" cy="3539430"/>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A data scientist is hands-on, and able to use state-of-the-art software to efficiently, securely, and accurately analyze data.</a:t>
            </a: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endParaRP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Collect relevant data</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Validate data integrity</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Clean and manipulate data</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n-ea"/>
                <a:cs typeface="+mn-cs"/>
              </a:rPr>
              <a:t>Automate data processing</a:t>
            </a:r>
          </a:p>
        </p:txBody>
      </p:sp>
      <p:sp>
        <p:nvSpPr>
          <p:cNvPr id="7" name="Title 1">
            <a:extLst>
              <a:ext uri="{FF2B5EF4-FFF2-40B4-BE49-F238E27FC236}">
                <a16:creationId xmlns:a16="http://schemas.microsoft.com/office/drawing/2014/main" id="{5ADDE59F-6105-4E34-8EF8-A9E629CF4027}"/>
              </a:ext>
            </a:extLst>
          </p:cNvPr>
          <p:cNvSpPr txBox="1">
            <a:spLocks/>
          </p:cNvSpPr>
          <p:nvPr/>
        </p:nvSpPr>
        <p:spPr>
          <a:xfrm>
            <a:off x="586359" y="913435"/>
            <a:ext cx="7886700"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Light" panose="020F0302020204030204"/>
                <a:ea typeface="+mj-ea"/>
                <a:cs typeface="+mj-cs"/>
              </a:rPr>
              <a:t>A data scientist creates processes that turn data into information. This requires multiple areas of expertise:  </a:t>
            </a:r>
          </a:p>
        </p:txBody>
      </p:sp>
      <p:sp>
        <p:nvSpPr>
          <p:cNvPr id="10" name="Arrow: Right 9">
            <a:extLst>
              <a:ext uri="{FF2B5EF4-FFF2-40B4-BE49-F238E27FC236}">
                <a16:creationId xmlns:a16="http://schemas.microsoft.com/office/drawing/2014/main" id="{12E515A1-A679-499C-B225-E810244E7FC5}"/>
              </a:ext>
            </a:extLst>
          </p:cNvPr>
          <p:cNvSpPr/>
          <p:nvPr/>
        </p:nvSpPr>
        <p:spPr>
          <a:xfrm>
            <a:off x="2609469" y="3736419"/>
            <a:ext cx="510921" cy="591527"/>
          </a:xfrm>
          <a:prstGeom prst="rightArrow">
            <a:avLst/>
          </a:prstGeom>
          <a:solidFill>
            <a:schemeClr val="accent1">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Arrow: Right 19">
            <a:extLst>
              <a:ext uri="{FF2B5EF4-FFF2-40B4-BE49-F238E27FC236}">
                <a16:creationId xmlns:a16="http://schemas.microsoft.com/office/drawing/2014/main" id="{7405B699-B064-487E-B284-2980C042E620}"/>
              </a:ext>
            </a:extLst>
          </p:cNvPr>
          <p:cNvSpPr/>
          <p:nvPr/>
        </p:nvSpPr>
        <p:spPr>
          <a:xfrm>
            <a:off x="5796153" y="3736418"/>
            <a:ext cx="510921" cy="591527"/>
          </a:xfrm>
          <a:prstGeom prst="rightArrow">
            <a:avLst/>
          </a:prstGeom>
          <a:solidFill>
            <a:schemeClr val="accent1">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Arrow: Right 20">
            <a:extLst>
              <a:ext uri="{FF2B5EF4-FFF2-40B4-BE49-F238E27FC236}">
                <a16:creationId xmlns:a16="http://schemas.microsoft.com/office/drawing/2014/main" id="{F9C44605-0A6C-4CAD-83E2-3E0E97CAB68D}"/>
              </a:ext>
            </a:extLst>
          </p:cNvPr>
          <p:cNvSpPr/>
          <p:nvPr/>
        </p:nvSpPr>
        <p:spPr>
          <a:xfrm rot="10800000">
            <a:off x="5628132" y="3736418"/>
            <a:ext cx="510921" cy="591527"/>
          </a:xfrm>
          <a:prstGeom prst="rightArrow">
            <a:avLst/>
          </a:prstGeom>
          <a:solidFill>
            <a:schemeClr val="accent1">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Arrow: Right 21">
            <a:extLst>
              <a:ext uri="{FF2B5EF4-FFF2-40B4-BE49-F238E27FC236}">
                <a16:creationId xmlns:a16="http://schemas.microsoft.com/office/drawing/2014/main" id="{86542D8E-6A1D-43F8-9C47-41C8CCC7024A}"/>
              </a:ext>
            </a:extLst>
          </p:cNvPr>
          <p:cNvSpPr/>
          <p:nvPr/>
        </p:nvSpPr>
        <p:spPr>
          <a:xfrm>
            <a:off x="2622042" y="3736418"/>
            <a:ext cx="510921" cy="591527"/>
          </a:xfrm>
          <a:prstGeom prst="rightArrow">
            <a:avLst/>
          </a:prstGeom>
          <a:solidFill>
            <a:schemeClr val="accent1">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Arrow: Right 22">
            <a:extLst>
              <a:ext uri="{FF2B5EF4-FFF2-40B4-BE49-F238E27FC236}">
                <a16:creationId xmlns:a16="http://schemas.microsoft.com/office/drawing/2014/main" id="{82A1476C-F693-4754-86B9-F00B0951376E}"/>
              </a:ext>
            </a:extLst>
          </p:cNvPr>
          <p:cNvSpPr/>
          <p:nvPr/>
        </p:nvSpPr>
        <p:spPr>
          <a:xfrm rot="10800000">
            <a:off x="2454021" y="3736418"/>
            <a:ext cx="510921" cy="591527"/>
          </a:xfrm>
          <a:prstGeom prst="rightArrow">
            <a:avLst/>
          </a:prstGeom>
          <a:solidFill>
            <a:schemeClr val="accent1">
              <a:lumMod val="60000"/>
              <a:lumOff val="4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Slide Number Placeholder 3">
            <a:extLst>
              <a:ext uri="{FF2B5EF4-FFF2-40B4-BE49-F238E27FC236}">
                <a16:creationId xmlns:a16="http://schemas.microsoft.com/office/drawing/2014/main" id="{0C8CCCB5-A990-44D2-97C2-127CD3442A50}"/>
              </a:ext>
            </a:extLst>
          </p:cNvPr>
          <p:cNvSpPr>
            <a:spLocks noGrp="1"/>
          </p:cNvSpPr>
          <p:nvPr>
            <p:ph type="sldNum" sz="quarter" idx="12"/>
          </p:nvPr>
        </p:nvSpPr>
        <p:spPr>
          <a:xfrm>
            <a:off x="6999304" y="6492879"/>
            <a:ext cx="2133600" cy="365125"/>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036D04D-623B-4086-8E34-05C2B263A1B0}" type="slidenum">
              <a:rPr kumimoji="0" lang="en-US" sz="1000" b="0"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6</a:t>
            </a:fld>
            <a:endParaRPr kumimoji="0" lang="en-US" sz="7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4" name="Footer Placeholder 4">
            <a:extLst>
              <a:ext uri="{FF2B5EF4-FFF2-40B4-BE49-F238E27FC236}">
                <a16:creationId xmlns:a16="http://schemas.microsoft.com/office/drawing/2014/main" id="{F30F5C73-FD11-4828-BED4-810EC280C601}"/>
              </a:ext>
            </a:extLst>
          </p:cNvPr>
          <p:cNvSpPr txBox="1">
            <a:spLocks/>
          </p:cNvSpPr>
          <p:nvPr/>
        </p:nvSpPr>
        <p:spPr>
          <a:xfrm>
            <a:off x="3124200" y="6356351"/>
            <a:ext cx="2895600" cy="365125"/>
          </a:xfrm>
          <a:prstGeom prst="rect">
            <a:avLst/>
          </a:prstGeom>
        </p:spPr>
        <p:txBody>
          <a:bodyPr/>
          <a:lstStyle>
            <a:defPPr>
              <a:defRPr lang="en-US"/>
            </a:defPPr>
            <a:lvl1pPr marL="0" algn="l" defTabSz="914139" rtl="0" eaLnBrk="1" latinLnBrk="0" hangingPunct="1">
              <a:defRPr sz="1800" kern="1200">
                <a:solidFill>
                  <a:schemeClr val="tx1"/>
                </a:solidFill>
                <a:latin typeface="+mn-lt"/>
                <a:ea typeface="+mn-ea"/>
                <a:cs typeface="+mn-cs"/>
              </a:defRPr>
            </a:lvl1pPr>
            <a:lvl2pPr marL="457070" algn="l" defTabSz="914139" rtl="0" eaLnBrk="1" latinLnBrk="0" hangingPunct="1">
              <a:defRPr sz="1800" kern="1200">
                <a:solidFill>
                  <a:schemeClr val="tx1"/>
                </a:solidFill>
                <a:latin typeface="+mn-lt"/>
                <a:ea typeface="+mn-ea"/>
                <a:cs typeface="+mn-cs"/>
              </a:defRPr>
            </a:lvl2pPr>
            <a:lvl3pPr marL="914139" algn="l" defTabSz="914139" rtl="0" eaLnBrk="1" latinLnBrk="0" hangingPunct="1">
              <a:defRPr sz="1800" kern="1200">
                <a:solidFill>
                  <a:schemeClr val="tx1"/>
                </a:solidFill>
                <a:latin typeface="+mn-lt"/>
                <a:ea typeface="+mn-ea"/>
                <a:cs typeface="+mn-cs"/>
              </a:defRPr>
            </a:lvl3pPr>
            <a:lvl4pPr marL="1371208" algn="l" defTabSz="914139" rtl="0" eaLnBrk="1" latinLnBrk="0" hangingPunct="1">
              <a:defRPr sz="1800" kern="1200">
                <a:solidFill>
                  <a:schemeClr val="tx1"/>
                </a:solidFill>
                <a:latin typeface="+mn-lt"/>
                <a:ea typeface="+mn-ea"/>
                <a:cs typeface="+mn-cs"/>
              </a:defRPr>
            </a:lvl4pPr>
            <a:lvl5pPr marL="1828278" algn="l" defTabSz="914139" rtl="0" eaLnBrk="1" latinLnBrk="0" hangingPunct="1">
              <a:defRPr sz="1800" kern="1200">
                <a:solidFill>
                  <a:schemeClr val="tx1"/>
                </a:solidFill>
                <a:latin typeface="+mn-lt"/>
                <a:ea typeface="+mn-ea"/>
                <a:cs typeface="+mn-cs"/>
              </a:defRPr>
            </a:lvl5pPr>
            <a:lvl6pPr marL="2285348" algn="l" defTabSz="914139" rtl="0" eaLnBrk="1" latinLnBrk="0" hangingPunct="1">
              <a:defRPr sz="1800" kern="1200">
                <a:solidFill>
                  <a:schemeClr val="tx1"/>
                </a:solidFill>
                <a:latin typeface="+mn-lt"/>
                <a:ea typeface="+mn-ea"/>
                <a:cs typeface="+mn-cs"/>
              </a:defRPr>
            </a:lvl6pPr>
            <a:lvl7pPr marL="2742417" algn="l" defTabSz="914139" rtl="0" eaLnBrk="1" latinLnBrk="0" hangingPunct="1">
              <a:defRPr sz="1800" kern="1200">
                <a:solidFill>
                  <a:schemeClr val="tx1"/>
                </a:solidFill>
                <a:latin typeface="+mn-lt"/>
                <a:ea typeface="+mn-ea"/>
                <a:cs typeface="+mn-cs"/>
              </a:defRPr>
            </a:lvl7pPr>
            <a:lvl8pPr marL="3199487" algn="l" defTabSz="914139" rtl="0" eaLnBrk="1" latinLnBrk="0" hangingPunct="1">
              <a:defRPr sz="1800" kern="1200">
                <a:solidFill>
                  <a:schemeClr val="tx1"/>
                </a:solidFill>
                <a:latin typeface="+mn-lt"/>
                <a:ea typeface="+mn-ea"/>
                <a:cs typeface="+mn-cs"/>
              </a:defRPr>
            </a:lvl8pPr>
            <a:lvl9pPr marL="3656556" algn="l" defTabSz="914139" rtl="0" eaLnBrk="1" latinLnBrk="0" hangingPunct="1">
              <a:defRPr sz="1800" kern="1200">
                <a:solidFill>
                  <a:schemeClr val="tx1"/>
                </a:solidFill>
                <a:latin typeface="+mn-lt"/>
                <a:ea typeface="+mn-ea"/>
                <a:cs typeface="+mn-cs"/>
              </a:defRPr>
            </a:lvl9pPr>
          </a:lstStyle>
          <a:p>
            <a:pPr marL="0" marR="0" lvl="0" indent="0" algn="ctr" defTabSz="914139"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rPr>
              <a:t>VA Data Governance Council</a:t>
            </a:r>
            <a:endParaRPr kumimoji="0" lang="en-US" sz="1400" b="0" i="0" u="none" strike="noStrike" kern="1200" cap="none" spc="0" normalizeH="0" baseline="0" noProof="0" dirty="0">
              <a:ln>
                <a:noFill/>
              </a:ln>
              <a:solidFill>
                <a:srgbClr val="000066"/>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34110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DC83970-06FD-4BF2-9218-92FAA79E2B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5" y="168618"/>
            <a:ext cx="1528976" cy="507277"/>
          </a:xfrm>
          <a:prstGeom prst="rect">
            <a:avLst/>
          </a:prstGeom>
        </p:spPr>
      </p:pic>
      <p:pic>
        <p:nvPicPr>
          <p:cNvPr id="9" name="Picture 8">
            <a:extLst>
              <a:ext uri="{FF2B5EF4-FFF2-40B4-BE49-F238E27FC236}">
                <a16:creationId xmlns:a16="http://schemas.microsoft.com/office/drawing/2014/main" id="{3CFD04D2-8848-4767-BF2B-DBB4130962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6988"/>
            <a:ext cx="9143999" cy="4724400"/>
          </a:xfrm>
          <a:prstGeom prst="rect">
            <a:avLst/>
          </a:prstGeom>
        </p:spPr>
      </p:pic>
      <p:sp>
        <p:nvSpPr>
          <p:cNvPr id="2" name="TextBox 1">
            <a:extLst>
              <a:ext uri="{FF2B5EF4-FFF2-40B4-BE49-F238E27FC236}">
                <a16:creationId xmlns:a16="http://schemas.microsoft.com/office/drawing/2014/main" id="{E086517B-1D89-4908-8673-E7C5B398B851}"/>
              </a:ext>
            </a:extLst>
          </p:cNvPr>
          <p:cNvSpPr txBox="1"/>
          <p:nvPr/>
        </p:nvSpPr>
        <p:spPr>
          <a:xfrm>
            <a:off x="7495" y="5921897"/>
            <a:ext cx="9136504" cy="646331"/>
          </a:xfrm>
          <a:prstGeom prst="rect">
            <a:avLst/>
          </a:prstGeom>
          <a:noFill/>
          <a:ln>
            <a:solidFill>
              <a:srgbClr val="FF0000"/>
            </a:solidFill>
          </a:ln>
        </p:spPr>
        <p:txBody>
          <a:bodyPr wrap="square" rtlCol="0">
            <a:spAutoFit/>
          </a:bodyPr>
          <a:lstStyle/>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*Business SME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sym typeface="Wingdings" panose="05000000000000000000" pitchFamily="2" charset="2"/>
              </a:rPr>
              <a:t>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Knowledge of business domain (e.g. clinical, fiscal, or other as relevant) </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**Management Sciences and Operations Research methodologies includes simulation and optimization</a:t>
            </a:r>
          </a:p>
          <a:p>
            <a:pPr marL="214313" marR="0" lvl="0" indent="-214313"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***EG user interface</a:t>
            </a:r>
            <a:endPar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FC14660-10D7-468B-9BCE-DED738291546}"/>
              </a:ext>
            </a:extLst>
          </p:cNvPr>
          <p:cNvSpPr txBox="1"/>
          <p:nvPr/>
        </p:nvSpPr>
        <p:spPr>
          <a:xfrm>
            <a:off x="677476" y="2234514"/>
            <a:ext cx="415829" cy="30008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6" name="TextBox 5">
            <a:extLst>
              <a:ext uri="{FF2B5EF4-FFF2-40B4-BE49-F238E27FC236}">
                <a16:creationId xmlns:a16="http://schemas.microsoft.com/office/drawing/2014/main" id="{207E97B2-FBF4-4861-917F-AC08D8FE8BAE}"/>
              </a:ext>
            </a:extLst>
          </p:cNvPr>
          <p:cNvSpPr txBox="1"/>
          <p:nvPr/>
        </p:nvSpPr>
        <p:spPr>
          <a:xfrm>
            <a:off x="4876800" y="3345409"/>
            <a:ext cx="559947" cy="30008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8" name="TextBox 7">
            <a:extLst>
              <a:ext uri="{FF2B5EF4-FFF2-40B4-BE49-F238E27FC236}">
                <a16:creationId xmlns:a16="http://schemas.microsoft.com/office/drawing/2014/main" id="{0CF0C8C5-DC96-4E57-9A36-8C5126E9F80D}"/>
              </a:ext>
            </a:extLst>
          </p:cNvPr>
          <p:cNvSpPr txBox="1"/>
          <p:nvPr/>
        </p:nvSpPr>
        <p:spPr>
          <a:xfrm>
            <a:off x="8475055" y="3179147"/>
            <a:ext cx="559947" cy="300082"/>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35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0" name="Slide Number Placeholder 3">
            <a:extLst>
              <a:ext uri="{FF2B5EF4-FFF2-40B4-BE49-F238E27FC236}">
                <a16:creationId xmlns:a16="http://schemas.microsoft.com/office/drawing/2014/main" id="{BA90F389-A20F-4B18-B885-EFB35114228B}"/>
              </a:ext>
            </a:extLst>
          </p:cNvPr>
          <p:cNvSpPr>
            <a:spLocks noGrp="1"/>
          </p:cNvSpPr>
          <p:nvPr>
            <p:ph type="sldNum" sz="quarter" idx="12"/>
          </p:nvPr>
        </p:nvSpPr>
        <p:spPr>
          <a:xfrm>
            <a:off x="6999304" y="6492879"/>
            <a:ext cx="2133600" cy="365125"/>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036D04D-623B-4086-8E34-05C2B263A1B0}" type="slidenum">
              <a:rPr kumimoji="0" lang="en-US" sz="1000" b="0"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sz="7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6240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EADCAF8-8823-4E89-8612-21029831A4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8CA07B2-0819-4B62-9425-7A52BBDD70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p>
        </p:txBody>
      </p:sp>
      <p:grpSp>
        <p:nvGrpSpPr>
          <p:cNvPr id="11" name="Group 10">
            <a:extLst>
              <a:ext uri="{FF2B5EF4-FFF2-40B4-BE49-F238E27FC236}">
                <a16:creationId xmlns:a16="http://schemas.microsoft.com/office/drawing/2014/main" id="{DA02BEE4-A5D4-40AF-882D-49D34B086FF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77550" y="3985"/>
            <a:ext cx="7329573" cy="6858000"/>
            <a:chOff x="1303402" y="36937"/>
            <a:chExt cx="9772765" cy="6858000"/>
          </a:xfrm>
        </p:grpSpPr>
        <p:sp>
          <p:nvSpPr>
            <p:cNvPr id="12" name="Freeform: Shape 11">
              <a:extLst>
                <a:ext uri="{FF2B5EF4-FFF2-40B4-BE49-F238E27FC236}">
                  <a16:creationId xmlns:a16="http://schemas.microsoft.com/office/drawing/2014/main" id="{0F5843EB-154F-4459-8954-BB1DF64BBD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75905135-55D9-431B-8D5A-4C5C92B1F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B732812-A0BB-4324-B390-DFEF26C109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01FEC055-6F76-4E20-BC93-76C2F58EAF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74CD21D-122E-4F3D-82AF-F4A37C278A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5A7FF51F-3820-41BE-8690-7E758ECFA7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gradFill>
              <a:gsLst>
                <a:gs pos="813">
                  <a:schemeClr val="bg1">
                    <a:alpha val="41000"/>
                  </a:schemeClr>
                </a:gs>
                <a:gs pos="20000">
                  <a:schemeClr val="accent5">
                    <a:lumMod val="85000"/>
                    <a:alpha val="56000"/>
                  </a:schemeClr>
                </a:gs>
                <a:gs pos="44000">
                  <a:schemeClr val="accent6">
                    <a:lumMod val="40000"/>
                    <a:lumOff val="60000"/>
                    <a:alpha val="57000"/>
                  </a:schemeClr>
                </a:gs>
                <a:gs pos="100000">
                  <a:schemeClr val="bg1">
                    <a:alpha val="59000"/>
                  </a:schemeClr>
                </a:gs>
                <a:gs pos="74000">
                  <a:schemeClr val="accent1">
                    <a:lumMod val="91000"/>
                    <a:lumOff val="9000"/>
                    <a:alpha val="34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85EAD889-EA4D-485F-BA9C-F6473A4329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2087D47D-7BC5-4C9E-9AD3-C270F89947F3}"/>
              </a:ext>
            </a:extLst>
          </p:cNvPr>
          <p:cNvSpPr>
            <a:spLocks noGrp="1"/>
          </p:cNvSpPr>
          <p:nvPr>
            <p:ph type="title"/>
          </p:nvPr>
        </p:nvSpPr>
        <p:spPr>
          <a:xfrm>
            <a:off x="2284026" y="2043663"/>
            <a:ext cx="4578895" cy="2031055"/>
          </a:xfrm>
        </p:spPr>
        <p:txBody>
          <a:bodyPr vert="horz" lIns="91440" tIns="45720" rIns="91440" bIns="45720" rtlCol="0" anchor="b">
            <a:normAutofit/>
          </a:bodyPr>
          <a:lstStyle/>
          <a:p>
            <a:pPr algn="ctr" defTabSz="914400"/>
            <a:r>
              <a:rPr lang="en-US" sz="4500" b="1" kern="1200">
                <a:solidFill>
                  <a:schemeClr val="tx2"/>
                </a:solidFill>
                <a:latin typeface="+mj-lt"/>
                <a:ea typeface="+mj-ea"/>
                <a:cs typeface="+mj-cs"/>
              </a:rPr>
              <a:t>Detailed Requirements</a:t>
            </a:r>
          </a:p>
        </p:txBody>
      </p:sp>
    </p:spTree>
    <p:extLst>
      <p:ext uri="{BB962C8B-B14F-4D97-AF65-F5344CB8AC3E}">
        <p14:creationId xmlns:p14="http://schemas.microsoft.com/office/powerpoint/2010/main" val="221984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DCF51-280F-4E54-AEBC-B4CBE76944D2}"/>
              </a:ext>
            </a:extLst>
          </p:cNvPr>
          <p:cNvSpPr>
            <a:spLocks noGrp="1"/>
          </p:cNvSpPr>
          <p:nvPr>
            <p:ph type="title"/>
          </p:nvPr>
        </p:nvSpPr>
        <p:spPr>
          <a:xfrm>
            <a:off x="-1906" y="0"/>
            <a:ext cx="9145906" cy="914400"/>
          </a:xfrm>
        </p:spPr>
        <p:txBody>
          <a:bodyPr>
            <a:normAutofit/>
          </a:bodyPr>
          <a:lstStyle/>
          <a:p>
            <a:pPr defTabSz="914139"/>
            <a:r>
              <a:rPr lang="en-US" sz="2400" b="1" dirty="0">
                <a:solidFill>
                  <a:srgbClr val="2D2DB9">
                    <a:lumMod val="50000"/>
                  </a:srgbClr>
                </a:solidFill>
                <a:latin typeface="Tahoma" panose="020B0604030504040204" pitchFamily="34" charset="0"/>
                <a:ea typeface="ＭＳ Ｐゴシック" pitchFamily="-72" charset="-128"/>
                <a:cs typeface="Tahoma" panose="020B0604030504040204" pitchFamily="34" charset="0"/>
              </a:rPr>
              <a:t>Detailed Requirements Description for Data Collection and Analyses</a:t>
            </a:r>
          </a:p>
        </p:txBody>
      </p:sp>
      <p:graphicFrame>
        <p:nvGraphicFramePr>
          <p:cNvPr id="4" name="Table 3">
            <a:extLst>
              <a:ext uri="{FF2B5EF4-FFF2-40B4-BE49-F238E27FC236}">
                <a16:creationId xmlns:a16="http://schemas.microsoft.com/office/drawing/2014/main" id="{DA942A04-8F9B-468A-B453-64720127B419}"/>
              </a:ext>
            </a:extLst>
          </p:cNvPr>
          <p:cNvGraphicFramePr>
            <a:graphicFrameLocks noGrp="1"/>
          </p:cNvGraphicFramePr>
          <p:nvPr>
            <p:extLst>
              <p:ext uri="{D42A27DB-BD31-4B8C-83A1-F6EECF244321}">
                <p14:modId xmlns:p14="http://schemas.microsoft.com/office/powerpoint/2010/main" val="3042538217"/>
              </p:ext>
            </p:extLst>
          </p:nvPr>
        </p:nvGraphicFramePr>
        <p:xfrm>
          <a:off x="1" y="1143000"/>
          <a:ext cx="9143998" cy="5641512"/>
        </p:xfrm>
        <a:graphic>
          <a:graphicData uri="http://schemas.openxmlformats.org/drawingml/2006/table">
            <a:tbl>
              <a:tblPr firstRow="1" bandRow="1">
                <a:tableStyleId>{5C22544A-7EE6-4342-B048-85BDC9FD1C3A}</a:tableStyleId>
              </a:tblPr>
              <a:tblGrid>
                <a:gridCol w="2561690">
                  <a:extLst>
                    <a:ext uri="{9D8B030D-6E8A-4147-A177-3AD203B41FA5}">
                      <a16:colId xmlns:a16="http://schemas.microsoft.com/office/drawing/2014/main" val="4167093117"/>
                    </a:ext>
                  </a:extLst>
                </a:gridCol>
                <a:gridCol w="3066410">
                  <a:extLst>
                    <a:ext uri="{9D8B030D-6E8A-4147-A177-3AD203B41FA5}">
                      <a16:colId xmlns:a16="http://schemas.microsoft.com/office/drawing/2014/main" val="3335733149"/>
                    </a:ext>
                  </a:extLst>
                </a:gridCol>
                <a:gridCol w="3515898">
                  <a:extLst>
                    <a:ext uri="{9D8B030D-6E8A-4147-A177-3AD203B41FA5}">
                      <a16:colId xmlns:a16="http://schemas.microsoft.com/office/drawing/2014/main" val="2575908229"/>
                    </a:ext>
                  </a:extLst>
                </a:gridCol>
              </a:tblGrid>
              <a:tr h="309151">
                <a:tc>
                  <a:txBody>
                    <a:bodyPr/>
                    <a:lstStyle/>
                    <a:p>
                      <a:pPr algn="ctr"/>
                      <a:r>
                        <a:rPr lang="en-US" sz="1400" b="1" kern="1200" dirty="0">
                          <a:solidFill>
                            <a:schemeClr val="lt1"/>
                          </a:solidFill>
                          <a:latin typeface="+mn-lt"/>
                          <a:ea typeface="+mn-ea"/>
                          <a:cs typeface="+mn-cs"/>
                        </a:rPr>
                        <a:t>Data Analyst</a:t>
                      </a:r>
                    </a:p>
                  </a:txBody>
                  <a:tcPr marL="68580" marR="68580" marT="34290" marB="34290"/>
                </a:tc>
                <a:tc>
                  <a:txBody>
                    <a:bodyPr/>
                    <a:lstStyle/>
                    <a:p>
                      <a:pPr algn="ctr"/>
                      <a:r>
                        <a:rPr lang="en-US" sz="1400" dirty="0"/>
                        <a:t>Data Scientist Intermediate (Junior) </a:t>
                      </a:r>
                    </a:p>
                  </a:txBody>
                  <a:tcPr marL="68580" marR="68580" marT="34290" marB="34290"/>
                </a:tc>
                <a:tc>
                  <a:txBody>
                    <a:bodyPr/>
                    <a:lstStyle/>
                    <a:p>
                      <a:pPr marL="0" algn="ctr" defTabSz="685800" rtl="0" eaLnBrk="1" latinLnBrk="0" hangingPunct="1"/>
                      <a:r>
                        <a:rPr lang="en-US" sz="1400" b="1" kern="1200" dirty="0">
                          <a:solidFill>
                            <a:schemeClr val="lt1"/>
                          </a:solidFill>
                          <a:latin typeface="+mn-lt"/>
                          <a:ea typeface="+mn-ea"/>
                          <a:cs typeface="+mn-cs"/>
                        </a:rPr>
                        <a:t>Data Scientists Advanced (Senior)</a:t>
                      </a:r>
                    </a:p>
                  </a:txBody>
                  <a:tcPr marL="68580" marR="68580" marT="34290" marB="34290"/>
                </a:tc>
                <a:extLst>
                  <a:ext uri="{0D108BD9-81ED-4DB2-BD59-A6C34878D82A}">
                    <a16:rowId xmlns:a16="http://schemas.microsoft.com/office/drawing/2014/main" val="2365898062"/>
                  </a:ext>
                </a:extLst>
              </a:tr>
              <a:tr h="275219">
                <a:tc gridSpan="3">
                  <a:txBody>
                    <a:bodyPr/>
                    <a:lstStyle/>
                    <a:p>
                      <a:pPr algn="ctr"/>
                      <a:r>
                        <a:rPr lang="en-US" sz="1200" b="1" dirty="0"/>
                        <a:t>Business Requirements</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71382424"/>
                  </a:ext>
                </a:extLst>
              </a:tr>
              <a:tr h="2616030">
                <a:tc>
                  <a:txBody>
                    <a:bodyPr/>
                    <a:lstStyle/>
                    <a:p>
                      <a:pPr marL="285750" indent="-285750" algn="l" defTabSz="914400" rtl="0" eaLnBrk="1" latinLnBrk="0" hangingPunct="1">
                        <a:buFont typeface="Arial" panose="020B0604020202020204" pitchFamily="34" charset="0"/>
                        <a:buChar char="•"/>
                      </a:pPr>
                      <a:r>
                        <a:rPr lang="en-US" sz="1100" b="0" i="0" u="none" strike="noStrike" kern="1200" baseline="0" noProof="0" dirty="0">
                          <a:solidFill>
                            <a:schemeClr val="dk1"/>
                          </a:solidFill>
                          <a:latin typeface="+mn-lt"/>
                          <a:ea typeface="+mn-ea"/>
                          <a:cs typeface="+mn-cs"/>
                        </a:rPr>
                        <a:t>Processes the data using statistical skills/knowledge, summarizes findings.</a:t>
                      </a:r>
                      <a:endParaRPr lang="en-US" sz="1100" b="0" i="0" u="none" strike="noStrike" kern="1200" baseline="0" dirty="0">
                        <a:solidFill>
                          <a:schemeClr val="dk1"/>
                        </a:solidFill>
                        <a:latin typeface="+mn-lt"/>
                        <a:ea typeface="+mn-ea"/>
                        <a:cs typeface="+mn-cs"/>
                      </a:endParaRP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Works with stakeholders to identify the business requirements and the expected outcome.</a:t>
                      </a: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Works with and alongside business analysts by suggesting other products of interest to the client.</a:t>
                      </a:r>
                    </a:p>
                    <a:p>
                      <a:pPr marL="285750" indent="-285750" algn="l" defTabSz="914400" rtl="0" eaLnBrk="1" latinLnBrk="0" hangingPunct="1">
                        <a:buFont typeface="Arial" panose="020B0604020202020204" pitchFamily="34" charset="0"/>
                        <a:buChar char="•"/>
                      </a:pPr>
                      <a:endParaRPr lang="en-US" sz="1100" b="0" i="0" u="none" strike="noStrike" kern="1200" baseline="0" dirty="0">
                        <a:solidFill>
                          <a:schemeClr val="dk1"/>
                        </a:solidFill>
                        <a:latin typeface="+mn-lt"/>
                        <a:ea typeface="+mn-ea"/>
                        <a:cs typeface="+mn-cs"/>
                      </a:endParaRPr>
                    </a:p>
                    <a:p>
                      <a:pPr marL="285750" indent="-285750" algn="l" defTabSz="914400" rtl="0" eaLnBrk="1" latinLnBrk="0" hangingPunct="1">
                        <a:buFont typeface="Arial" panose="020B0604020202020204" pitchFamily="34" charset="0"/>
                        <a:buChar char="•"/>
                      </a:pPr>
                      <a:endParaRPr lang="en-US" sz="1100" b="0" i="0" u="none" strike="noStrike" kern="1200" baseline="0" dirty="0">
                        <a:solidFill>
                          <a:schemeClr val="dk1"/>
                        </a:solidFill>
                        <a:latin typeface="+mn-lt"/>
                        <a:ea typeface="+mn-ea"/>
                        <a:cs typeface="+mn-cs"/>
                      </a:endParaRPr>
                    </a:p>
                  </a:txBody>
                  <a:tcPr marL="68580" marR="68580" marT="34290" marB="34290"/>
                </a:tc>
                <a:tc>
                  <a:txBody>
                    <a:bodyPr/>
                    <a:lstStyle/>
                    <a:p>
                      <a:pPr marL="285750" indent="-285750" algn="l">
                        <a:buFont typeface="Arial" panose="020B0604020202020204" pitchFamily="34" charset="0"/>
                        <a:buChar char="•"/>
                      </a:pPr>
                      <a:r>
                        <a:rPr lang="en-US" sz="1100" b="0" i="0" u="none" strike="noStrike" baseline="0" dirty="0">
                          <a:latin typeface="+mn-lt"/>
                        </a:rPr>
                        <a:t>Models and frames business scenarios that are meaningful and which impact on critical business processes and/or decisions.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baseline="0" dirty="0">
                          <a:latin typeface="+mn-lt"/>
                        </a:rPr>
                        <a:t>Works with and alongside Business Analysts by conducting more advanced data exploration (e.g. fitting distributions, latent class analysis) based on measurement theory, to evaluate other products of potential interest to the client.</a:t>
                      </a:r>
                    </a:p>
                  </a:txBody>
                  <a:tcPr marL="68580" marR="68580" marT="34290" marB="34290"/>
                </a:tc>
                <a:tc>
                  <a:txBody>
                    <a:bodyPr/>
                    <a:lstStyle/>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Draws inferences and conclusions from the analysis and data.</a:t>
                      </a: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Works with and alongside Business Analysts and Data Modelers by coordinating and overseeing their work of identifying and evaluating other products of interest to the client, overseeing advanced data exploration, summarizing results, and identifying other directions of data-based inquiry relevant to the client.</a:t>
                      </a:r>
                    </a:p>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Leads discovery processes with stakeholders to identify the business requirements and the expected outcome.</a:t>
                      </a:r>
                    </a:p>
                    <a:p>
                      <a:pPr marL="285750" indent="-285750">
                        <a:buFont typeface="Arial" panose="020B0604020202020204" pitchFamily="34" charset="0"/>
                        <a:buChar char="•"/>
                      </a:pPr>
                      <a:r>
                        <a:rPr lang="en-US" sz="1100" b="0" i="0" u="none" strike="noStrike" kern="1200" baseline="0" dirty="0">
                          <a:solidFill>
                            <a:schemeClr val="dk1"/>
                          </a:solidFill>
                          <a:latin typeface="+mn-lt"/>
                          <a:ea typeface="+mn-ea"/>
                          <a:cs typeface="+mn-cs"/>
                        </a:rPr>
                        <a:t>Identifies and leverages viable explanations and creates plausible predictive models for processes of interest to the client.</a:t>
                      </a:r>
                    </a:p>
                  </a:txBody>
                  <a:tcPr marL="68580" marR="68580" marT="34290" marB="34290"/>
                </a:tc>
                <a:extLst>
                  <a:ext uri="{0D108BD9-81ED-4DB2-BD59-A6C34878D82A}">
                    <a16:rowId xmlns:a16="http://schemas.microsoft.com/office/drawing/2014/main" val="2789117927"/>
                  </a:ext>
                </a:extLst>
              </a:tr>
              <a:tr h="275219">
                <a:tc gridSpan="3">
                  <a:txBody>
                    <a:bodyPr/>
                    <a:lstStyle/>
                    <a:p>
                      <a:pPr marL="0" indent="0" algn="ctr" defTabSz="914400" rtl="0" eaLnBrk="1" latinLnBrk="0" hangingPunct="1">
                        <a:buFont typeface="Arial" panose="020B0604020202020204" pitchFamily="34" charset="0"/>
                        <a:buNone/>
                      </a:pPr>
                      <a:r>
                        <a:rPr lang="en-US" sz="1200" b="1" kern="1200" dirty="0">
                          <a:solidFill>
                            <a:schemeClr val="dk1"/>
                          </a:solidFill>
                          <a:latin typeface="+mn-lt"/>
                          <a:ea typeface="+mn-ea"/>
                          <a:cs typeface="+mn-cs"/>
                        </a:rPr>
                        <a:t>Data Requirements</a:t>
                      </a:r>
                    </a:p>
                  </a:txBody>
                  <a:tcPr marL="68580" marR="68580" marT="34290" marB="34290">
                    <a:solidFill>
                      <a:schemeClr val="accent6">
                        <a:lumMod val="60000"/>
                        <a:lumOff val="40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32354822"/>
                  </a:ext>
                </a:extLst>
              </a:tr>
              <a:tr h="2165893">
                <a:tc>
                  <a:txBody>
                    <a:bodyPr/>
                    <a:lstStyle/>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Collaborates with subject matter experts and Data Scientists to select the relevant sources of information. Contributes knowledge and skills of statistical and data-programming procedures based on using specialized statistical software. </a:t>
                      </a:r>
                    </a:p>
                  </a:txBody>
                  <a:tcPr marL="68580" marR="68580" marT="34290" marB="34290"/>
                </a:tc>
                <a:tc>
                  <a:txBody>
                    <a:bodyPr/>
                    <a:lstStyle/>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Identifies what data are available and relevant, including internal and external data sources, leveraging and/or creating new data collection processes such as those based on social media and geolocation. Contributes knowledge/skills of statistical and data-programming procedures based on specialized software, as well as skills of logically and statistically connecting different relevant datapoints/datasets.  Creates datasets.</a:t>
                      </a:r>
                    </a:p>
                  </a:txBody>
                  <a:tcPr marL="68580" marR="68580" marT="34290" marB="34290"/>
                </a:tc>
                <a:tc>
                  <a:txBody>
                    <a:bodyPr/>
                    <a:lstStyle/>
                    <a:p>
                      <a:pPr marL="285750" indent="-285750" algn="l" defTabSz="914400" rtl="0" eaLnBrk="1" latinLnBrk="0" hangingPunct="1">
                        <a:buFont typeface="Arial" panose="020B0604020202020204" pitchFamily="34" charset="0"/>
                        <a:buChar char="•"/>
                      </a:pPr>
                      <a:r>
                        <a:rPr lang="en-US" sz="1100" b="0" i="0" u="none" strike="noStrike" kern="1200" baseline="0" dirty="0">
                          <a:solidFill>
                            <a:schemeClr val="dk1"/>
                          </a:solidFill>
                          <a:latin typeface="+mn-lt"/>
                          <a:ea typeface="+mn-ea"/>
                          <a:cs typeface="+mn-cs"/>
                        </a:rPr>
                        <a:t>Oversees creation of data sets for analysis integrating data from internal and external sources. Oversees manipulation of data (e.g. looping, conditional programming, validation) and upkeeping of data infrastructures.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chemeClr val="dk1"/>
                          </a:solidFill>
                          <a:latin typeface="+mn-lt"/>
                          <a:ea typeface="+mn-ea"/>
                          <a:cs typeface="+mn-cs"/>
                        </a:rPr>
                        <a:t>Works with IT teams to support data collection, integration, processing, and retention requirements based on the input collected with the business.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b="0" i="0" u="none" strike="noStrike" kern="1200" baseline="0" dirty="0">
                          <a:solidFill>
                            <a:schemeClr val="dk1"/>
                          </a:solidFill>
                          <a:latin typeface="+mn-lt"/>
                          <a:ea typeface="+mn-ea"/>
                          <a:cs typeface="+mn-cs"/>
                        </a:rPr>
                        <a:t>Makes strategic recommendations on data collection, integration and retention requirements incorporating business requirements and knowledge of best practices.</a:t>
                      </a:r>
                    </a:p>
                  </a:txBody>
                  <a:tcPr marL="68580" marR="68580" marT="34290" marB="34290"/>
                </a:tc>
                <a:extLst>
                  <a:ext uri="{0D108BD9-81ED-4DB2-BD59-A6C34878D82A}">
                    <a16:rowId xmlns:a16="http://schemas.microsoft.com/office/drawing/2014/main" val="1250394760"/>
                  </a:ext>
                </a:extLst>
              </a:tr>
            </a:tbl>
          </a:graphicData>
        </a:graphic>
      </p:graphicFrame>
      <p:sp>
        <p:nvSpPr>
          <p:cNvPr id="5" name="Slide Number Placeholder 3">
            <a:extLst>
              <a:ext uri="{FF2B5EF4-FFF2-40B4-BE49-F238E27FC236}">
                <a16:creationId xmlns:a16="http://schemas.microsoft.com/office/drawing/2014/main" id="{A1599811-38CB-418F-8179-C17D9D80FE21}"/>
              </a:ext>
            </a:extLst>
          </p:cNvPr>
          <p:cNvSpPr>
            <a:spLocks noGrp="1"/>
          </p:cNvSpPr>
          <p:nvPr>
            <p:ph type="sldNum" sz="quarter" idx="12"/>
          </p:nvPr>
        </p:nvSpPr>
        <p:spPr>
          <a:xfrm>
            <a:off x="6999304" y="6492879"/>
            <a:ext cx="2133600" cy="365125"/>
          </a:xfrm>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B036D04D-623B-4086-8E34-05C2B263A1B0}" type="slidenum">
              <a:rPr kumimoji="0" lang="en-US" sz="1000" b="0"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9</a:t>
            </a:fld>
            <a:endParaRPr kumimoji="0" lang="en-US" sz="75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77506775"/>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5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B36BEFFCDEB64EA6C6B49EBFD8AC0F" ma:contentTypeVersion="0" ma:contentTypeDescription="Create a new document." ma:contentTypeScope="" ma:versionID="ca34e2ef9ed8882a4f94cd834d132c99">
  <xsd:schema xmlns:xsd="http://www.w3.org/2001/XMLSchema" xmlns:xs="http://www.w3.org/2001/XMLSchema" xmlns:p="http://schemas.microsoft.com/office/2006/metadata/properties" xmlns:ns2="dc82aa44-7d27-46d2-8bdf-993f6081cfd3" targetNamespace="http://schemas.microsoft.com/office/2006/metadata/properties" ma:root="true" ma:fieldsID="c8e07294a15a3cf6fdb34649d2fffc40" ns2:_="">
    <xsd:import namespace="dc82aa44-7d27-46d2-8bdf-993f6081cfd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82aa44-7d27-46d2-8bdf-993f6081cfd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News 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dc82aa44-7d27-46d2-8bdf-993f6081cfd3">SUHEF7PYH7YQ-1043692217-4873</_dlc_DocId>
    <_dlc_DocIdUrl xmlns="dc82aa44-7d27-46d2-8bdf-993f6081cfd3">
      <Url>https://vaww.vashare.oit.va.gov/sites/OneVaEa/entarch/_layouts/15/DocIdRedir.aspx?ID=SUHEF7PYH7YQ-1043692217-4873</Url>
      <Description>SUHEF7PYH7YQ-1043692217-4873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9C54566-3B03-4A14-BC0C-1DC07A5EE3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82aa44-7d27-46d2-8bdf-993f6081cf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43F139-328F-4DF9-917D-FB9944E14AA2}">
  <ds:schemaRefs>
    <ds:schemaRef ds:uri="http://schemas.microsoft.com/office/2006/documentManagement/types"/>
    <ds:schemaRef ds:uri="http://schemas.microsoft.com/office/2006/metadata/properties"/>
    <ds:schemaRef ds:uri="http://purl.org/dc/elements/1.1/"/>
    <ds:schemaRef ds:uri="dc82aa44-7d27-46d2-8bdf-993f6081cfd3"/>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67DA6BB0-3CB7-49AC-B01B-C8D2118D3BF5}">
  <ds:schemaRefs>
    <ds:schemaRef ds:uri="http://schemas.microsoft.com/sharepoint/v3/contenttype/forms"/>
  </ds:schemaRefs>
</ds:datastoreItem>
</file>

<file path=customXml/itemProps4.xml><?xml version="1.0" encoding="utf-8"?>
<ds:datastoreItem xmlns:ds="http://schemas.openxmlformats.org/officeDocument/2006/customXml" ds:itemID="{56DCC39E-23A9-42EF-903E-A0F814822D89}">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425</TotalTime>
  <Words>3937</Words>
  <Application>Microsoft Office PowerPoint</Application>
  <PresentationFormat>On-screen Show (4:3)</PresentationFormat>
  <Paragraphs>472</Paragraphs>
  <Slides>21</Slides>
  <Notes>5</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21</vt:i4>
      </vt:variant>
    </vt:vector>
  </HeadingPairs>
  <TitlesOfParts>
    <vt:vector size="36" baseType="lpstr">
      <vt:lpstr>Arial</vt:lpstr>
      <vt:lpstr>Calibri</vt:lpstr>
      <vt:lpstr>Calibri Light</vt:lpstr>
      <vt:lpstr>Courier New</vt:lpstr>
      <vt:lpstr>Myriad Pro</vt:lpstr>
      <vt:lpstr>Tahoma</vt:lpstr>
      <vt:lpstr>Times New Roman</vt:lpstr>
      <vt:lpstr>Wingdings</vt:lpstr>
      <vt:lpstr>10_Office Theme</vt:lpstr>
      <vt:lpstr>Office Theme</vt:lpstr>
      <vt:lpstr>1_Office Theme</vt:lpstr>
      <vt:lpstr>2_Office Theme</vt:lpstr>
      <vt:lpstr>3_Office Theme</vt:lpstr>
      <vt:lpstr>15_Office Theme</vt:lpstr>
      <vt:lpstr>16_Office Theme</vt:lpstr>
      <vt:lpstr>PowerPoint Presentation</vt:lpstr>
      <vt:lpstr>Background</vt:lpstr>
      <vt:lpstr>PowerPoint Presentation</vt:lpstr>
      <vt:lpstr>Work Complexity Description</vt:lpstr>
      <vt:lpstr>Detailed Education/Experience</vt:lpstr>
      <vt:lpstr>Data Scientist</vt:lpstr>
      <vt:lpstr>PowerPoint Presentation</vt:lpstr>
      <vt:lpstr>Detailed Requirements</vt:lpstr>
      <vt:lpstr>Detailed Requirements Description for Data Collection and Analyses</vt:lpstr>
      <vt:lpstr>Detailed Requirements for Supporting Data Infrastructure</vt:lpstr>
      <vt:lpstr>Detailed Requirements Description for Client Interface &amp; Organizational Support</vt:lpstr>
      <vt:lpstr>Leveraging OPM’s parenthetical to identify VA Data Scientists  </vt:lpstr>
      <vt:lpstr>Challenge Accounting for Data Professionals </vt:lpstr>
      <vt:lpstr>Data Scientists Titling - Purpose</vt:lpstr>
      <vt:lpstr>Data Scientists Titling- Criteria </vt:lpstr>
      <vt:lpstr>Data Scientists Titling- Process</vt:lpstr>
      <vt:lpstr>PowerPoint Presentation</vt:lpstr>
      <vt:lpstr>  Summary of Results   </vt:lpstr>
      <vt:lpstr>Detailed Data Scientists Count</vt:lpstr>
      <vt:lpstr>Detailed Data Management Count</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Montalvo, Lisette</dc:creator>
  <cp:lastModifiedBy>Lisette</cp:lastModifiedBy>
  <cp:revision>27</cp:revision>
  <dcterms:created xsi:type="dcterms:W3CDTF">2020-07-28T11:50:05Z</dcterms:created>
  <dcterms:modified xsi:type="dcterms:W3CDTF">2020-07-30T15:24:16Z</dcterms:modified>
</cp:coreProperties>
</file>