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 id="2147483659" r:id="rId2"/>
  </p:sldMasterIdLst>
  <p:notesMasterIdLst>
    <p:notesMasterId r:id="rId19"/>
  </p:notesMasterIdLst>
  <p:sldIdLst>
    <p:sldId id="256" r:id="rId3"/>
    <p:sldId id="272" r:id="rId4"/>
    <p:sldId id="483" r:id="rId5"/>
    <p:sldId id="513" r:id="rId6"/>
    <p:sldId id="514" r:id="rId7"/>
    <p:sldId id="509" r:id="rId8"/>
    <p:sldId id="512" r:id="rId9"/>
    <p:sldId id="510" r:id="rId10"/>
    <p:sldId id="263" r:id="rId11"/>
    <p:sldId id="257" r:id="rId12"/>
    <p:sldId id="261" r:id="rId13"/>
    <p:sldId id="515" r:id="rId14"/>
    <p:sldId id="518" r:id="rId15"/>
    <p:sldId id="506" r:id="rId16"/>
    <p:sldId id="517" r:id="rId17"/>
    <p:sldId id="511" r:id="rId18"/>
  </p:sldIdLst>
  <p:sldSz cx="12192000" cy="6858000"/>
  <p:notesSz cx="7102475" cy="9388475"/>
  <p:embeddedFontLst>
    <p:embeddedFont>
      <p:font typeface="Calibri" panose="020F0502020204030204" pitchFamily="34" charset="0"/>
      <p:regular r:id="rId20"/>
      <p:bold r:id="rId21"/>
      <p:italic r:id="rId22"/>
      <p:boldItalic r:id="rId23"/>
    </p:embeddedFont>
    <p:embeddedFont>
      <p:font typeface="Georgia" panose="02040502050405020303" pitchFamily="18" charset="0"/>
      <p:regular r:id="rId24"/>
      <p:bold r:id="rId25"/>
      <p:italic r:id="rId26"/>
      <p:boldItalic r:id="rId27"/>
    </p:embeddedFont>
    <p:embeddedFont>
      <p:font typeface="Myriad Pro" panose="020B050303040302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hen, Shakeria L. (AAAS)" initials="CSL(" lastIdx="1" clrIdx="0">
    <p:extLst>
      <p:ext uri="{19B8F6BF-5375-455C-9EA6-DF929625EA0E}">
        <p15:presenceInfo xmlns:p15="http://schemas.microsoft.com/office/powerpoint/2012/main" userId="S::Shakeria.Cohen@va.gov::494538ae-6004-4020-89ee-6fd29b275a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050"/>
    <a:srgbClr val="333333"/>
    <a:srgbClr val="5980A5"/>
    <a:srgbClr val="CC99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3" autoAdjust="0"/>
    <p:restoredTop sz="86441" autoAdjust="0"/>
  </p:normalViewPr>
  <p:slideViewPr>
    <p:cSldViewPr snapToGrid="0">
      <p:cViewPr varScale="1">
        <p:scale>
          <a:sx n="33" d="100"/>
          <a:sy n="33" d="100"/>
        </p:scale>
        <p:origin x="64" y="3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400">
                <a:solidFill>
                  <a:schemeClr val="tx2">
                    <a:lumMod val="75000"/>
                  </a:schemeClr>
                </a:solidFill>
                <a:latin typeface="Georgia" panose="02040502050405020303" pitchFamily="18" charset="0"/>
              </a:defRPr>
            </a:pPr>
            <a:r>
              <a:rPr lang="en-US" sz="1400" dirty="0">
                <a:solidFill>
                  <a:schemeClr val="tx2">
                    <a:lumMod val="75000"/>
                  </a:schemeClr>
                </a:solidFill>
                <a:latin typeface="Georgia" panose="02040502050405020303" pitchFamily="18" charset="0"/>
              </a:rPr>
              <a:t>Gender</a:t>
            </a:r>
          </a:p>
        </c:rich>
      </c:tx>
      <c:layout>
        <c:manualLayout>
          <c:xMode val="edge"/>
          <c:yMode val="edge"/>
          <c:x val="0.31278062609292978"/>
          <c:y val="0.49972828949613557"/>
        </c:manualLayout>
      </c:layout>
      <c:overlay val="0"/>
    </c:title>
    <c:autoTitleDeleted val="0"/>
    <c:plotArea>
      <c:layout>
        <c:manualLayout>
          <c:layoutTarget val="inner"/>
          <c:xMode val="edge"/>
          <c:yMode val="edge"/>
          <c:x val="0.12123997118656696"/>
          <c:y val="6.5507049450677077E-2"/>
          <c:w val="0.514511868981677"/>
          <c:h val="0.90210322161057299"/>
        </c:manualLayout>
      </c:layout>
      <c:doughnutChart>
        <c:varyColors val="1"/>
        <c:ser>
          <c:idx val="0"/>
          <c:order val="0"/>
          <c:tx>
            <c:strRef>
              <c:f>Sheet1!$B$1</c:f>
              <c:strCache>
                <c:ptCount val="1"/>
                <c:pt idx="0">
                  <c:v>N</c:v>
                </c:pt>
              </c:strCache>
            </c:strRef>
          </c:tx>
          <c:spPr>
            <a:ln>
              <a:solidFill>
                <a:schemeClr val="bg1"/>
              </a:solidFill>
            </a:ln>
          </c:spPr>
          <c:dPt>
            <c:idx val="0"/>
            <c:bubble3D val="0"/>
            <c:spPr>
              <a:solidFill>
                <a:srgbClr val="003C71"/>
              </a:solidFill>
              <a:ln>
                <a:solidFill>
                  <a:schemeClr val="bg1"/>
                </a:solidFill>
              </a:ln>
            </c:spPr>
            <c:extLst>
              <c:ext xmlns:c16="http://schemas.microsoft.com/office/drawing/2014/chart" uri="{C3380CC4-5D6E-409C-BE32-E72D297353CC}">
                <c16:uniqueId val="{00000001-DA5B-413B-9DF8-62D66C5BE3B1}"/>
              </c:ext>
            </c:extLst>
          </c:dPt>
          <c:dPt>
            <c:idx val="1"/>
            <c:bubble3D val="0"/>
            <c:spPr>
              <a:solidFill>
                <a:srgbClr val="AF9800"/>
              </a:solidFill>
              <a:ln>
                <a:solidFill>
                  <a:schemeClr val="bg1"/>
                </a:solidFill>
              </a:ln>
            </c:spPr>
            <c:extLst>
              <c:ext xmlns:c16="http://schemas.microsoft.com/office/drawing/2014/chart" uri="{C3380CC4-5D6E-409C-BE32-E72D297353CC}">
                <c16:uniqueId val="{00000003-DA5B-413B-9DF8-62D66C5BE3B1}"/>
              </c:ext>
            </c:extLst>
          </c:dPt>
          <c:dPt>
            <c:idx val="2"/>
            <c:bubble3D val="0"/>
            <c:spPr>
              <a:solidFill>
                <a:srgbClr val="339933"/>
              </a:solidFill>
              <a:ln>
                <a:solidFill>
                  <a:schemeClr val="bg1"/>
                </a:solidFill>
              </a:ln>
            </c:spPr>
            <c:extLst>
              <c:ext xmlns:c16="http://schemas.microsoft.com/office/drawing/2014/chart" uri="{C3380CC4-5D6E-409C-BE32-E72D297353CC}">
                <c16:uniqueId val="{00000005-DA5B-413B-9DF8-62D66C5BE3B1}"/>
              </c:ext>
            </c:extLst>
          </c:dPt>
          <c:dLbls>
            <c:dLbl>
              <c:idx val="0"/>
              <c:layout>
                <c:manualLayout>
                  <c:x val="0.18475221253210225"/>
                  <c:y val="-0.25563219708266377"/>
                </c:manualLayout>
              </c:layout>
              <c:spPr>
                <a:noFill/>
                <a:ln>
                  <a:noFill/>
                </a:ln>
                <a:effectLst/>
              </c:spPr>
              <c:txPr>
                <a:bodyPr rot="0"/>
                <a:lstStyle/>
                <a:p>
                  <a:pPr>
                    <a:defRPr sz="1100" b="1">
                      <a:solidFill>
                        <a:schemeClr val="bg1"/>
                      </a:solidFil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3674043899086747"/>
                      <c:h val="0.18333333333333332"/>
                    </c:manualLayout>
                  </c15:layout>
                </c:ext>
                <c:ext xmlns:c16="http://schemas.microsoft.com/office/drawing/2014/chart" uri="{C3380CC4-5D6E-409C-BE32-E72D297353CC}">
                  <c16:uniqueId val="{00000001-DA5B-413B-9DF8-62D66C5BE3B1}"/>
                </c:ext>
              </c:extLst>
            </c:dLbl>
            <c:dLbl>
              <c:idx val="1"/>
              <c:layout>
                <c:manualLayout>
                  <c:x val="0.16214315348983432"/>
                  <c:y val="-4.4483646180622012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4189469550406334"/>
                      <c:h val="0.16120943952802361"/>
                    </c:manualLayout>
                  </c15:layout>
                </c:ext>
                <c:ext xmlns:c16="http://schemas.microsoft.com/office/drawing/2014/chart" uri="{C3380CC4-5D6E-409C-BE32-E72D297353CC}">
                  <c16:uniqueId val="{00000003-DA5B-413B-9DF8-62D66C5BE3B1}"/>
                </c:ext>
              </c:extLst>
            </c:dLbl>
            <c:dLbl>
              <c:idx val="2"/>
              <c:layout>
                <c:manualLayout>
                  <c:x val="0.23974763406940064"/>
                  <c:y val="0"/>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6042044428988964"/>
                      <c:h val="0.22020648967551623"/>
                    </c:manualLayout>
                  </c15:layout>
                </c:ext>
                <c:ext xmlns:c16="http://schemas.microsoft.com/office/drawing/2014/chart" uri="{C3380CC4-5D6E-409C-BE32-E72D297353CC}">
                  <c16:uniqueId val="{00000005-DA5B-413B-9DF8-62D66C5BE3B1}"/>
                </c:ext>
              </c:extLst>
            </c:dLbl>
            <c:spPr>
              <a:noFill/>
              <a:ln>
                <a:noFill/>
              </a:ln>
              <a:effectLst/>
            </c:spPr>
            <c:txPr>
              <a:bodyPr rot="0"/>
              <a:lstStyle/>
              <a:p>
                <a:pPr>
                  <a:defRPr sz="1100" b="1">
                    <a:solidFill>
                      <a:schemeClr val="tx2">
                        <a:lumMod val="75000"/>
                      </a:schemeClr>
                    </a:solidFill>
                  </a:defRPr>
                </a:pPr>
                <a:endParaRPr lang="en-US"/>
              </a:p>
            </c:txPr>
            <c:showLegendKey val="0"/>
            <c:showVal val="0"/>
            <c:showCatName val="1"/>
            <c:showSerName val="0"/>
            <c:showPercent val="1"/>
            <c:showBubbleSize val="0"/>
            <c:separator>, </c:separator>
            <c:showLeaderLines val="1"/>
            <c:leaderLines>
              <c:spPr>
                <a:ln>
                  <a:solidFill>
                    <a:schemeClr val="tx2">
                      <a:lumMod val="75000"/>
                    </a:schemeClr>
                  </a:solidFill>
                </a:ln>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748111</c:v>
                </c:pt>
                <c:pt idx="1">
                  <c:v>76256</c:v>
                </c:pt>
              </c:numCache>
            </c:numRef>
          </c:val>
          <c:extLst>
            <c:ext xmlns:c16="http://schemas.microsoft.com/office/drawing/2014/chart" uri="{C3380CC4-5D6E-409C-BE32-E72D297353CC}">
              <c16:uniqueId val="{00000006-DA5B-413B-9DF8-62D66C5BE3B1}"/>
            </c:ext>
          </c:extLst>
        </c:ser>
        <c:dLbls>
          <c:showLegendKey val="0"/>
          <c:showVal val="0"/>
          <c:showCatName val="0"/>
          <c:showSerName val="0"/>
          <c:showPercent val="0"/>
          <c:showBubbleSize val="0"/>
          <c:showLeaderLines val="1"/>
        </c:dLbls>
        <c:firstSliceAng val="88"/>
        <c:holeSize val="50"/>
      </c:doughnutChart>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400">
                <a:solidFill>
                  <a:schemeClr val="tx2">
                    <a:lumMod val="75000"/>
                  </a:schemeClr>
                </a:solidFill>
                <a:latin typeface="Georgia" panose="02040502050405020303" pitchFamily="18" charset="0"/>
              </a:defRPr>
            </a:pPr>
            <a:r>
              <a:rPr lang="en-US" sz="1400" dirty="0">
                <a:solidFill>
                  <a:schemeClr val="tx2">
                    <a:lumMod val="75000"/>
                  </a:schemeClr>
                </a:solidFill>
                <a:latin typeface="Georgia" panose="02040502050405020303" pitchFamily="18" charset="0"/>
              </a:rPr>
              <a:t>Race</a:t>
            </a:r>
          </a:p>
        </c:rich>
      </c:tx>
      <c:layout>
        <c:manualLayout>
          <c:xMode val="edge"/>
          <c:yMode val="edge"/>
          <c:x val="0.28871243111443767"/>
          <c:y val="0.56741619565547874"/>
        </c:manualLayout>
      </c:layout>
      <c:overlay val="0"/>
    </c:title>
    <c:autoTitleDeleted val="0"/>
    <c:plotArea>
      <c:layout>
        <c:manualLayout>
          <c:layoutTarget val="inner"/>
          <c:xMode val="edge"/>
          <c:yMode val="edge"/>
          <c:x val="6.2547897528401161E-2"/>
          <c:y val="0.20048720956931174"/>
          <c:w val="0.65710034013605445"/>
          <c:h val="0.77449260836882994"/>
        </c:manualLayout>
      </c:layout>
      <c:doughnutChart>
        <c:varyColors val="1"/>
        <c:ser>
          <c:idx val="0"/>
          <c:order val="0"/>
          <c:tx>
            <c:strRef>
              <c:f>Sheet1!$B$1</c:f>
              <c:strCache>
                <c:ptCount val="1"/>
                <c:pt idx="0">
                  <c:v>N</c:v>
                </c:pt>
              </c:strCache>
            </c:strRef>
          </c:tx>
          <c:spPr>
            <a:solidFill>
              <a:srgbClr val="1F497D">
                <a:lumMod val="75000"/>
              </a:srgbClr>
            </a:solidFill>
          </c:spPr>
          <c:dPt>
            <c:idx val="0"/>
            <c:bubble3D val="0"/>
            <c:spPr>
              <a:solidFill>
                <a:srgbClr val="003C71"/>
              </a:solidFill>
            </c:spPr>
            <c:extLst>
              <c:ext xmlns:c16="http://schemas.microsoft.com/office/drawing/2014/chart" uri="{C3380CC4-5D6E-409C-BE32-E72D297353CC}">
                <c16:uniqueId val="{00000001-CC5A-4FC4-9E7A-04FB5E0862BA}"/>
              </c:ext>
            </c:extLst>
          </c:dPt>
          <c:dPt>
            <c:idx val="1"/>
            <c:bubble3D val="0"/>
            <c:spPr>
              <a:solidFill>
                <a:srgbClr val="AF9800"/>
              </a:solidFill>
            </c:spPr>
            <c:extLst>
              <c:ext xmlns:c16="http://schemas.microsoft.com/office/drawing/2014/chart" uri="{C3380CC4-5D6E-409C-BE32-E72D297353CC}">
                <c16:uniqueId val="{00000003-CC5A-4FC4-9E7A-04FB5E0862BA}"/>
              </c:ext>
            </c:extLst>
          </c:dPt>
          <c:dPt>
            <c:idx val="2"/>
            <c:bubble3D val="0"/>
            <c:spPr>
              <a:solidFill>
                <a:srgbClr val="339933"/>
              </a:solidFill>
            </c:spPr>
            <c:extLst>
              <c:ext xmlns:c16="http://schemas.microsoft.com/office/drawing/2014/chart" uri="{C3380CC4-5D6E-409C-BE32-E72D297353CC}">
                <c16:uniqueId val="{00000005-CC5A-4FC4-9E7A-04FB5E0862BA}"/>
              </c:ext>
            </c:extLst>
          </c:dPt>
          <c:dPt>
            <c:idx val="3"/>
            <c:bubble3D val="0"/>
            <c:spPr>
              <a:solidFill>
                <a:srgbClr val="0099CC"/>
              </a:solidFill>
            </c:spPr>
            <c:extLst>
              <c:ext xmlns:c16="http://schemas.microsoft.com/office/drawing/2014/chart" uri="{C3380CC4-5D6E-409C-BE32-E72D297353CC}">
                <c16:uniqueId val="{00000007-CC5A-4FC4-9E7A-04FB5E0862BA}"/>
              </c:ext>
            </c:extLst>
          </c:dPt>
          <c:dPt>
            <c:idx val="4"/>
            <c:bubble3D val="0"/>
            <c:spPr>
              <a:solidFill>
                <a:srgbClr val="990099"/>
              </a:solidFill>
            </c:spPr>
            <c:extLst>
              <c:ext xmlns:c16="http://schemas.microsoft.com/office/drawing/2014/chart" uri="{C3380CC4-5D6E-409C-BE32-E72D297353CC}">
                <c16:uniqueId val="{00000009-CC5A-4FC4-9E7A-04FB5E0862BA}"/>
              </c:ext>
            </c:extLst>
          </c:dPt>
          <c:dPt>
            <c:idx val="5"/>
            <c:bubble3D val="0"/>
            <c:spPr>
              <a:solidFill>
                <a:srgbClr val="F2CF00"/>
              </a:solidFill>
            </c:spPr>
            <c:extLst>
              <c:ext xmlns:c16="http://schemas.microsoft.com/office/drawing/2014/chart" uri="{C3380CC4-5D6E-409C-BE32-E72D297353CC}">
                <c16:uniqueId val="{0000000B-CC5A-4FC4-9E7A-04FB5E0862BA}"/>
              </c:ext>
            </c:extLst>
          </c:dPt>
          <c:dPt>
            <c:idx val="6"/>
            <c:bubble3D val="0"/>
            <c:spPr>
              <a:solidFill>
                <a:srgbClr val="FF6600"/>
              </a:solidFill>
            </c:spPr>
            <c:extLst>
              <c:ext xmlns:c16="http://schemas.microsoft.com/office/drawing/2014/chart" uri="{C3380CC4-5D6E-409C-BE32-E72D297353CC}">
                <c16:uniqueId val="{0000000D-CC5A-4FC4-9E7A-04FB5E0862BA}"/>
              </c:ext>
            </c:extLst>
          </c:dPt>
          <c:dPt>
            <c:idx val="7"/>
            <c:bubble3D val="0"/>
            <c:spPr>
              <a:solidFill>
                <a:srgbClr val="C00000"/>
              </a:solidFill>
            </c:spPr>
            <c:extLst>
              <c:ext xmlns:c16="http://schemas.microsoft.com/office/drawing/2014/chart" uri="{C3380CC4-5D6E-409C-BE32-E72D297353CC}">
                <c16:uniqueId val="{0000000F-CC5A-4FC4-9E7A-04FB5E0862BA}"/>
              </c:ext>
            </c:extLst>
          </c:dPt>
          <c:dLbls>
            <c:dLbl>
              <c:idx val="0"/>
              <c:layout>
                <c:manualLayout>
                  <c:x val="-2.0682682521827823E-3"/>
                  <c:y val="-8.278863663715802E-3"/>
                </c:manualLayout>
              </c:layout>
              <c:spPr>
                <a:noFill/>
                <a:ln>
                  <a:noFill/>
                </a:ln>
                <a:effectLst/>
              </c:spPr>
              <c:txPr>
                <a:bodyPr/>
                <a:lstStyle/>
                <a:p>
                  <a:pPr>
                    <a:defRPr sz="1100" b="1">
                      <a:solidFill>
                        <a:schemeClr val="bg1"/>
                      </a:solidFil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C5A-4FC4-9E7A-04FB5E0862BA}"/>
                </c:ext>
              </c:extLst>
            </c:dLbl>
            <c:dLbl>
              <c:idx val="1"/>
              <c:layout>
                <c:manualLayout>
                  <c:x val="1.3061077428087157E-2"/>
                  <c:y val="-1.5531007759585281E-3"/>
                </c:manualLayout>
              </c:layout>
              <c:spPr>
                <a:noFill/>
                <a:ln>
                  <a:noFill/>
                </a:ln>
                <a:effectLst/>
              </c:spPr>
              <c:txPr>
                <a:bodyPr/>
                <a:lstStyle/>
                <a:p>
                  <a:pPr>
                    <a:defRPr sz="1100" b="1">
                      <a:solidFill>
                        <a:schemeClr val="bg1"/>
                      </a:solidFil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C5A-4FC4-9E7A-04FB5E0862BA}"/>
                </c:ext>
              </c:extLst>
            </c:dLbl>
            <c:dLbl>
              <c:idx val="2"/>
              <c:layout>
                <c:manualLayout>
                  <c:x val="-7.2875488778188474E-2"/>
                  <c:y val="-0.29370019551865711"/>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8879660131769241"/>
                      <c:h val="0.12458030568779754"/>
                    </c:manualLayout>
                  </c15:layout>
                </c:ext>
                <c:ext xmlns:c16="http://schemas.microsoft.com/office/drawing/2014/chart" uri="{C3380CC4-5D6E-409C-BE32-E72D297353CC}">
                  <c16:uniqueId val="{00000005-CC5A-4FC4-9E7A-04FB5E0862BA}"/>
                </c:ext>
              </c:extLst>
            </c:dLbl>
            <c:dLbl>
              <c:idx val="3"/>
              <c:layout>
                <c:manualLayout>
                  <c:x val="0.28107993197278902"/>
                  <c:y val="-0.27370619326555617"/>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41363222454336063"/>
                      <c:h val="0.15394637935354546"/>
                    </c:manualLayout>
                  </c15:layout>
                </c:ext>
                <c:ext xmlns:c16="http://schemas.microsoft.com/office/drawing/2014/chart" uri="{C3380CC4-5D6E-409C-BE32-E72D297353CC}">
                  <c16:uniqueId val="{00000007-CC5A-4FC4-9E7A-04FB5E0862BA}"/>
                </c:ext>
              </c:extLst>
            </c:dLbl>
            <c:dLbl>
              <c:idx val="4"/>
              <c:layout>
                <c:manualLayout>
                  <c:x val="0.2878277492099201"/>
                  <c:y val="-0.13530443497870209"/>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38676884139482565"/>
                      <c:h val="0.1639689300927086"/>
                    </c:manualLayout>
                  </c15:layout>
                </c:ext>
                <c:ext xmlns:c16="http://schemas.microsoft.com/office/drawing/2014/chart" uri="{C3380CC4-5D6E-409C-BE32-E72D297353CC}">
                  <c16:uniqueId val="{00000009-CC5A-4FC4-9E7A-04FB5E0862BA}"/>
                </c:ext>
              </c:extLst>
            </c:dLbl>
            <c:dLbl>
              <c:idx val="5"/>
              <c:layout>
                <c:manualLayout>
                  <c:x val="0.27636071160747755"/>
                  <c:y val="-4.0090202956652513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3345238095238095"/>
                      <c:h val="7.9478827361563517E-2"/>
                    </c:manualLayout>
                  </c15:layout>
                </c:ext>
                <c:ext xmlns:c16="http://schemas.microsoft.com/office/drawing/2014/chart" uri="{C3380CC4-5D6E-409C-BE32-E72D297353CC}">
                  <c16:uniqueId val="{0000000B-CC5A-4FC4-9E7A-04FB5E0862BA}"/>
                </c:ext>
              </c:extLst>
            </c:dLbl>
            <c:dLbl>
              <c:idx val="6"/>
              <c:layout>
                <c:manualLayout>
                  <c:x val="0.28182782955701968"/>
                  <c:y val="3.3273290099574436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5746391076115488"/>
                      <c:h val="8.4490102731145073E-2"/>
                    </c:manualLayout>
                  </c15:layout>
                </c:ext>
                <c:ext xmlns:c16="http://schemas.microsoft.com/office/drawing/2014/chart" uri="{C3380CC4-5D6E-409C-BE32-E72D297353CC}">
                  <c16:uniqueId val="{0000000D-CC5A-4FC4-9E7A-04FB5E0862BA}"/>
                </c:ext>
              </c:extLst>
            </c:dLbl>
            <c:dLbl>
              <c:idx val="7"/>
              <c:delete val="1"/>
              <c:extLst>
                <c:ext xmlns:c15="http://schemas.microsoft.com/office/drawing/2012/chart" uri="{CE6537A1-D6FC-4f65-9D91-7224C49458BB}"/>
                <c:ext xmlns:c16="http://schemas.microsoft.com/office/drawing/2014/chart" uri="{C3380CC4-5D6E-409C-BE32-E72D297353CC}">
                  <c16:uniqueId val="{0000000F-CC5A-4FC4-9E7A-04FB5E0862BA}"/>
                </c:ext>
              </c:extLst>
            </c:dLbl>
            <c:spPr>
              <a:noFill/>
              <a:ln>
                <a:noFill/>
              </a:ln>
              <a:effectLst/>
            </c:spPr>
            <c:txPr>
              <a:bodyPr/>
              <a:lstStyle/>
              <a:p>
                <a:pPr>
                  <a:defRPr sz="1100" b="1">
                    <a:solidFill>
                      <a:schemeClr val="tx2">
                        <a:lumMod val="75000"/>
                      </a:schemeClr>
                    </a:solidFill>
                  </a:defRPr>
                </a:pPr>
                <a:endParaRPr lang="en-US"/>
              </a:p>
            </c:txPr>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Sheet1!$A$2:$A$8</c:f>
              <c:strCache>
                <c:ptCount val="7"/>
                <c:pt idx="0">
                  <c:v>White</c:v>
                </c:pt>
                <c:pt idx="1">
                  <c:v>Black</c:v>
                </c:pt>
                <c:pt idx="2">
                  <c:v>Asian</c:v>
                </c:pt>
                <c:pt idx="3">
                  <c:v>American Indian/ Alaska Native</c:v>
                </c:pt>
                <c:pt idx="4">
                  <c:v>Native Hawaiian/ Pacific Islander</c:v>
                </c:pt>
                <c:pt idx="5">
                  <c:v>Multiracial</c:v>
                </c:pt>
                <c:pt idx="6">
                  <c:v>Other</c:v>
                </c:pt>
              </c:strCache>
            </c:strRef>
          </c:cat>
          <c:val>
            <c:numRef>
              <c:f>Sheet1!$B$2:$B$8</c:f>
              <c:numCache>
                <c:formatCode>#,##0</c:formatCode>
                <c:ptCount val="7"/>
                <c:pt idx="0">
                  <c:v>600812</c:v>
                </c:pt>
                <c:pt idx="1">
                  <c:v>148567</c:v>
                </c:pt>
                <c:pt idx="2">
                  <c:v>9575</c:v>
                </c:pt>
                <c:pt idx="3">
                  <c:v>6404</c:v>
                </c:pt>
                <c:pt idx="4">
                  <c:v>4185</c:v>
                </c:pt>
                <c:pt idx="5">
                  <c:v>23357</c:v>
                </c:pt>
                <c:pt idx="6">
                  <c:v>11082</c:v>
                </c:pt>
              </c:numCache>
            </c:numRef>
          </c:val>
          <c:extLst>
            <c:ext xmlns:c16="http://schemas.microsoft.com/office/drawing/2014/chart" uri="{C3380CC4-5D6E-409C-BE32-E72D297353CC}">
              <c16:uniqueId val="{00000010-CC5A-4FC4-9E7A-04FB5E0862BA}"/>
            </c:ext>
          </c:extLst>
        </c:ser>
        <c:dLbls>
          <c:showLegendKey val="0"/>
          <c:showVal val="0"/>
          <c:showCatName val="0"/>
          <c:showSerName val="0"/>
          <c:showPercent val="0"/>
          <c:showBubbleSize val="0"/>
          <c:showLeaderLines val="1"/>
        </c:dLbls>
        <c:firstSliceAng val="50"/>
        <c:holeSize val="50"/>
      </c:doughnutChart>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0026709427279038"/>
          <c:y val="7.1197411003236247E-2"/>
          <c:w val="0.69031041332599385"/>
          <c:h val="0.85760517799352753"/>
        </c:manualLayout>
      </c:layout>
      <c:barChart>
        <c:barDir val="bar"/>
        <c:grouping val="clustered"/>
        <c:varyColors val="0"/>
        <c:ser>
          <c:idx val="1"/>
          <c:order val="0"/>
          <c:tx>
            <c:strRef>
              <c:f>Sheet1!$B$1</c:f>
              <c:strCache>
                <c:ptCount val="1"/>
                <c:pt idx="0">
                  <c:v>%</c:v>
                </c:pt>
              </c:strCache>
            </c:strRef>
          </c:tx>
          <c:spPr>
            <a:solidFill>
              <a:srgbClr val="003C71"/>
            </a:solidFill>
          </c:spPr>
          <c:invertIfNegative val="0"/>
          <c:dLbls>
            <c:dLbl>
              <c:idx val="4"/>
              <c:layout>
                <c:manualLayout>
                  <c:x val="-1.6210739614994935E-2"/>
                  <c:y val="6.47504013454628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35-45B8-8A92-3044027EA13E}"/>
                </c:ext>
              </c:extLst>
            </c:dLbl>
            <c:spPr>
              <a:noFill/>
              <a:ln>
                <a:noFill/>
              </a:ln>
              <a:effectLst/>
            </c:spPr>
            <c:txPr>
              <a:bodyPr/>
              <a:lstStyle/>
              <a:p>
                <a:pPr>
                  <a:defRPr sz="1400" b="1">
                    <a:solidFill>
                      <a:schemeClr val="tx2">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18 to 29</c:v>
                </c:pt>
                <c:pt idx="1">
                  <c:v>30 to 39</c:v>
                </c:pt>
                <c:pt idx="2">
                  <c:v>40 to 49</c:v>
                </c:pt>
                <c:pt idx="3">
                  <c:v>50 to 59</c:v>
                </c:pt>
                <c:pt idx="4">
                  <c:v>60 to 69</c:v>
                </c:pt>
                <c:pt idx="5">
                  <c:v>70 to 79</c:v>
                </c:pt>
                <c:pt idx="6">
                  <c:v>80 to 89</c:v>
                </c:pt>
                <c:pt idx="7">
                  <c:v>90 to 99</c:v>
                </c:pt>
                <c:pt idx="8">
                  <c:v>100 +</c:v>
                </c:pt>
              </c:strCache>
            </c:strRef>
          </c:cat>
          <c:val>
            <c:numRef>
              <c:f>Sheet1!$B$2:$B$10</c:f>
              <c:numCache>
                <c:formatCode>0.0%</c:formatCode>
                <c:ptCount val="9"/>
                <c:pt idx="0">
                  <c:v>2.9837839149049715E-2</c:v>
                </c:pt>
                <c:pt idx="1">
                  <c:v>6.9022062123251945E-2</c:v>
                </c:pt>
                <c:pt idx="2">
                  <c:v>9.1198195247971472E-2</c:v>
                </c:pt>
                <c:pt idx="3">
                  <c:v>0.18084634137466798</c:v>
                </c:pt>
                <c:pt idx="4">
                  <c:v>0.34504117697000569</c:v>
                </c:pt>
                <c:pt idx="5">
                  <c:v>0.19871678249584593</c:v>
                </c:pt>
                <c:pt idx="6">
                  <c:v>7.5179808123809866E-2</c:v>
                </c:pt>
                <c:pt idx="7">
                  <c:v>1.0114131159868525E-2</c:v>
                </c:pt>
                <c:pt idx="8">
                  <c:v>4.3663355528872393E-5</c:v>
                </c:pt>
              </c:numCache>
            </c:numRef>
          </c:val>
          <c:extLst>
            <c:ext xmlns:c16="http://schemas.microsoft.com/office/drawing/2014/chart" uri="{C3380CC4-5D6E-409C-BE32-E72D297353CC}">
              <c16:uniqueId val="{00000001-F635-45B8-8A92-3044027EA13E}"/>
            </c:ext>
          </c:extLst>
        </c:ser>
        <c:dLbls>
          <c:showLegendKey val="0"/>
          <c:showVal val="0"/>
          <c:showCatName val="0"/>
          <c:showSerName val="0"/>
          <c:showPercent val="0"/>
          <c:showBubbleSize val="0"/>
        </c:dLbls>
        <c:gapWidth val="48"/>
        <c:axId val="216024064"/>
        <c:axId val="218415104"/>
      </c:barChart>
      <c:catAx>
        <c:axId val="216024064"/>
        <c:scaling>
          <c:orientation val="maxMin"/>
        </c:scaling>
        <c:delete val="0"/>
        <c:axPos val="l"/>
        <c:numFmt formatCode="0.00%" sourceLinked="0"/>
        <c:majorTickMark val="out"/>
        <c:minorTickMark val="none"/>
        <c:tickLblPos val="nextTo"/>
        <c:txPr>
          <a:bodyPr/>
          <a:lstStyle/>
          <a:p>
            <a:pPr>
              <a:defRPr sz="1400" b="1">
                <a:solidFill>
                  <a:schemeClr val="tx2">
                    <a:lumMod val="75000"/>
                  </a:schemeClr>
                </a:solidFill>
              </a:defRPr>
            </a:pPr>
            <a:endParaRPr lang="en-US"/>
          </a:p>
        </c:txPr>
        <c:crossAx val="218415104"/>
        <c:crosses val="autoZero"/>
        <c:auto val="1"/>
        <c:lblAlgn val="ctr"/>
        <c:lblOffset val="100"/>
        <c:noMultiLvlLbl val="0"/>
      </c:catAx>
      <c:valAx>
        <c:axId val="218415104"/>
        <c:scaling>
          <c:orientation val="minMax"/>
        </c:scaling>
        <c:delete val="1"/>
        <c:axPos val="t"/>
        <c:numFmt formatCode="0.0%" sourceLinked="1"/>
        <c:majorTickMark val="out"/>
        <c:minorTickMark val="none"/>
        <c:tickLblPos val="nextTo"/>
        <c:crossAx val="216024064"/>
        <c:crosses val="autoZero"/>
        <c:crossBetween val="between"/>
      </c:valAx>
      <c:spPr>
        <a:noFill/>
      </c:spPr>
    </c:plotArea>
    <c:plotVisOnly val="1"/>
    <c:dispBlanksAs val="gap"/>
    <c:showDLblsOverMax val="0"/>
  </c:chart>
  <c:spPr>
    <a:noFill/>
    <a:ln>
      <a:noFill/>
    </a:ln>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026709427279038"/>
          <c:y val="7.1197411003236247E-2"/>
          <c:w val="0.69031041332599385"/>
          <c:h val="0.85760517799352753"/>
        </c:manualLayout>
      </c:layout>
      <c:barChart>
        <c:barDir val="bar"/>
        <c:grouping val="clustered"/>
        <c:varyColors val="0"/>
        <c:ser>
          <c:idx val="1"/>
          <c:order val="0"/>
          <c:tx>
            <c:strRef>
              <c:f>Sheet1!$B$1</c:f>
              <c:strCache>
                <c:ptCount val="1"/>
                <c:pt idx="0">
                  <c:v>%</c:v>
                </c:pt>
              </c:strCache>
            </c:strRef>
          </c:tx>
          <c:spPr>
            <a:solidFill>
              <a:schemeClr val="accent6">
                <a:shade val="76000"/>
              </a:schemeClr>
            </a:solidFill>
            <a:ln w="6350" cap="flat" cmpd="sng" algn="ctr">
              <a:solidFill>
                <a:schemeClr val="lt1"/>
              </a:solidFill>
              <a:prstDash val="solid"/>
              <a:round/>
            </a:ln>
            <a:effectLst/>
          </c:spPr>
          <c:invertIfNegative val="0"/>
          <c:dLbls>
            <c:dLbl>
              <c:idx val="0"/>
              <c:tx>
                <c:rich>
                  <a:bodyPr/>
                  <a:lstStyle/>
                  <a:p>
                    <a:r>
                      <a:rPr lang="en-US"/>
                      <a:t>6.4%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764-488A-B028-A2B87D294EDE}"/>
                </c:ext>
              </c:extLst>
            </c:dLbl>
            <c:dLbl>
              <c:idx val="1"/>
              <c:tx>
                <c:rich>
                  <a:bodyPr/>
                  <a:lstStyle/>
                  <a:p>
                    <a:r>
                      <a:rPr lang="en-US"/>
                      <a:t>17.13%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764-488A-B028-A2B87D294EDE}"/>
                </c:ext>
              </c:extLst>
            </c:dLbl>
            <c:dLbl>
              <c:idx val="2"/>
              <c:tx>
                <c:rich>
                  <a:bodyPr/>
                  <a:lstStyle/>
                  <a:p>
                    <a:r>
                      <a:rPr lang="en-US"/>
                      <a:t>19.55%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764-488A-B028-A2B87D294EDE}"/>
                </c:ext>
              </c:extLst>
            </c:dLbl>
            <c:dLbl>
              <c:idx val="3"/>
              <c:tx>
                <c:rich>
                  <a:bodyPr/>
                  <a:lstStyle/>
                  <a:p>
                    <a:r>
                      <a:rPr lang="en-US"/>
                      <a:t>29.06%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764-488A-B028-A2B87D294EDE}"/>
                </c:ext>
              </c:extLst>
            </c:dLbl>
            <c:dLbl>
              <c:idx val="4"/>
              <c:layout>
                <c:manualLayout>
                  <c:x val="7.3734503400206307E-3"/>
                  <c:y val="6.4756289391331677E-3"/>
                </c:manualLayout>
              </c:layout>
              <c:tx>
                <c:rich>
                  <a:bodyPr/>
                  <a:lstStyle/>
                  <a:p>
                    <a:r>
                      <a:rPr lang="en-US" dirty="0"/>
                      <a:t>21.12%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764-488A-B028-A2B87D294EDE}"/>
                </c:ext>
              </c:extLst>
            </c:dLbl>
            <c:dLbl>
              <c:idx val="5"/>
              <c:tx>
                <c:rich>
                  <a:bodyPr/>
                  <a:lstStyle/>
                  <a:p>
                    <a:r>
                      <a:rPr lang="en-US"/>
                      <a:t>4.6%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764-488A-B028-A2B87D294EDE}"/>
                </c:ext>
              </c:extLst>
            </c:dLbl>
            <c:dLbl>
              <c:idx val="6"/>
              <c:tx>
                <c:rich>
                  <a:bodyPr/>
                  <a:lstStyle/>
                  <a:p>
                    <a:r>
                      <a:rPr lang="en-US"/>
                      <a:t>1.29%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764-488A-B028-A2B87D294EDE}"/>
                </c:ext>
              </c:extLst>
            </c:dLbl>
            <c:dLbl>
              <c:idx val="7"/>
              <c:tx>
                <c:rich>
                  <a:bodyPr/>
                  <a:lstStyle/>
                  <a:p>
                    <a:r>
                      <a:rPr lang="en-US"/>
                      <a:t>0.41%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764-488A-B028-A2B87D294EDE}"/>
                </c:ext>
              </c:extLst>
            </c:dLbl>
            <c:spPr>
              <a:noFill/>
              <a:ln>
                <a:noFill/>
              </a:ln>
              <a:effectLst/>
            </c:spPr>
            <c:txPr>
              <a:bodyPr rot="0" spcFirstLastPara="1" vertOverflow="ellipsis" vert="horz" wrap="square" anchor="ctr" anchorCtr="1"/>
              <a:lstStyle/>
              <a:p>
                <a:pPr>
                  <a:defRPr sz="1400" b="1" i="0" u="none" strike="noStrike" kern="1200" baseline="0">
                    <a:solidFill>
                      <a:schemeClr val="tx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18 to 29</c:v>
                </c:pt>
                <c:pt idx="1">
                  <c:v>30 to 39</c:v>
                </c:pt>
                <c:pt idx="2">
                  <c:v>40 to 49</c:v>
                </c:pt>
                <c:pt idx="3">
                  <c:v>50 to 59</c:v>
                </c:pt>
                <c:pt idx="4">
                  <c:v>60 to 69</c:v>
                </c:pt>
                <c:pt idx="5">
                  <c:v>70 to 79</c:v>
                </c:pt>
                <c:pt idx="6">
                  <c:v>80 to 89</c:v>
                </c:pt>
                <c:pt idx="7">
                  <c:v>90 to 99</c:v>
                </c:pt>
                <c:pt idx="8">
                  <c:v>100 +</c:v>
                </c:pt>
              </c:strCache>
            </c:strRef>
          </c:cat>
          <c:val>
            <c:numRef>
              <c:f>Sheet1!$B$2:$B$10</c:f>
              <c:numCache>
                <c:formatCode>0.0%</c:formatCode>
                <c:ptCount val="9"/>
                <c:pt idx="0">
                  <c:v>6.4000000000000001E-2</c:v>
                </c:pt>
                <c:pt idx="1">
                  <c:v>0.17130000000000001</c:v>
                </c:pt>
                <c:pt idx="2">
                  <c:v>0.19550000000000001</c:v>
                </c:pt>
                <c:pt idx="3">
                  <c:v>0.29060000000000002</c:v>
                </c:pt>
                <c:pt idx="4">
                  <c:v>0.2112</c:v>
                </c:pt>
                <c:pt idx="5">
                  <c:v>4.5999999999999999E-2</c:v>
                </c:pt>
                <c:pt idx="6">
                  <c:v>1.29E-2</c:v>
                </c:pt>
                <c:pt idx="7">
                  <c:v>4.1000000000000003E-3</c:v>
                </c:pt>
                <c:pt idx="8">
                  <c:v>4.3663355528872393E-5</c:v>
                </c:pt>
              </c:numCache>
            </c:numRef>
          </c:val>
          <c:extLst>
            <c:ext xmlns:c16="http://schemas.microsoft.com/office/drawing/2014/chart" uri="{C3380CC4-5D6E-409C-BE32-E72D297353CC}">
              <c16:uniqueId val="{00000001-3764-488A-B028-A2B87D294EDE}"/>
            </c:ext>
          </c:extLst>
        </c:ser>
        <c:dLbls>
          <c:showLegendKey val="0"/>
          <c:showVal val="0"/>
          <c:showCatName val="0"/>
          <c:showSerName val="0"/>
          <c:showPercent val="0"/>
          <c:showBubbleSize val="0"/>
        </c:dLbls>
        <c:gapWidth val="48"/>
        <c:axId val="216024064"/>
        <c:axId val="218415104"/>
      </c:barChart>
      <c:catAx>
        <c:axId val="216024064"/>
        <c:scaling>
          <c:orientation val="maxMin"/>
        </c:scaling>
        <c:delete val="0"/>
        <c:axPos val="l"/>
        <c:numFmt formatCode="0.0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2">
                    <a:lumMod val="75000"/>
                  </a:schemeClr>
                </a:solidFill>
                <a:latin typeface="+mn-lt"/>
                <a:ea typeface="+mn-ea"/>
                <a:cs typeface="+mn-cs"/>
              </a:defRPr>
            </a:pPr>
            <a:endParaRPr lang="en-US"/>
          </a:p>
        </c:txPr>
        <c:crossAx val="218415104"/>
        <c:crosses val="autoZero"/>
        <c:auto val="1"/>
        <c:lblAlgn val="ctr"/>
        <c:lblOffset val="100"/>
        <c:noMultiLvlLbl val="0"/>
      </c:catAx>
      <c:valAx>
        <c:axId val="218415104"/>
        <c:scaling>
          <c:orientation val="minMax"/>
        </c:scaling>
        <c:delete val="1"/>
        <c:axPos val="t"/>
        <c:numFmt formatCode="0.0%" sourceLinked="1"/>
        <c:majorTickMark val="out"/>
        <c:minorTickMark val="none"/>
        <c:tickLblPos val="nextTo"/>
        <c:crossAx val="21602406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0.65213</cdr:x>
      <cdr:y>0.03335</cdr:y>
    </cdr:from>
    <cdr:to>
      <cdr:x>0.84058</cdr:x>
      <cdr:y>0.21782</cdr:y>
    </cdr:to>
    <cdr:sp macro="" textlink="">
      <cdr:nvSpPr>
        <cdr:cNvPr id="2" name="Text Box 2"/>
        <cdr:cNvSpPr txBox="1">
          <a:spLocks xmlns:a="http://schemas.openxmlformats.org/drawingml/2006/main" noChangeArrowheads="1"/>
        </cdr:cNvSpPr>
      </cdr:nvSpPr>
      <cdr:spPr bwMode="auto">
        <a:xfrm xmlns:a="http://schemas.openxmlformats.org/drawingml/2006/main">
          <a:off x="2651865" y="116955"/>
          <a:ext cx="766328" cy="646904"/>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drawings/drawing2.xml><?xml version="1.0" encoding="utf-8"?>
<c:userShapes xmlns:c="http://schemas.openxmlformats.org/drawingml/2006/chart">
  <cdr:relSizeAnchor xmlns:cdr="http://schemas.openxmlformats.org/drawingml/2006/chartDrawing">
    <cdr:from>
      <cdr:x>0.63019</cdr:x>
      <cdr:y>0.00259</cdr:y>
    </cdr:from>
    <cdr:to>
      <cdr:x>0.81864</cdr:x>
      <cdr:y>0.18706</cdr:y>
    </cdr:to>
    <cdr:sp macro="" textlink="">
      <cdr:nvSpPr>
        <cdr:cNvPr id="2" name="Text Box 2"/>
        <cdr:cNvSpPr txBox="1">
          <a:spLocks xmlns:a="http://schemas.openxmlformats.org/drawingml/2006/main" noChangeArrowheads="1"/>
        </cdr:cNvSpPr>
      </cdr:nvSpPr>
      <cdr:spPr bwMode="auto">
        <a:xfrm xmlns:a="http://schemas.openxmlformats.org/drawingml/2006/main">
          <a:off x="1974850" y="5080"/>
          <a:ext cx="590550" cy="361950"/>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b="0" i="0">
                <a:latin typeface="Myriad Pro" panose="020B0503030403020204" pitchFamily="34" charset="0"/>
              </a:defRPr>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b="0" i="0">
                <a:latin typeface="Myriad Pro" panose="020B0503030403020204" pitchFamily="34" charset="0"/>
              </a:defRPr>
            </a:lvl1pPr>
          </a:lstStyle>
          <a:p>
            <a:fld id="{D5F038B0-53B4-4C8A-AC56-57C542442A98}" type="datetimeFigureOut">
              <a:rPr lang="en-US" smtClean="0"/>
              <a:pPr/>
              <a:t>12/14/2021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b="0" i="0">
                <a:latin typeface="Myriad Pro" panose="020B0503030403020204" pitchFamily="34" charset="0"/>
              </a:defRPr>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b="0" i="0">
                <a:latin typeface="Myriad Pro" panose="020B0503030403020204" pitchFamily="34" charset="0"/>
              </a:defRPr>
            </a:lvl1pPr>
          </a:lstStyle>
          <a:p>
            <a:fld id="{51338E13-7BBA-4589-BA09-DCC9B05EC32F}" type="slidenum">
              <a:rPr lang="en-US" smtClean="0"/>
              <a:pPr/>
              <a:t>‹#›</a:t>
            </a:fld>
            <a:endParaRPr lang="en-US" dirty="0"/>
          </a:p>
        </p:txBody>
      </p:sp>
    </p:spTree>
    <p:extLst>
      <p:ext uri="{BB962C8B-B14F-4D97-AF65-F5344CB8AC3E}">
        <p14:creationId xmlns:p14="http://schemas.microsoft.com/office/powerpoint/2010/main" val="1956528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cc02.safelinks.protection.outlook.com/?url=https%3A%2F%2Fwww.docwirenews.com%2Fgu-oncology-now%2Fpolygenic-breast-cancer-risk-for-women-veterans-in-the-million-veteran-program%2F&amp;data=04%7C01%7C%7C5c0d0fb99fcc4beb1ad908d95e5cdbdc%7Ce95f1b23abaf45ee821db7ab251ab3bf%7C0%7C0%7C637644575178877359%7CUnknown%7CTWFpbGZsb3d8eyJWIjoiMC4wLjAwMDAiLCJQIjoiV2luMzIiLCJBTiI6Ik1haWwiLCJXVCI6Mn0%3D%7C1000&amp;sdata=9g1YHFem2%2FwIlJb%2FK755kWodexJNilx1%2FCbog%2Bjk5aU%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blogs.va.gov/VAntage/94078/mvp-study-shows-effectiveness-of-genetic-screening-tool-for-breast-cancer-ris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8E13-7BBA-4589-BA09-DCC9B05EC32F}" type="slidenum">
              <a:rPr lang="en-US" smtClean="0"/>
              <a:pPr/>
              <a:t>1</a:t>
            </a:fld>
            <a:endParaRPr lang="en-US" dirty="0"/>
          </a:p>
        </p:txBody>
      </p:sp>
    </p:spTree>
    <p:extLst>
      <p:ext uri="{BB962C8B-B14F-4D97-AF65-F5344CB8AC3E}">
        <p14:creationId xmlns:p14="http://schemas.microsoft.com/office/powerpoint/2010/main" val="4026481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Arial" panose="020B0604020202020204" pitchFamily="34" charset="0"/>
              <a:buChar char="•"/>
              <a:defRPr/>
            </a:pPr>
            <a:r>
              <a:rPr lang="en-US" dirty="0"/>
              <a:t>All materials can be downloaded at: https://github.com/department-of-veterans-affairs/va.gov-team/tree/master/products/health-care/mvp-collateral</a:t>
            </a:r>
          </a:p>
          <a:p>
            <a:pPr marL="173370" indent="-173370" defTabSz="924641">
              <a:buFont typeface="Arial" panose="020B0604020202020204" pitchFamily="34" charset="0"/>
              <a:buChar char="•"/>
              <a:defRPr/>
            </a:pPr>
            <a:r>
              <a:rPr lang="en-US" dirty="0"/>
              <a:t>If you’d like to invite us to present, please contact Jenn Deen at Jennifer.Deen@va.gov. </a:t>
            </a:r>
          </a:p>
          <a:p>
            <a:pPr marL="173370" indent="-173370" defTabSz="924641">
              <a:buFont typeface="Arial" panose="020B0604020202020204" pitchFamily="34" charset="0"/>
              <a:buChar char="•"/>
              <a:defRPr/>
            </a:pPr>
            <a:r>
              <a:rPr lang="en-US" dirty="0"/>
              <a:t>If you’d like to share your story with MVP for our team to feature (i.e., in an article, video, documentary, blog, etc.) please contact Ms. Deen or Claudia Gutierrez at Claudia.Gutierrez@va.gov </a:t>
            </a:r>
          </a:p>
          <a:p>
            <a:pPr defTabSz="924641">
              <a:defRPr/>
            </a:pPr>
            <a:endParaRPr lang="en-US" dirty="0"/>
          </a:p>
        </p:txBody>
      </p:sp>
      <p:sp>
        <p:nvSpPr>
          <p:cNvPr id="4" name="Slide Number Placeholder 3"/>
          <p:cNvSpPr>
            <a:spLocks noGrp="1"/>
          </p:cNvSpPr>
          <p:nvPr>
            <p:ph type="sldNum" sz="quarter" idx="5"/>
          </p:nvPr>
        </p:nvSpPr>
        <p:spPr/>
        <p:txBody>
          <a:bodyPr/>
          <a:lstStyle/>
          <a:p>
            <a:fld id="{32FE9599-2A65-43FD-AE3E-E0EA20C46E91}" type="slidenum">
              <a:rPr lang="en-US" smtClean="0"/>
              <a:t>14</a:t>
            </a:fld>
            <a:endParaRPr lang="en-US" dirty="0"/>
          </a:p>
        </p:txBody>
      </p:sp>
    </p:spTree>
    <p:extLst>
      <p:ext uri="{BB962C8B-B14F-4D97-AF65-F5344CB8AC3E}">
        <p14:creationId xmlns:p14="http://schemas.microsoft.com/office/powerpoint/2010/main" val="367614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Kayla video v3: https://youtu.be/DcNfH_No1SU</a:t>
            </a:r>
          </a:p>
          <a:p>
            <a:endParaRPr lang="en-US" dirty="0"/>
          </a:p>
        </p:txBody>
      </p:sp>
      <p:sp>
        <p:nvSpPr>
          <p:cNvPr id="4" name="Slide Number Placeholder 3"/>
          <p:cNvSpPr>
            <a:spLocks noGrp="1"/>
          </p:cNvSpPr>
          <p:nvPr>
            <p:ph type="sldNum" sz="quarter" idx="5"/>
          </p:nvPr>
        </p:nvSpPr>
        <p:spPr/>
        <p:txBody>
          <a:bodyPr/>
          <a:lstStyle/>
          <a:p>
            <a:fld id="{51338E13-7BBA-4589-BA09-DCC9B05EC32F}" type="slidenum">
              <a:rPr lang="en-US" smtClean="0"/>
              <a:pPr/>
              <a:t>15</a:t>
            </a:fld>
            <a:endParaRPr lang="en-US" dirty="0"/>
          </a:p>
        </p:txBody>
      </p:sp>
    </p:spTree>
    <p:extLst>
      <p:ext uri="{BB962C8B-B14F-4D97-AF65-F5344CB8AC3E}">
        <p14:creationId xmlns:p14="http://schemas.microsoft.com/office/powerpoint/2010/main" val="867619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E9599-2A65-43FD-AE3E-E0EA20C46E91}" type="slidenum">
              <a:rPr lang="en-US" smtClean="0"/>
              <a:t>16</a:t>
            </a:fld>
            <a:endParaRPr lang="en-US" dirty="0"/>
          </a:p>
        </p:txBody>
      </p:sp>
    </p:spTree>
    <p:extLst>
      <p:ext uri="{BB962C8B-B14F-4D97-AF65-F5344CB8AC3E}">
        <p14:creationId xmlns:p14="http://schemas.microsoft.com/office/powerpoint/2010/main" val="400124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age distribution comparable to the VA population.  </a:t>
            </a:r>
          </a:p>
        </p:txBody>
      </p:sp>
      <p:sp>
        <p:nvSpPr>
          <p:cNvPr id="4" name="Slide Number Placeholder 3"/>
          <p:cNvSpPr>
            <a:spLocks noGrp="1"/>
          </p:cNvSpPr>
          <p:nvPr>
            <p:ph type="sldNum" sz="quarter" idx="5"/>
          </p:nvPr>
        </p:nvSpPr>
        <p:spPr/>
        <p:txBody>
          <a:bodyPr/>
          <a:lstStyle/>
          <a:p>
            <a:fld id="{51338E13-7BBA-4589-BA09-DCC9B05EC32F}" type="slidenum">
              <a:rPr lang="en-US" smtClean="0"/>
              <a:pPr/>
              <a:t>5</a:t>
            </a:fld>
            <a:endParaRPr lang="en-US" dirty="0"/>
          </a:p>
        </p:txBody>
      </p:sp>
    </p:spTree>
    <p:extLst>
      <p:ext uri="{BB962C8B-B14F-4D97-AF65-F5344CB8AC3E}">
        <p14:creationId xmlns:p14="http://schemas.microsoft.com/office/powerpoint/2010/main" val="286974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Areas of research with (*) are common diseases reported among women Veterans. Sources:</a:t>
            </a:r>
          </a:p>
          <a:p>
            <a:pPr marL="635691" lvl="1" indent="-173370">
              <a:buFont typeface="Arial" panose="020B0604020202020204" pitchFamily="34" charset="0"/>
              <a:buChar char="•"/>
            </a:pPr>
            <a:r>
              <a:rPr lang="en-US" dirty="0"/>
              <a:t>https://</a:t>
            </a:r>
            <a:r>
              <a:rPr lang="en-US" dirty="0" err="1"/>
              <a:t>www.ncbi.nlm.nih.gov</a:t>
            </a:r>
            <a:r>
              <a:rPr lang="en-US" dirty="0"/>
              <a:t>/</a:t>
            </a:r>
            <a:r>
              <a:rPr lang="en-US" dirty="0" err="1"/>
              <a:t>pmc</a:t>
            </a:r>
            <a:r>
              <a:rPr lang="en-US" dirty="0"/>
              <a:t>/articles/PMC7061933/#:~:text=They%20found%20women%20Veterans%20had,headaches%2C%20and%20osteoporosis%20than%20men.</a:t>
            </a:r>
          </a:p>
          <a:p>
            <a:pPr marL="635691" lvl="1" indent="-173370">
              <a:buFont typeface="Arial" panose="020B0604020202020204" pitchFamily="34" charset="0"/>
              <a:buChar char="•"/>
            </a:pPr>
            <a:r>
              <a:rPr lang="en-US" dirty="0"/>
              <a:t>https://</a:t>
            </a:r>
            <a:r>
              <a:rPr lang="en-US" dirty="0" err="1"/>
              <a:t>www.ahajournals.org</a:t>
            </a:r>
            <a:r>
              <a:rPr lang="en-US" dirty="0"/>
              <a:t>/</a:t>
            </a:r>
            <a:r>
              <a:rPr lang="en-US" dirty="0" err="1"/>
              <a:t>doi</a:t>
            </a:r>
            <a:r>
              <a:rPr lang="en-US" dirty="0"/>
              <a:t>/10.1161/CIRCULATIONAHA.118.037748</a:t>
            </a:r>
          </a:p>
          <a:p>
            <a:endParaRPr lang="en-US" dirty="0"/>
          </a:p>
          <a:p>
            <a:pPr marL="173370" indent="-173370">
              <a:buFont typeface="Arial" panose="020B0604020202020204" pitchFamily="34" charset="0"/>
              <a:buChar char="•"/>
            </a:pPr>
            <a:r>
              <a:rPr lang="en-US" dirty="0"/>
              <a:t>The top 5 diseases reported among women Veteran enrollees in MVP are:</a:t>
            </a:r>
          </a:p>
          <a:p>
            <a:pPr marL="635691" lvl="1" indent="-173370">
              <a:buFont typeface="Arial" panose="020B0604020202020204" pitchFamily="34" charset="0"/>
              <a:buChar char="•"/>
            </a:pPr>
            <a:r>
              <a:rPr lang="en-US" dirty="0"/>
              <a:t>Depression: 34.6%</a:t>
            </a:r>
          </a:p>
          <a:p>
            <a:pPr marL="635691" lvl="1" indent="-173370">
              <a:buFont typeface="Arial" panose="020B0604020202020204" pitchFamily="34" charset="0"/>
              <a:buChar char="•"/>
            </a:pPr>
            <a:r>
              <a:rPr lang="en-US" dirty="0"/>
              <a:t>Skin Condition: 30.5%</a:t>
            </a:r>
          </a:p>
          <a:p>
            <a:pPr marL="635691" lvl="1" indent="-173370">
              <a:buFont typeface="Arial" panose="020B0604020202020204" pitchFamily="34" charset="0"/>
              <a:buChar char="•"/>
            </a:pPr>
            <a:r>
              <a:rPr lang="en-US" dirty="0"/>
              <a:t>Hypertension: 30.3%</a:t>
            </a:r>
          </a:p>
          <a:p>
            <a:pPr marL="635691" lvl="1" indent="-173370">
              <a:buFont typeface="Arial" panose="020B0604020202020204" pitchFamily="34" charset="0"/>
              <a:buChar char="•"/>
            </a:pPr>
            <a:r>
              <a:rPr lang="en-US" dirty="0"/>
              <a:t>Acid reflux/GERD: 27.4%</a:t>
            </a:r>
          </a:p>
          <a:p>
            <a:pPr marL="635691" lvl="1" indent="-173370">
              <a:buFont typeface="Arial" panose="020B0604020202020204" pitchFamily="34" charset="0"/>
              <a:buChar char="•"/>
            </a:pPr>
            <a:r>
              <a:rPr lang="en-US" dirty="0"/>
              <a:t>Anxiety/panic disorder: 26.9%</a:t>
            </a:r>
          </a:p>
        </p:txBody>
      </p:sp>
      <p:sp>
        <p:nvSpPr>
          <p:cNvPr id="4" name="Slide Number Placeholder 3"/>
          <p:cNvSpPr>
            <a:spLocks noGrp="1"/>
          </p:cNvSpPr>
          <p:nvPr>
            <p:ph type="sldNum" sz="quarter" idx="5"/>
          </p:nvPr>
        </p:nvSpPr>
        <p:spPr/>
        <p:txBody>
          <a:bodyPr/>
          <a:lstStyle/>
          <a:p>
            <a:fld id="{32FE9599-2A65-43FD-AE3E-E0EA20C46E91}" type="slidenum">
              <a:rPr lang="en-US" smtClean="0"/>
              <a:t>6</a:t>
            </a:fld>
            <a:endParaRPr lang="en-US" dirty="0"/>
          </a:p>
        </p:txBody>
      </p:sp>
    </p:spTree>
    <p:extLst>
      <p:ext uri="{BB962C8B-B14F-4D97-AF65-F5344CB8AC3E}">
        <p14:creationId xmlns:p14="http://schemas.microsoft.com/office/powerpoint/2010/main" val="353177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8E13-7BBA-4589-BA09-DCC9B05EC32F}" type="slidenum">
              <a:rPr lang="en-US" smtClean="0"/>
              <a:pPr/>
              <a:t>7</a:t>
            </a:fld>
            <a:endParaRPr lang="en-US" dirty="0"/>
          </a:p>
        </p:txBody>
      </p:sp>
    </p:spTree>
    <p:extLst>
      <p:ext uri="{BB962C8B-B14F-4D97-AF65-F5344CB8AC3E}">
        <p14:creationId xmlns:p14="http://schemas.microsoft.com/office/powerpoint/2010/main" val="307994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Arial" panose="020B0604020202020204" pitchFamily="34" charset="0"/>
              <a:buChar char="•"/>
              <a:defRPr/>
            </a:pPr>
            <a:r>
              <a:rPr lang="en-US" sz="1800" dirty="0"/>
              <a:t>More research on women’s health planned as more women join the program</a:t>
            </a:r>
          </a:p>
          <a:p>
            <a:pPr marL="173370" indent="-173370" defTabSz="924641">
              <a:buFont typeface="Arial" panose="020B0604020202020204" pitchFamily="34" charset="0"/>
              <a:buChar char="•"/>
              <a:defRPr/>
            </a:pPr>
            <a:r>
              <a:rPr lang="en-US" sz="1800" dirty="0"/>
              <a:t>Study recently published here: </a:t>
            </a:r>
            <a:r>
              <a:rPr lang="en-US" u="sng" dirty="0">
                <a:hlinkClick r:id="rId3"/>
              </a:rPr>
              <a:t>Polygenic Breast Cancer Risk for Women Veterans in the Million Veteran Program - </a:t>
            </a:r>
            <a:r>
              <a:rPr lang="en-US" u="sng" dirty="0" err="1">
                <a:hlinkClick r:id="rId3"/>
              </a:rPr>
              <a:t>Docwire</a:t>
            </a:r>
            <a:r>
              <a:rPr lang="en-US" u="sng" dirty="0">
                <a:hlinkClick r:id="rId3"/>
              </a:rPr>
              <a:t> News</a:t>
            </a:r>
            <a:r>
              <a:rPr lang="en-US" u="none" dirty="0"/>
              <a:t> and written up in Vantage Point here: </a:t>
            </a:r>
            <a:r>
              <a:rPr lang="en-US" dirty="0">
                <a:hlinkClick r:id="rId4"/>
              </a:rPr>
              <a:t>MVP study shows effectiveness of genetic screening tool for breast cancer risk - </a:t>
            </a:r>
            <a:r>
              <a:rPr lang="en-US" dirty="0" err="1">
                <a:hlinkClick r:id="rId4"/>
              </a:rPr>
              <a:t>VAntage</a:t>
            </a:r>
            <a:r>
              <a:rPr lang="en-US" dirty="0">
                <a:hlinkClick r:id="rId4"/>
              </a:rPr>
              <a:t> Point</a:t>
            </a:r>
            <a:endParaRPr lang="en-US" u="sng" dirty="0"/>
          </a:p>
          <a:p>
            <a:pPr marL="173370" indent="-173370" defTabSz="924641">
              <a:buFont typeface="Arial" panose="020B0604020202020204" pitchFamily="34" charset="0"/>
              <a:buChar char="•"/>
              <a:defRPr/>
            </a:pPr>
            <a:endParaRPr lang="en-US" dirty="0">
              <a:highlight>
                <a:srgbClr val="FFFF00"/>
              </a:highlight>
            </a:endParaRPr>
          </a:p>
        </p:txBody>
      </p:sp>
      <p:sp>
        <p:nvSpPr>
          <p:cNvPr id="4" name="Slide Number Placeholder 3"/>
          <p:cNvSpPr>
            <a:spLocks noGrp="1"/>
          </p:cNvSpPr>
          <p:nvPr>
            <p:ph type="sldNum" sz="quarter" idx="5"/>
          </p:nvPr>
        </p:nvSpPr>
        <p:spPr/>
        <p:txBody>
          <a:bodyPr/>
          <a:lstStyle/>
          <a:p>
            <a:fld id="{32FE9599-2A65-43FD-AE3E-E0EA20C46E91}" type="slidenum">
              <a:rPr lang="en-US" smtClean="0"/>
              <a:t>8</a:t>
            </a:fld>
            <a:endParaRPr lang="en-US" dirty="0"/>
          </a:p>
        </p:txBody>
      </p:sp>
    </p:spTree>
    <p:extLst>
      <p:ext uri="{BB962C8B-B14F-4D97-AF65-F5344CB8AC3E}">
        <p14:creationId xmlns:p14="http://schemas.microsoft.com/office/powerpoint/2010/main" val="302394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If more women join, researchers can better understand how genes, lifestyle behaviors and military exposures impact health and disease of women Veterans compared to male Veterans and provide women the specialized care they deserve.</a:t>
            </a:r>
          </a:p>
          <a:p>
            <a:endParaRPr lang="en-US" dirty="0"/>
          </a:p>
        </p:txBody>
      </p:sp>
      <p:sp>
        <p:nvSpPr>
          <p:cNvPr id="4" name="Slide Number Placeholder 3"/>
          <p:cNvSpPr>
            <a:spLocks noGrp="1"/>
          </p:cNvSpPr>
          <p:nvPr>
            <p:ph type="sldNum" sz="quarter" idx="5"/>
          </p:nvPr>
        </p:nvSpPr>
        <p:spPr/>
        <p:txBody>
          <a:bodyPr/>
          <a:lstStyle/>
          <a:p>
            <a:fld id="{51338E13-7BBA-4589-BA09-DCC9B05EC32F}" type="slidenum">
              <a:rPr lang="en-US" smtClean="0"/>
              <a:pPr/>
              <a:t>9</a:t>
            </a:fld>
            <a:endParaRPr lang="en-US" dirty="0"/>
          </a:p>
        </p:txBody>
      </p:sp>
    </p:spTree>
    <p:extLst>
      <p:ext uri="{BB962C8B-B14F-4D97-AF65-F5344CB8AC3E}">
        <p14:creationId xmlns:p14="http://schemas.microsoft.com/office/powerpoint/2010/main" val="345772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8E13-7BBA-4589-BA09-DCC9B05EC32F}" type="slidenum">
              <a:rPr lang="en-US" smtClean="0"/>
              <a:pPr/>
              <a:t>10</a:t>
            </a:fld>
            <a:endParaRPr lang="en-US" dirty="0"/>
          </a:p>
        </p:txBody>
      </p:sp>
    </p:spTree>
    <p:extLst>
      <p:ext uri="{BB962C8B-B14F-4D97-AF65-F5344CB8AC3E}">
        <p14:creationId xmlns:p14="http://schemas.microsoft.com/office/powerpoint/2010/main" val="391290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This shows that our targeted outreach, encouraging women to enroll online, was effective!</a:t>
            </a:r>
            <a:r>
              <a:rPr lang="en-US" b="1" dirty="0">
                <a:highlight>
                  <a:srgbClr val="FFFF00"/>
                </a:highlight>
              </a:rPr>
              <a:t> In seven months, we enrolled over double the number of women Veterans recruited during the previous 16 months.</a:t>
            </a:r>
          </a:p>
        </p:txBody>
      </p:sp>
      <p:sp>
        <p:nvSpPr>
          <p:cNvPr id="4" name="Slide Number Placeholder 3"/>
          <p:cNvSpPr>
            <a:spLocks noGrp="1"/>
          </p:cNvSpPr>
          <p:nvPr>
            <p:ph type="sldNum" sz="quarter" idx="5"/>
          </p:nvPr>
        </p:nvSpPr>
        <p:spPr/>
        <p:txBody>
          <a:bodyPr/>
          <a:lstStyle/>
          <a:p>
            <a:fld id="{51338E13-7BBA-4589-BA09-DCC9B05EC32F}" type="slidenum">
              <a:rPr lang="en-US" smtClean="0"/>
              <a:pPr/>
              <a:t>11</a:t>
            </a:fld>
            <a:endParaRPr lang="en-US" dirty="0"/>
          </a:p>
        </p:txBody>
      </p:sp>
    </p:spTree>
    <p:extLst>
      <p:ext uri="{BB962C8B-B14F-4D97-AF65-F5344CB8AC3E}">
        <p14:creationId xmlns:p14="http://schemas.microsoft.com/office/powerpoint/2010/main" val="343756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our targeted communications to non-white Veterans and Veterans under 50YO were less effective. We are trying to evaluate these findings to improve our targeted communications to these communities of women Veterans in future outreach and messaging—we welcome your ideas and feedback!</a:t>
            </a:r>
          </a:p>
        </p:txBody>
      </p:sp>
      <p:sp>
        <p:nvSpPr>
          <p:cNvPr id="4" name="Slide Number Placeholder 3"/>
          <p:cNvSpPr>
            <a:spLocks noGrp="1"/>
          </p:cNvSpPr>
          <p:nvPr>
            <p:ph type="sldNum" sz="quarter" idx="5"/>
          </p:nvPr>
        </p:nvSpPr>
        <p:spPr/>
        <p:txBody>
          <a:bodyPr/>
          <a:lstStyle/>
          <a:p>
            <a:fld id="{51338E13-7BBA-4589-BA09-DCC9B05EC32F}" type="slidenum">
              <a:rPr lang="en-US" smtClean="0"/>
              <a:pPr/>
              <a:t>12</a:t>
            </a:fld>
            <a:endParaRPr lang="en-US" dirty="0"/>
          </a:p>
        </p:txBody>
      </p:sp>
    </p:spTree>
    <p:extLst>
      <p:ext uri="{BB962C8B-B14F-4D97-AF65-F5344CB8AC3E}">
        <p14:creationId xmlns:p14="http://schemas.microsoft.com/office/powerpoint/2010/main" val="10560097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F01918-B164-324A-8A04-161BF6CB974B}"/>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rot="1529891">
            <a:off x="928781" y="-536667"/>
            <a:ext cx="1731988" cy="7663620"/>
          </a:xfrm>
          <a:custGeom>
            <a:avLst/>
            <a:gdLst>
              <a:gd name="connsiteX0" fmla="*/ 0 w 1731988"/>
              <a:gd name="connsiteY0" fmla="*/ 594107 h 7663620"/>
              <a:gd name="connsiteX1" fmla="*/ 1245672 w 1731988"/>
              <a:gd name="connsiteY1" fmla="*/ 0 h 7663620"/>
              <a:gd name="connsiteX2" fmla="*/ 1368827 w 1731988"/>
              <a:gd name="connsiteY2" fmla="*/ 0 h 7663620"/>
              <a:gd name="connsiteX3" fmla="*/ 1731988 w 1731988"/>
              <a:gd name="connsiteY3" fmla="*/ 761445 h 7663620"/>
              <a:gd name="connsiteX4" fmla="*/ 1731988 w 1731988"/>
              <a:gd name="connsiteY4" fmla="*/ 7366117 h 7663620"/>
              <a:gd name="connsiteX5" fmla="*/ 1108209 w 1731988"/>
              <a:gd name="connsiteY5" fmla="*/ 7663620 h 7663620"/>
              <a:gd name="connsiteX6" fmla="*/ 705072 w 1731988"/>
              <a:gd name="connsiteY6" fmla="*/ 7663620 h 7663620"/>
              <a:gd name="connsiteX7" fmla="*/ 0 w 1731988"/>
              <a:gd name="connsiteY7" fmla="*/ 6185285 h 76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988" h="7663620">
                <a:moveTo>
                  <a:pt x="0" y="594107"/>
                </a:moveTo>
                <a:lnTo>
                  <a:pt x="1245672" y="0"/>
                </a:lnTo>
                <a:lnTo>
                  <a:pt x="1368827" y="0"/>
                </a:lnTo>
                <a:lnTo>
                  <a:pt x="1731988" y="761445"/>
                </a:lnTo>
                <a:lnTo>
                  <a:pt x="1731988" y="7366117"/>
                </a:lnTo>
                <a:lnTo>
                  <a:pt x="1108209" y="7663620"/>
                </a:lnTo>
                <a:lnTo>
                  <a:pt x="705072" y="7663620"/>
                </a:lnTo>
                <a:lnTo>
                  <a:pt x="0" y="6185285"/>
                </a:lnTo>
                <a:close/>
              </a:path>
            </a:pathLst>
          </a:custGeom>
        </p:spPr>
      </p:pic>
      <p:sp>
        <p:nvSpPr>
          <p:cNvPr id="2" name="Title 1">
            <a:extLst>
              <a:ext uri="{FF2B5EF4-FFF2-40B4-BE49-F238E27FC236}">
                <a16:creationId xmlns:a16="http://schemas.microsoft.com/office/drawing/2014/main" id="{8D1E56D7-AE71-4D7F-BF07-559CA9925593}"/>
              </a:ext>
            </a:extLst>
          </p:cNvPr>
          <p:cNvSpPr>
            <a:spLocks noGrp="1"/>
          </p:cNvSpPr>
          <p:nvPr>
            <p:ph type="ctrTitle"/>
          </p:nvPr>
        </p:nvSpPr>
        <p:spPr>
          <a:xfrm>
            <a:off x="5253924" y="1144749"/>
            <a:ext cx="5832529"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836386B-D98D-4253-86A0-D2DABD3FA8B6}"/>
              </a:ext>
            </a:extLst>
          </p:cNvPr>
          <p:cNvSpPr>
            <a:spLocks noGrp="1"/>
          </p:cNvSpPr>
          <p:nvPr>
            <p:ph type="subTitle" idx="1"/>
          </p:nvPr>
        </p:nvSpPr>
        <p:spPr>
          <a:xfrm>
            <a:off x="5253924" y="3624424"/>
            <a:ext cx="583253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9AB4190B-1AA5-41B3-B895-E0033C1B21A4}"/>
              </a:ext>
            </a:extLst>
          </p:cNvPr>
          <p:cNvSpPr/>
          <p:nvPr userDrawn="1"/>
        </p:nvSpPr>
        <p:spPr>
          <a:xfrm>
            <a:off x="0" y="0"/>
            <a:ext cx="12192000" cy="233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D1DA8D3-2055-41D7-95EA-172D5C6DC6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09288" y="6288411"/>
            <a:ext cx="5150647" cy="182193"/>
          </a:xfrm>
          <a:prstGeom prst="rect">
            <a:avLst/>
          </a:prstGeom>
        </p:spPr>
      </p:pic>
      <p:pic>
        <p:nvPicPr>
          <p:cNvPr id="15" name="Picture 14">
            <a:extLst>
              <a:ext uri="{FF2B5EF4-FFF2-40B4-BE49-F238E27FC236}">
                <a16:creationId xmlns:a16="http://schemas.microsoft.com/office/drawing/2014/main" id="{BE8E2514-E2DA-4989-8FD0-62870A61E3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01258" y="6105188"/>
            <a:ext cx="2596901" cy="548641"/>
          </a:xfrm>
          <a:prstGeom prst="rect">
            <a:avLst/>
          </a:prstGeom>
        </p:spPr>
      </p:pic>
      <p:pic>
        <p:nvPicPr>
          <p:cNvPr id="5" name="Picture 4">
            <a:extLst>
              <a:ext uri="{FF2B5EF4-FFF2-40B4-BE49-F238E27FC236}">
                <a16:creationId xmlns:a16="http://schemas.microsoft.com/office/drawing/2014/main" id="{966FA589-B4AB-4BF3-8DEE-9CE303871F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86588" y="389877"/>
            <a:ext cx="2226240" cy="5558472"/>
          </a:xfrm>
          <a:prstGeom prst="rect">
            <a:avLst/>
          </a:prstGeom>
        </p:spPr>
      </p:pic>
    </p:spTree>
    <p:extLst>
      <p:ext uri="{BB962C8B-B14F-4D97-AF65-F5344CB8AC3E}">
        <p14:creationId xmlns:p14="http://schemas.microsoft.com/office/powerpoint/2010/main" val="226267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96E1-166F-46D4-BBB9-766013468FA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0B98B8-D5CE-4197-A84B-C3CBBDC29AF0}"/>
              </a:ext>
            </a:extLst>
          </p:cNvPr>
          <p:cNvSpPr>
            <a:spLocks noGrp="1"/>
          </p:cNvSpPr>
          <p:nvPr>
            <p:ph sz="half" idx="1"/>
          </p:nvPr>
        </p:nvSpPr>
        <p:spPr>
          <a:xfrm>
            <a:off x="279863" y="1296237"/>
            <a:ext cx="5739937" cy="53040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8C4A16C-0652-4DBF-BD73-239B194043FA}"/>
              </a:ext>
            </a:extLst>
          </p:cNvPr>
          <p:cNvSpPr>
            <a:spLocks noGrp="1"/>
          </p:cNvSpPr>
          <p:nvPr>
            <p:ph sz="half" idx="2"/>
          </p:nvPr>
        </p:nvSpPr>
        <p:spPr>
          <a:xfrm>
            <a:off x="6172200" y="1296237"/>
            <a:ext cx="5725048" cy="53040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6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96E1-166F-46D4-BBB9-766013468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B98B8-D5CE-4197-A84B-C3CBBDC29AF0}"/>
              </a:ext>
            </a:extLst>
          </p:cNvPr>
          <p:cNvSpPr>
            <a:spLocks noGrp="1"/>
          </p:cNvSpPr>
          <p:nvPr>
            <p:ph sz="half" idx="1"/>
          </p:nvPr>
        </p:nvSpPr>
        <p:spPr>
          <a:xfrm>
            <a:off x="279863" y="1768509"/>
            <a:ext cx="5739937" cy="4831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8C4A16C-0652-4DBF-BD73-239B194043FA}"/>
              </a:ext>
            </a:extLst>
          </p:cNvPr>
          <p:cNvSpPr>
            <a:spLocks noGrp="1"/>
          </p:cNvSpPr>
          <p:nvPr>
            <p:ph sz="half" idx="2"/>
          </p:nvPr>
        </p:nvSpPr>
        <p:spPr>
          <a:xfrm>
            <a:off x="6172200" y="1768509"/>
            <a:ext cx="5725048" cy="48317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804FE520-396B-0B44-A90E-DB79EC4E2D1E}"/>
              </a:ext>
            </a:extLst>
          </p:cNvPr>
          <p:cNvSpPr>
            <a:spLocks noGrp="1"/>
          </p:cNvSpPr>
          <p:nvPr>
            <p:ph type="body" idx="10"/>
          </p:nvPr>
        </p:nvSpPr>
        <p:spPr>
          <a:xfrm>
            <a:off x="279863" y="1296237"/>
            <a:ext cx="5739937" cy="472273"/>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ext Placeholder 2">
            <a:extLst>
              <a:ext uri="{FF2B5EF4-FFF2-40B4-BE49-F238E27FC236}">
                <a16:creationId xmlns:a16="http://schemas.microsoft.com/office/drawing/2014/main" id="{2EE9CD69-BF4F-B24F-8D2A-60E64A046D81}"/>
              </a:ext>
            </a:extLst>
          </p:cNvPr>
          <p:cNvSpPr>
            <a:spLocks noGrp="1"/>
          </p:cNvSpPr>
          <p:nvPr>
            <p:ph type="body" idx="11"/>
          </p:nvPr>
        </p:nvSpPr>
        <p:spPr>
          <a:xfrm>
            <a:off x="6172200" y="1296237"/>
            <a:ext cx="5739937" cy="472273"/>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76455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9EA9-DEF3-47B7-9587-0CD1395B1239}"/>
              </a:ext>
            </a:extLst>
          </p:cNvPr>
          <p:cNvSpPr>
            <a:spLocks noGrp="1"/>
          </p:cNvSpPr>
          <p:nvPr>
            <p:ph type="title"/>
          </p:nvPr>
        </p:nvSpPr>
        <p:spPr>
          <a:xfrm>
            <a:off x="279863" y="365126"/>
            <a:ext cx="9915777" cy="800484"/>
          </a:xfrm>
        </p:spPr>
        <p:txBody>
          <a:bodyPr/>
          <a:lstStyle/>
          <a:p>
            <a:r>
              <a:rPr lang="en-US"/>
              <a:t>Click to edit Master title style</a:t>
            </a:r>
          </a:p>
        </p:txBody>
      </p:sp>
      <p:pic>
        <p:nvPicPr>
          <p:cNvPr id="8" name="Picture 7">
            <a:extLst>
              <a:ext uri="{FF2B5EF4-FFF2-40B4-BE49-F238E27FC236}">
                <a16:creationId xmlns:a16="http://schemas.microsoft.com/office/drawing/2014/main" id="{50B4D0C2-EC03-E14E-805C-B604C14F7C26}"/>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4502" b="3571"/>
          <a:stretch>
            <a:fillRect/>
          </a:stretch>
        </p:blipFill>
        <p:spPr>
          <a:xfrm rot="21180539">
            <a:off x="10659929" y="-131590"/>
            <a:ext cx="1731988" cy="7044885"/>
          </a:xfrm>
          <a:custGeom>
            <a:avLst/>
            <a:gdLst>
              <a:gd name="connsiteX0" fmla="*/ 0 w 1731988"/>
              <a:gd name="connsiteY0" fmla="*/ 0 h 7044885"/>
              <a:gd name="connsiteX1" fmla="*/ 1731988 w 1731988"/>
              <a:gd name="connsiteY1" fmla="*/ 212385 h 7044885"/>
              <a:gd name="connsiteX2" fmla="*/ 1731988 w 1731988"/>
              <a:gd name="connsiteY2" fmla="*/ 1932821 h 7044885"/>
              <a:gd name="connsiteX3" fmla="*/ 1105119 w 1731988"/>
              <a:gd name="connsiteY3" fmla="*/ 7044885 h 7044885"/>
              <a:gd name="connsiteX4" fmla="*/ 0 w 1731988"/>
              <a:gd name="connsiteY4" fmla="*/ 6909369 h 704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88" h="7044885">
                <a:moveTo>
                  <a:pt x="0" y="0"/>
                </a:moveTo>
                <a:lnTo>
                  <a:pt x="1731988" y="212385"/>
                </a:lnTo>
                <a:lnTo>
                  <a:pt x="1731988" y="1932821"/>
                </a:lnTo>
                <a:lnTo>
                  <a:pt x="1105119" y="7044885"/>
                </a:lnTo>
                <a:lnTo>
                  <a:pt x="0" y="6909369"/>
                </a:lnTo>
                <a:close/>
              </a:path>
            </a:pathLst>
          </a:custGeom>
        </p:spPr>
      </p:pic>
      <p:sp>
        <p:nvSpPr>
          <p:cNvPr id="7" name="Rectangle 6">
            <a:extLst>
              <a:ext uri="{FF2B5EF4-FFF2-40B4-BE49-F238E27FC236}">
                <a16:creationId xmlns:a16="http://schemas.microsoft.com/office/drawing/2014/main" id="{5A37C27B-A316-E246-9A51-B533EA619A33}"/>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06B8F50-375A-BE4E-8379-7A0E202F8A3B}"/>
              </a:ext>
            </a:extLst>
          </p:cNvPr>
          <p:cNvPicPr>
            <a:picLocks noChangeAspect="1"/>
          </p:cNvPicPr>
          <p:nvPr userDrawn="1"/>
        </p:nvPicPr>
        <p:blipFill>
          <a:blip r:embed="rId4"/>
          <a:stretch>
            <a:fillRect/>
          </a:stretch>
        </p:blipFill>
        <p:spPr>
          <a:xfrm>
            <a:off x="6076950" y="2063750"/>
            <a:ext cx="38100" cy="2730500"/>
          </a:xfrm>
          <a:prstGeom prst="rect">
            <a:avLst/>
          </a:prstGeom>
        </p:spPr>
      </p:pic>
    </p:spTree>
    <p:extLst>
      <p:ext uri="{BB962C8B-B14F-4D97-AF65-F5344CB8AC3E}">
        <p14:creationId xmlns:p14="http://schemas.microsoft.com/office/powerpoint/2010/main" val="2477098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B6ACDD-8129-D349-9582-BE42D5088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50" y="0"/>
            <a:ext cx="12192000" cy="6858000"/>
          </a:xfrm>
          <a:prstGeom prst="rect">
            <a:avLst/>
          </a:prstGeom>
        </p:spPr>
      </p:pic>
      <p:sp>
        <p:nvSpPr>
          <p:cNvPr id="2" name="Title 1">
            <a:extLst>
              <a:ext uri="{FF2B5EF4-FFF2-40B4-BE49-F238E27FC236}">
                <a16:creationId xmlns:a16="http://schemas.microsoft.com/office/drawing/2014/main" id="{53999EA9-DEF3-47B7-9587-0CD1395B1239}"/>
              </a:ext>
            </a:extLst>
          </p:cNvPr>
          <p:cNvSpPr>
            <a:spLocks noGrp="1"/>
          </p:cNvSpPr>
          <p:nvPr>
            <p:ph type="title"/>
          </p:nvPr>
        </p:nvSpPr>
        <p:spPr>
          <a:xfrm>
            <a:off x="279863" y="365126"/>
            <a:ext cx="9915777" cy="800484"/>
          </a:xfrm>
        </p:spPr>
        <p:txBody>
          <a:bodyPr/>
          <a:lstStyle/>
          <a:p>
            <a:r>
              <a:rPr lang="en-US"/>
              <a:t>Click to edit Master title style</a:t>
            </a:r>
          </a:p>
        </p:txBody>
      </p:sp>
      <p:pic>
        <p:nvPicPr>
          <p:cNvPr id="8" name="Picture 7">
            <a:extLst>
              <a:ext uri="{FF2B5EF4-FFF2-40B4-BE49-F238E27FC236}">
                <a16:creationId xmlns:a16="http://schemas.microsoft.com/office/drawing/2014/main" id="{50B4D0C2-EC03-E14E-805C-B604C14F7C26}"/>
              </a:ext>
            </a:extLst>
          </p:cNvPr>
          <p:cNvPicPr>
            <a:picLocks noChangeAspect="1"/>
          </p:cNvPicPr>
          <p:nvPr userDrawn="1"/>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502" b="3571"/>
          <a:stretch>
            <a:fillRect/>
          </a:stretch>
        </p:blipFill>
        <p:spPr>
          <a:xfrm rot="21180539">
            <a:off x="10659929" y="-131590"/>
            <a:ext cx="1731988" cy="7044885"/>
          </a:xfrm>
          <a:custGeom>
            <a:avLst/>
            <a:gdLst>
              <a:gd name="connsiteX0" fmla="*/ 0 w 1731988"/>
              <a:gd name="connsiteY0" fmla="*/ 0 h 7044885"/>
              <a:gd name="connsiteX1" fmla="*/ 1731988 w 1731988"/>
              <a:gd name="connsiteY1" fmla="*/ 212385 h 7044885"/>
              <a:gd name="connsiteX2" fmla="*/ 1731988 w 1731988"/>
              <a:gd name="connsiteY2" fmla="*/ 1932821 h 7044885"/>
              <a:gd name="connsiteX3" fmla="*/ 1105119 w 1731988"/>
              <a:gd name="connsiteY3" fmla="*/ 7044885 h 7044885"/>
              <a:gd name="connsiteX4" fmla="*/ 0 w 1731988"/>
              <a:gd name="connsiteY4" fmla="*/ 6909369 h 704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88" h="7044885">
                <a:moveTo>
                  <a:pt x="0" y="0"/>
                </a:moveTo>
                <a:lnTo>
                  <a:pt x="1731988" y="212385"/>
                </a:lnTo>
                <a:lnTo>
                  <a:pt x="1731988" y="1932821"/>
                </a:lnTo>
                <a:lnTo>
                  <a:pt x="1105119" y="7044885"/>
                </a:lnTo>
                <a:lnTo>
                  <a:pt x="0" y="6909369"/>
                </a:lnTo>
                <a:close/>
              </a:path>
            </a:pathLst>
          </a:custGeom>
        </p:spPr>
      </p:pic>
      <p:sp>
        <p:nvSpPr>
          <p:cNvPr id="7" name="Rectangle 6">
            <a:extLst>
              <a:ext uri="{FF2B5EF4-FFF2-40B4-BE49-F238E27FC236}">
                <a16:creationId xmlns:a16="http://schemas.microsoft.com/office/drawing/2014/main" id="{5A37C27B-A316-E246-9A51-B533EA619A33}"/>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0982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12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eckerbo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AADF-C68A-B341-BDF6-4A3E0979613B}"/>
              </a:ext>
            </a:extLst>
          </p:cNvPr>
          <p:cNvSpPr>
            <a:spLocks noGrp="1"/>
          </p:cNvSpPr>
          <p:nvPr>
            <p:ph type="title"/>
          </p:nvPr>
        </p:nvSpPr>
        <p:spPr>
          <a:xfrm>
            <a:off x="287307" y="5066434"/>
            <a:ext cx="11617385" cy="457834"/>
          </a:xfrm>
        </p:spPr>
        <p:txBody>
          <a:bodyPr>
            <a:no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C894ED45-BEB4-434A-B254-645F47172A0E}"/>
              </a:ext>
            </a:extLst>
          </p:cNvPr>
          <p:cNvSpPr>
            <a:spLocks noGrp="1"/>
          </p:cNvSpPr>
          <p:nvPr>
            <p:ph type="body" sz="quarter" idx="10"/>
          </p:nvPr>
        </p:nvSpPr>
        <p:spPr>
          <a:xfrm>
            <a:off x="287338" y="5524269"/>
            <a:ext cx="11617325" cy="11179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a:extLst>
              <a:ext uri="{FF2B5EF4-FFF2-40B4-BE49-F238E27FC236}">
                <a16:creationId xmlns:a16="http://schemas.microsoft.com/office/drawing/2014/main" id="{A9D3B897-BEC0-0642-96AC-1292DEB6070B}"/>
              </a:ext>
            </a:extLst>
          </p:cNvPr>
          <p:cNvSpPr>
            <a:spLocks noGrp="1"/>
          </p:cNvSpPr>
          <p:nvPr>
            <p:ph type="pic" sz="quarter" idx="12"/>
          </p:nvPr>
        </p:nvSpPr>
        <p:spPr>
          <a:xfrm>
            <a:off x="3048000" y="2509425"/>
            <a:ext cx="3044952" cy="2286000"/>
          </a:xfrm>
        </p:spPr>
        <p:txBody>
          <a:bodyPr/>
          <a:lstStyle/>
          <a:p>
            <a:r>
              <a:rPr lang="en-US" dirty="0"/>
              <a:t>Click icon to add picture</a:t>
            </a:r>
          </a:p>
        </p:txBody>
      </p:sp>
      <p:sp>
        <p:nvSpPr>
          <p:cNvPr id="17" name="Picture Placeholder 11">
            <a:extLst>
              <a:ext uri="{FF2B5EF4-FFF2-40B4-BE49-F238E27FC236}">
                <a16:creationId xmlns:a16="http://schemas.microsoft.com/office/drawing/2014/main" id="{43C4BA4E-02E6-C240-AABE-EB9872B29C5A}"/>
              </a:ext>
            </a:extLst>
          </p:cNvPr>
          <p:cNvSpPr>
            <a:spLocks noGrp="1"/>
          </p:cNvSpPr>
          <p:nvPr>
            <p:ph type="pic" sz="quarter" idx="14"/>
          </p:nvPr>
        </p:nvSpPr>
        <p:spPr>
          <a:xfrm>
            <a:off x="9147048" y="2509425"/>
            <a:ext cx="3044952" cy="2286000"/>
          </a:xfrm>
        </p:spPr>
        <p:txBody>
          <a:bodyPr/>
          <a:lstStyle/>
          <a:p>
            <a:r>
              <a:rPr lang="en-US" dirty="0"/>
              <a:t>Click icon to add picture</a:t>
            </a:r>
          </a:p>
        </p:txBody>
      </p:sp>
      <p:sp>
        <p:nvSpPr>
          <p:cNvPr id="21" name="Text Placeholder 18">
            <a:extLst>
              <a:ext uri="{FF2B5EF4-FFF2-40B4-BE49-F238E27FC236}">
                <a16:creationId xmlns:a16="http://schemas.microsoft.com/office/drawing/2014/main" id="{95259A3E-BF1C-7E46-85E5-DD0D89A85D2A}"/>
              </a:ext>
            </a:extLst>
          </p:cNvPr>
          <p:cNvSpPr>
            <a:spLocks noGrp="1"/>
          </p:cNvSpPr>
          <p:nvPr>
            <p:ph type="body" sz="quarter" idx="17"/>
          </p:nvPr>
        </p:nvSpPr>
        <p:spPr>
          <a:xfrm>
            <a:off x="0" y="2509425"/>
            <a:ext cx="3044952" cy="2286000"/>
          </a:xfrm>
          <a:solidFill>
            <a:schemeClr val="tx2"/>
          </a:solidFill>
        </p:spPr>
        <p:txBody>
          <a:bodyPr lIns="182880" tIns="182880" rIns="182880" bIns="182880"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
        <p:nvSpPr>
          <p:cNvPr id="22" name="Text Placeholder 18">
            <a:extLst>
              <a:ext uri="{FF2B5EF4-FFF2-40B4-BE49-F238E27FC236}">
                <a16:creationId xmlns:a16="http://schemas.microsoft.com/office/drawing/2014/main" id="{063F6C1B-F115-5F4F-8EDD-89F60A97E082}"/>
              </a:ext>
            </a:extLst>
          </p:cNvPr>
          <p:cNvSpPr>
            <a:spLocks noGrp="1"/>
          </p:cNvSpPr>
          <p:nvPr>
            <p:ph type="body" sz="quarter" idx="18"/>
          </p:nvPr>
        </p:nvSpPr>
        <p:spPr>
          <a:xfrm>
            <a:off x="6099048" y="2509425"/>
            <a:ext cx="3044952" cy="2286000"/>
          </a:xfrm>
          <a:solidFill>
            <a:schemeClr val="tx2"/>
          </a:solidFill>
        </p:spPr>
        <p:txBody>
          <a:bodyPr lIns="182880" tIns="182880" rIns="182880" bIns="182880"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
        <p:nvSpPr>
          <p:cNvPr id="23" name="Picture Placeholder 11">
            <a:extLst>
              <a:ext uri="{FF2B5EF4-FFF2-40B4-BE49-F238E27FC236}">
                <a16:creationId xmlns:a16="http://schemas.microsoft.com/office/drawing/2014/main" id="{684F65A9-DCDC-D34B-9E91-8F0381E64D73}"/>
              </a:ext>
            </a:extLst>
          </p:cNvPr>
          <p:cNvSpPr>
            <a:spLocks noGrp="1"/>
          </p:cNvSpPr>
          <p:nvPr>
            <p:ph type="pic" sz="quarter" idx="19"/>
          </p:nvPr>
        </p:nvSpPr>
        <p:spPr>
          <a:xfrm>
            <a:off x="6096000" y="223425"/>
            <a:ext cx="3044952" cy="2286000"/>
          </a:xfrm>
        </p:spPr>
        <p:txBody>
          <a:bodyPr/>
          <a:lstStyle/>
          <a:p>
            <a:r>
              <a:rPr lang="en-US" dirty="0"/>
              <a:t>Click icon to add picture</a:t>
            </a:r>
          </a:p>
        </p:txBody>
      </p:sp>
      <p:sp>
        <p:nvSpPr>
          <p:cNvPr id="24" name="Picture Placeholder 11">
            <a:extLst>
              <a:ext uri="{FF2B5EF4-FFF2-40B4-BE49-F238E27FC236}">
                <a16:creationId xmlns:a16="http://schemas.microsoft.com/office/drawing/2014/main" id="{1EF0EF9E-5952-E442-8654-447AE6B4CBA1}"/>
              </a:ext>
            </a:extLst>
          </p:cNvPr>
          <p:cNvSpPr>
            <a:spLocks noGrp="1"/>
          </p:cNvSpPr>
          <p:nvPr>
            <p:ph type="pic" sz="quarter" idx="20"/>
          </p:nvPr>
        </p:nvSpPr>
        <p:spPr>
          <a:xfrm>
            <a:off x="0" y="223425"/>
            <a:ext cx="3048904" cy="2286000"/>
          </a:xfrm>
        </p:spPr>
        <p:txBody>
          <a:bodyPr/>
          <a:lstStyle/>
          <a:p>
            <a:r>
              <a:rPr lang="en-US" dirty="0"/>
              <a:t>Click icon to add picture</a:t>
            </a:r>
          </a:p>
        </p:txBody>
      </p:sp>
      <p:sp>
        <p:nvSpPr>
          <p:cNvPr id="25" name="Text Placeholder 18">
            <a:extLst>
              <a:ext uri="{FF2B5EF4-FFF2-40B4-BE49-F238E27FC236}">
                <a16:creationId xmlns:a16="http://schemas.microsoft.com/office/drawing/2014/main" id="{014BA372-1A80-F64A-8535-EECC7DF29CEA}"/>
              </a:ext>
            </a:extLst>
          </p:cNvPr>
          <p:cNvSpPr>
            <a:spLocks noGrp="1"/>
          </p:cNvSpPr>
          <p:nvPr>
            <p:ph type="body" sz="quarter" idx="21"/>
          </p:nvPr>
        </p:nvSpPr>
        <p:spPr>
          <a:xfrm>
            <a:off x="3048000" y="223425"/>
            <a:ext cx="3044952" cy="2286000"/>
          </a:xfrm>
          <a:solidFill>
            <a:schemeClr val="accent4"/>
          </a:solidFill>
        </p:spPr>
        <p:txBody>
          <a:bodyPr lIns="182880" tIns="182880" rIns="182880" bIns="182880"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
        <p:nvSpPr>
          <p:cNvPr id="26" name="Text Placeholder 18">
            <a:extLst>
              <a:ext uri="{FF2B5EF4-FFF2-40B4-BE49-F238E27FC236}">
                <a16:creationId xmlns:a16="http://schemas.microsoft.com/office/drawing/2014/main" id="{AEFB8AA3-80EA-D145-AE85-0417DF98FD1B}"/>
              </a:ext>
            </a:extLst>
          </p:cNvPr>
          <p:cNvSpPr>
            <a:spLocks noGrp="1"/>
          </p:cNvSpPr>
          <p:nvPr>
            <p:ph type="body" sz="quarter" idx="22"/>
          </p:nvPr>
        </p:nvSpPr>
        <p:spPr>
          <a:xfrm>
            <a:off x="9147048" y="223425"/>
            <a:ext cx="3044952" cy="2286000"/>
          </a:xfrm>
          <a:solidFill>
            <a:schemeClr val="accent4"/>
          </a:solidFill>
        </p:spPr>
        <p:txBody>
          <a:bodyPr lIns="182880" tIns="182880" rIns="182880" bIns="182880"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807627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Photo Squares">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43C4BA4E-02E6-C240-AABE-EB9872B29C5A}"/>
              </a:ext>
            </a:extLst>
          </p:cNvPr>
          <p:cNvSpPr>
            <a:spLocks noGrp="1"/>
          </p:cNvSpPr>
          <p:nvPr>
            <p:ph type="pic" sz="quarter" idx="14"/>
          </p:nvPr>
        </p:nvSpPr>
        <p:spPr>
          <a:xfrm>
            <a:off x="9147048" y="3428999"/>
            <a:ext cx="3041904" cy="3429000"/>
          </a:xfrm>
        </p:spPr>
        <p:txBody>
          <a:bodyPr/>
          <a:lstStyle/>
          <a:p>
            <a:r>
              <a:rPr lang="en-US" dirty="0"/>
              <a:t>Click icon to add picture</a:t>
            </a:r>
          </a:p>
        </p:txBody>
      </p:sp>
      <p:sp>
        <p:nvSpPr>
          <p:cNvPr id="22" name="Text Placeholder 18">
            <a:extLst>
              <a:ext uri="{FF2B5EF4-FFF2-40B4-BE49-F238E27FC236}">
                <a16:creationId xmlns:a16="http://schemas.microsoft.com/office/drawing/2014/main" id="{063F6C1B-F115-5F4F-8EDD-89F60A97E082}"/>
              </a:ext>
            </a:extLst>
          </p:cNvPr>
          <p:cNvSpPr>
            <a:spLocks noGrp="1"/>
          </p:cNvSpPr>
          <p:nvPr>
            <p:ph type="body" sz="quarter" idx="18"/>
          </p:nvPr>
        </p:nvSpPr>
        <p:spPr>
          <a:xfrm>
            <a:off x="6099048" y="3428999"/>
            <a:ext cx="3041904" cy="3429000"/>
          </a:xfrm>
          <a:solidFill>
            <a:schemeClr val="tx2"/>
          </a:solidFill>
        </p:spPr>
        <p:txBody>
          <a:bodyPr lIns="182880" tIns="182880" rIns="182880" bIns="182880"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
        <p:nvSpPr>
          <p:cNvPr id="23" name="Picture Placeholder 11">
            <a:extLst>
              <a:ext uri="{FF2B5EF4-FFF2-40B4-BE49-F238E27FC236}">
                <a16:creationId xmlns:a16="http://schemas.microsoft.com/office/drawing/2014/main" id="{684F65A9-DCDC-D34B-9E91-8F0381E64D73}"/>
              </a:ext>
            </a:extLst>
          </p:cNvPr>
          <p:cNvSpPr>
            <a:spLocks noGrp="1"/>
          </p:cNvSpPr>
          <p:nvPr>
            <p:ph type="pic" sz="quarter" idx="19"/>
          </p:nvPr>
        </p:nvSpPr>
        <p:spPr>
          <a:xfrm>
            <a:off x="6096000" y="1"/>
            <a:ext cx="3044952" cy="3429000"/>
          </a:xfrm>
        </p:spPr>
        <p:txBody>
          <a:bodyPr/>
          <a:lstStyle/>
          <a:p>
            <a:r>
              <a:rPr lang="en-US" dirty="0"/>
              <a:t>Click icon to add picture</a:t>
            </a:r>
          </a:p>
        </p:txBody>
      </p:sp>
      <p:sp>
        <p:nvSpPr>
          <p:cNvPr id="26" name="Text Placeholder 18">
            <a:extLst>
              <a:ext uri="{FF2B5EF4-FFF2-40B4-BE49-F238E27FC236}">
                <a16:creationId xmlns:a16="http://schemas.microsoft.com/office/drawing/2014/main" id="{AEFB8AA3-80EA-D145-AE85-0417DF98FD1B}"/>
              </a:ext>
            </a:extLst>
          </p:cNvPr>
          <p:cNvSpPr>
            <a:spLocks noGrp="1"/>
          </p:cNvSpPr>
          <p:nvPr>
            <p:ph type="body" sz="quarter" idx="22"/>
          </p:nvPr>
        </p:nvSpPr>
        <p:spPr>
          <a:xfrm>
            <a:off x="9147048" y="1"/>
            <a:ext cx="3044952" cy="3429000"/>
          </a:xfrm>
          <a:solidFill>
            <a:schemeClr val="accent4"/>
          </a:solidFill>
        </p:spPr>
        <p:txBody>
          <a:bodyPr lIns="182880" tIns="182880" rIns="182880" bIns="182880" anchor="ct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
        <p:nvSpPr>
          <p:cNvPr id="12" name="Title 1">
            <a:extLst>
              <a:ext uri="{FF2B5EF4-FFF2-40B4-BE49-F238E27FC236}">
                <a16:creationId xmlns:a16="http://schemas.microsoft.com/office/drawing/2014/main" id="{F2E33022-E47E-824E-BD2E-84392227AD2D}"/>
              </a:ext>
            </a:extLst>
          </p:cNvPr>
          <p:cNvSpPr>
            <a:spLocks noGrp="1"/>
          </p:cNvSpPr>
          <p:nvPr>
            <p:ph type="title"/>
          </p:nvPr>
        </p:nvSpPr>
        <p:spPr>
          <a:xfrm>
            <a:off x="279864" y="365126"/>
            <a:ext cx="5532358" cy="800484"/>
          </a:xfrm>
        </p:spPr>
        <p:txBody>
          <a:body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BDD07C64-D72D-6142-8544-45F90060E07E}"/>
              </a:ext>
            </a:extLst>
          </p:cNvPr>
          <p:cNvSpPr>
            <a:spLocks noGrp="1"/>
          </p:cNvSpPr>
          <p:nvPr>
            <p:ph sz="half" idx="1"/>
          </p:nvPr>
        </p:nvSpPr>
        <p:spPr>
          <a:xfrm>
            <a:off x="279864" y="1296237"/>
            <a:ext cx="5532358" cy="53040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5789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84557-891B-4D50-86C2-C56428B09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FF54D-C63D-4749-98A5-9D2A45192E54}"/>
              </a:ext>
            </a:extLst>
          </p:cNvPr>
          <p:cNvSpPr>
            <a:spLocks noGrp="1"/>
          </p:cNvSpPr>
          <p:nvPr>
            <p:ph idx="1"/>
          </p:nvPr>
        </p:nvSpPr>
        <p:spPr>
          <a:xfrm>
            <a:off x="5183187" y="987425"/>
            <a:ext cx="6503045" cy="56128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59FBE-75C2-4869-8AB0-AC2B17B65734}"/>
              </a:ext>
            </a:extLst>
          </p:cNvPr>
          <p:cNvSpPr>
            <a:spLocks noGrp="1"/>
          </p:cNvSpPr>
          <p:nvPr>
            <p:ph type="body" sz="half" idx="2"/>
          </p:nvPr>
        </p:nvSpPr>
        <p:spPr>
          <a:xfrm>
            <a:off x="839788" y="2057400"/>
            <a:ext cx="3932237" cy="2497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5675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0184-E906-4C2B-9D57-77FAA7773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61C0D-C123-4042-B7E2-9D92D10FF6FB}"/>
              </a:ext>
            </a:extLst>
          </p:cNvPr>
          <p:cNvSpPr>
            <a:spLocks noGrp="1"/>
          </p:cNvSpPr>
          <p:nvPr>
            <p:ph type="pic" idx="1"/>
          </p:nvPr>
        </p:nvSpPr>
        <p:spPr>
          <a:xfrm>
            <a:off x="5183188" y="987425"/>
            <a:ext cx="6503046" cy="5612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87FBDCB-490E-4E31-A4D1-B4210403487F}"/>
              </a:ext>
            </a:extLst>
          </p:cNvPr>
          <p:cNvSpPr>
            <a:spLocks noGrp="1"/>
          </p:cNvSpPr>
          <p:nvPr>
            <p:ph type="body" sz="half" idx="2"/>
          </p:nvPr>
        </p:nvSpPr>
        <p:spPr>
          <a:xfrm>
            <a:off x="839788" y="2057400"/>
            <a:ext cx="3932237" cy="2497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63181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Main">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 y="3"/>
            <a:ext cx="12192000" cy="3390900"/>
          </a:xfrm>
          <a:effectLst/>
        </p:spPr>
        <p:txBody>
          <a:bodyPr rtlCol="0">
            <a:normAutofit/>
          </a:bodyPr>
          <a:lstStyle>
            <a:lvl1pPr marL="0" indent="0">
              <a:buNone/>
              <a:defRPr sz="1100">
                <a:ln>
                  <a:noFill/>
                </a:ln>
                <a:solidFill>
                  <a:schemeClr val="bg1">
                    <a:lumMod val="85000"/>
                  </a:schemeClr>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0659481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5D82-EA34-4657-9965-C17560E99087}"/>
              </a:ext>
            </a:extLst>
          </p:cNvPr>
          <p:cNvSpPr>
            <a:spLocks noGrp="1"/>
          </p:cNvSpPr>
          <p:nvPr>
            <p:ph type="title"/>
          </p:nvPr>
        </p:nvSpPr>
        <p:spPr>
          <a:xfrm>
            <a:off x="279864" y="365126"/>
            <a:ext cx="10230713" cy="8004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4F35B9-CB9F-4999-9350-3AF0AE1CC519}"/>
              </a:ext>
            </a:extLst>
          </p:cNvPr>
          <p:cNvSpPr>
            <a:spLocks noGrp="1"/>
          </p:cNvSpPr>
          <p:nvPr>
            <p:ph idx="1"/>
          </p:nvPr>
        </p:nvSpPr>
        <p:spPr>
          <a:xfrm>
            <a:off x="279863" y="1296237"/>
            <a:ext cx="10230713" cy="5295756"/>
          </a:xfrm>
        </p:spPr>
        <p:txBody>
          <a:bodyPr/>
          <a:lstStyle>
            <a:lvl1pPr>
              <a:spcBef>
                <a:spcPts val="2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546CCD90-C484-5544-A590-643E2A62A60D}"/>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4502" b="3571"/>
          <a:stretch>
            <a:fillRect/>
          </a:stretch>
        </p:blipFill>
        <p:spPr>
          <a:xfrm rot="21180539">
            <a:off x="10659929" y="-131590"/>
            <a:ext cx="1731988" cy="7044885"/>
          </a:xfrm>
          <a:custGeom>
            <a:avLst/>
            <a:gdLst>
              <a:gd name="connsiteX0" fmla="*/ 0 w 1731988"/>
              <a:gd name="connsiteY0" fmla="*/ 0 h 7044885"/>
              <a:gd name="connsiteX1" fmla="*/ 1731988 w 1731988"/>
              <a:gd name="connsiteY1" fmla="*/ 212385 h 7044885"/>
              <a:gd name="connsiteX2" fmla="*/ 1731988 w 1731988"/>
              <a:gd name="connsiteY2" fmla="*/ 1932821 h 7044885"/>
              <a:gd name="connsiteX3" fmla="*/ 1105119 w 1731988"/>
              <a:gd name="connsiteY3" fmla="*/ 7044885 h 7044885"/>
              <a:gd name="connsiteX4" fmla="*/ 0 w 1731988"/>
              <a:gd name="connsiteY4" fmla="*/ 6909369 h 704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88" h="7044885">
                <a:moveTo>
                  <a:pt x="0" y="0"/>
                </a:moveTo>
                <a:lnTo>
                  <a:pt x="1731988" y="212385"/>
                </a:lnTo>
                <a:lnTo>
                  <a:pt x="1731988" y="1932821"/>
                </a:lnTo>
                <a:lnTo>
                  <a:pt x="1105119" y="7044885"/>
                </a:lnTo>
                <a:lnTo>
                  <a:pt x="0" y="6909369"/>
                </a:lnTo>
                <a:close/>
              </a:path>
            </a:pathLst>
          </a:custGeom>
        </p:spPr>
      </p:pic>
      <p:sp>
        <p:nvSpPr>
          <p:cNvPr id="8" name="Rectangle 7">
            <a:extLst>
              <a:ext uri="{FF2B5EF4-FFF2-40B4-BE49-F238E27FC236}">
                <a16:creationId xmlns:a16="http://schemas.microsoft.com/office/drawing/2014/main" id="{12E70A31-9995-984D-AD9B-0338DE16A1DC}"/>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2659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 Dark">
    <p:bg>
      <p:bgPr>
        <a:gradFill flip="none" rotWithShape="1">
          <a:gsLst>
            <a:gs pos="0">
              <a:schemeClr val="accent1">
                <a:lumMod val="40000"/>
                <a:lumOff val="60000"/>
              </a:schemeClr>
            </a:gs>
            <a:gs pos="48000">
              <a:schemeClr val="accent1">
                <a:lumMod val="95000"/>
                <a:lumOff val="5000"/>
              </a:schemeClr>
            </a:gs>
            <a:gs pos="100000">
              <a:schemeClr val="accent1">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95042-3A14-5743-8A0B-CE3AE28959EC}"/>
              </a:ext>
            </a:extLst>
          </p:cNvPr>
          <p:cNvPicPr>
            <a:picLocks noChangeAspect="1"/>
          </p:cNvPicPr>
          <p:nvPr userDrawn="1"/>
        </p:nvPicPr>
        <p:blipFill>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71"/>
          <a:stretch>
            <a:fillRect/>
          </a:stretch>
        </p:blipFill>
        <p:spPr>
          <a:xfrm rot="1529891">
            <a:off x="915853" y="-479527"/>
            <a:ext cx="1735443" cy="7604337"/>
          </a:xfrm>
          <a:custGeom>
            <a:avLst/>
            <a:gdLst>
              <a:gd name="connsiteX0" fmla="*/ 0 w 1735443"/>
              <a:gd name="connsiteY0" fmla="*/ 534824 h 7604337"/>
              <a:gd name="connsiteX1" fmla="*/ 1121373 w 1735443"/>
              <a:gd name="connsiteY1" fmla="*/ 0 h 7604337"/>
              <a:gd name="connsiteX2" fmla="*/ 1735443 w 1735443"/>
              <a:gd name="connsiteY2" fmla="*/ 1287529 h 7604337"/>
              <a:gd name="connsiteX3" fmla="*/ 1735443 w 1735443"/>
              <a:gd name="connsiteY3" fmla="*/ 7305186 h 7604337"/>
              <a:gd name="connsiteX4" fmla="*/ 1108210 w 1735443"/>
              <a:gd name="connsiteY4" fmla="*/ 7604337 h 7604337"/>
              <a:gd name="connsiteX5" fmla="*/ 705072 w 1735443"/>
              <a:gd name="connsiteY5" fmla="*/ 7604337 h 7604337"/>
              <a:gd name="connsiteX6" fmla="*/ 0 w 1735443"/>
              <a:gd name="connsiteY6" fmla="*/ 6126001 h 760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443" h="7604337">
                <a:moveTo>
                  <a:pt x="0" y="534824"/>
                </a:moveTo>
                <a:lnTo>
                  <a:pt x="1121373" y="0"/>
                </a:lnTo>
                <a:lnTo>
                  <a:pt x="1735443" y="1287529"/>
                </a:lnTo>
                <a:lnTo>
                  <a:pt x="1735443" y="7305186"/>
                </a:lnTo>
                <a:lnTo>
                  <a:pt x="1108210" y="7604337"/>
                </a:lnTo>
                <a:lnTo>
                  <a:pt x="705072" y="7604337"/>
                </a:lnTo>
                <a:lnTo>
                  <a:pt x="0" y="6126001"/>
                </a:lnTo>
                <a:close/>
              </a:path>
            </a:pathLst>
          </a:custGeom>
        </p:spPr>
      </p:pic>
      <p:sp>
        <p:nvSpPr>
          <p:cNvPr id="2" name="Title 1">
            <a:extLst>
              <a:ext uri="{FF2B5EF4-FFF2-40B4-BE49-F238E27FC236}">
                <a16:creationId xmlns:a16="http://schemas.microsoft.com/office/drawing/2014/main" id="{8D1E56D7-AE71-4D7F-BF07-559CA9925593}"/>
              </a:ext>
            </a:extLst>
          </p:cNvPr>
          <p:cNvSpPr>
            <a:spLocks noGrp="1"/>
          </p:cNvSpPr>
          <p:nvPr>
            <p:ph type="ctrTitle"/>
          </p:nvPr>
        </p:nvSpPr>
        <p:spPr>
          <a:xfrm>
            <a:off x="5253924" y="1144749"/>
            <a:ext cx="5832529"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836386B-D98D-4253-86A0-D2DABD3FA8B6}"/>
              </a:ext>
            </a:extLst>
          </p:cNvPr>
          <p:cNvSpPr>
            <a:spLocks noGrp="1"/>
          </p:cNvSpPr>
          <p:nvPr>
            <p:ph type="subTitle" idx="1"/>
          </p:nvPr>
        </p:nvSpPr>
        <p:spPr>
          <a:xfrm>
            <a:off x="5253924" y="3624424"/>
            <a:ext cx="583253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BD1DA8D3-2055-41D7-95EA-172D5C6DC602}"/>
              </a:ext>
            </a:extLst>
          </p:cNvPr>
          <p:cNvPicPr>
            <a:picLocks noChangeAspect="1"/>
          </p:cNvPicPr>
          <p:nvPr userDrawn="1"/>
        </p:nvPicPr>
        <p:blipFill>
          <a:blip r:embed="rId4">
            <a:biLevel thresh="50000"/>
            <a:extLst>
              <a:ext uri="{28A0092B-C50C-407E-A947-70E740481C1C}">
                <a14:useLocalDpi xmlns:a14="http://schemas.microsoft.com/office/drawing/2010/main" val="0"/>
              </a:ext>
            </a:extLst>
          </a:blip>
          <a:stretch>
            <a:fillRect/>
          </a:stretch>
        </p:blipFill>
        <p:spPr>
          <a:xfrm>
            <a:off x="6509288" y="6288411"/>
            <a:ext cx="5150647" cy="182193"/>
          </a:xfrm>
          <a:prstGeom prst="rect">
            <a:avLst/>
          </a:prstGeom>
        </p:spPr>
      </p:pic>
      <p:pic>
        <p:nvPicPr>
          <p:cNvPr id="13" name="Picture 12">
            <a:extLst>
              <a:ext uri="{FF2B5EF4-FFF2-40B4-BE49-F238E27FC236}">
                <a16:creationId xmlns:a16="http://schemas.microsoft.com/office/drawing/2014/main" id="{5C3BE5D7-D88A-4FDD-9B5E-AECF406E15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806" y="752812"/>
            <a:ext cx="4055167" cy="2566595"/>
          </a:xfrm>
          <a:prstGeom prst="rect">
            <a:avLst/>
          </a:prstGeom>
          <a:ln>
            <a:noFill/>
          </a:ln>
          <a:effectLst/>
        </p:spPr>
      </p:pic>
      <p:pic>
        <p:nvPicPr>
          <p:cNvPr id="15" name="Picture 14">
            <a:extLst>
              <a:ext uri="{FF2B5EF4-FFF2-40B4-BE49-F238E27FC236}">
                <a16:creationId xmlns:a16="http://schemas.microsoft.com/office/drawing/2014/main" id="{BE8E2514-E2DA-4989-8FD0-62870A61E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63334" y="6105188"/>
            <a:ext cx="2472748" cy="548641"/>
          </a:xfrm>
          <a:prstGeom prst="rect">
            <a:avLst/>
          </a:prstGeom>
        </p:spPr>
      </p:pic>
    </p:spTree>
    <p:extLst>
      <p:ext uri="{BB962C8B-B14F-4D97-AF65-F5344CB8AC3E}">
        <p14:creationId xmlns:p14="http://schemas.microsoft.com/office/powerpoint/2010/main" val="3084767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249D18-6D44-1946-81CB-56D35029393E}"/>
              </a:ext>
            </a:extLst>
          </p:cNvPr>
          <p:cNvSpPr>
            <a:spLocks noGrp="1"/>
          </p:cNvSpPr>
          <p:nvPr>
            <p:ph type="pic" sz="quarter" idx="10"/>
          </p:nvPr>
        </p:nvSpPr>
        <p:spPr>
          <a:xfrm>
            <a:off x="0" y="0"/>
            <a:ext cx="12192000" cy="4919926"/>
          </a:xfrm>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B8BDD8E1-B4C5-4B98-8944-CE1ABEA07E18}"/>
              </a:ext>
            </a:extLst>
          </p:cNvPr>
          <p:cNvSpPr>
            <a:spLocks noGrp="1"/>
          </p:cNvSpPr>
          <p:nvPr>
            <p:ph type="title"/>
          </p:nvPr>
        </p:nvSpPr>
        <p:spPr>
          <a:xfrm>
            <a:off x="831850" y="3524596"/>
            <a:ext cx="10515600" cy="1395330"/>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7453F07-5D3F-4231-818B-1CBAF8BE1F74}"/>
              </a:ext>
            </a:extLst>
          </p:cNvPr>
          <p:cNvSpPr>
            <a:spLocks noGrp="1"/>
          </p:cNvSpPr>
          <p:nvPr>
            <p:ph type="body" idx="1"/>
          </p:nvPr>
        </p:nvSpPr>
        <p:spPr>
          <a:xfrm>
            <a:off x="831850" y="4946914"/>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53908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9DD48E-5F89-CF4A-B320-678EC0B07E73}"/>
              </a:ext>
            </a:extLst>
          </p:cNvPr>
          <p:cNvSpPr>
            <a:spLocks noGrp="1"/>
          </p:cNvSpPr>
          <p:nvPr>
            <p:ph type="body" sz="quarter" idx="10" hasCustomPrompt="1"/>
          </p:nvPr>
        </p:nvSpPr>
        <p:spPr>
          <a:xfrm>
            <a:off x="5336772" y="2037168"/>
            <a:ext cx="3873730" cy="216907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goes here.” </a:t>
            </a:r>
          </a:p>
        </p:txBody>
      </p:sp>
      <p:sp>
        <p:nvSpPr>
          <p:cNvPr id="5" name="Text Placeholder 3">
            <a:extLst>
              <a:ext uri="{FF2B5EF4-FFF2-40B4-BE49-F238E27FC236}">
                <a16:creationId xmlns:a16="http://schemas.microsoft.com/office/drawing/2014/main" id="{39D098CE-FC9B-3944-AB2C-579B27ABE92D}"/>
              </a:ext>
            </a:extLst>
          </p:cNvPr>
          <p:cNvSpPr>
            <a:spLocks noGrp="1"/>
          </p:cNvSpPr>
          <p:nvPr>
            <p:ph type="body" sz="quarter" idx="11" hasCustomPrompt="1"/>
          </p:nvPr>
        </p:nvSpPr>
        <p:spPr>
          <a:xfrm>
            <a:off x="6708371" y="4314306"/>
            <a:ext cx="2992583" cy="374074"/>
          </a:xfrm>
        </p:spPr>
        <p:txBody>
          <a:bodyPr>
            <a:noAutofit/>
          </a:bodyPr>
          <a:lstStyle>
            <a:lvl1pPr marL="0" indent="0" algn="r">
              <a:buNone/>
              <a:defRPr sz="14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Source</a:t>
            </a:r>
          </a:p>
        </p:txBody>
      </p:sp>
      <p:sp>
        <p:nvSpPr>
          <p:cNvPr id="6" name="TextBox 5">
            <a:extLst>
              <a:ext uri="{FF2B5EF4-FFF2-40B4-BE49-F238E27FC236}">
                <a16:creationId xmlns:a16="http://schemas.microsoft.com/office/drawing/2014/main" id="{5626DBFE-AFC0-5945-8438-6B6C12A9B9C8}"/>
              </a:ext>
            </a:extLst>
          </p:cNvPr>
          <p:cNvSpPr txBox="1"/>
          <p:nvPr userDrawn="1"/>
        </p:nvSpPr>
        <p:spPr>
          <a:xfrm>
            <a:off x="4580314" y="1428879"/>
            <a:ext cx="831272" cy="2215991"/>
          </a:xfrm>
          <a:prstGeom prst="rect">
            <a:avLst/>
          </a:prstGeom>
          <a:noFill/>
        </p:spPr>
        <p:txBody>
          <a:bodyPr wrap="square" rtlCol="0">
            <a:spAutoFit/>
          </a:bodyPr>
          <a:lstStyle/>
          <a:p>
            <a:r>
              <a:rPr lang="en-US" sz="13800" b="0" i="0" dirty="0">
                <a:solidFill>
                  <a:schemeClr val="accent2"/>
                </a:solidFill>
                <a:latin typeface="Myriad Pro" panose="020B0503030403020204" pitchFamily="34" charset="0"/>
                <a:cs typeface="Arial" panose="020B0604020202020204" pitchFamily="34" charset="0"/>
              </a:rPr>
              <a:t>“</a:t>
            </a:r>
          </a:p>
        </p:txBody>
      </p:sp>
    </p:spTree>
    <p:extLst>
      <p:ext uri="{BB962C8B-B14F-4D97-AF65-F5344CB8AC3E}">
        <p14:creationId xmlns:p14="http://schemas.microsoft.com/office/powerpoint/2010/main" val="59290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D1E6C-2B4B-254D-A5EC-FC5442BF01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125D82-EA34-4657-9965-C17560E99087}"/>
              </a:ext>
            </a:extLst>
          </p:cNvPr>
          <p:cNvSpPr>
            <a:spLocks noGrp="1"/>
          </p:cNvSpPr>
          <p:nvPr>
            <p:ph type="title"/>
          </p:nvPr>
        </p:nvSpPr>
        <p:spPr>
          <a:xfrm>
            <a:off x="279864" y="365126"/>
            <a:ext cx="10230713" cy="8004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4F35B9-CB9F-4999-9350-3AF0AE1CC519}"/>
              </a:ext>
            </a:extLst>
          </p:cNvPr>
          <p:cNvSpPr>
            <a:spLocks noGrp="1"/>
          </p:cNvSpPr>
          <p:nvPr>
            <p:ph idx="1"/>
          </p:nvPr>
        </p:nvSpPr>
        <p:spPr>
          <a:xfrm>
            <a:off x="279863" y="1296237"/>
            <a:ext cx="10230713" cy="5295756"/>
          </a:xfrm>
        </p:spPr>
        <p:txBody>
          <a:bodyPr/>
          <a:lstStyle>
            <a:lvl1pPr>
              <a:spcBef>
                <a:spcPts val="2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546CCD90-C484-5544-A590-643E2A62A60D}"/>
              </a:ext>
            </a:extLst>
          </p:cNvPr>
          <p:cNvPicPr>
            <a:picLocks noChangeAspect="1"/>
          </p:cNvPicPr>
          <p:nvPr userDrawn="1"/>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502" b="3571"/>
          <a:stretch>
            <a:fillRect/>
          </a:stretch>
        </p:blipFill>
        <p:spPr>
          <a:xfrm rot="21180539">
            <a:off x="10659929" y="-131590"/>
            <a:ext cx="1731988" cy="7044885"/>
          </a:xfrm>
          <a:custGeom>
            <a:avLst/>
            <a:gdLst>
              <a:gd name="connsiteX0" fmla="*/ 0 w 1731988"/>
              <a:gd name="connsiteY0" fmla="*/ 0 h 7044885"/>
              <a:gd name="connsiteX1" fmla="*/ 1731988 w 1731988"/>
              <a:gd name="connsiteY1" fmla="*/ 212385 h 7044885"/>
              <a:gd name="connsiteX2" fmla="*/ 1731988 w 1731988"/>
              <a:gd name="connsiteY2" fmla="*/ 1932821 h 7044885"/>
              <a:gd name="connsiteX3" fmla="*/ 1105119 w 1731988"/>
              <a:gd name="connsiteY3" fmla="*/ 7044885 h 7044885"/>
              <a:gd name="connsiteX4" fmla="*/ 0 w 1731988"/>
              <a:gd name="connsiteY4" fmla="*/ 6909369 h 704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988" h="7044885">
                <a:moveTo>
                  <a:pt x="0" y="0"/>
                </a:moveTo>
                <a:lnTo>
                  <a:pt x="1731988" y="212385"/>
                </a:lnTo>
                <a:lnTo>
                  <a:pt x="1731988" y="1932821"/>
                </a:lnTo>
                <a:lnTo>
                  <a:pt x="1105119" y="7044885"/>
                </a:lnTo>
                <a:lnTo>
                  <a:pt x="0" y="6909369"/>
                </a:lnTo>
                <a:close/>
              </a:path>
            </a:pathLst>
          </a:custGeom>
        </p:spPr>
      </p:pic>
      <p:sp>
        <p:nvSpPr>
          <p:cNvPr id="8" name="Rectangle 7">
            <a:extLst>
              <a:ext uri="{FF2B5EF4-FFF2-40B4-BE49-F238E27FC236}">
                <a16:creationId xmlns:a16="http://schemas.microsoft.com/office/drawing/2014/main" id="{12E70A31-9995-984D-AD9B-0338DE16A1DC}"/>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677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Right Alig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5D82-EA34-4657-9965-C17560E99087}"/>
              </a:ext>
            </a:extLst>
          </p:cNvPr>
          <p:cNvSpPr>
            <a:spLocks noGrp="1"/>
          </p:cNvSpPr>
          <p:nvPr>
            <p:ph type="title"/>
          </p:nvPr>
        </p:nvSpPr>
        <p:spPr>
          <a:xfrm>
            <a:off x="2265681" y="365126"/>
            <a:ext cx="9641840" cy="80048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94F35B9-CB9F-4999-9350-3AF0AE1CC519}"/>
              </a:ext>
            </a:extLst>
          </p:cNvPr>
          <p:cNvSpPr>
            <a:spLocks noGrp="1"/>
          </p:cNvSpPr>
          <p:nvPr>
            <p:ph idx="1"/>
          </p:nvPr>
        </p:nvSpPr>
        <p:spPr>
          <a:xfrm>
            <a:off x="2265680" y="1296237"/>
            <a:ext cx="9641840" cy="52957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49233832-2CA1-774F-A32E-D4127961BD89}"/>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4110" b="4110"/>
          <a:stretch>
            <a:fillRect/>
          </a:stretch>
        </p:blipFill>
        <p:spPr>
          <a:xfrm rot="296895">
            <a:off x="327290" y="-87804"/>
            <a:ext cx="1731988" cy="7033608"/>
          </a:xfrm>
          <a:custGeom>
            <a:avLst/>
            <a:gdLst>
              <a:gd name="connsiteX0" fmla="*/ 0 w 1731988"/>
              <a:gd name="connsiteY0" fmla="*/ 149953 h 7033608"/>
              <a:gd name="connsiteX1" fmla="*/ 1731988 w 1731988"/>
              <a:gd name="connsiteY1" fmla="*/ 0 h 7033608"/>
              <a:gd name="connsiteX2" fmla="*/ 1731988 w 1731988"/>
              <a:gd name="connsiteY2" fmla="*/ 6883655 h 7033608"/>
              <a:gd name="connsiteX3" fmla="*/ 0 w 1731988"/>
              <a:gd name="connsiteY3" fmla="*/ 7033608 h 7033608"/>
            </a:gdLst>
            <a:ahLst/>
            <a:cxnLst>
              <a:cxn ang="0">
                <a:pos x="connsiteX0" y="connsiteY0"/>
              </a:cxn>
              <a:cxn ang="0">
                <a:pos x="connsiteX1" y="connsiteY1"/>
              </a:cxn>
              <a:cxn ang="0">
                <a:pos x="connsiteX2" y="connsiteY2"/>
              </a:cxn>
              <a:cxn ang="0">
                <a:pos x="connsiteX3" y="connsiteY3"/>
              </a:cxn>
            </a:cxnLst>
            <a:rect l="l" t="t" r="r" b="b"/>
            <a:pathLst>
              <a:path w="1731988" h="7033608">
                <a:moveTo>
                  <a:pt x="0" y="149953"/>
                </a:moveTo>
                <a:lnTo>
                  <a:pt x="1731988" y="0"/>
                </a:lnTo>
                <a:lnTo>
                  <a:pt x="1731988" y="6883655"/>
                </a:lnTo>
                <a:lnTo>
                  <a:pt x="0" y="7033608"/>
                </a:lnTo>
                <a:close/>
              </a:path>
            </a:pathLst>
          </a:custGeom>
        </p:spPr>
      </p:pic>
      <p:sp>
        <p:nvSpPr>
          <p:cNvPr id="8" name="Rectangle 7">
            <a:extLst>
              <a:ext uri="{FF2B5EF4-FFF2-40B4-BE49-F238E27FC236}">
                <a16:creationId xmlns:a16="http://schemas.microsoft.com/office/drawing/2014/main" id="{12E70A31-9995-984D-AD9B-0338DE16A1DC}"/>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169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249D18-6D44-1946-81CB-56D35029393E}"/>
              </a:ext>
            </a:extLst>
          </p:cNvPr>
          <p:cNvSpPr>
            <a:spLocks noGrp="1"/>
          </p:cNvSpPr>
          <p:nvPr>
            <p:ph type="pic" sz="quarter" idx="10"/>
          </p:nvPr>
        </p:nvSpPr>
        <p:spPr>
          <a:xfrm>
            <a:off x="0" y="232756"/>
            <a:ext cx="12192000" cy="4687170"/>
          </a:xfr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B8BDD8E1-B4C5-4B98-8944-CE1ABEA07E18}"/>
              </a:ext>
            </a:extLst>
          </p:cNvPr>
          <p:cNvSpPr>
            <a:spLocks noGrp="1"/>
          </p:cNvSpPr>
          <p:nvPr>
            <p:ph type="title"/>
          </p:nvPr>
        </p:nvSpPr>
        <p:spPr>
          <a:xfrm>
            <a:off x="831850" y="3419739"/>
            <a:ext cx="10515600" cy="150018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453F07-5D3F-4231-818B-1CBAF8BE1F74}"/>
              </a:ext>
            </a:extLst>
          </p:cNvPr>
          <p:cNvSpPr>
            <a:spLocks noGrp="1"/>
          </p:cNvSpPr>
          <p:nvPr>
            <p:ph type="body" idx="1"/>
          </p:nvPr>
        </p:nvSpPr>
        <p:spPr>
          <a:xfrm>
            <a:off x="831850" y="49469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7766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Title Full Ble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249D18-6D44-1946-81CB-56D35029393E}"/>
              </a:ext>
            </a:extLst>
          </p:cNvPr>
          <p:cNvSpPr>
            <a:spLocks noGrp="1"/>
          </p:cNvSpPr>
          <p:nvPr>
            <p:ph type="pic" sz="quarter" idx="10"/>
          </p:nvPr>
        </p:nvSpPr>
        <p:spPr>
          <a:xfrm>
            <a:off x="0" y="0"/>
            <a:ext cx="12192000" cy="6858000"/>
          </a:xfrm>
          <a:solidFill>
            <a:schemeClr val="tx2"/>
          </a:solidFill>
        </p:spPr>
        <p:txBody>
          <a:bodyPr anchor="t"/>
          <a:lstStyle>
            <a:lvl1pPr algn="ctr">
              <a:defRPr>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B8BDD8E1-B4C5-4B98-8944-CE1ABEA07E18}"/>
              </a:ext>
            </a:extLst>
          </p:cNvPr>
          <p:cNvSpPr>
            <a:spLocks noGrp="1"/>
          </p:cNvSpPr>
          <p:nvPr>
            <p:ph type="title"/>
          </p:nvPr>
        </p:nvSpPr>
        <p:spPr>
          <a:xfrm>
            <a:off x="838200" y="3705070"/>
            <a:ext cx="10515600" cy="2852737"/>
          </a:xfrm>
        </p:spPr>
        <p:txBody>
          <a:bodyPr anchor="ctr"/>
          <a:lstStyle>
            <a:lvl1pPr algn="ct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874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alf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EF5B-6D8C-0249-9382-42C4A88AB47C}"/>
              </a:ext>
            </a:extLst>
          </p:cNvPr>
          <p:cNvSpPr>
            <a:spLocks noGrp="1"/>
          </p:cNvSpPr>
          <p:nvPr>
            <p:ph type="title"/>
          </p:nvPr>
        </p:nvSpPr>
        <p:spPr>
          <a:xfrm>
            <a:off x="5108026" y="365126"/>
            <a:ext cx="6517915" cy="804672"/>
          </a:xfrm>
        </p:spPr>
        <p:txBody>
          <a:body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364471A6-1942-6C43-9651-000BB2B13528}"/>
              </a:ext>
            </a:extLst>
          </p:cNvPr>
          <p:cNvSpPr>
            <a:spLocks noGrp="1"/>
          </p:cNvSpPr>
          <p:nvPr>
            <p:ph type="pic" sz="quarter" idx="11"/>
          </p:nvPr>
        </p:nvSpPr>
        <p:spPr>
          <a:xfrm>
            <a:off x="0" y="0"/>
            <a:ext cx="4572000" cy="6858000"/>
          </a:xfrm>
          <a:noFill/>
        </p:spPr>
        <p:txBody>
          <a:bodyPr anchor="ctr"/>
          <a:lstStyle>
            <a:lvl1pPr marL="0" indent="0" algn="ctr">
              <a:buNone/>
              <a:defRPr/>
            </a:lvl1pPr>
          </a:lstStyle>
          <a:p>
            <a:r>
              <a:rPr lang="en-US" dirty="0"/>
              <a:t>Click icon to add picture</a:t>
            </a:r>
          </a:p>
        </p:txBody>
      </p:sp>
      <p:sp>
        <p:nvSpPr>
          <p:cNvPr id="9" name="Text Placeholder 8">
            <a:extLst>
              <a:ext uri="{FF2B5EF4-FFF2-40B4-BE49-F238E27FC236}">
                <a16:creationId xmlns:a16="http://schemas.microsoft.com/office/drawing/2014/main" id="{ED45560A-98F1-1A48-B903-018F6E1BA920}"/>
              </a:ext>
            </a:extLst>
          </p:cNvPr>
          <p:cNvSpPr>
            <a:spLocks noGrp="1"/>
          </p:cNvSpPr>
          <p:nvPr>
            <p:ph type="body" sz="quarter" idx="12"/>
          </p:nvPr>
        </p:nvSpPr>
        <p:spPr>
          <a:xfrm>
            <a:off x="5108027" y="1288474"/>
            <a:ext cx="6517915" cy="5312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2550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B27F1-05D3-EB44-B723-F4AA1070907D}"/>
              </a:ext>
            </a:extLst>
          </p:cNvPr>
          <p:cNvSpPr>
            <a:spLocks noGrp="1"/>
          </p:cNvSpPr>
          <p:nvPr>
            <p:ph type="title"/>
          </p:nvPr>
        </p:nvSpPr>
        <p:spPr>
          <a:xfrm>
            <a:off x="279863" y="365126"/>
            <a:ext cx="11617385" cy="800484"/>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BCF5A24E-4839-4645-AC50-DB1943340C1C}"/>
              </a:ext>
            </a:extLst>
          </p:cNvPr>
          <p:cNvSpPr>
            <a:spLocks noGrp="1"/>
          </p:cNvSpPr>
          <p:nvPr>
            <p:ph type="body" sz="quarter" idx="10" hasCustomPrompt="1"/>
          </p:nvPr>
        </p:nvSpPr>
        <p:spPr>
          <a:xfrm>
            <a:off x="680720" y="5100955"/>
            <a:ext cx="3098800" cy="314325"/>
          </a:xfrm>
        </p:spPr>
        <p:txBody>
          <a:bodyPr>
            <a:noAutofit/>
          </a:bodyPr>
          <a:lstStyle>
            <a:lvl1pPr marL="0" indent="0" algn="ctr">
              <a:buFontTx/>
              <a:buNone/>
              <a:defRPr sz="1800" b="1">
                <a:solidFill>
                  <a:schemeClr val="tx2"/>
                </a:solidFill>
              </a:defRPr>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Staff Name</a:t>
            </a:r>
          </a:p>
        </p:txBody>
      </p:sp>
      <p:sp>
        <p:nvSpPr>
          <p:cNvPr id="6" name="Text Placeholder 4">
            <a:extLst>
              <a:ext uri="{FF2B5EF4-FFF2-40B4-BE49-F238E27FC236}">
                <a16:creationId xmlns:a16="http://schemas.microsoft.com/office/drawing/2014/main" id="{BFC6B46D-6F7C-444B-A240-B8CB72BE61EB}"/>
              </a:ext>
            </a:extLst>
          </p:cNvPr>
          <p:cNvSpPr>
            <a:spLocks noGrp="1"/>
          </p:cNvSpPr>
          <p:nvPr>
            <p:ph type="body" sz="quarter" idx="11" hasCustomPrompt="1"/>
          </p:nvPr>
        </p:nvSpPr>
        <p:spPr>
          <a:xfrm>
            <a:off x="680720" y="5415915"/>
            <a:ext cx="3098800" cy="893445"/>
          </a:xfrm>
        </p:spPr>
        <p:txBody>
          <a:bodyPr>
            <a:noAutofit/>
          </a:bodyPr>
          <a:lstStyle>
            <a:lvl1pPr marL="0" indent="0" algn="ctr">
              <a:lnSpc>
                <a:spcPct val="85000"/>
              </a:lnSpc>
              <a:spcBef>
                <a:spcPts val="0"/>
              </a:spcBef>
              <a:buFontTx/>
              <a:buNone/>
              <a:defRPr sz="1600" b="0">
                <a:solidFill>
                  <a:schemeClr val="tx1"/>
                </a:solidFill>
              </a:defRPr>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Staff Title</a:t>
            </a:r>
          </a:p>
        </p:txBody>
      </p:sp>
      <p:sp>
        <p:nvSpPr>
          <p:cNvPr id="8" name="Picture Placeholder 7">
            <a:extLst>
              <a:ext uri="{FF2B5EF4-FFF2-40B4-BE49-F238E27FC236}">
                <a16:creationId xmlns:a16="http://schemas.microsoft.com/office/drawing/2014/main" id="{78F16B03-53C7-9F40-915B-2C78E0E71A7D}"/>
              </a:ext>
            </a:extLst>
          </p:cNvPr>
          <p:cNvSpPr>
            <a:spLocks noGrp="1"/>
          </p:cNvSpPr>
          <p:nvPr>
            <p:ph type="pic" sz="quarter" idx="12"/>
          </p:nvPr>
        </p:nvSpPr>
        <p:spPr>
          <a:xfrm>
            <a:off x="680720" y="1771842"/>
            <a:ext cx="3098800" cy="3098800"/>
          </a:xfrm>
          <a:prstGeom prst="ellipse">
            <a:avLst/>
          </a:prstGeom>
          <a:ln w="63500">
            <a:solidFill>
              <a:schemeClr val="accent2"/>
            </a:solidFill>
          </a:ln>
        </p:spPr>
        <p:txBody>
          <a:bodyPr/>
          <a:lstStyle>
            <a:lvl1pPr marL="0" indent="0" algn="ctr">
              <a:buNone/>
              <a:defRPr/>
            </a:lvl1pPr>
          </a:lstStyle>
          <a:p>
            <a:r>
              <a:rPr lang="en-US" dirty="0"/>
              <a:t>Click icon to add picture</a:t>
            </a:r>
          </a:p>
        </p:txBody>
      </p:sp>
      <p:sp>
        <p:nvSpPr>
          <p:cNvPr id="9" name="Text Placeholder 4">
            <a:extLst>
              <a:ext uri="{FF2B5EF4-FFF2-40B4-BE49-F238E27FC236}">
                <a16:creationId xmlns:a16="http://schemas.microsoft.com/office/drawing/2014/main" id="{74CA3DCD-5D5C-0D43-BD20-6548203CF254}"/>
              </a:ext>
            </a:extLst>
          </p:cNvPr>
          <p:cNvSpPr>
            <a:spLocks noGrp="1"/>
          </p:cNvSpPr>
          <p:nvPr>
            <p:ph type="body" sz="quarter" idx="13" hasCustomPrompt="1"/>
          </p:nvPr>
        </p:nvSpPr>
        <p:spPr>
          <a:xfrm>
            <a:off x="4546600" y="5100955"/>
            <a:ext cx="3098800" cy="314325"/>
          </a:xfrm>
        </p:spPr>
        <p:txBody>
          <a:bodyPr>
            <a:noAutofit/>
          </a:bodyPr>
          <a:lstStyle>
            <a:lvl1pPr marL="0" indent="0" algn="ctr">
              <a:buFontTx/>
              <a:buNone/>
              <a:defRPr sz="1800" b="1">
                <a:solidFill>
                  <a:schemeClr val="tx2"/>
                </a:solidFill>
              </a:defRPr>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Staff Name</a:t>
            </a:r>
          </a:p>
        </p:txBody>
      </p:sp>
      <p:sp>
        <p:nvSpPr>
          <p:cNvPr id="10" name="Text Placeholder 4">
            <a:extLst>
              <a:ext uri="{FF2B5EF4-FFF2-40B4-BE49-F238E27FC236}">
                <a16:creationId xmlns:a16="http://schemas.microsoft.com/office/drawing/2014/main" id="{02154EE4-A547-EE41-956F-61E55E04EC04}"/>
              </a:ext>
            </a:extLst>
          </p:cNvPr>
          <p:cNvSpPr>
            <a:spLocks noGrp="1"/>
          </p:cNvSpPr>
          <p:nvPr>
            <p:ph type="body" sz="quarter" idx="14" hasCustomPrompt="1"/>
          </p:nvPr>
        </p:nvSpPr>
        <p:spPr>
          <a:xfrm>
            <a:off x="4546600" y="5415915"/>
            <a:ext cx="3098800" cy="893445"/>
          </a:xfrm>
        </p:spPr>
        <p:txBody>
          <a:bodyPr>
            <a:noAutofit/>
          </a:bodyPr>
          <a:lstStyle>
            <a:lvl1pPr marL="0" indent="0" algn="ctr">
              <a:lnSpc>
                <a:spcPct val="85000"/>
              </a:lnSpc>
              <a:spcBef>
                <a:spcPts val="0"/>
              </a:spcBef>
              <a:buFontTx/>
              <a:buNone/>
              <a:defRPr sz="1600" b="0">
                <a:solidFill>
                  <a:schemeClr val="tx1"/>
                </a:solidFill>
              </a:defRPr>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Staff Title</a:t>
            </a:r>
          </a:p>
        </p:txBody>
      </p:sp>
      <p:sp>
        <p:nvSpPr>
          <p:cNvPr id="11" name="Picture Placeholder 7">
            <a:extLst>
              <a:ext uri="{FF2B5EF4-FFF2-40B4-BE49-F238E27FC236}">
                <a16:creationId xmlns:a16="http://schemas.microsoft.com/office/drawing/2014/main" id="{085DBF7D-F3E6-5746-89F8-EC58B45287BE}"/>
              </a:ext>
            </a:extLst>
          </p:cNvPr>
          <p:cNvSpPr>
            <a:spLocks noGrp="1"/>
          </p:cNvSpPr>
          <p:nvPr>
            <p:ph type="pic" sz="quarter" idx="15"/>
          </p:nvPr>
        </p:nvSpPr>
        <p:spPr>
          <a:xfrm>
            <a:off x="4546600" y="1771842"/>
            <a:ext cx="3098800" cy="3098800"/>
          </a:xfrm>
          <a:prstGeom prst="ellipse">
            <a:avLst/>
          </a:prstGeom>
          <a:ln w="63500">
            <a:solidFill>
              <a:schemeClr val="accent2"/>
            </a:solidFill>
          </a:ln>
        </p:spPr>
        <p:txBody>
          <a:bodyPr/>
          <a:lstStyle>
            <a:lvl1pPr marL="0" indent="0" algn="ctr">
              <a:buNone/>
              <a:defRPr/>
            </a:lvl1pPr>
          </a:lstStyle>
          <a:p>
            <a:r>
              <a:rPr lang="en-US" dirty="0"/>
              <a:t>Click icon to add picture</a:t>
            </a:r>
          </a:p>
        </p:txBody>
      </p:sp>
      <p:sp>
        <p:nvSpPr>
          <p:cNvPr id="12" name="Text Placeholder 4">
            <a:extLst>
              <a:ext uri="{FF2B5EF4-FFF2-40B4-BE49-F238E27FC236}">
                <a16:creationId xmlns:a16="http://schemas.microsoft.com/office/drawing/2014/main" id="{175EA4A2-790E-EE44-91CC-450C085786AD}"/>
              </a:ext>
            </a:extLst>
          </p:cNvPr>
          <p:cNvSpPr>
            <a:spLocks noGrp="1"/>
          </p:cNvSpPr>
          <p:nvPr>
            <p:ph type="body" sz="quarter" idx="16" hasCustomPrompt="1"/>
          </p:nvPr>
        </p:nvSpPr>
        <p:spPr>
          <a:xfrm>
            <a:off x="8412480" y="5100955"/>
            <a:ext cx="3098800" cy="314325"/>
          </a:xfrm>
        </p:spPr>
        <p:txBody>
          <a:bodyPr>
            <a:noAutofit/>
          </a:bodyPr>
          <a:lstStyle>
            <a:lvl1pPr marL="0" indent="0" algn="ctr">
              <a:buFontTx/>
              <a:buNone/>
              <a:defRPr sz="1800" b="1">
                <a:solidFill>
                  <a:schemeClr val="tx2"/>
                </a:solidFill>
              </a:defRPr>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Staff Name</a:t>
            </a:r>
          </a:p>
        </p:txBody>
      </p:sp>
      <p:sp>
        <p:nvSpPr>
          <p:cNvPr id="13" name="Text Placeholder 4">
            <a:extLst>
              <a:ext uri="{FF2B5EF4-FFF2-40B4-BE49-F238E27FC236}">
                <a16:creationId xmlns:a16="http://schemas.microsoft.com/office/drawing/2014/main" id="{63B3923C-4748-284F-B1F8-DC8B3EB81C63}"/>
              </a:ext>
            </a:extLst>
          </p:cNvPr>
          <p:cNvSpPr>
            <a:spLocks noGrp="1"/>
          </p:cNvSpPr>
          <p:nvPr>
            <p:ph type="body" sz="quarter" idx="17" hasCustomPrompt="1"/>
          </p:nvPr>
        </p:nvSpPr>
        <p:spPr>
          <a:xfrm>
            <a:off x="8412480" y="5415915"/>
            <a:ext cx="3098800" cy="893445"/>
          </a:xfrm>
        </p:spPr>
        <p:txBody>
          <a:bodyPr>
            <a:noAutofit/>
          </a:bodyPr>
          <a:lstStyle>
            <a:lvl1pPr marL="0" indent="0" algn="ctr">
              <a:lnSpc>
                <a:spcPct val="85000"/>
              </a:lnSpc>
              <a:spcBef>
                <a:spcPts val="0"/>
              </a:spcBef>
              <a:buFontTx/>
              <a:buNone/>
              <a:defRPr sz="1600" b="0">
                <a:solidFill>
                  <a:schemeClr val="tx1"/>
                </a:solidFill>
              </a:defRPr>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dirty="0"/>
              <a:t>Staff Title</a:t>
            </a:r>
          </a:p>
        </p:txBody>
      </p:sp>
      <p:sp>
        <p:nvSpPr>
          <p:cNvPr id="14" name="Picture Placeholder 7">
            <a:extLst>
              <a:ext uri="{FF2B5EF4-FFF2-40B4-BE49-F238E27FC236}">
                <a16:creationId xmlns:a16="http://schemas.microsoft.com/office/drawing/2014/main" id="{56EE2E7D-3DAF-6A41-B51C-E287646DCD3C}"/>
              </a:ext>
            </a:extLst>
          </p:cNvPr>
          <p:cNvSpPr>
            <a:spLocks noGrp="1"/>
          </p:cNvSpPr>
          <p:nvPr>
            <p:ph type="pic" sz="quarter" idx="18"/>
          </p:nvPr>
        </p:nvSpPr>
        <p:spPr>
          <a:xfrm>
            <a:off x="8412480" y="1771842"/>
            <a:ext cx="3098800" cy="3098800"/>
          </a:xfrm>
          <a:prstGeom prst="ellipse">
            <a:avLst/>
          </a:prstGeom>
          <a:ln w="63500">
            <a:solidFill>
              <a:schemeClr val="accent2"/>
            </a:solidFill>
          </a:ln>
        </p:spPr>
        <p:txBody>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60191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9EA9-DEF3-47B7-9587-0CD1395B1239}"/>
              </a:ext>
            </a:extLst>
          </p:cNvPr>
          <p:cNvSpPr>
            <a:spLocks noGrp="1"/>
          </p:cNvSpPr>
          <p:nvPr>
            <p:ph type="title"/>
          </p:nvPr>
        </p:nvSpPr>
        <p:spPr>
          <a:xfrm>
            <a:off x="279863" y="365126"/>
            <a:ext cx="9915777" cy="800484"/>
          </a:xfrm>
        </p:spPr>
        <p:txBody>
          <a:bodyPr/>
          <a:lstStyle/>
          <a:p>
            <a:r>
              <a:rPr lang="en-US"/>
              <a:t>Click to edit Master title style</a:t>
            </a:r>
          </a:p>
        </p:txBody>
      </p:sp>
      <p:pic>
        <p:nvPicPr>
          <p:cNvPr id="18" name="Picture 17">
            <a:extLst>
              <a:ext uri="{FF2B5EF4-FFF2-40B4-BE49-F238E27FC236}">
                <a16:creationId xmlns:a16="http://schemas.microsoft.com/office/drawing/2014/main" id="{C6EACF00-707D-F24F-B028-4AA331A6D209}"/>
              </a:ext>
            </a:extLst>
          </p:cNvPr>
          <p:cNvPicPr>
            <a:picLocks noChangeAspect="1"/>
          </p:cNvPicPr>
          <p:nvPr userDrawn="1"/>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8588"/>
          <a:stretch>
            <a:fillRect/>
          </a:stretch>
        </p:blipFill>
        <p:spPr>
          <a:xfrm rot="18246390">
            <a:off x="10054185" y="-1376718"/>
            <a:ext cx="1057093" cy="4275680"/>
          </a:xfrm>
          <a:custGeom>
            <a:avLst/>
            <a:gdLst>
              <a:gd name="connsiteX0" fmla="*/ 0 w 1057093"/>
              <a:gd name="connsiteY0" fmla="*/ 0 h 4275680"/>
              <a:gd name="connsiteX1" fmla="*/ 1057093 w 1057093"/>
              <a:gd name="connsiteY1" fmla="*/ 1560938 h 4275680"/>
              <a:gd name="connsiteX2" fmla="*/ 1057093 w 1057093"/>
              <a:gd name="connsiteY2" fmla="*/ 3723468 h 4275680"/>
              <a:gd name="connsiteX3" fmla="*/ 241678 w 1057093"/>
              <a:gd name="connsiteY3" fmla="*/ 4275680 h 4275680"/>
              <a:gd name="connsiteX4" fmla="*/ 0 w 1057093"/>
              <a:gd name="connsiteY4" fmla="*/ 4275680 h 427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93" h="4275680">
                <a:moveTo>
                  <a:pt x="0" y="0"/>
                </a:moveTo>
                <a:lnTo>
                  <a:pt x="1057093" y="1560938"/>
                </a:lnTo>
                <a:lnTo>
                  <a:pt x="1057093" y="3723468"/>
                </a:lnTo>
                <a:lnTo>
                  <a:pt x="241678" y="4275680"/>
                </a:lnTo>
                <a:lnTo>
                  <a:pt x="0" y="4275680"/>
                </a:lnTo>
                <a:close/>
              </a:path>
            </a:pathLst>
          </a:custGeom>
        </p:spPr>
      </p:pic>
      <p:sp>
        <p:nvSpPr>
          <p:cNvPr id="7" name="Rectangle 6">
            <a:extLst>
              <a:ext uri="{FF2B5EF4-FFF2-40B4-BE49-F238E27FC236}">
                <a16:creationId xmlns:a16="http://schemas.microsoft.com/office/drawing/2014/main" id="{5A37C27B-A316-E246-9A51-B533EA619A33}"/>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4BDD239-2037-3B4D-B402-CC6D4601F9E4}"/>
              </a:ext>
            </a:extLst>
          </p:cNvPr>
          <p:cNvSpPr>
            <a:spLocks noGrp="1"/>
          </p:cNvSpPr>
          <p:nvPr>
            <p:ph type="body" sz="quarter" idx="10" hasCustomPrompt="1"/>
          </p:nvPr>
        </p:nvSpPr>
        <p:spPr>
          <a:xfrm>
            <a:off x="279401" y="1422399"/>
            <a:ext cx="878840" cy="335280"/>
          </a:xfrm>
        </p:spPr>
        <p:txBody>
          <a:bodyPr>
            <a:noAutofit/>
          </a:bodyPr>
          <a:lstStyle>
            <a:lvl1pPr marL="0" indent="0" algn="r">
              <a:spcBef>
                <a:spcPts val="0"/>
              </a:spcBef>
              <a:buNone/>
              <a:defRPr sz="19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YEAR</a:t>
            </a:r>
          </a:p>
        </p:txBody>
      </p:sp>
      <p:sp>
        <p:nvSpPr>
          <p:cNvPr id="8" name="Text Placeholder 3">
            <a:extLst>
              <a:ext uri="{FF2B5EF4-FFF2-40B4-BE49-F238E27FC236}">
                <a16:creationId xmlns:a16="http://schemas.microsoft.com/office/drawing/2014/main" id="{0FEBC293-DC15-9C49-8804-8E3E146EA9B0}"/>
              </a:ext>
            </a:extLst>
          </p:cNvPr>
          <p:cNvSpPr>
            <a:spLocks noGrp="1"/>
          </p:cNvSpPr>
          <p:nvPr>
            <p:ph type="body" sz="quarter" idx="11" hasCustomPrompt="1"/>
          </p:nvPr>
        </p:nvSpPr>
        <p:spPr>
          <a:xfrm>
            <a:off x="1397001" y="1422399"/>
            <a:ext cx="4465596" cy="1432561"/>
          </a:xfrm>
        </p:spPr>
        <p:txBody>
          <a:bodyPr>
            <a:normAutofit/>
          </a:bodyPr>
          <a:lstStyle>
            <a:lvl1pPr marL="0" indent="0" algn="l">
              <a:spcBef>
                <a:spcPts val="0"/>
              </a:spcBef>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information.</a:t>
            </a:r>
          </a:p>
        </p:txBody>
      </p:sp>
      <p:sp>
        <p:nvSpPr>
          <p:cNvPr id="19" name="Text Placeholder 3">
            <a:extLst>
              <a:ext uri="{FF2B5EF4-FFF2-40B4-BE49-F238E27FC236}">
                <a16:creationId xmlns:a16="http://schemas.microsoft.com/office/drawing/2014/main" id="{7F0295DD-CB85-4E47-8909-4D42E5A27B8C}"/>
              </a:ext>
            </a:extLst>
          </p:cNvPr>
          <p:cNvSpPr>
            <a:spLocks noGrp="1"/>
          </p:cNvSpPr>
          <p:nvPr>
            <p:ph type="body" sz="quarter" idx="20" hasCustomPrompt="1"/>
          </p:nvPr>
        </p:nvSpPr>
        <p:spPr>
          <a:xfrm>
            <a:off x="6223001" y="1422399"/>
            <a:ext cx="878840" cy="335280"/>
          </a:xfrm>
        </p:spPr>
        <p:txBody>
          <a:bodyPr>
            <a:noAutofit/>
          </a:bodyPr>
          <a:lstStyle>
            <a:lvl1pPr marL="0" indent="0" algn="r">
              <a:spcBef>
                <a:spcPts val="0"/>
              </a:spcBef>
              <a:buNone/>
              <a:defRPr sz="19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YEAR</a:t>
            </a:r>
          </a:p>
        </p:txBody>
      </p:sp>
      <p:sp>
        <p:nvSpPr>
          <p:cNvPr id="20" name="Text Placeholder 3">
            <a:extLst>
              <a:ext uri="{FF2B5EF4-FFF2-40B4-BE49-F238E27FC236}">
                <a16:creationId xmlns:a16="http://schemas.microsoft.com/office/drawing/2014/main" id="{A386E5BE-7D61-214E-9762-04790246775F}"/>
              </a:ext>
            </a:extLst>
          </p:cNvPr>
          <p:cNvSpPr>
            <a:spLocks noGrp="1"/>
          </p:cNvSpPr>
          <p:nvPr>
            <p:ph type="body" sz="quarter" idx="21" hasCustomPrompt="1"/>
          </p:nvPr>
        </p:nvSpPr>
        <p:spPr>
          <a:xfrm>
            <a:off x="7340601" y="1422399"/>
            <a:ext cx="4465596" cy="1432561"/>
          </a:xfrm>
        </p:spPr>
        <p:txBody>
          <a:bodyPr>
            <a:normAutofit/>
          </a:bodyPr>
          <a:lstStyle>
            <a:lvl1pPr marL="0" indent="0" algn="l">
              <a:spcBef>
                <a:spcPts val="0"/>
              </a:spcBef>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information.</a:t>
            </a:r>
          </a:p>
        </p:txBody>
      </p:sp>
      <p:sp>
        <p:nvSpPr>
          <p:cNvPr id="29" name="Text Placeholder 3">
            <a:extLst>
              <a:ext uri="{FF2B5EF4-FFF2-40B4-BE49-F238E27FC236}">
                <a16:creationId xmlns:a16="http://schemas.microsoft.com/office/drawing/2014/main" id="{E7CFD4F6-C30A-4B4D-BBEE-F7F271EF4A52}"/>
              </a:ext>
            </a:extLst>
          </p:cNvPr>
          <p:cNvSpPr>
            <a:spLocks noGrp="1"/>
          </p:cNvSpPr>
          <p:nvPr>
            <p:ph type="body" sz="quarter" idx="22" hasCustomPrompt="1"/>
          </p:nvPr>
        </p:nvSpPr>
        <p:spPr>
          <a:xfrm>
            <a:off x="279401" y="3157219"/>
            <a:ext cx="878840" cy="335280"/>
          </a:xfrm>
        </p:spPr>
        <p:txBody>
          <a:bodyPr>
            <a:noAutofit/>
          </a:bodyPr>
          <a:lstStyle>
            <a:lvl1pPr marL="0" indent="0" algn="r">
              <a:spcBef>
                <a:spcPts val="0"/>
              </a:spcBef>
              <a:buNone/>
              <a:defRPr sz="19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YEAR</a:t>
            </a:r>
          </a:p>
        </p:txBody>
      </p:sp>
      <p:sp>
        <p:nvSpPr>
          <p:cNvPr id="30" name="Text Placeholder 3">
            <a:extLst>
              <a:ext uri="{FF2B5EF4-FFF2-40B4-BE49-F238E27FC236}">
                <a16:creationId xmlns:a16="http://schemas.microsoft.com/office/drawing/2014/main" id="{FA38539F-D8D5-6E4E-B075-17FA17F277BF}"/>
              </a:ext>
            </a:extLst>
          </p:cNvPr>
          <p:cNvSpPr>
            <a:spLocks noGrp="1"/>
          </p:cNvSpPr>
          <p:nvPr>
            <p:ph type="body" sz="quarter" idx="23" hasCustomPrompt="1"/>
          </p:nvPr>
        </p:nvSpPr>
        <p:spPr>
          <a:xfrm>
            <a:off x="1397001" y="3157219"/>
            <a:ext cx="4465596" cy="1432561"/>
          </a:xfrm>
        </p:spPr>
        <p:txBody>
          <a:bodyPr>
            <a:normAutofit/>
          </a:bodyPr>
          <a:lstStyle>
            <a:lvl1pPr marL="0" indent="0" algn="l">
              <a:spcBef>
                <a:spcPts val="0"/>
              </a:spcBef>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information.</a:t>
            </a:r>
          </a:p>
        </p:txBody>
      </p:sp>
      <p:sp>
        <p:nvSpPr>
          <p:cNvPr id="31" name="Text Placeholder 3">
            <a:extLst>
              <a:ext uri="{FF2B5EF4-FFF2-40B4-BE49-F238E27FC236}">
                <a16:creationId xmlns:a16="http://schemas.microsoft.com/office/drawing/2014/main" id="{172580A6-7016-5649-8EFA-36406623C4A7}"/>
              </a:ext>
            </a:extLst>
          </p:cNvPr>
          <p:cNvSpPr>
            <a:spLocks noGrp="1"/>
          </p:cNvSpPr>
          <p:nvPr>
            <p:ph type="body" sz="quarter" idx="24" hasCustomPrompt="1"/>
          </p:nvPr>
        </p:nvSpPr>
        <p:spPr>
          <a:xfrm>
            <a:off x="6223001" y="3157219"/>
            <a:ext cx="878840" cy="335280"/>
          </a:xfrm>
        </p:spPr>
        <p:txBody>
          <a:bodyPr>
            <a:noAutofit/>
          </a:bodyPr>
          <a:lstStyle>
            <a:lvl1pPr marL="0" indent="0" algn="r">
              <a:spcBef>
                <a:spcPts val="0"/>
              </a:spcBef>
              <a:buNone/>
              <a:defRPr sz="19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YEAR</a:t>
            </a:r>
          </a:p>
        </p:txBody>
      </p:sp>
      <p:sp>
        <p:nvSpPr>
          <p:cNvPr id="32" name="Text Placeholder 3">
            <a:extLst>
              <a:ext uri="{FF2B5EF4-FFF2-40B4-BE49-F238E27FC236}">
                <a16:creationId xmlns:a16="http://schemas.microsoft.com/office/drawing/2014/main" id="{786A717D-B19A-FE4D-AA8F-7EF49D8D420F}"/>
              </a:ext>
            </a:extLst>
          </p:cNvPr>
          <p:cNvSpPr>
            <a:spLocks noGrp="1"/>
          </p:cNvSpPr>
          <p:nvPr>
            <p:ph type="body" sz="quarter" idx="25" hasCustomPrompt="1"/>
          </p:nvPr>
        </p:nvSpPr>
        <p:spPr>
          <a:xfrm>
            <a:off x="7340601" y="3157219"/>
            <a:ext cx="4465596" cy="1432561"/>
          </a:xfrm>
        </p:spPr>
        <p:txBody>
          <a:bodyPr>
            <a:normAutofit/>
          </a:bodyPr>
          <a:lstStyle>
            <a:lvl1pPr marL="0" indent="0" algn="l">
              <a:spcBef>
                <a:spcPts val="0"/>
              </a:spcBef>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information.</a:t>
            </a:r>
          </a:p>
        </p:txBody>
      </p:sp>
      <p:sp>
        <p:nvSpPr>
          <p:cNvPr id="33" name="Text Placeholder 3">
            <a:extLst>
              <a:ext uri="{FF2B5EF4-FFF2-40B4-BE49-F238E27FC236}">
                <a16:creationId xmlns:a16="http://schemas.microsoft.com/office/drawing/2014/main" id="{2B78884E-9AB8-3840-9B6A-083261453575}"/>
              </a:ext>
            </a:extLst>
          </p:cNvPr>
          <p:cNvSpPr>
            <a:spLocks noGrp="1"/>
          </p:cNvSpPr>
          <p:nvPr>
            <p:ph type="body" sz="quarter" idx="26" hasCustomPrompt="1"/>
          </p:nvPr>
        </p:nvSpPr>
        <p:spPr>
          <a:xfrm>
            <a:off x="279401" y="4892039"/>
            <a:ext cx="878840" cy="335280"/>
          </a:xfrm>
        </p:spPr>
        <p:txBody>
          <a:bodyPr>
            <a:noAutofit/>
          </a:bodyPr>
          <a:lstStyle>
            <a:lvl1pPr marL="0" indent="0" algn="r">
              <a:spcBef>
                <a:spcPts val="0"/>
              </a:spcBef>
              <a:buNone/>
              <a:defRPr sz="19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YEAR</a:t>
            </a:r>
          </a:p>
        </p:txBody>
      </p:sp>
      <p:sp>
        <p:nvSpPr>
          <p:cNvPr id="34" name="Text Placeholder 3">
            <a:extLst>
              <a:ext uri="{FF2B5EF4-FFF2-40B4-BE49-F238E27FC236}">
                <a16:creationId xmlns:a16="http://schemas.microsoft.com/office/drawing/2014/main" id="{260F335A-8F0D-434E-8BAC-FE2AE8B5A1C0}"/>
              </a:ext>
            </a:extLst>
          </p:cNvPr>
          <p:cNvSpPr>
            <a:spLocks noGrp="1"/>
          </p:cNvSpPr>
          <p:nvPr>
            <p:ph type="body" sz="quarter" idx="27" hasCustomPrompt="1"/>
          </p:nvPr>
        </p:nvSpPr>
        <p:spPr>
          <a:xfrm>
            <a:off x="1397001" y="4892039"/>
            <a:ext cx="4465596" cy="1432561"/>
          </a:xfrm>
        </p:spPr>
        <p:txBody>
          <a:bodyPr>
            <a:normAutofit/>
          </a:bodyPr>
          <a:lstStyle>
            <a:lvl1pPr marL="0" indent="0" algn="l">
              <a:spcBef>
                <a:spcPts val="0"/>
              </a:spcBef>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information.</a:t>
            </a:r>
          </a:p>
        </p:txBody>
      </p:sp>
      <p:sp>
        <p:nvSpPr>
          <p:cNvPr id="35" name="Text Placeholder 3">
            <a:extLst>
              <a:ext uri="{FF2B5EF4-FFF2-40B4-BE49-F238E27FC236}">
                <a16:creationId xmlns:a16="http://schemas.microsoft.com/office/drawing/2014/main" id="{B6BCAB54-2E91-884C-9B27-EE2712CFEACB}"/>
              </a:ext>
            </a:extLst>
          </p:cNvPr>
          <p:cNvSpPr>
            <a:spLocks noGrp="1"/>
          </p:cNvSpPr>
          <p:nvPr>
            <p:ph type="body" sz="quarter" idx="28" hasCustomPrompt="1"/>
          </p:nvPr>
        </p:nvSpPr>
        <p:spPr>
          <a:xfrm>
            <a:off x="6223001" y="4892039"/>
            <a:ext cx="878840" cy="335280"/>
          </a:xfrm>
        </p:spPr>
        <p:txBody>
          <a:bodyPr>
            <a:noAutofit/>
          </a:bodyPr>
          <a:lstStyle>
            <a:lvl1pPr marL="0" indent="0" algn="r">
              <a:spcBef>
                <a:spcPts val="0"/>
              </a:spcBef>
              <a:buNone/>
              <a:defRPr sz="19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YEAR</a:t>
            </a:r>
          </a:p>
        </p:txBody>
      </p:sp>
      <p:sp>
        <p:nvSpPr>
          <p:cNvPr id="36" name="Text Placeholder 3">
            <a:extLst>
              <a:ext uri="{FF2B5EF4-FFF2-40B4-BE49-F238E27FC236}">
                <a16:creationId xmlns:a16="http://schemas.microsoft.com/office/drawing/2014/main" id="{02094CE4-A609-EE4C-A712-9CA4C4B4E1C1}"/>
              </a:ext>
            </a:extLst>
          </p:cNvPr>
          <p:cNvSpPr>
            <a:spLocks noGrp="1"/>
          </p:cNvSpPr>
          <p:nvPr>
            <p:ph type="body" sz="quarter" idx="29" hasCustomPrompt="1"/>
          </p:nvPr>
        </p:nvSpPr>
        <p:spPr>
          <a:xfrm>
            <a:off x="7340601" y="4892039"/>
            <a:ext cx="4465596" cy="1432561"/>
          </a:xfrm>
        </p:spPr>
        <p:txBody>
          <a:bodyPr>
            <a:normAutofit/>
          </a:bodyPr>
          <a:lstStyle>
            <a:lvl1pPr marL="0" indent="0" algn="l">
              <a:spcBef>
                <a:spcPts val="0"/>
              </a:spcBef>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information.</a:t>
            </a:r>
          </a:p>
        </p:txBody>
      </p:sp>
    </p:spTree>
    <p:extLst>
      <p:ext uri="{BB962C8B-B14F-4D97-AF65-F5344CB8AC3E}">
        <p14:creationId xmlns:p14="http://schemas.microsoft.com/office/powerpoint/2010/main" val="418000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DA642-0F75-4FB2-9F99-D0DEA796CE5B}"/>
              </a:ext>
            </a:extLst>
          </p:cNvPr>
          <p:cNvSpPr>
            <a:spLocks noGrp="1"/>
          </p:cNvSpPr>
          <p:nvPr>
            <p:ph type="title"/>
          </p:nvPr>
        </p:nvSpPr>
        <p:spPr>
          <a:xfrm>
            <a:off x="279863" y="365126"/>
            <a:ext cx="11617385" cy="8004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BEF517-891F-41FA-B61D-5E43F8610AA7}"/>
              </a:ext>
            </a:extLst>
          </p:cNvPr>
          <p:cNvSpPr>
            <a:spLocks noGrp="1"/>
          </p:cNvSpPr>
          <p:nvPr>
            <p:ph type="body" idx="1"/>
          </p:nvPr>
        </p:nvSpPr>
        <p:spPr>
          <a:xfrm>
            <a:off x="279863" y="1300548"/>
            <a:ext cx="11617385" cy="529975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7B3CE5DA-1C87-4080-96F7-8100449CCE20}"/>
              </a:ext>
            </a:extLst>
          </p:cNvPr>
          <p:cNvSpPr/>
          <p:nvPr userDrawn="1"/>
        </p:nvSpPr>
        <p:spPr>
          <a:xfrm>
            <a:off x="0" y="0"/>
            <a:ext cx="121920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96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5" r:id="rId3"/>
    <p:sldLayoutId id="2147483669" r:id="rId4"/>
    <p:sldLayoutId id="2147483651" r:id="rId5"/>
    <p:sldLayoutId id="2147483666" r:id="rId6"/>
    <p:sldLayoutId id="2147483664" r:id="rId7"/>
    <p:sldLayoutId id="2147483667" r:id="rId8"/>
    <p:sldLayoutId id="2147483668" r:id="rId9"/>
    <p:sldLayoutId id="2147483652" r:id="rId10"/>
    <p:sldLayoutId id="2147483665" r:id="rId11"/>
    <p:sldLayoutId id="2147483654" r:id="rId12"/>
    <p:sldLayoutId id="2147483676" r:id="rId13"/>
    <p:sldLayoutId id="2147483655" r:id="rId14"/>
    <p:sldLayoutId id="2147483670" r:id="rId15"/>
    <p:sldLayoutId id="2147483672" r:id="rId16"/>
    <p:sldLayoutId id="2147483656" r:id="rId17"/>
    <p:sldLayoutId id="2147483657" r:id="rId18"/>
    <p:sldLayoutId id="2147483674" r:id="rId19"/>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DA642-0F75-4FB2-9F99-D0DEA796CE5B}"/>
              </a:ext>
            </a:extLst>
          </p:cNvPr>
          <p:cNvSpPr>
            <a:spLocks noGrp="1"/>
          </p:cNvSpPr>
          <p:nvPr>
            <p:ph type="title"/>
          </p:nvPr>
        </p:nvSpPr>
        <p:spPr>
          <a:xfrm>
            <a:off x="241159" y="257695"/>
            <a:ext cx="11676185" cy="689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2BEF517-891F-41FA-B61D-5E43F8610AA7}"/>
              </a:ext>
            </a:extLst>
          </p:cNvPr>
          <p:cNvSpPr>
            <a:spLocks noGrp="1"/>
          </p:cNvSpPr>
          <p:nvPr>
            <p:ph type="body" idx="1"/>
          </p:nvPr>
        </p:nvSpPr>
        <p:spPr>
          <a:xfrm>
            <a:off x="241159" y="1075174"/>
            <a:ext cx="11676185" cy="55251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0D46D6F6-0F76-E042-9C57-5DC1BD77BB58}"/>
              </a:ext>
            </a:extLst>
          </p:cNvPr>
          <p:cNvPicPr>
            <a:picLocks noChangeAspect="1"/>
          </p:cNvPicPr>
          <p:nvPr userDrawn="1"/>
        </p:nvPicPr>
        <p:blipFill>
          <a:blip r:embed="rId5">
            <a:duotone>
              <a:schemeClr val="bg2">
                <a:shade val="45000"/>
                <a:satMod val="135000"/>
              </a:schemeClr>
              <a:prstClr val="white"/>
            </a:duotone>
            <a:alphaModFix amt="20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3194" b="4558"/>
          <a:stretch>
            <a:fillRect/>
          </a:stretch>
        </p:blipFill>
        <p:spPr>
          <a:xfrm rot="21096305">
            <a:off x="10651058" y="-164633"/>
            <a:ext cx="1735445" cy="7083624"/>
          </a:xfrm>
          <a:custGeom>
            <a:avLst/>
            <a:gdLst>
              <a:gd name="connsiteX0" fmla="*/ 1 w 1735445"/>
              <a:gd name="connsiteY0" fmla="*/ 0 h 7083624"/>
              <a:gd name="connsiteX1" fmla="*/ 1735445 w 1735445"/>
              <a:gd name="connsiteY1" fmla="*/ 256111 h 7083624"/>
              <a:gd name="connsiteX2" fmla="*/ 1735444 w 1735445"/>
              <a:gd name="connsiteY2" fmla="*/ 2273247 h 7083624"/>
              <a:gd name="connsiteX3" fmla="*/ 1025546 w 1735445"/>
              <a:gd name="connsiteY3" fmla="*/ 7083624 h 7083624"/>
              <a:gd name="connsiteX4" fmla="*/ 0 w 1735445"/>
              <a:gd name="connsiteY4" fmla="*/ 6932277 h 7083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445" h="7083624">
                <a:moveTo>
                  <a:pt x="1" y="0"/>
                </a:moveTo>
                <a:lnTo>
                  <a:pt x="1735445" y="256111"/>
                </a:lnTo>
                <a:lnTo>
                  <a:pt x="1735444" y="2273247"/>
                </a:lnTo>
                <a:lnTo>
                  <a:pt x="1025546" y="7083624"/>
                </a:lnTo>
                <a:lnTo>
                  <a:pt x="0" y="6932277"/>
                </a:lnTo>
                <a:close/>
              </a:path>
            </a:pathLst>
          </a:custGeom>
        </p:spPr>
      </p:pic>
    </p:spTree>
    <p:extLst>
      <p:ext uri="{BB962C8B-B14F-4D97-AF65-F5344CB8AC3E}">
        <p14:creationId xmlns:p14="http://schemas.microsoft.com/office/powerpoint/2010/main" val="263829206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1" r:id="rId3"/>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department-of-veterans-affairs/va.gov-team/blob/master/products/health-care/mvp-collateral/readme.md"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Jennifer.Deen@va.gov"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research.va.gov/currents/0421-Using-genetics-researchers-identify-potential-drugs-for-early-treatment-of-COVID-19.cf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research.va.gov/currents/0120-MVP-study-sheds-light-on-genetic-basis-of-anxiety.cfm" TargetMode="External"/><Relationship Id="rId5" Type="http://schemas.openxmlformats.org/officeDocument/2006/relationships/hyperlink" Target="https://www.research.va.gov/currents/0221-MVP-study-reveals-new-markers-of-genetic-risk-for-PTSD.cfm" TargetMode="External"/><Relationship Id="rId4" Type="http://schemas.openxmlformats.org/officeDocument/2006/relationships/hyperlink" Target="https://pubmed.ncbi.nlm.nih.gov/33984066/"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research.va.gov/currents/0821-MVP-study-shows-effectiveness-of-genetic-screening-tool-for-breast-cancer-risk.cf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0C8328-A718-4CEE-94FA-94A2A7750F1D}"/>
              </a:ext>
            </a:extLst>
          </p:cNvPr>
          <p:cNvSpPr>
            <a:spLocks noGrp="1"/>
          </p:cNvSpPr>
          <p:nvPr>
            <p:ph type="ctrTitle"/>
          </p:nvPr>
        </p:nvSpPr>
        <p:spPr>
          <a:xfrm>
            <a:off x="5253924" y="1144749"/>
            <a:ext cx="1345659" cy="644294"/>
          </a:xfrm>
        </p:spPr>
        <p:txBody>
          <a:bodyPr>
            <a:normAutofit/>
          </a:bodyPr>
          <a:lstStyle/>
          <a:p>
            <a:r>
              <a:rPr lang="en-US" sz="800" dirty="0">
                <a:solidFill>
                  <a:schemeClr val="bg1"/>
                </a:solidFill>
              </a:rPr>
              <a:t>Million Veteran Program</a:t>
            </a:r>
          </a:p>
        </p:txBody>
      </p:sp>
      <p:pic>
        <p:nvPicPr>
          <p:cNvPr id="7" name="Picture 6" descr="Million Veteran Program">
            <a:extLst>
              <a:ext uri="{FF2B5EF4-FFF2-40B4-BE49-F238E27FC236}">
                <a16:creationId xmlns:a16="http://schemas.microsoft.com/office/drawing/2014/main" id="{AA98C8B9-34B7-DB43-B545-1D6E6DDD4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088" y="793865"/>
            <a:ext cx="3528401" cy="2635135"/>
          </a:xfrm>
          <a:prstGeom prst="rect">
            <a:avLst/>
          </a:prstGeom>
        </p:spPr>
      </p:pic>
      <p:sp>
        <p:nvSpPr>
          <p:cNvPr id="5" name="TextBox 4">
            <a:extLst>
              <a:ext uri="{FF2B5EF4-FFF2-40B4-BE49-F238E27FC236}">
                <a16:creationId xmlns:a16="http://schemas.microsoft.com/office/drawing/2014/main" id="{E366D68E-4675-D14B-9D36-596208A5C25A}"/>
              </a:ext>
            </a:extLst>
          </p:cNvPr>
          <p:cNvSpPr txBox="1"/>
          <p:nvPr/>
        </p:nvSpPr>
        <p:spPr>
          <a:xfrm>
            <a:off x="6332707" y="3671741"/>
            <a:ext cx="4963160" cy="2739211"/>
          </a:xfrm>
          <a:prstGeom prst="rect">
            <a:avLst/>
          </a:prstGeom>
          <a:noFill/>
        </p:spPr>
        <p:txBody>
          <a:bodyPr wrap="square" rtlCol="0">
            <a:spAutoFit/>
          </a:bodyPr>
          <a:lstStyle/>
          <a:p>
            <a:pPr algn="ctr"/>
            <a:r>
              <a:rPr lang="en-US" sz="2000" b="1" dirty="0">
                <a:solidFill>
                  <a:srgbClr val="003C71"/>
                </a:solidFill>
              </a:rPr>
              <a:t>Dr. Sumitra Muralidhar</a:t>
            </a:r>
          </a:p>
          <a:p>
            <a:pPr algn="ctr">
              <a:spcAft>
                <a:spcPts val="1200"/>
              </a:spcAft>
            </a:pPr>
            <a:r>
              <a:rPr lang="en-US" sz="2000" dirty="0">
                <a:solidFill>
                  <a:srgbClr val="003C71"/>
                </a:solidFill>
              </a:rPr>
              <a:t>MVP Director</a:t>
            </a:r>
          </a:p>
          <a:p>
            <a:pPr algn="ctr"/>
            <a:r>
              <a:rPr lang="en-US" sz="2000" b="1" dirty="0">
                <a:solidFill>
                  <a:srgbClr val="003C71"/>
                </a:solidFill>
              </a:rPr>
              <a:t>Jennifer Deen</a:t>
            </a:r>
          </a:p>
          <a:p>
            <a:pPr algn="ctr"/>
            <a:r>
              <a:rPr lang="en-US" sz="2000" dirty="0">
                <a:solidFill>
                  <a:srgbClr val="003C71"/>
                </a:solidFill>
              </a:rPr>
              <a:t>MVP Associate Director, </a:t>
            </a:r>
          </a:p>
          <a:p>
            <a:pPr algn="ctr"/>
            <a:r>
              <a:rPr lang="en-US" sz="2000" dirty="0">
                <a:solidFill>
                  <a:srgbClr val="003C71"/>
                </a:solidFill>
              </a:rPr>
              <a:t>Cohort and Public Relations</a:t>
            </a:r>
          </a:p>
          <a:p>
            <a:pPr algn="ctr"/>
            <a:endParaRPr lang="en-US" sz="1200" dirty="0">
              <a:solidFill>
                <a:srgbClr val="003C71"/>
              </a:solidFill>
            </a:endParaRPr>
          </a:p>
          <a:p>
            <a:pPr algn="ctr"/>
            <a:r>
              <a:rPr lang="en-US" sz="1600" i="1" dirty="0">
                <a:solidFill>
                  <a:srgbClr val="003C71"/>
                </a:solidFill>
              </a:rPr>
              <a:t>Presentation for CWV National Monthly Partners Meeting</a:t>
            </a:r>
          </a:p>
          <a:p>
            <a:pPr algn="ctr"/>
            <a:r>
              <a:rPr lang="en-US" sz="1600" i="1" dirty="0">
                <a:solidFill>
                  <a:srgbClr val="003C71"/>
                </a:solidFill>
              </a:rPr>
              <a:t>November 3, 2021</a:t>
            </a:r>
          </a:p>
          <a:p>
            <a:endParaRPr lang="en-US" dirty="0"/>
          </a:p>
        </p:txBody>
      </p:sp>
    </p:spTree>
    <p:extLst>
      <p:ext uri="{BB962C8B-B14F-4D97-AF65-F5344CB8AC3E}">
        <p14:creationId xmlns:p14="http://schemas.microsoft.com/office/powerpoint/2010/main" val="28091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D252-4EAC-4E7D-BBC7-D7C7217C1920}"/>
              </a:ext>
            </a:extLst>
          </p:cNvPr>
          <p:cNvSpPr>
            <a:spLocks noGrp="1"/>
          </p:cNvSpPr>
          <p:nvPr>
            <p:ph type="title"/>
          </p:nvPr>
        </p:nvSpPr>
        <p:spPr>
          <a:xfrm>
            <a:off x="279864" y="365126"/>
            <a:ext cx="10230713" cy="800484"/>
          </a:xfrm>
        </p:spPr>
        <p:txBody>
          <a:bodyPr>
            <a:normAutofit/>
          </a:bodyPr>
          <a:lstStyle/>
          <a:p>
            <a:r>
              <a:rPr lang="en-US" dirty="0"/>
              <a:t>MVP’s Women’s Campaign</a:t>
            </a:r>
          </a:p>
        </p:txBody>
      </p:sp>
      <p:pic>
        <p:nvPicPr>
          <p:cNvPr id="15" name="Picture 14">
            <a:extLst>
              <a:ext uri="{FF2B5EF4-FFF2-40B4-BE49-F238E27FC236}">
                <a16:creationId xmlns:a16="http://schemas.microsoft.com/office/drawing/2014/main" id="{25325B4A-E2A1-614E-AD15-2F4A7B94C0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30" y="1247142"/>
            <a:ext cx="1097280" cy="1097280"/>
          </a:xfrm>
          <a:prstGeom prst="rect">
            <a:avLst/>
          </a:prstGeom>
        </p:spPr>
      </p:pic>
      <p:sp>
        <p:nvSpPr>
          <p:cNvPr id="21" name="Rectangle 20">
            <a:extLst>
              <a:ext uri="{FF2B5EF4-FFF2-40B4-BE49-F238E27FC236}">
                <a16:creationId xmlns:a16="http://schemas.microsoft.com/office/drawing/2014/main" id="{05690872-B7C1-D941-B068-462D9968DFA6}"/>
              </a:ext>
            </a:extLst>
          </p:cNvPr>
          <p:cNvSpPr/>
          <p:nvPr/>
        </p:nvSpPr>
        <p:spPr>
          <a:xfrm>
            <a:off x="716686" y="2289776"/>
            <a:ext cx="989368" cy="461665"/>
          </a:xfrm>
          <a:prstGeom prst="rect">
            <a:avLst/>
          </a:prstGeom>
        </p:spPr>
        <p:txBody>
          <a:bodyPr wrap="square">
            <a:spAutoFit/>
          </a:bodyPr>
          <a:lstStyle/>
          <a:p>
            <a:pPr algn="ctr"/>
            <a:r>
              <a:rPr lang="en-US" sz="2400" dirty="0">
                <a:solidFill>
                  <a:srgbClr val="333333"/>
                </a:solidFill>
              </a:rPr>
              <a:t>WHAT</a:t>
            </a:r>
          </a:p>
        </p:txBody>
      </p:sp>
      <p:sp>
        <p:nvSpPr>
          <p:cNvPr id="18" name="Rectangle 17">
            <a:extLst>
              <a:ext uri="{FF2B5EF4-FFF2-40B4-BE49-F238E27FC236}">
                <a16:creationId xmlns:a16="http://schemas.microsoft.com/office/drawing/2014/main" id="{28954BD3-1643-544A-99FA-3259BED47A63}"/>
              </a:ext>
            </a:extLst>
          </p:cNvPr>
          <p:cNvSpPr/>
          <p:nvPr/>
        </p:nvSpPr>
        <p:spPr>
          <a:xfrm>
            <a:off x="2119899" y="1380283"/>
            <a:ext cx="6607411" cy="830997"/>
          </a:xfrm>
          <a:prstGeom prst="rect">
            <a:avLst/>
          </a:prstGeom>
        </p:spPr>
        <p:txBody>
          <a:bodyPr wrap="square">
            <a:spAutoFit/>
          </a:bodyPr>
          <a:lstStyle/>
          <a:p>
            <a:r>
              <a:rPr lang="en-US" sz="2400" dirty="0"/>
              <a:t>MVP launched its 1st digital campaign targeting women Veterans </a:t>
            </a:r>
          </a:p>
        </p:txBody>
      </p:sp>
      <p:pic>
        <p:nvPicPr>
          <p:cNvPr id="7" name="Picture 6">
            <a:extLst>
              <a:ext uri="{FF2B5EF4-FFF2-40B4-BE49-F238E27FC236}">
                <a16:creationId xmlns:a16="http://schemas.microsoft.com/office/drawing/2014/main" id="{811F28B2-6EF8-3945-A400-C9EEA168DF5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30" y="2838170"/>
            <a:ext cx="1097280" cy="1097280"/>
          </a:xfrm>
          <a:prstGeom prst="rect">
            <a:avLst/>
          </a:prstGeom>
        </p:spPr>
      </p:pic>
      <p:sp>
        <p:nvSpPr>
          <p:cNvPr id="22" name="Rectangle 21">
            <a:extLst>
              <a:ext uri="{FF2B5EF4-FFF2-40B4-BE49-F238E27FC236}">
                <a16:creationId xmlns:a16="http://schemas.microsoft.com/office/drawing/2014/main" id="{320BB7F1-C431-2447-9312-66FB3EB77762}"/>
              </a:ext>
            </a:extLst>
          </p:cNvPr>
          <p:cNvSpPr/>
          <p:nvPr/>
        </p:nvSpPr>
        <p:spPr>
          <a:xfrm>
            <a:off x="716686" y="3904628"/>
            <a:ext cx="989368" cy="461665"/>
          </a:xfrm>
          <a:prstGeom prst="rect">
            <a:avLst/>
          </a:prstGeom>
        </p:spPr>
        <p:txBody>
          <a:bodyPr wrap="square">
            <a:spAutoFit/>
          </a:bodyPr>
          <a:lstStyle/>
          <a:p>
            <a:pPr algn="ctr"/>
            <a:r>
              <a:rPr lang="en-US" sz="2400" dirty="0">
                <a:solidFill>
                  <a:srgbClr val="333333"/>
                </a:solidFill>
              </a:rPr>
              <a:t>WHEN</a:t>
            </a:r>
          </a:p>
        </p:txBody>
      </p:sp>
      <p:sp>
        <p:nvSpPr>
          <p:cNvPr id="19" name="Rectangle 18">
            <a:extLst>
              <a:ext uri="{FF2B5EF4-FFF2-40B4-BE49-F238E27FC236}">
                <a16:creationId xmlns:a16="http://schemas.microsoft.com/office/drawing/2014/main" id="{2908354D-B7F2-8B45-9109-5434F48B71C5}"/>
              </a:ext>
            </a:extLst>
          </p:cNvPr>
          <p:cNvSpPr/>
          <p:nvPr/>
        </p:nvSpPr>
        <p:spPr>
          <a:xfrm>
            <a:off x="2119899" y="3155977"/>
            <a:ext cx="6096000" cy="830997"/>
          </a:xfrm>
          <a:prstGeom prst="rect">
            <a:avLst/>
          </a:prstGeom>
        </p:spPr>
        <p:txBody>
          <a:bodyPr>
            <a:spAutoFit/>
          </a:bodyPr>
          <a:lstStyle/>
          <a:p>
            <a:r>
              <a:rPr lang="en-US" sz="2400" dirty="0"/>
              <a:t>March 1 through September 30, 2021          (and beyond!)</a:t>
            </a:r>
          </a:p>
        </p:txBody>
      </p:sp>
      <p:pic>
        <p:nvPicPr>
          <p:cNvPr id="11" name="Picture 10">
            <a:extLst>
              <a:ext uri="{FF2B5EF4-FFF2-40B4-BE49-F238E27FC236}">
                <a16:creationId xmlns:a16="http://schemas.microsoft.com/office/drawing/2014/main" id="{271AA15C-EAA1-0040-ABB3-918BC2057A9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30" y="4684877"/>
            <a:ext cx="1097280" cy="1097280"/>
          </a:xfrm>
          <a:prstGeom prst="rect">
            <a:avLst/>
          </a:prstGeom>
        </p:spPr>
      </p:pic>
      <p:sp>
        <p:nvSpPr>
          <p:cNvPr id="23" name="Rectangle 22">
            <a:extLst>
              <a:ext uri="{FF2B5EF4-FFF2-40B4-BE49-F238E27FC236}">
                <a16:creationId xmlns:a16="http://schemas.microsoft.com/office/drawing/2014/main" id="{13CE5787-48D1-D042-AFC1-48D3E2717300}"/>
              </a:ext>
            </a:extLst>
          </p:cNvPr>
          <p:cNvSpPr/>
          <p:nvPr/>
        </p:nvSpPr>
        <p:spPr>
          <a:xfrm>
            <a:off x="662730" y="5752501"/>
            <a:ext cx="1097280" cy="461665"/>
          </a:xfrm>
          <a:prstGeom prst="rect">
            <a:avLst/>
          </a:prstGeom>
        </p:spPr>
        <p:txBody>
          <a:bodyPr wrap="square">
            <a:spAutoFit/>
          </a:bodyPr>
          <a:lstStyle/>
          <a:p>
            <a:pPr algn="ctr"/>
            <a:r>
              <a:rPr lang="en-US" sz="2400" dirty="0">
                <a:solidFill>
                  <a:srgbClr val="333333"/>
                </a:solidFill>
              </a:rPr>
              <a:t>GOALS</a:t>
            </a:r>
          </a:p>
        </p:txBody>
      </p:sp>
      <p:sp>
        <p:nvSpPr>
          <p:cNvPr id="3" name="Content Placeholder 2">
            <a:extLst>
              <a:ext uri="{FF2B5EF4-FFF2-40B4-BE49-F238E27FC236}">
                <a16:creationId xmlns:a16="http://schemas.microsoft.com/office/drawing/2014/main" id="{A4FFDA91-FA77-4A99-9B4A-E5DC121670C7}"/>
              </a:ext>
            </a:extLst>
          </p:cNvPr>
          <p:cNvSpPr>
            <a:spLocks noGrp="1"/>
          </p:cNvSpPr>
          <p:nvPr>
            <p:ph idx="1"/>
          </p:nvPr>
        </p:nvSpPr>
        <p:spPr>
          <a:xfrm>
            <a:off x="2119899" y="4473937"/>
            <a:ext cx="8621406" cy="2384063"/>
          </a:xfrm>
        </p:spPr>
        <p:txBody>
          <a:bodyPr>
            <a:noAutofit/>
          </a:bodyPr>
          <a:lstStyle/>
          <a:p>
            <a:pPr>
              <a:lnSpc>
                <a:spcPct val="100000"/>
              </a:lnSpc>
              <a:spcBef>
                <a:spcPts val="600"/>
              </a:spcBef>
              <a:buClr>
                <a:schemeClr val="accent2"/>
              </a:buClr>
            </a:pPr>
            <a:r>
              <a:rPr lang="en-US" sz="2400" dirty="0"/>
              <a:t>Enroll women Veterans mainly through </a:t>
            </a:r>
            <a:r>
              <a:rPr lang="en-US" sz="2400" b="1" dirty="0"/>
              <a:t>mvp.va.gov </a:t>
            </a:r>
          </a:p>
          <a:p>
            <a:pPr>
              <a:lnSpc>
                <a:spcPct val="100000"/>
              </a:lnSpc>
              <a:spcBef>
                <a:spcPts val="600"/>
              </a:spcBef>
              <a:buClr>
                <a:schemeClr val="accent2"/>
              </a:buClr>
            </a:pPr>
            <a:r>
              <a:rPr lang="en-US" sz="2400" dirty="0"/>
              <a:t>Increase enrollment among younger women (under 40) and women from diverse racial/ethnic groups</a:t>
            </a:r>
          </a:p>
          <a:p>
            <a:pPr>
              <a:lnSpc>
                <a:spcPct val="100000"/>
              </a:lnSpc>
              <a:spcBef>
                <a:spcPts val="600"/>
              </a:spcBef>
              <a:buClr>
                <a:schemeClr val="accent2"/>
              </a:buClr>
            </a:pPr>
            <a:r>
              <a:rPr lang="en-US" sz="2400" dirty="0"/>
              <a:t>Increase awareness of MVP among women Veterans, advocates, and other stakeholders</a:t>
            </a:r>
          </a:p>
        </p:txBody>
      </p:sp>
    </p:spTree>
    <p:extLst>
      <p:ext uri="{BB962C8B-B14F-4D97-AF65-F5344CB8AC3E}">
        <p14:creationId xmlns:p14="http://schemas.microsoft.com/office/powerpoint/2010/main" val="287997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D252-4EAC-4E7D-BBC7-D7C7217C1920}"/>
              </a:ext>
            </a:extLst>
          </p:cNvPr>
          <p:cNvSpPr>
            <a:spLocks noGrp="1"/>
          </p:cNvSpPr>
          <p:nvPr>
            <p:ph type="title"/>
          </p:nvPr>
        </p:nvSpPr>
        <p:spPr>
          <a:xfrm>
            <a:off x="279864" y="365126"/>
            <a:ext cx="10230713" cy="800484"/>
          </a:xfrm>
        </p:spPr>
        <p:txBody>
          <a:bodyPr>
            <a:normAutofit fontScale="90000"/>
          </a:bodyPr>
          <a:lstStyle/>
          <a:p>
            <a:r>
              <a:rPr lang="en-US" dirty="0"/>
              <a:t>Results: March 1, 2021 – September 2021</a:t>
            </a:r>
          </a:p>
        </p:txBody>
      </p:sp>
      <p:sp>
        <p:nvSpPr>
          <p:cNvPr id="3" name="TextBox 2" descr="Results March 1 to September 2021">
            <a:extLst>
              <a:ext uri="{FF2B5EF4-FFF2-40B4-BE49-F238E27FC236}">
                <a16:creationId xmlns:a16="http://schemas.microsoft.com/office/drawing/2014/main" id="{E8AB39BE-78F8-4134-BEF5-B6FC184606BF}"/>
              </a:ext>
            </a:extLst>
          </p:cNvPr>
          <p:cNvSpPr txBox="1"/>
          <p:nvPr/>
        </p:nvSpPr>
        <p:spPr>
          <a:xfrm>
            <a:off x="884692" y="1711928"/>
            <a:ext cx="5002728" cy="707886"/>
          </a:xfrm>
          <a:prstGeom prst="rect">
            <a:avLst/>
          </a:prstGeom>
          <a:noFill/>
        </p:spPr>
        <p:txBody>
          <a:bodyPr wrap="square" rtlCol="0">
            <a:spAutoFit/>
          </a:bodyPr>
          <a:lstStyle/>
          <a:p>
            <a:r>
              <a:rPr lang="en-US" sz="2000" dirty="0"/>
              <a:t>Between November 2019 and February 2021: </a:t>
            </a:r>
          </a:p>
          <a:p>
            <a:r>
              <a:rPr lang="en-US" sz="2000" b="1" dirty="0"/>
              <a:t>1,057 women enrolled online</a:t>
            </a:r>
          </a:p>
        </p:txBody>
      </p:sp>
      <p:pic>
        <p:nvPicPr>
          <p:cNvPr id="7" name="Content Placeholder 6" descr="Results March 1 to September 2021">
            <a:extLst>
              <a:ext uri="{FF2B5EF4-FFF2-40B4-BE49-F238E27FC236}">
                <a16:creationId xmlns:a16="http://schemas.microsoft.com/office/drawing/2014/main" id="{FE939997-0696-C349-A4E6-ADCD0E281C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5900" r="-4170" b="35854"/>
          <a:stretch/>
        </p:blipFill>
        <p:spPr>
          <a:xfrm>
            <a:off x="884692" y="2642839"/>
            <a:ext cx="5211308" cy="2286001"/>
          </a:xfrm>
        </p:spPr>
      </p:pic>
      <p:sp>
        <p:nvSpPr>
          <p:cNvPr id="9" name="TextBox 8" descr="Results March 1 to September 2021">
            <a:extLst>
              <a:ext uri="{FF2B5EF4-FFF2-40B4-BE49-F238E27FC236}">
                <a16:creationId xmlns:a16="http://schemas.microsoft.com/office/drawing/2014/main" id="{14911F9E-8A2A-4C9F-8D6D-554738F73082}"/>
              </a:ext>
            </a:extLst>
          </p:cNvPr>
          <p:cNvSpPr txBox="1"/>
          <p:nvPr/>
        </p:nvSpPr>
        <p:spPr>
          <a:xfrm>
            <a:off x="6616814" y="1627176"/>
            <a:ext cx="5002728" cy="1015663"/>
          </a:xfrm>
          <a:prstGeom prst="rect">
            <a:avLst/>
          </a:prstGeom>
          <a:noFill/>
        </p:spPr>
        <p:txBody>
          <a:bodyPr wrap="square" rtlCol="0">
            <a:spAutoFit/>
          </a:bodyPr>
          <a:lstStyle/>
          <a:p>
            <a:r>
              <a:rPr lang="en-US" sz="2000" dirty="0"/>
              <a:t>Between March 2021and September 2021: </a:t>
            </a:r>
          </a:p>
          <a:p>
            <a:r>
              <a:rPr lang="en-US" sz="2000" b="1" dirty="0"/>
              <a:t>2,493 women enrolled online and 1,840 in person = 4,333 </a:t>
            </a:r>
          </a:p>
        </p:txBody>
      </p:sp>
      <p:grpSp>
        <p:nvGrpSpPr>
          <p:cNvPr id="5" name="Group 4" descr="Results March 1 to September 2021">
            <a:extLst>
              <a:ext uri="{FF2B5EF4-FFF2-40B4-BE49-F238E27FC236}">
                <a16:creationId xmlns:a16="http://schemas.microsoft.com/office/drawing/2014/main" id="{3F770A98-46D5-496B-9C08-939438605BF6}"/>
              </a:ext>
            </a:extLst>
          </p:cNvPr>
          <p:cNvGrpSpPr/>
          <p:nvPr/>
        </p:nvGrpSpPr>
        <p:grpSpPr>
          <a:xfrm>
            <a:off x="6490631" y="2642839"/>
            <a:ext cx="5233201" cy="1508370"/>
            <a:chOff x="6490631" y="2642839"/>
            <a:chExt cx="5233201" cy="1508370"/>
          </a:xfrm>
        </p:grpSpPr>
        <p:pic>
          <p:nvPicPr>
            <p:cNvPr id="4" name="Content Placeholder 6" descr="Icon&#10;&#10;Description automatically generated">
              <a:extLst>
                <a:ext uri="{FF2B5EF4-FFF2-40B4-BE49-F238E27FC236}">
                  <a16:creationId xmlns:a16="http://schemas.microsoft.com/office/drawing/2014/main" id="{64DE6ABB-CA31-43B8-8BCE-48365F357919}"/>
                </a:ext>
              </a:extLst>
            </p:cNvPr>
            <p:cNvPicPr>
              <a:picLocks noChangeAspect="1"/>
            </p:cNvPicPr>
            <p:nvPr/>
          </p:nvPicPr>
          <p:blipFill rotWithShape="1">
            <a:blip r:embed="rId3">
              <a:extLst>
                <a:ext uri="{28A0092B-C50C-407E-A947-70E740481C1C}">
                  <a14:useLocalDpi xmlns:a14="http://schemas.microsoft.com/office/drawing/2010/main" val="0"/>
                </a:ext>
              </a:extLst>
            </a:blip>
            <a:srcRect t="85060" r="81723"/>
            <a:stretch/>
          </p:blipFill>
          <p:spPr>
            <a:xfrm>
              <a:off x="6490631" y="3443323"/>
              <a:ext cx="914372" cy="707886"/>
            </a:xfrm>
            <a:prstGeom prst="rect">
              <a:avLst/>
            </a:prstGeom>
          </p:spPr>
        </p:pic>
        <p:pic>
          <p:nvPicPr>
            <p:cNvPr id="8" name="Content Placeholder 6" descr="Icon&#10;&#10;Description automatically generated">
              <a:extLst>
                <a:ext uri="{FF2B5EF4-FFF2-40B4-BE49-F238E27FC236}">
                  <a16:creationId xmlns:a16="http://schemas.microsoft.com/office/drawing/2014/main" id="{BE671F67-81CB-4A25-9968-6301E24083C3}"/>
                </a:ext>
              </a:extLst>
            </p:cNvPr>
            <p:cNvPicPr>
              <a:picLocks noChangeAspect="1"/>
            </p:cNvPicPr>
            <p:nvPr/>
          </p:nvPicPr>
          <p:blipFill rotWithShape="1">
            <a:blip r:embed="rId3">
              <a:extLst>
                <a:ext uri="{28A0092B-C50C-407E-A947-70E740481C1C}">
                  <a14:useLocalDpi xmlns:a14="http://schemas.microsoft.com/office/drawing/2010/main" val="0"/>
                </a:ext>
              </a:extLst>
            </a:blip>
            <a:srcRect l="-1" t="15900" r="-4170" b="67206"/>
            <a:stretch/>
          </p:blipFill>
          <p:spPr>
            <a:xfrm>
              <a:off x="6512524" y="2642839"/>
              <a:ext cx="5211308" cy="800484"/>
            </a:xfrm>
            <a:prstGeom prst="rect">
              <a:avLst/>
            </a:prstGeom>
          </p:spPr>
        </p:pic>
      </p:grpSp>
      <p:sp>
        <p:nvSpPr>
          <p:cNvPr id="10" name="TextBox 9">
            <a:extLst>
              <a:ext uri="{FF2B5EF4-FFF2-40B4-BE49-F238E27FC236}">
                <a16:creationId xmlns:a16="http://schemas.microsoft.com/office/drawing/2014/main" id="{853F0CB4-3D2A-4658-B418-6AB852371678}"/>
              </a:ext>
            </a:extLst>
          </p:cNvPr>
          <p:cNvSpPr txBox="1"/>
          <p:nvPr/>
        </p:nvSpPr>
        <p:spPr>
          <a:xfrm>
            <a:off x="3906869" y="4920552"/>
            <a:ext cx="5211309" cy="1753672"/>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u="sng" dirty="0">
                <a:solidFill>
                  <a:schemeClr val="tx1"/>
                </a:solidFill>
              </a:rPr>
              <a:t>Prior to campaign</a:t>
            </a:r>
            <a:r>
              <a:rPr lang="en-US" sz="2000" dirty="0">
                <a:solidFill>
                  <a:schemeClr val="tx1"/>
                </a:solidFill>
              </a:rPr>
              <a:t>, women comprised</a:t>
            </a:r>
            <a:r>
              <a:rPr lang="en-US" sz="2400" b="1" dirty="0">
                <a:solidFill>
                  <a:schemeClr val="accent6">
                    <a:lumMod val="60000"/>
                    <a:lumOff val="40000"/>
                  </a:schemeClr>
                </a:solidFill>
              </a:rPr>
              <a:t> ~15%</a:t>
            </a:r>
            <a:r>
              <a:rPr lang="en-US" sz="2000" dirty="0">
                <a:solidFill>
                  <a:schemeClr val="tx1"/>
                </a:solidFill>
              </a:rPr>
              <a:t> of all online enrollees.</a:t>
            </a:r>
          </a:p>
          <a:p>
            <a:pPr algn="ctr"/>
            <a:endParaRPr lang="en-US" sz="900" dirty="0">
              <a:solidFill>
                <a:schemeClr val="tx1"/>
              </a:solidFill>
            </a:endParaRPr>
          </a:p>
          <a:p>
            <a:pPr algn="ctr"/>
            <a:r>
              <a:rPr lang="en-US" sz="2000" u="sng" dirty="0">
                <a:solidFill>
                  <a:schemeClr val="tx1"/>
                </a:solidFill>
              </a:rPr>
              <a:t>During the campaign</a:t>
            </a:r>
            <a:r>
              <a:rPr lang="en-US" sz="2000" dirty="0">
                <a:solidFill>
                  <a:schemeClr val="tx1"/>
                </a:solidFill>
              </a:rPr>
              <a:t>, women comprised </a:t>
            </a:r>
            <a:r>
              <a:rPr lang="en-US" sz="2400" b="1" dirty="0">
                <a:solidFill>
                  <a:schemeClr val="accent6">
                    <a:lumMod val="60000"/>
                    <a:lumOff val="40000"/>
                  </a:schemeClr>
                </a:solidFill>
              </a:rPr>
              <a:t>over</a:t>
            </a:r>
            <a:r>
              <a:rPr lang="en-US" sz="2000" dirty="0">
                <a:solidFill>
                  <a:schemeClr val="tx1"/>
                </a:solidFill>
              </a:rPr>
              <a:t> </a:t>
            </a:r>
            <a:r>
              <a:rPr lang="en-US" sz="2400" b="1" dirty="0">
                <a:solidFill>
                  <a:schemeClr val="accent6">
                    <a:lumMod val="60000"/>
                    <a:lumOff val="40000"/>
                  </a:schemeClr>
                </a:solidFill>
              </a:rPr>
              <a:t>50%</a:t>
            </a:r>
            <a:r>
              <a:rPr lang="en-US" sz="2000" dirty="0">
                <a:solidFill>
                  <a:schemeClr val="tx1"/>
                </a:solidFill>
              </a:rPr>
              <a:t> of all online enrollees.</a:t>
            </a:r>
            <a:endParaRPr lang="en-US" sz="1400" dirty="0">
              <a:solidFill>
                <a:schemeClr val="tx1"/>
              </a:solidFill>
            </a:endParaRPr>
          </a:p>
        </p:txBody>
      </p:sp>
    </p:spTree>
    <p:extLst>
      <p:ext uri="{BB962C8B-B14F-4D97-AF65-F5344CB8AC3E}">
        <p14:creationId xmlns:p14="http://schemas.microsoft.com/office/powerpoint/2010/main" val="211738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2373-AC81-401A-8E68-687FA2351A46}"/>
              </a:ext>
            </a:extLst>
          </p:cNvPr>
          <p:cNvSpPr>
            <a:spLocks noGrp="1"/>
          </p:cNvSpPr>
          <p:nvPr>
            <p:ph type="title"/>
          </p:nvPr>
        </p:nvSpPr>
        <p:spPr>
          <a:xfrm>
            <a:off x="279863" y="590884"/>
            <a:ext cx="10230713" cy="800484"/>
          </a:xfrm>
        </p:spPr>
        <p:txBody>
          <a:bodyPr>
            <a:normAutofit fontScale="90000"/>
          </a:bodyPr>
          <a:lstStyle/>
          <a:p>
            <a:r>
              <a:rPr lang="en-US" dirty="0"/>
              <a:t>Demographic distribution before and after March 1, 2021</a:t>
            </a:r>
          </a:p>
        </p:txBody>
      </p:sp>
      <p:sp>
        <p:nvSpPr>
          <p:cNvPr id="6" name="Content Placeholder 5">
            <a:extLst>
              <a:ext uri="{FF2B5EF4-FFF2-40B4-BE49-F238E27FC236}">
                <a16:creationId xmlns:a16="http://schemas.microsoft.com/office/drawing/2014/main" id="{9FE3AC40-C767-4F3F-BECD-530DFB614FE9}"/>
              </a:ext>
            </a:extLst>
          </p:cNvPr>
          <p:cNvSpPr txBox="1">
            <a:spLocks noGrp="1"/>
          </p:cNvSpPr>
          <p:nvPr>
            <p:ph idx="1"/>
          </p:nvPr>
        </p:nvSpPr>
        <p:spPr>
          <a:xfrm>
            <a:off x="1624161" y="1740116"/>
            <a:ext cx="2717988" cy="369332"/>
          </a:xfrm>
          <a:prstGeom prst="rect">
            <a:avLst/>
          </a:prstGeom>
          <a:noFill/>
        </p:spPr>
        <p:txBody>
          <a:bodyPr wrap="none" rtlCol="0">
            <a:spAutoFit/>
          </a:bodyPr>
          <a:lstStyle/>
          <a:p>
            <a:pPr marL="0" indent="0">
              <a:buNone/>
            </a:pPr>
            <a:r>
              <a:rPr lang="en-US" sz="2000" dirty="0"/>
              <a:t>Race of online enrollees</a:t>
            </a:r>
          </a:p>
        </p:txBody>
      </p:sp>
      <p:pic>
        <p:nvPicPr>
          <p:cNvPr id="4" name="Picture 3" descr="Chart race online enrolees">
            <a:extLst>
              <a:ext uri="{FF2B5EF4-FFF2-40B4-BE49-F238E27FC236}">
                <a16:creationId xmlns:a16="http://schemas.microsoft.com/office/drawing/2014/main" id="{83E77270-A304-400B-9BE3-BE0FF8801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91" y="2363399"/>
            <a:ext cx="4824129" cy="2515875"/>
          </a:xfrm>
          <a:prstGeom prst="rect">
            <a:avLst/>
          </a:prstGeom>
        </p:spPr>
      </p:pic>
      <p:pic>
        <p:nvPicPr>
          <p:cNvPr id="5" name="Picture 4">
            <a:extLst>
              <a:ext uri="{FF2B5EF4-FFF2-40B4-BE49-F238E27FC236}">
                <a16:creationId xmlns:a16="http://schemas.microsoft.com/office/drawing/2014/main" id="{29DAFD20-F6A6-4989-A94F-2652EA57BB4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886" y="2363399"/>
            <a:ext cx="2819400" cy="1587500"/>
          </a:xfrm>
          <a:prstGeom prst="rect">
            <a:avLst/>
          </a:prstGeom>
        </p:spPr>
      </p:pic>
      <p:sp>
        <p:nvSpPr>
          <p:cNvPr id="8" name="TextBox 7">
            <a:extLst>
              <a:ext uri="{FF2B5EF4-FFF2-40B4-BE49-F238E27FC236}">
                <a16:creationId xmlns:a16="http://schemas.microsoft.com/office/drawing/2014/main" id="{092157E1-7E51-4B03-801C-98986AD6C05F}"/>
              </a:ext>
            </a:extLst>
          </p:cNvPr>
          <p:cNvSpPr txBox="1"/>
          <p:nvPr/>
        </p:nvSpPr>
        <p:spPr>
          <a:xfrm>
            <a:off x="6815481" y="1724727"/>
            <a:ext cx="2636427" cy="400110"/>
          </a:xfrm>
          <a:prstGeom prst="rect">
            <a:avLst/>
          </a:prstGeom>
          <a:noFill/>
        </p:spPr>
        <p:txBody>
          <a:bodyPr wrap="none" rtlCol="0">
            <a:spAutoFit/>
          </a:bodyPr>
          <a:lstStyle/>
          <a:p>
            <a:r>
              <a:rPr lang="en-US" sz="2000" dirty="0"/>
              <a:t>Age of online enrollees</a:t>
            </a:r>
          </a:p>
        </p:txBody>
      </p:sp>
      <p:pic>
        <p:nvPicPr>
          <p:cNvPr id="7" name="Picture 6" descr="Age of online enrollees">
            <a:extLst>
              <a:ext uri="{FF2B5EF4-FFF2-40B4-BE49-F238E27FC236}">
                <a16:creationId xmlns:a16="http://schemas.microsoft.com/office/drawing/2014/main" id="{7C4C611B-B56B-443D-8F3D-1CF2EF458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524" y="2363399"/>
            <a:ext cx="4836342" cy="2418171"/>
          </a:xfrm>
          <a:prstGeom prst="rect">
            <a:avLst/>
          </a:prstGeom>
        </p:spPr>
      </p:pic>
      <p:pic>
        <p:nvPicPr>
          <p:cNvPr id="9" name="Picture 8">
            <a:extLst>
              <a:ext uri="{FF2B5EF4-FFF2-40B4-BE49-F238E27FC236}">
                <a16:creationId xmlns:a16="http://schemas.microsoft.com/office/drawing/2014/main" id="{427E963B-A6B8-45D5-AB03-C542C30D391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163" y="5420242"/>
            <a:ext cx="1910199" cy="647807"/>
          </a:xfrm>
          <a:prstGeom prst="rect">
            <a:avLst/>
          </a:prstGeom>
        </p:spPr>
      </p:pic>
      <p:sp>
        <p:nvSpPr>
          <p:cNvPr id="3" name="TextBox 2">
            <a:extLst>
              <a:ext uri="{FF2B5EF4-FFF2-40B4-BE49-F238E27FC236}">
                <a16:creationId xmlns:a16="http://schemas.microsoft.com/office/drawing/2014/main" id="{6F848C37-8800-4D66-BCCD-89AB28CD0117}"/>
              </a:ext>
            </a:extLst>
          </p:cNvPr>
          <p:cNvSpPr txBox="1"/>
          <p:nvPr/>
        </p:nvSpPr>
        <p:spPr>
          <a:xfrm>
            <a:off x="7617532" y="6449862"/>
            <a:ext cx="3668752" cy="307777"/>
          </a:xfrm>
          <a:prstGeom prst="rect">
            <a:avLst/>
          </a:prstGeom>
          <a:noFill/>
        </p:spPr>
        <p:txBody>
          <a:bodyPr wrap="square" rtlCol="0">
            <a:spAutoFit/>
          </a:bodyPr>
          <a:lstStyle/>
          <a:p>
            <a:r>
              <a:rPr lang="en-US" sz="1400" dirty="0"/>
              <a:t>*Data reflects campaign through August only</a:t>
            </a:r>
          </a:p>
        </p:txBody>
      </p:sp>
    </p:spTree>
    <p:extLst>
      <p:ext uri="{BB962C8B-B14F-4D97-AF65-F5344CB8AC3E}">
        <p14:creationId xmlns:p14="http://schemas.microsoft.com/office/powerpoint/2010/main" val="56251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7742D35-14E1-4374-970C-DCB306856B11}"/>
              </a:ext>
            </a:extLst>
          </p:cNvPr>
          <p:cNvSpPr>
            <a:spLocks noGrp="1"/>
          </p:cNvSpPr>
          <p:nvPr>
            <p:ph type="title"/>
          </p:nvPr>
        </p:nvSpPr>
        <p:spPr/>
        <p:txBody>
          <a:bodyPr>
            <a:normAutofit fontScale="90000"/>
          </a:bodyPr>
          <a:lstStyle/>
          <a:p>
            <a:r>
              <a:rPr lang="en-US" dirty="0"/>
              <a:t>What’s next?  The March to 1M and beyond</a:t>
            </a:r>
          </a:p>
        </p:txBody>
      </p:sp>
      <p:sp>
        <p:nvSpPr>
          <p:cNvPr id="17" name="Content Placeholder 16">
            <a:extLst>
              <a:ext uri="{FF2B5EF4-FFF2-40B4-BE49-F238E27FC236}">
                <a16:creationId xmlns:a16="http://schemas.microsoft.com/office/drawing/2014/main" id="{20548BBB-301B-433B-818F-4557CBCF8160}"/>
              </a:ext>
            </a:extLst>
          </p:cNvPr>
          <p:cNvSpPr>
            <a:spLocks noGrp="1"/>
          </p:cNvSpPr>
          <p:nvPr>
            <p:ph idx="1"/>
          </p:nvPr>
        </p:nvSpPr>
        <p:spPr>
          <a:xfrm>
            <a:off x="279864" y="1296237"/>
            <a:ext cx="5585756" cy="5295756"/>
          </a:xfrm>
        </p:spPr>
        <p:txBody>
          <a:bodyPr/>
          <a:lstStyle/>
          <a:p>
            <a:r>
              <a:rPr lang="en-US" dirty="0"/>
              <a:t>Continued focus on increasing diversity including women, younger Veterans, and other underrepresented populations</a:t>
            </a:r>
          </a:p>
          <a:p>
            <a:r>
              <a:rPr lang="en-US" dirty="0"/>
              <a:t>Goal to reach the 1M by Veterans Day 2022 </a:t>
            </a:r>
          </a:p>
          <a:p>
            <a:r>
              <a:rPr lang="en-US" dirty="0"/>
              <a:t>Expand access to MVP data to more researchers</a:t>
            </a:r>
          </a:p>
          <a:p>
            <a:endParaRPr lang="en-US" dirty="0"/>
          </a:p>
          <a:p>
            <a:endParaRPr lang="en-US" dirty="0"/>
          </a:p>
        </p:txBody>
      </p:sp>
      <p:pic>
        <p:nvPicPr>
          <p:cNvPr id="18" name="Picture 17" descr="We can do it">
            <a:extLst>
              <a:ext uri="{FF2B5EF4-FFF2-40B4-BE49-F238E27FC236}">
                <a16:creationId xmlns:a16="http://schemas.microsoft.com/office/drawing/2014/main" id="{1DA10A2A-8853-4F10-932A-9201EE5900B3}"/>
              </a:ext>
            </a:extLst>
          </p:cNvPr>
          <p:cNvPicPr>
            <a:picLocks noChangeAspect="1"/>
          </p:cNvPicPr>
          <p:nvPr/>
        </p:nvPicPr>
        <p:blipFill>
          <a:blip r:embed="rId2"/>
          <a:stretch>
            <a:fillRect/>
          </a:stretch>
        </p:blipFill>
        <p:spPr>
          <a:xfrm>
            <a:off x="6096000" y="1197118"/>
            <a:ext cx="4313328" cy="5295756"/>
          </a:xfrm>
          <a:prstGeom prst="rect">
            <a:avLst/>
          </a:prstGeom>
        </p:spPr>
      </p:pic>
    </p:spTree>
    <p:extLst>
      <p:ext uri="{BB962C8B-B14F-4D97-AF65-F5344CB8AC3E}">
        <p14:creationId xmlns:p14="http://schemas.microsoft.com/office/powerpoint/2010/main" val="233939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7CFA-B9B5-0342-9D42-1E7B2E891075}"/>
              </a:ext>
            </a:extLst>
          </p:cNvPr>
          <p:cNvSpPr>
            <a:spLocks noGrp="1"/>
          </p:cNvSpPr>
          <p:nvPr>
            <p:ph type="title"/>
          </p:nvPr>
        </p:nvSpPr>
        <p:spPr>
          <a:xfrm>
            <a:off x="383633" y="406439"/>
            <a:ext cx="6517915" cy="804672"/>
          </a:xfrm>
        </p:spPr>
        <p:txBody>
          <a:bodyPr anchor="ctr">
            <a:normAutofit/>
          </a:bodyPr>
          <a:lstStyle/>
          <a:p>
            <a:r>
              <a:rPr lang="en-US" dirty="0"/>
              <a:t>How you can help</a:t>
            </a:r>
          </a:p>
        </p:txBody>
      </p:sp>
      <p:sp>
        <p:nvSpPr>
          <p:cNvPr id="4" name="Text Placeholder 3">
            <a:extLst>
              <a:ext uri="{FF2B5EF4-FFF2-40B4-BE49-F238E27FC236}">
                <a16:creationId xmlns:a16="http://schemas.microsoft.com/office/drawing/2014/main" id="{E71EAADA-4283-2B4B-9ADF-8ED54475E3A6}"/>
              </a:ext>
            </a:extLst>
          </p:cNvPr>
          <p:cNvSpPr>
            <a:spLocks noGrp="1"/>
          </p:cNvSpPr>
          <p:nvPr>
            <p:ph type="body" sz="quarter" idx="12"/>
          </p:nvPr>
        </p:nvSpPr>
        <p:spPr>
          <a:xfrm>
            <a:off x="383633" y="1357038"/>
            <a:ext cx="5712367" cy="5312352"/>
          </a:xfrm>
        </p:spPr>
        <p:txBody>
          <a:bodyPr>
            <a:normAutofit fontScale="92500" lnSpcReduction="10000"/>
          </a:bodyPr>
          <a:lstStyle/>
          <a:p>
            <a:pPr>
              <a:spcAft>
                <a:spcPts val="600"/>
              </a:spcAft>
            </a:pPr>
            <a:r>
              <a:rPr lang="en-US" b="1" dirty="0"/>
              <a:t>Use our </a:t>
            </a:r>
            <a:r>
              <a:rPr lang="en-US" b="1" dirty="0">
                <a:solidFill>
                  <a:srgbClr val="0070C0"/>
                </a:solidFill>
                <a:hlinkClick r:id="rId3">
                  <a:extLst>
                    <a:ext uri="{A12FA001-AC4F-418D-AE19-62706E023703}">
                      <ahyp:hlinkClr xmlns:ahyp="http://schemas.microsoft.com/office/drawing/2018/hyperlinkcolor" val="tx"/>
                    </a:ext>
                  </a:extLst>
                </a:hlinkClick>
              </a:rPr>
              <a:t>toolkit materials</a:t>
            </a:r>
            <a:r>
              <a:rPr lang="en-US" b="1" dirty="0">
                <a:solidFill>
                  <a:srgbClr val="0070C0"/>
                </a:solidFill>
              </a:rPr>
              <a:t> </a:t>
            </a:r>
            <a:r>
              <a:rPr lang="en-US" i="1" dirty="0"/>
              <a:t>(flyers, posters, one-pagers, FAQs, social media toolkits, digital ads for electronic screens, videos, articles)</a:t>
            </a:r>
            <a:endParaRPr lang="en-US" sz="2400" i="1" dirty="0">
              <a:solidFill>
                <a:srgbClr val="0070C0"/>
              </a:solidFill>
            </a:endParaRPr>
          </a:p>
          <a:p>
            <a:pPr>
              <a:spcAft>
                <a:spcPts val="600"/>
              </a:spcAft>
            </a:pPr>
            <a:r>
              <a:rPr lang="en-US" b="1" dirty="0"/>
              <a:t>Invite us to present or join for outreach events</a:t>
            </a:r>
          </a:p>
          <a:p>
            <a:pPr>
              <a:spcAft>
                <a:spcPts val="600"/>
              </a:spcAft>
            </a:pPr>
            <a:r>
              <a:rPr lang="en-US" b="1" dirty="0"/>
              <a:t>Share your story for our team to promote</a:t>
            </a:r>
            <a:r>
              <a:rPr lang="en-US" dirty="0"/>
              <a:t> </a:t>
            </a:r>
          </a:p>
          <a:p>
            <a:pPr>
              <a:spcAft>
                <a:spcPts val="600"/>
              </a:spcAft>
            </a:pPr>
            <a:r>
              <a:rPr lang="en-US" b="1" dirty="0"/>
              <a:t>Feature MVP in your outreach communications </a:t>
            </a:r>
            <a:r>
              <a:rPr lang="en-US" i="1" dirty="0"/>
              <a:t>(newsletters, emails, blogs, etc.)</a:t>
            </a:r>
            <a:endParaRPr lang="en-US" b="1" i="1" dirty="0"/>
          </a:p>
          <a:p>
            <a:pPr>
              <a:spcAft>
                <a:spcPts val="600"/>
              </a:spcAft>
            </a:pPr>
            <a:r>
              <a:rPr lang="en-US" b="1" dirty="0"/>
              <a:t>Post about MVP on social media </a:t>
            </a:r>
            <a:r>
              <a:rPr lang="en-US" i="1" dirty="0"/>
              <a:t>(see our social media content in the toolkit)</a:t>
            </a:r>
          </a:p>
        </p:txBody>
      </p:sp>
      <p:pic>
        <p:nvPicPr>
          <p:cNvPr id="3" name="Picture 2">
            <a:extLst>
              <a:ext uri="{FF2B5EF4-FFF2-40B4-BE49-F238E27FC236}">
                <a16:creationId xmlns:a16="http://schemas.microsoft.com/office/drawing/2014/main" id="{E2751E28-DF24-4AA3-957B-509B7042CD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01548" y="0"/>
            <a:ext cx="5290452" cy="6807361"/>
          </a:xfrm>
          <a:prstGeom prst="rect">
            <a:avLst/>
          </a:prstGeom>
        </p:spPr>
      </p:pic>
    </p:spTree>
    <p:extLst>
      <p:ext uri="{BB962C8B-B14F-4D97-AF65-F5344CB8AC3E}">
        <p14:creationId xmlns:p14="http://schemas.microsoft.com/office/powerpoint/2010/main" val="1994314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2373-AC81-401A-8E68-687FA2351A46}"/>
              </a:ext>
            </a:extLst>
          </p:cNvPr>
          <p:cNvSpPr>
            <a:spLocks noGrp="1"/>
          </p:cNvSpPr>
          <p:nvPr>
            <p:ph type="title"/>
          </p:nvPr>
        </p:nvSpPr>
        <p:spPr>
          <a:xfrm>
            <a:off x="279863" y="590884"/>
            <a:ext cx="10230713" cy="800484"/>
          </a:xfrm>
        </p:spPr>
        <p:txBody>
          <a:bodyPr>
            <a:normAutofit/>
          </a:bodyPr>
          <a:lstStyle/>
          <a:p>
            <a:r>
              <a:rPr lang="en-US" dirty="0"/>
              <a:t>We want to hear from you!</a:t>
            </a:r>
          </a:p>
        </p:txBody>
      </p:sp>
      <p:sp>
        <p:nvSpPr>
          <p:cNvPr id="11" name="TextBox 10">
            <a:extLst>
              <a:ext uri="{FF2B5EF4-FFF2-40B4-BE49-F238E27FC236}">
                <a16:creationId xmlns:a16="http://schemas.microsoft.com/office/drawing/2014/main" id="{07388C8B-7913-47A8-B18B-0DD89A26B712}"/>
              </a:ext>
            </a:extLst>
          </p:cNvPr>
          <p:cNvSpPr txBox="1"/>
          <p:nvPr/>
        </p:nvSpPr>
        <p:spPr>
          <a:xfrm>
            <a:off x="279863" y="1515647"/>
            <a:ext cx="6859973" cy="646331"/>
          </a:xfrm>
          <a:prstGeom prst="rect">
            <a:avLst/>
          </a:prstGeom>
          <a:noFill/>
        </p:spPr>
        <p:txBody>
          <a:bodyPr wrap="square" rtlCol="0">
            <a:spAutoFit/>
          </a:bodyPr>
          <a:lstStyle/>
          <a:p>
            <a:r>
              <a:rPr lang="en-US" dirty="0"/>
              <a:t>Please reach out if you have ideas for improving our content, outreach strategies or any other MVP communications</a:t>
            </a:r>
          </a:p>
        </p:txBody>
      </p:sp>
      <p:pic>
        <p:nvPicPr>
          <p:cNvPr id="1026" name="Picture 2" descr="Tell us what you think">
            <a:extLst>
              <a:ext uri="{FF2B5EF4-FFF2-40B4-BE49-F238E27FC236}">
                <a16:creationId xmlns:a16="http://schemas.microsoft.com/office/drawing/2014/main" id="{566B707B-03E4-45E8-B214-DC4E63F50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162" y="2409491"/>
            <a:ext cx="542925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5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51641-7D43-7043-9594-5063A68293DB}"/>
              </a:ext>
            </a:extLst>
          </p:cNvPr>
          <p:cNvSpPr>
            <a:spLocks noGrp="1"/>
          </p:cNvSpPr>
          <p:nvPr>
            <p:ph type="title"/>
          </p:nvPr>
        </p:nvSpPr>
        <p:spPr>
          <a:xfrm>
            <a:off x="838200" y="315310"/>
            <a:ext cx="10515600" cy="6242497"/>
          </a:xfrm>
        </p:spPr>
        <p:txBody>
          <a:bodyPr/>
          <a:lstStyle/>
          <a:p>
            <a:pPr>
              <a:spcAft>
                <a:spcPts val="1200"/>
              </a:spcAft>
            </a:pPr>
            <a:r>
              <a:rPr lang="en-US" dirty="0"/>
              <a:t>For More Information</a:t>
            </a:r>
            <a:br>
              <a:rPr lang="en-US" dirty="0"/>
            </a:br>
            <a:br>
              <a:rPr lang="en-US" sz="4000" dirty="0"/>
            </a:br>
            <a:r>
              <a:rPr lang="en-US" sz="4000" dirty="0"/>
              <a:t>Visit</a:t>
            </a:r>
            <a:r>
              <a:rPr lang="en-US" sz="4800" dirty="0">
                <a:latin typeface="Myriad Pro" panose="020B0503030403020204" pitchFamily="34" charset="0"/>
              </a:rPr>
              <a:t>:</a:t>
            </a:r>
            <a:br>
              <a:rPr lang="en-US" sz="4800" dirty="0">
                <a:latin typeface="Myriad Pro" panose="020B0503030403020204" pitchFamily="34" charset="0"/>
              </a:rPr>
            </a:br>
            <a:r>
              <a:rPr lang="en-US" sz="4800" b="1" dirty="0">
                <a:latin typeface="Myriad Pro" panose="020B0503030403020204" pitchFamily="34" charset="0"/>
              </a:rPr>
              <a:t>mvp.va.gov</a:t>
            </a:r>
            <a:br>
              <a:rPr lang="en-US" sz="4800" dirty="0">
                <a:latin typeface="Myriad Pro" panose="020B0503030403020204" pitchFamily="34" charset="0"/>
              </a:rPr>
            </a:br>
            <a:br>
              <a:rPr lang="en-US" sz="4800" dirty="0">
                <a:latin typeface="Myriad Pro" panose="020B0503030403020204" pitchFamily="34" charset="0"/>
              </a:rPr>
            </a:br>
            <a:r>
              <a:rPr lang="en-US" sz="4000" dirty="0"/>
              <a:t>Contact:</a:t>
            </a:r>
            <a:br>
              <a:rPr lang="en-US" sz="4800" dirty="0"/>
            </a:br>
            <a:r>
              <a:rPr lang="en-US" sz="4800" dirty="0">
                <a:hlinkClick r:id="rId3"/>
              </a:rPr>
              <a:t>Jennifer.Deen@va.gov</a:t>
            </a:r>
            <a:endParaRPr lang="en-US" strike="sngStrike" dirty="0">
              <a:latin typeface="+mn-lt"/>
            </a:endParaRPr>
          </a:p>
        </p:txBody>
      </p:sp>
    </p:spTree>
    <p:extLst>
      <p:ext uri="{BB962C8B-B14F-4D97-AF65-F5344CB8AC3E}">
        <p14:creationId xmlns:p14="http://schemas.microsoft.com/office/powerpoint/2010/main" val="3441077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7CFA-B9B5-0342-9D42-1E7B2E891075}"/>
              </a:ext>
            </a:extLst>
          </p:cNvPr>
          <p:cNvSpPr>
            <a:spLocks noGrp="1"/>
          </p:cNvSpPr>
          <p:nvPr>
            <p:ph type="title"/>
          </p:nvPr>
        </p:nvSpPr>
        <p:spPr>
          <a:xfrm>
            <a:off x="5108026" y="365126"/>
            <a:ext cx="6517915" cy="804672"/>
          </a:xfrm>
        </p:spPr>
        <p:txBody>
          <a:bodyPr anchor="ctr">
            <a:normAutofit/>
          </a:bodyPr>
          <a:lstStyle/>
          <a:p>
            <a:r>
              <a:rPr lang="en-US" sz="3600" dirty="0"/>
              <a:t>The Million Veteran Program</a:t>
            </a:r>
          </a:p>
        </p:txBody>
      </p:sp>
      <p:sp>
        <p:nvSpPr>
          <p:cNvPr id="4" name="Text Placeholder 3">
            <a:extLst>
              <a:ext uri="{FF2B5EF4-FFF2-40B4-BE49-F238E27FC236}">
                <a16:creationId xmlns:a16="http://schemas.microsoft.com/office/drawing/2014/main" id="{E71EAADA-4283-2B4B-9ADF-8ED54475E3A6}"/>
              </a:ext>
            </a:extLst>
          </p:cNvPr>
          <p:cNvSpPr>
            <a:spLocks noGrp="1"/>
          </p:cNvSpPr>
          <p:nvPr>
            <p:ph type="body" sz="quarter" idx="12"/>
          </p:nvPr>
        </p:nvSpPr>
        <p:spPr>
          <a:xfrm>
            <a:off x="5108027" y="1288474"/>
            <a:ext cx="6517915" cy="5312352"/>
          </a:xfrm>
        </p:spPr>
        <p:txBody>
          <a:bodyPr>
            <a:normAutofit/>
          </a:bodyPr>
          <a:lstStyle/>
          <a:p>
            <a:r>
              <a:rPr lang="en-US" dirty="0"/>
              <a:t>One of the world’s largest genetic research programs, with the goal to enroll </a:t>
            </a:r>
            <a:r>
              <a:rPr lang="en-US" b="1" dirty="0"/>
              <a:t>one million Veterans </a:t>
            </a:r>
            <a:r>
              <a:rPr lang="en-US" dirty="0"/>
              <a:t>by November 2022 (currently 850,000+ enrolled)</a:t>
            </a:r>
          </a:p>
          <a:p>
            <a:pPr>
              <a:spcBef>
                <a:spcPts val="2000"/>
              </a:spcBef>
            </a:pPr>
            <a:r>
              <a:rPr lang="en-US" dirty="0"/>
              <a:t>Collects genetic, military experience and exposure, lifestyle and health information from Veterans </a:t>
            </a:r>
          </a:p>
          <a:p>
            <a:pPr>
              <a:spcBef>
                <a:spcPts val="2000"/>
              </a:spcBef>
            </a:pPr>
            <a:r>
              <a:rPr lang="en-US" dirty="0"/>
              <a:t>Data is used to support research discoveries in the prevention, diagnosis and treatment of disease in Veterans</a:t>
            </a:r>
          </a:p>
        </p:txBody>
      </p:sp>
      <p:sp>
        <p:nvSpPr>
          <p:cNvPr id="5" name="Picture Placeholder 4">
            <a:extLst>
              <a:ext uri="{FF2B5EF4-FFF2-40B4-BE49-F238E27FC236}">
                <a16:creationId xmlns:a16="http://schemas.microsoft.com/office/drawing/2014/main" id="{DBE710B9-0BCD-7F42-8F60-A3C82734389B}"/>
              </a:ext>
              <a:ext uri="{C183D7F6-B498-43B3-948B-1728B52AA6E4}">
                <adec:decorative xmlns:adec="http://schemas.microsoft.com/office/drawing/2017/decorative" val="1"/>
              </a:ext>
            </a:extLst>
          </p:cNvPr>
          <p:cNvSpPr>
            <a:spLocks noGrp="1"/>
          </p:cNvSpPr>
          <p:nvPr>
            <p:ph type="pic" sz="quarter" idx="11"/>
          </p:nvPr>
        </p:nvSpPr>
        <p:spPr>
          <a:xfrm>
            <a:off x="1" y="0"/>
            <a:ext cx="4572000" cy="6858000"/>
          </a:xfrm>
        </p:spPr>
      </p:sp>
      <p:pic>
        <p:nvPicPr>
          <p:cNvPr id="7" name="Picture Placeholder 6">
            <a:extLst>
              <a:ext uri="{FF2B5EF4-FFF2-40B4-BE49-F238E27FC236}">
                <a16:creationId xmlns:a16="http://schemas.microsoft.com/office/drawing/2014/main" id="{90582717-C27F-B849-9FA2-D933A3B98B5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3001" r="3001"/>
          <a:stretch>
            <a:fillRect/>
          </a:stretch>
        </p:blipFill>
        <p:spPr>
          <a:xfrm>
            <a:off x="1" y="1"/>
            <a:ext cx="4572000" cy="6858000"/>
          </a:xfrm>
          <a:prstGeom prst="rect">
            <a:avLst/>
          </a:prstGeom>
          <a:noFill/>
        </p:spPr>
      </p:pic>
    </p:spTree>
    <p:extLst>
      <p:ext uri="{BB962C8B-B14F-4D97-AF65-F5344CB8AC3E}">
        <p14:creationId xmlns:p14="http://schemas.microsoft.com/office/powerpoint/2010/main" val="109334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D9F1-F746-49F2-889A-28C07AD6BE5F}"/>
              </a:ext>
            </a:extLst>
          </p:cNvPr>
          <p:cNvSpPr>
            <a:spLocks noGrp="1"/>
          </p:cNvSpPr>
          <p:nvPr>
            <p:ph type="title"/>
          </p:nvPr>
        </p:nvSpPr>
        <p:spPr>
          <a:xfrm>
            <a:off x="279863" y="365125"/>
            <a:ext cx="11617385" cy="1176403"/>
          </a:xfrm>
        </p:spPr>
        <p:txBody>
          <a:bodyPr>
            <a:normAutofit/>
          </a:bodyPr>
          <a:lstStyle/>
          <a:p>
            <a:r>
              <a:rPr lang="en-US" sz="6600" dirty="0"/>
              <a:t>We Make it Easy to Join</a:t>
            </a:r>
          </a:p>
        </p:txBody>
      </p:sp>
      <p:pic>
        <p:nvPicPr>
          <p:cNvPr id="1026" name="Picture 2" descr="Paper and pencil">
            <a:extLst>
              <a:ext uri="{FF2B5EF4-FFF2-40B4-BE49-F238E27FC236}">
                <a16:creationId xmlns:a16="http://schemas.microsoft.com/office/drawing/2014/main" id="{797BD07E-93B8-4920-AFC4-CB447550D599}"/>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136" r="11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B5B1633-D204-4E34-A268-2B10E8A20234}"/>
              </a:ext>
            </a:extLst>
          </p:cNvPr>
          <p:cNvSpPr>
            <a:spLocks noGrp="1"/>
          </p:cNvSpPr>
          <p:nvPr>
            <p:ph type="body" sz="quarter" idx="10"/>
          </p:nvPr>
        </p:nvSpPr>
        <p:spPr/>
        <p:txBody>
          <a:bodyPr/>
          <a:lstStyle/>
          <a:p>
            <a:r>
              <a:rPr lang="en-US" dirty="0"/>
              <a:t>Complete Consent Process</a:t>
            </a:r>
          </a:p>
        </p:txBody>
      </p:sp>
      <p:sp>
        <p:nvSpPr>
          <p:cNvPr id="4" name="Text Placeholder 3">
            <a:extLst>
              <a:ext uri="{FF2B5EF4-FFF2-40B4-BE49-F238E27FC236}">
                <a16:creationId xmlns:a16="http://schemas.microsoft.com/office/drawing/2014/main" id="{9A145B5B-79FA-4B8E-A4D6-97C3FE8BC779}"/>
              </a:ext>
            </a:extLst>
          </p:cNvPr>
          <p:cNvSpPr>
            <a:spLocks noGrp="1"/>
          </p:cNvSpPr>
          <p:nvPr>
            <p:ph type="body" sz="quarter" idx="11"/>
          </p:nvPr>
        </p:nvSpPr>
        <p:spPr>
          <a:xfrm>
            <a:off x="480291" y="5424308"/>
            <a:ext cx="3499657" cy="893445"/>
          </a:xfrm>
        </p:spPr>
        <p:txBody>
          <a:bodyPr/>
          <a:lstStyle/>
          <a:p>
            <a:pPr>
              <a:spcAft>
                <a:spcPts val="600"/>
              </a:spcAft>
            </a:pPr>
            <a:r>
              <a:rPr lang="en-US" i="1" dirty="0"/>
              <a:t>and allow access to health records.</a:t>
            </a:r>
          </a:p>
          <a:p>
            <a:r>
              <a:rPr lang="en-US" dirty="0"/>
              <a:t>This can be done online at </a:t>
            </a:r>
            <a:r>
              <a:rPr lang="en-US" b="1" dirty="0"/>
              <a:t>mvp.va.gov </a:t>
            </a:r>
            <a:r>
              <a:rPr lang="en-US" dirty="0"/>
              <a:t>or by calling 866-441-6075</a:t>
            </a:r>
          </a:p>
        </p:txBody>
      </p:sp>
      <p:pic>
        <p:nvPicPr>
          <p:cNvPr id="1028" name="Picture 4" descr="Calendar">
            <a:extLst>
              <a:ext uri="{FF2B5EF4-FFF2-40B4-BE49-F238E27FC236}">
                <a16:creationId xmlns:a16="http://schemas.microsoft.com/office/drawing/2014/main" id="{FB014693-0423-469C-BEB7-115944A650D5}"/>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948" r="194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636F2E84-C07A-408A-855E-4CF52A01776E}"/>
              </a:ext>
            </a:extLst>
          </p:cNvPr>
          <p:cNvSpPr>
            <a:spLocks noGrp="1"/>
          </p:cNvSpPr>
          <p:nvPr>
            <p:ph type="body" sz="quarter" idx="13"/>
          </p:nvPr>
        </p:nvSpPr>
        <p:spPr/>
        <p:txBody>
          <a:bodyPr/>
          <a:lstStyle/>
          <a:p>
            <a:r>
              <a:rPr lang="en-US" dirty="0"/>
              <a:t>Provide Blood Specimen</a:t>
            </a:r>
          </a:p>
        </p:txBody>
      </p:sp>
      <p:sp>
        <p:nvSpPr>
          <p:cNvPr id="7" name="Text Placeholder 6">
            <a:extLst>
              <a:ext uri="{FF2B5EF4-FFF2-40B4-BE49-F238E27FC236}">
                <a16:creationId xmlns:a16="http://schemas.microsoft.com/office/drawing/2014/main" id="{4213D4F8-9513-40C8-B5BF-52E5C2469F91}"/>
              </a:ext>
            </a:extLst>
          </p:cNvPr>
          <p:cNvSpPr>
            <a:spLocks noGrp="1"/>
          </p:cNvSpPr>
          <p:nvPr>
            <p:ph type="body" sz="quarter" idx="14"/>
          </p:nvPr>
        </p:nvSpPr>
        <p:spPr/>
        <p:txBody>
          <a:bodyPr/>
          <a:lstStyle/>
          <a:p>
            <a:pPr>
              <a:spcAft>
                <a:spcPts val="600"/>
              </a:spcAft>
            </a:pPr>
            <a:r>
              <a:rPr lang="en-US" i="1" dirty="0"/>
              <a:t>at the time of your visit </a:t>
            </a:r>
          </a:p>
          <a:p>
            <a:r>
              <a:rPr lang="en-US" dirty="0"/>
              <a:t>at a participating VA Healthcare Center</a:t>
            </a:r>
          </a:p>
        </p:txBody>
      </p:sp>
      <p:pic>
        <p:nvPicPr>
          <p:cNvPr id="1030" name="Picture 6" descr="Bicycle">
            <a:extLst>
              <a:ext uri="{FF2B5EF4-FFF2-40B4-BE49-F238E27FC236}">
                <a16:creationId xmlns:a16="http://schemas.microsoft.com/office/drawing/2014/main" id="{306CF2E4-0E1C-455A-8DB1-F8010B7292B6}"/>
              </a:ext>
            </a:extLst>
          </p:cNvPr>
          <p:cNvPicPr>
            <a:picLocks noGrp="1" noChangeAspect="1" noChangeArrowheads="1"/>
          </p:cNvPicPr>
          <p:nvPr>
            <p:ph type="pic" sz="quarter" idx="18"/>
          </p:nvPr>
        </p:nvPicPr>
        <p:blipFill rotWithShape="1">
          <a:blip r:embed="rId4">
            <a:extLst>
              <a:ext uri="{28A0092B-C50C-407E-A947-70E740481C1C}">
                <a14:useLocalDpi xmlns:a14="http://schemas.microsoft.com/office/drawing/2010/main" val="0"/>
              </a:ext>
            </a:extLst>
          </a:blip>
          <a:srcRect t="-32044" b="-2043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F8A9AAF5-5264-4F21-832D-DE8B31F25962}"/>
              </a:ext>
            </a:extLst>
          </p:cNvPr>
          <p:cNvSpPr>
            <a:spLocks noGrp="1"/>
          </p:cNvSpPr>
          <p:nvPr>
            <p:ph type="body" sz="quarter" idx="16"/>
          </p:nvPr>
        </p:nvSpPr>
        <p:spPr/>
        <p:txBody>
          <a:bodyPr/>
          <a:lstStyle/>
          <a:p>
            <a:r>
              <a:rPr lang="en-US" dirty="0"/>
              <a:t>Complete Surveys</a:t>
            </a:r>
          </a:p>
        </p:txBody>
      </p:sp>
      <p:sp>
        <p:nvSpPr>
          <p:cNvPr id="10" name="Text Placeholder 9">
            <a:extLst>
              <a:ext uri="{FF2B5EF4-FFF2-40B4-BE49-F238E27FC236}">
                <a16:creationId xmlns:a16="http://schemas.microsoft.com/office/drawing/2014/main" id="{E50190E8-2AA9-4A30-8489-32F91B744907}"/>
              </a:ext>
            </a:extLst>
          </p:cNvPr>
          <p:cNvSpPr>
            <a:spLocks noGrp="1"/>
          </p:cNvSpPr>
          <p:nvPr>
            <p:ph type="body" sz="quarter" idx="17"/>
          </p:nvPr>
        </p:nvSpPr>
        <p:spPr/>
        <p:txBody>
          <a:bodyPr/>
          <a:lstStyle/>
          <a:p>
            <a:pPr>
              <a:spcAft>
                <a:spcPts val="600"/>
              </a:spcAft>
            </a:pPr>
            <a:r>
              <a:rPr lang="en-US" i="1" dirty="0"/>
              <a:t>about health, lifestyle, and military experience.</a:t>
            </a:r>
          </a:p>
          <a:p>
            <a:r>
              <a:rPr lang="en-US" dirty="0"/>
              <a:t>These are either mailed to you or completed online at </a:t>
            </a:r>
            <a:r>
              <a:rPr lang="en-US" b="1" dirty="0" err="1"/>
              <a:t>mvp.va.gov</a:t>
            </a:r>
            <a:endParaRPr lang="en-US" b="1" dirty="0"/>
          </a:p>
        </p:txBody>
      </p:sp>
    </p:spTree>
    <p:extLst>
      <p:ext uri="{BB962C8B-B14F-4D97-AF65-F5344CB8AC3E}">
        <p14:creationId xmlns:p14="http://schemas.microsoft.com/office/powerpoint/2010/main" val="4009419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41C3-898E-42B8-AA44-C423C3754C96}"/>
              </a:ext>
            </a:extLst>
          </p:cNvPr>
          <p:cNvSpPr>
            <a:spLocks noGrp="1"/>
          </p:cNvSpPr>
          <p:nvPr>
            <p:ph type="title"/>
          </p:nvPr>
        </p:nvSpPr>
        <p:spPr/>
        <p:txBody>
          <a:bodyPr>
            <a:normAutofit fontScale="90000"/>
          </a:bodyPr>
          <a:lstStyle/>
          <a:p>
            <a:r>
              <a:rPr lang="en-US" dirty="0"/>
              <a:t>MVP Cohort – Gender and Race/Ethnicity</a:t>
            </a:r>
          </a:p>
        </p:txBody>
      </p:sp>
      <p:graphicFrame>
        <p:nvGraphicFramePr>
          <p:cNvPr id="10" name="Chart 9">
            <a:extLst>
              <a:ext uri="{FF2B5EF4-FFF2-40B4-BE49-F238E27FC236}">
                <a16:creationId xmlns:a16="http://schemas.microsoft.com/office/drawing/2014/main" id="{905A4124-874D-44E7-99E9-228602CA89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4633617"/>
              </p:ext>
            </p:extLst>
          </p:nvPr>
        </p:nvGraphicFramePr>
        <p:xfrm>
          <a:off x="635620" y="998345"/>
          <a:ext cx="5642517" cy="5391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5EC434B5-E0AC-4BAF-AE6A-7E866C65BB2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8694656"/>
              </p:ext>
            </p:extLst>
          </p:nvPr>
        </p:nvGraphicFramePr>
        <p:xfrm>
          <a:off x="6197103" y="1637750"/>
          <a:ext cx="4920661" cy="381519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2" descr="Hispanic or Latino&#10;Entire cohort: 8.2% Women only: 9.2%&#10;">
            <a:extLst>
              <a:ext uri="{FF2B5EF4-FFF2-40B4-BE49-F238E27FC236}">
                <a16:creationId xmlns:a16="http://schemas.microsoft.com/office/drawing/2014/main" id="{E67332FF-7200-428F-ACC2-EEFFD7455A68}"/>
              </a:ext>
            </a:extLst>
          </p:cNvPr>
          <p:cNvSpPr txBox="1">
            <a:spLocks noChangeArrowheads="1"/>
          </p:cNvSpPr>
          <p:nvPr/>
        </p:nvSpPr>
        <p:spPr bwMode="auto">
          <a:xfrm>
            <a:off x="9303805" y="4199580"/>
            <a:ext cx="1900587" cy="102067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200" b="1" dirty="0">
                <a:solidFill>
                  <a:srgbClr val="BF5B09"/>
                </a:solidFill>
                <a:effectLst/>
                <a:latin typeface="Georgia" panose="02040502050405020303" pitchFamily="18" charset="0"/>
                <a:ea typeface="Calibri" panose="020F0502020204030204" pitchFamily="34" charset="0"/>
                <a:cs typeface="Times New Roman" panose="02020603050405020304" pitchFamily="18" charset="0"/>
              </a:rPr>
              <a:t>Hispanic or Latino</a:t>
            </a:r>
          </a:p>
          <a:p>
            <a:pPr marL="0" marR="0" algn="ctr">
              <a:lnSpc>
                <a:spcPct val="115000"/>
              </a:lnSpc>
              <a:spcBef>
                <a:spcPts val="0"/>
              </a:spcBef>
              <a:spcAft>
                <a:spcPts val="0"/>
              </a:spcAft>
            </a:pPr>
            <a:r>
              <a:rPr lang="en-US" sz="1200" dirty="0">
                <a:solidFill>
                  <a:srgbClr val="BF5B09"/>
                </a:solidFill>
                <a:effectLst/>
                <a:latin typeface="Georgia" panose="02040502050405020303" pitchFamily="18" charset="0"/>
                <a:ea typeface="Calibri" panose="020F0502020204030204" pitchFamily="34" charset="0"/>
                <a:cs typeface="Times New Roman" panose="02020603050405020304" pitchFamily="18" charset="0"/>
              </a:rPr>
              <a:t>Entire cohort: 8.2% </a:t>
            </a:r>
            <a:r>
              <a:rPr lang="en-US" sz="1200" dirty="0">
                <a:solidFill>
                  <a:srgbClr val="BF5B09"/>
                </a:solidFill>
                <a:latin typeface="Georgia" panose="02040502050405020303" pitchFamily="18" charset="0"/>
                <a:ea typeface="Calibri" panose="020F0502020204030204" pitchFamily="34" charset="0"/>
                <a:cs typeface="Times New Roman" panose="02020603050405020304" pitchFamily="18" charset="0"/>
              </a:rPr>
              <a:t>Women only: 9.2%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268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65BE-EAF2-408A-9904-88A7F5E1F543}"/>
              </a:ext>
            </a:extLst>
          </p:cNvPr>
          <p:cNvSpPr>
            <a:spLocks noGrp="1"/>
          </p:cNvSpPr>
          <p:nvPr>
            <p:ph type="title"/>
          </p:nvPr>
        </p:nvSpPr>
        <p:spPr/>
        <p:txBody>
          <a:bodyPr/>
          <a:lstStyle/>
          <a:p>
            <a:r>
              <a:rPr lang="en-US" dirty="0"/>
              <a:t>MVP Cohort – Age</a:t>
            </a:r>
          </a:p>
        </p:txBody>
      </p:sp>
      <p:sp>
        <p:nvSpPr>
          <p:cNvPr id="3" name="TextBox 2">
            <a:extLst>
              <a:ext uri="{FF2B5EF4-FFF2-40B4-BE49-F238E27FC236}">
                <a16:creationId xmlns:a16="http://schemas.microsoft.com/office/drawing/2014/main" id="{807E6062-692B-4D5E-9CAE-5106AE274C24}"/>
              </a:ext>
            </a:extLst>
          </p:cNvPr>
          <p:cNvSpPr txBox="1"/>
          <p:nvPr/>
        </p:nvSpPr>
        <p:spPr>
          <a:xfrm>
            <a:off x="724829" y="1715946"/>
            <a:ext cx="3590693" cy="369332"/>
          </a:xfrm>
          <a:prstGeom prst="rect">
            <a:avLst/>
          </a:prstGeom>
          <a:noFill/>
        </p:spPr>
        <p:txBody>
          <a:bodyPr wrap="square" rtlCol="0">
            <a:spAutoFit/>
          </a:bodyPr>
          <a:lstStyle/>
          <a:p>
            <a:r>
              <a:rPr lang="en-US" dirty="0"/>
              <a:t>All Genders</a:t>
            </a:r>
          </a:p>
        </p:txBody>
      </p:sp>
      <p:graphicFrame>
        <p:nvGraphicFramePr>
          <p:cNvPr id="5" name="Chart 4">
            <a:extLst>
              <a:ext uri="{FF2B5EF4-FFF2-40B4-BE49-F238E27FC236}">
                <a16:creationId xmlns:a16="http://schemas.microsoft.com/office/drawing/2014/main" id="{FBB31110-D769-4B9E-AE25-5BC05A8852E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9511582"/>
              </p:ext>
            </p:extLst>
          </p:nvPr>
        </p:nvGraphicFramePr>
        <p:xfrm>
          <a:off x="817755" y="2000976"/>
          <a:ext cx="4423318" cy="38980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C6D462C6-67AA-400E-8EE0-2BB37A3B16D5}"/>
              </a:ext>
            </a:extLst>
          </p:cNvPr>
          <p:cNvSpPr txBox="1"/>
          <p:nvPr/>
        </p:nvSpPr>
        <p:spPr>
          <a:xfrm>
            <a:off x="1281926" y="5986652"/>
            <a:ext cx="3194514" cy="578882"/>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solidFill>
                  <a:schemeClr val="tx2">
                    <a:lumMod val="60000"/>
                    <a:lumOff val="40000"/>
                  </a:schemeClr>
                </a:solidFill>
              </a:rPr>
              <a:t>37%</a:t>
            </a:r>
            <a:r>
              <a:rPr lang="en-US" dirty="0">
                <a:solidFill>
                  <a:schemeClr val="tx2">
                    <a:lumMod val="60000"/>
                    <a:lumOff val="40000"/>
                  </a:schemeClr>
                </a:solidFill>
              </a:rPr>
              <a:t> </a:t>
            </a:r>
            <a:r>
              <a:rPr lang="en-US" dirty="0"/>
              <a:t>under </a:t>
            </a:r>
            <a:r>
              <a:rPr lang="en-US" sz="2800" b="1" dirty="0">
                <a:solidFill>
                  <a:schemeClr val="tx2">
                    <a:lumMod val="60000"/>
                    <a:lumOff val="40000"/>
                  </a:schemeClr>
                </a:solidFill>
              </a:rPr>
              <a:t>60</a:t>
            </a:r>
            <a:r>
              <a:rPr lang="en-US" sz="2800" b="1" dirty="0">
                <a:solidFill>
                  <a:schemeClr val="accent6">
                    <a:lumMod val="60000"/>
                    <a:lumOff val="40000"/>
                  </a:schemeClr>
                </a:solidFill>
              </a:rPr>
              <a:t> </a:t>
            </a:r>
            <a:r>
              <a:rPr lang="en-US" dirty="0"/>
              <a:t>years old</a:t>
            </a:r>
            <a:r>
              <a:rPr lang="en-US" b="1" dirty="0">
                <a:solidFill>
                  <a:schemeClr val="accent6">
                    <a:lumMod val="60000"/>
                    <a:lumOff val="40000"/>
                  </a:schemeClr>
                </a:solidFill>
              </a:rPr>
              <a:t> </a:t>
            </a:r>
          </a:p>
        </p:txBody>
      </p:sp>
      <p:sp>
        <p:nvSpPr>
          <p:cNvPr id="6" name="TextBox 5">
            <a:extLst>
              <a:ext uri="{FF2B5EF4-FFF2-40B4-BE49-F238E27FC236}">
                <a16:creationId xmlns:a16="http://schemas.microsoft.com/office/drawing/2014/main" id="{F09DBAA4-5155-4D98-8101-78278E8BC19E}"/>
              </a:ext>
            </a:extLst>
          </p:cNvPr>
          <p:cNvSpPr txBox="1"/>
          <p:nvPr/>
        </p:nvSpPr>
        <p:spPr>
          <a:xfrm>
            <a:off x="5721506" y="1687399"/>
            <a:ext cx="3590693" cy="369332"/>
          </a:xfrm>
          <a:prstGeom prst="rect">
            <a:avLst/>
          </a:prstGeom>
          <a:noFill/>
        </p:spPr>
        <p:txBody>
          <a:bodyPr wrap="square" rtlCol="0">
            <a:spAutoFit/>
          </a:bodyPr>
          <a:lstStyle/>
          <a:p>
            <a:r>
              <a:rPr lang="en-US" dirty="0"/>
              <a:t>Women only</a:t>
            </a:r>
          </a:p>
        </p:txBody>
      </p:sp>
      <p:graphicFrame>
        <p:nvGraphicFramePr>
          <p:cNvPr id="4" name="Content Placeholder 3">
            <a:extLst>
              <a:ext uri="{FF2B5EF4-FFF2-40B4-BE49-F238E27FC236}">
                <a16:creationId xmlns:a16="http://schemas.microsoft.com/office/drawing/2014/main" id="{65794E87-3856-445B-8493-112303E4E8C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23136680"/>
              </p:ext>
            </p:extLst>
          </p:nvPr>
        </p:nvGraphicFramePr>
        <p:xfrm>
          <a:off x="5821555" y="1932207"/>
          <a:ext cx="5385419" cy="389801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5282A399-9DE7-4637-A9F9-542AEB966092}"/>
              </a:ext>
            </a:extLst>
          </p:cNvPr>
          <p:cNvSpPr txBox="1"/>
          <p:nvPr/>
        </p:nvSpPr>
        <p:spPr>
          <a:xfrm>
            <a:off x="6917008" y="5927541"/>
            <a:ext cx="3194514" cy="578882"/>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a:solidFill>
                  <a:schemeClr val="accent6">
                    <a:lumMod val="60000"/>
                    <a:lumOff val="40000"/>
                  </a:schemeClr>
                </a:solidFill>
              </a:rPr>
              <a:t>70%</a:t>
            </a:r>
            <a:r>
              <a:rPr lang="en-US"/>
              <a:t> under </a:t>
            </a:r>
            <a:r>
              <a:rPr lang="en-US" sz="2800" b="1">
                <a:solidFill>
                  <a:schemeClr val="accent6">
                    <a:lumMod val="60000"/>
                    <a:lumOff val="40000"/>
                  </a:schemeClr>
                </a:solidFill>
              </a:rPr>
              <a:t>60 </a:t>
            </a:r>
            <a:r>
              <a:rPr lang="en-US"/>
              <a:t>years old</a:t>
            </a:r>
            <a:r>
              <a:rPr lang="en-US" b="1">
                <a:solidFill>
                  <a:schemeClr val="accent6">
                    <a:lumMod val="60000"/>
                    <a:lumOff val="40000"/>
                  </a:schemeClr>
                </a:solidFill>
              </a:rPr>
              <a:t> </a:t>
            </a:r>
            <a:endParaRPr lang="en-US" b="1" dirty="0">
              <a:solidFill>
                <a:schemeClr val="accent6">
                  <a:lumMod val="60000"/>
                  <a:lumOff val="40000"/>
                </a:schemeClr>
              </a:solidFill>
            </a:endParaRPr>
          </a:p>
        </p:txBody>
      </p:sp>
    </p:spTree>
    <p:extLst>
      <p:ext uri="{BB962C8B-B14F-4D97-AF65-F5344CB8AC3E}">
        <p14:creationId xmlns:p14="http://schemas.microsoft.com/office/powerpoint/2010/main" val="185400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66A7-1DEA-40BA-B091-2CBEB4308544}"/>
              </a:ext>
            </a:extLst>
          </p:cNvPr>
          <p:cNvSpPr>
            <a:spLocks noGrp="1"/>
          </p:cNvSpPr>
          <p:nvPr>
            <p:ph type="title"/>
          </p:nvPr>
        </p:nvSpPr>
        <p:spPr/>
        <p:txBody>
          <a:bodyPr/>
          <a:lstStyle/>
          <a:p>
            <a:r>
              <a:rPr lang="en-US" dirty="0"/>
              <a:t>Current Research</a:t>
            </a:r>
          </a:p>
        </p:txBody>
      </p:sp>
      <p:sp>
        <p:nvSpPr>
          <p:cNvPr id="6" name="Content Placeholder 2">
            <a:extLst>
              <a:ext uri="{FF2B5EF4-FFF2-40B4-BE49-F238E27FC236}">
                <a16:creationId xmlns:a16="http://schemas.microsoft.com/office/drawing/2014/main" id="{8B3990F5-9E54-2D4E-BFB2-058075DDB4FF}"/>
              </a:ext>
            </a:extLst>
          </p:cNvPr>
          <p:cNvSpPr txBox="1">
            <a:spLocks/>
          </p:cNvSpPr>
          <p:nvPr/>
        </p:nvSpPr>
        <p:spPr>
          <a:xfrm>
            <a:off x="316832" y="1416569"/>
            <a:ext cx="8498556" cy="4727055"/>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Cancer</a:t>
            </a:r>
          </a:p>
          <a:p>
            <a:r>
              <a:rPr lang="en-US" dirty="0">
                <a:solidFill>
                  <a:srgbClr val="FF0000"/>
                </a:solidFill>
              </a:rPr>
              <a:t>Cardiovascular disease*</a:t>
            </a:r>
          </a:p>
          <a:p>
            <a:r>
              <a:rPr lang="en-US" dirty="0"/>
              <a:t>COVID-19</a:t>
            </a:r>
          </a:p>
          <a:p>
            <a:r>
              <a:rPr lang="en-US" dirty="0"/>
              <a:t>Diabetes</a:t>
            </a:r>
          </a:p>
          <a:p>
            <a:r>
              <a:rPr lang="en-US" dirty="0"/>
              <a:t>Gene variation</a:t>
            </a:r>
          </a:p>
          <a:p>
            <a:r>
              <a:rPr lang="en-US" dirty="0"/>
              <a:t>Gulf War Illness</a:t>
            </a:r>
          </a:p>
          <a:p>
            <a:r>
              <a:rPr lang="en-US" dirty="0"/>
              <a:t>Informatics</a:t>
            </a:r>
          </a:p>
          <a:p>
            <a:r>
              <a:rPr lang="en-US" dirty="0"/>
              <a:t>Kidney disease</a:t>
            </a:r>
          </a:p>
          <a:p>
            <a:r>
              <a:rPr lang="en-US" dirty="0"/>
              <a:t>Macular degeneration</a:t>
            </a:r>
          </a:p>
          <a:p>
            <a:r>
              <a:rPr lang="en-US" dirty="0">
                <a:solidFill>
                  <a:srgbClr val="FF0000"/>
                </a:solidFill>
              </a:rPr>
              <a:t>Mental Health*</a:t>
            </a:r>
          </a:p>
          <a:p>
            <a:r>
              <a:rPr lang="en-US" dirty="0">
                <a:solidFill>
                  <a:srgbClr val="FF0000"/>
                </a:solidFill>
              </a:rPr>
              <a:t>Osteoarthritis*</a:t>
            </a:r>
          </a:p>
          <a:p>
            <a:r>
              <a:rPr lang="en-US" dirty="0"/>
              <a:t>Parkinson’s disease</a:t>
            </a:r>
          </a:p>
          <a:p>
            <a:r>
              <a:rPr lang="en-US" dirty="0">
                <a:solidFill>
                  <a:srgbClr val="FF0000"/>
                </a:solidFill>
              </a:rPr>
              <a:t>Post-traumatic stress disorder*</a:t>
            </a:r>
          </a:p>
          <a:p>
            <a:r>
              <a:rPr lang="en-US" dirty="0"/>
              <a:t>Substance use disorders</a:t>
            </a:r>
          </a:p>
          <a:p>
            <a:r>
              <a:rPr lang="en-US" dirty="0"/>
              <a:t>Suicide prevention</a:t>
            </a:r>
          </a:p>
          <a:p>
            <a:r>
              <a:rPr lang="en-US" dirty="0"/>
              <a:t>Tinnitus</a:t>
            </a:r>
          </a:p>
          <a:p>
            <a:r>
              <a:rPr lang="en-US" dirty="0"/>
              <a:t>Traumatic brain injury</a:t>
            </a:r>
          </a:p>
        </p:txBody>
      </p:sp>
    </p:spTree>
    <p:extLst>
      <p:ext uri="{BB962C8B-B14F-4D97-AF65-F5344CB8AC3E}">
        <p14:creationId xmlns:p14="http://schemas.microsoft.com/office/powerpoint/2010/main" val="134132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EDEB-1A9C-41D3-A92E-0679189848DE}"/>
              </a:ext>
            </a:extLst>
          </p:cNvPr>
          <p:cNvSpPr>
            <a:spLocks noGrp="1"/>
          </p:cNvSpPr>
          <p:nvPr>
            <p:ph type="title"/>
          </p:nvPr>
        </p:nvSpPr>
        <p:spPr/>
        <p:txBody>
          <a:bodyPr/>
          <a:lstStyle/>
          <a:p>
            <a:r>
              <a:rPr lang="en-US" dirty="0"/>
              <a:t>Recent Findings</a:t>
            </a:r>
          </a:p>
        </p:txBody>
      </p:sp>
      <p:sp>
        <p:nvSpPr>
          <p:cNvPr id="3" name="Content Placeholder 2">
            <a:extLst>
              <a:ext uri="{FF2B5EF4-FFF2-40B4-BE49-F238E27FC236}">
                <a16:creationId xmlns:a16="http://schemas.microsoft.com/office/drawing/2014/main" id="{6C4EE0CE-9351-48EA-8437-9A435EACAB84}"/>
              </a:ext>
            </a:extLst>
          </p:cNvPr>
          <p:cNvSpPr>
            <a:spLocks noGrp="1"/>
          </p:cNvSpPr>
          <p:nvPr>
            <p:ph idx="1"/>
          </p:nvPr>
        </p:nvSpPr>
        <p:spPr>
          <a:xfrm>
            <a:off x="279864" y="1296237"/>
            <a:ext cx="9404464" cy="5295756"/>
          </a:xfrm>
        </p:spPr>
        <p:txBody>
          <a:bodyPr>
            <a:normAutofit/>
          </a:bodyPr>
          <a:lstStyle/>
          <a:p>
            <a:r>
              <a:rPr lang="en-US" dirty="0"/>
              <a:t>MVP studies identify genetic risk factors and biological processes for a range of conditions:</a:t>
            </a:r>
          </a:p>
          <a:p>
            <a:pPr lvl="1"/>
            <a:r>
              <a:rPr lang="en-US" b="0" i="0" dirty="0">
                <a:solidFill>
                  <a:srgbClr val="003F72"/>
                </a:solidFill>
                <a:effectLst/>
                <a:hlinkClick r:id="rId3"/>
              </a:rPr>
              <a:t>Using genetics, researchers identify potential drugs for early treatment of COVID-19 </a:t>
            </a:r>
            <a:r>
              <a:rPr lang="en-US" b="0" i="0" dirty="0">
                <a:effectLst/>
              </a:rPr>
              <a:t>(March 2021)</a:t>
            </a:r>
          </a:p>
          <a:p>
            <a:pPr lvl="2"/>
            <a:r>
              <a:rPr lang="en-US" sz="1600" b="0" i="1" dirty="0">
                <a:solidFill>
                  <a:srgbClr val="3C557D"/>
                </a:solidFill>
                <a:effectLst/>
                <a:latin typeface="Arial" panose="020B0604020202020204" pitchFamily="34" charset="0"/>
              </a:rPr>
              <a:t>"The problem we tried to overcome, is how to identify if existing drugs, either approved or in clinical development for other conditions, can be repurposed for the early management of COVID-19."</a:t>
            </a:r>
            <a:endParaRPr lang="en-US" sz="1600" dirty="0">
              <a:hlinkClick r:id="rId4">
                <a:extLst>
                  <a:ext uri="{A12FA001-AC4F-418D-AE19-62706E023703}">
                    <ahyp:hlinkClr xmlns:ahyp="http://schemas.microsoft.com/office/drawing/2018/hyperlinkcolor" val="tx"/>
                  </a:ext>
                </a:extLst>
              </a:hlinkClick>
            </a:endParaRPr>
          </a:p>
          <a:p>
            <a:pPr lvl="1"/>
            <a:r>
              <a:rPr lang="en-US" dirty="0">
                <a:hlinkClick r:id="rId5"/>
              </a:rPr>
              <a:t>MVP study reveals new markers of genetic risk for PTSD </a:t>
            </a:r>
            <a:r>
              <a:rPr lang="en-US" dirty="0"/>
              <a:t>(January 2021)</a:t>
            </a:r>
          </a:p>
          <a:p>
            <a:pPr lvl="2"/>
            <a:r>
              <a:rPr lang="en-US" sz="1600" b="0" i="1" dirty="0">
                <a:solidFill>
                  <a:srgbClr val="3C557D"/>
                </a:solidFill>
                <a:effectLst/>
                <a:latin typeface="Arial" panose="020B0604020202020204" pitchFamily="34" charset="0"/>
              </a:rPr>
              <a:t>"These findings give us new insights into the biological basis of PTSD, and point to some possible next steps for testing new treatments."</a:t>
            </a:r>
            <a:endParaRPr lang="en-US" sz="1600" dirty="0"/>
          </a:p>
          <a:p>
            <a:pPr lvl="1"/>
            <a:r>
              <a:rPr lang="en-US" dirty="0">
                <a:hlinkClick r:id="rId6"/>
              </a:rPr>
              <a:t>Million Veteran Program study sheds light on genetic basis of anxiety </a:t>
            </a:r>
            <a:r>
              <a:rPr lang="en-US" dirty="0"/>
              <a:t>(January 2020) </a:t>
            </a:r>
          </a:p>
          <a:p>
            <a:pPr lvl="2"/>
            <a:r>
              <a:rPr lang="en-US" sz="1600" b="0" i="1" dirty="0">
                <a:solidFill>
                  <a:srgbClr val="3C557D"/>
                </a:solidFill>
                <a:effectLst/>
                <a:latin typeface="Arial" panose="020B0604020202020204" pitchFamily="34" charset="0"/>
              </a:rPr>
              <a:t>“MVP has enormous potential for increasing our knowledge about the genetics underlying a huge range of traits, including psychiatric traits.”</a:t>
            </a:r>
            <a:r>
              <a:rPr lang="en-US" b="0" i="1" dirty="0">
                <a:solidFill>
                  <a:srgbClr val="3C557D"/>
                </a:solidFill>
                <a:effectLst/>
                <a:latin typeface="Arial" panose="020B0604020202020204" pitchFamily="34" charset="0"/>
              </a:rPr>
              <a:t>	</a:t>
            </a:r>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106880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66A7-1DEA-40BA-B091-2CBEB4308544}"/>
              </a:ext>
            </a:extLst>
          </p:cNvPr>
          <p:cNvSpPr>
            <a:spLocks noGrp="1"/>
          </p:cNvSpPr>
          <p:nvPr>
            <p:ph type="title"/>
          </p:nvPr>
        </p:nvSpPr>
        <p:spPr/>
        <p:txBody>
          <a:bodyPr/>
          <a:lstStyle/>
          <a:p>
            <a:r>
              <a:rPr lang="en-US" dirty="0"/>
              <a:t>Research in Women’s Health</a:t>
            </a:r>
          </a:p>
        </p:txBody>
      </p:sp>
      <p:sp>
        <p:nvSpPr>
          <p:cNvPr id="3" name="TextBox 2">
            <a:extLst>
              <a:ext uri="{FF2B5EF4-FFF2-40B4-BE49-F238E27FC236}">
                <a16:creationId xmlns:a16="http://schemas.microsoft.com/office/drawing/2014/main" id="{5C59C3D2-7EF3-A942-B59E-E32DF5A21515}"/>
              </a:ext>
            </a:extLst>
          </p:cNvPr>
          <p:cNvSpPr txBox="1"/>
          <p:nvPr/>
        </p:nvSpPr>
        <p:spPr>
          <a:xfrm>
            <a:off x="279864" y="1349519"/>
            <a:ext cx="4936372" cy="46628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b="1" dirty="0"/>
              <a:t>Breast cancer research:     </a:t>
            </a:r>
            <a:r>
              <a:rPr lang="en-US" sz="2800" dirty="0">
                <a:hlinkClick r:id="rId3"/>
              </a:rPr>
              <a:t>MVP study </a:t>
            </a:r>
            <a:r>
              <a:rPr lang="en-US" sz="2800" dirty="0"/>
              <a:t>shows effectiveness of genetic screening tool for breast cancer risk</a:t>
            </a:r>
          </a:p>
          <a:p>
            <a:pPr marL="742950" lvl="1" indent="-285750">
              <a:buFont typeface="Arial" panose="020B0604020202020204" pitchFamily="34" charset="0"/>
              <a:buChar char="•"/>
            </a:pPr>
            <a:r>
              <a:rPr lang="en-US" sz="2400" dirty="0"/>
              <a:t>However, more work is needed to improve genetic risk estimation in women of non-European descent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5" name="Picture 4" descr="A picture of a doctor indoor, in front of a microscope">
            <a:extLst>
              <a:ext uri="{FF2B5EF4-FFF2-40B4-BE49-F238E27FC236}">
                <a16:creationId xmlns:a16="http://schemas.microsoft.com/office/drawing/2014/main" id="{691E21C4-137B-4024-8B3F-04372C39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412" y="1349519"/>
            <a:ext cx="4752394" cy="3170526"/>
          </a:xfrm>
          <a:prstGeom prst="rect">
            <a:avLst/>
          </a:prstGeom>
        </p:spPr>
      </p:pic>
      <p:sp>
        <p:nvSpPr>
          <p:cNvPr id="6" name="TextBox 5">
            <a:extLst>
              <a:ext uri="{FF2B5EF4-FFF2-40B4-BE49-F238E27FC236}">
                <a16:creationId xmlns:a16="http://schemas.microsoft.com/office/drawing/2014/main" id="{D46A12FB-5A33-483F-B67E-0E597B4FE658}"/>
              </a:ext>
            </a:extLst>
          </p:cNvPr>
          <p:cNvSpPr txBox="1"/>
          <p:nvPr/>
        </p:nvSpPr>
        <p:spPr>
          <a:xfrm>
            <a:off x="5638412" y="4769817"/>
            <a:ext cx="5085355" cy="1384995"/>
          </a:xfrm>
          <a:prstGeom prst="rect">
            <a:avLst/>
          </a:prstGeom>
          <a:noFill/>
        </p:spPr>
        <p:txBody>
          <a:bodyPr wrap="square">
            <a:spAutoFit/>
          </a:bodyPr>
          <a:lstStyle/>
          <a:p>
            <a:r>
              <a:rPr lang="en-US" sz="1400" b="0" i="1" dirty="0">
                <a:solidFill>
                  <a:srgbClr val="3C557D"/>
                </a:solidFill>
                <a:effectLst/>
                <a:latin typeface="Arial" panose="020B0604020202020204" pitchFamily="34" charset="0"/>
              </a:rPr>
              <a:t>"The goal is to find the right amount of screening that's not too expensive and not too emotionally burdensome, but also effective at detecting breast cancer early in woman with that specific risk</a:t>
            </a:r>
            <a:r>
              <a:rPr lang="en-US" sz="1400" i="1" dirty="0">
                <a:solidFill>
                  <a:srgbClr val="3C557D"/>
                </a:solidFill>
                <a:latin typeface="Arial" panose="020B0604020202020204" pitchFamily="34" charset="0"/>
              </a:rPr>
              <a:t>.”</a:t>
            </a:r>
          </a:p>
          <a:p>
            <a:endParaRPr lang="en-US" sz="1400" b="0" i="1" dirty="0">
              <a:solidFill>
                <a:srgbClr val="3C557D"/>
              </a:solidFill>
              <a:effectLst/>
              <a:latin typeface="Arial" panose="020B0604020202020204" pitchFamily="34" charset="0"/>
            </a:endParaRPr>
          </a:p>
          <a:p>
            <a:r>
              <a:rPr lang="en-US" sz="1400" i="1" dirty="0">
                <a:solidFill>
                  <a:srgbClr val="3C557D"/>
                </a:solidFill>
                <a:latin typeface="Arial" panose="020B0604020202020204" pitchFamily="34" charset="0"/>
              </a:rPr>
              <a:t>Dr. Shiuh-Wen Luoh, study lead</a:t>
            </a:r>
            <a:endParaRPr lang="en-US" sz="1400" b="0" i="1" dirty="0">
              <a:solidFill>
                <a:srgbClr val="3C557D"/>
              </a:solidFill>
              <a:effectLst/>
              <a:latin typeface="Arial" panose="020B0604020202020204" pitchFamily="34" charset="0"/>
            </a:endParaRPr>
          </a:p>
        </p:txBody>
      </p:sp>
    </p:spTree>
    <p:extLst>
      <p:ext uri="{BB962C8B-B14F-4D97-AF65-F5344CB8AC3E}">
        <p14:creationId xmlns:p14="http://schemas.microsoft.com/office/powerpoint/2010/main" val="397210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904FEC-22E2-0C4B-B86E-A1E576D3F90D}"/>
              </a:ext>
            </a:extLst>
          </p:cNvPr>
          <p:cNvSpPr>
            <a:spLocks noGrp="1"/>
          </p:cNvSpPr>
          <p:nvPr>
            <p:ph type="title"/>
          </p:nvPr>
        </p:nvSpPr>
        <p:spPr>
          <a:xfrm>
            <a:off x="6096000" y="365126"/>
            <a:ext cx="4414577" cy="800484"/>
          </a:xfrm>
        </p:spPr>
        <p:txBody>
          <a:bodyPr>
            <a:normAutofit/>
          </a:bodyPr>
          <a:lstStyle/>
          <a:p>
            <a:r>
              <a:rPr lang="en-US" dirty="0"/>
              <a:t>Why women?</a:t>
            </a:r>
          </a:p>
        </p:txBody>
      </p:sp>
      <p:sp>
        <p:nvSpPr>
          <p:cNvPr id="11" name="Rectangle 10">
            <a:extLst>
              <a:ext uri="{FF2B5EF4-FFF2-40B4-BE49-F238E27FC236}">
                <a16:creationId xmlns:a16="http://schemas.microsoft.com/office/drawing/2014/main" id="{0C85B99A-1340-0C4D-8DAF-F6021B564D2B}"/>
              </a:ext>
            </a:extLst>
          </p:cNvPr>
          <p:cNvSpPr/>
          <p:nvPr/>
        </p:nvSpPr>
        <p:spPr>
          <a:xfrm>
            <a:off x="6096000" y="1459230"/>
            <a:ext cx="4744278" cy="3939540"/>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dirty="0"/>
              <a:t>Historically, women have been underrepresented in biomedical research. We want to change that.</a:t>
            </a:r>
          </a:p>
          <a:p>
            <a:pPr marL="285750" indent="-285750">
              <a:spcAft>
                <a:spcPts val="600"/>
              </a:spcAft>
              <a:buFont typeface="Arial" panose="020B0604020202020204" pitchFamily="34" charset="0"/>
              <a:buChar char="•"/>
            </a:pPr>
            <a:r>
              <a:rPr lang="en-US" sz="2400" dirty="0"/>
              <a:t>Of ~2 million living women Veterans, only </a:t>
            </a:r>
            <a:r>
              <a:rPr lang="en-US" sz="2400" b="1" dirty="0"/>
              <a:t>~80,000 </a:t>
            </a:r>
            <a:r>
              <a:rPr lang="en-US" sz="2400" dirty="0"/>
              <a:t>are enrolled in MVP</a:t>
            </a:r>
          </a:p>
          <a:p>
            <a:pPr marL="285750" indent="-285750">
              <a:spcAft>
                <a:spcPts val="600"/>
              </a:spcAft>
              <a:buFont typeface="Arial" panose="020B0604020202020204" pitchFamily="34" charset="0"/>
              <a:buChar char="•"/>
            </a:pPr>
            <a:r>
              <a:rPr lang="en-US" sz="2400" dirty="0"/>
              <a:t>Of the 850,000+ Veterans in MVP, </a:t>
            </a:r>
            <a:r>
              <a:rPr lang="en-US" sz="2400" b="1" dirty="0"/>
              <a:t>women represent 9% of the cohort</a:t>
            </a:r>
          </a:p>
        </p:txBody>
      </p:sp>
    </p:spTree>
    <p:extLst>
      <p:ext uri="{BB962C8B-B14F-4D97-AF65-F5344CB8AC3E}">
        <p14:creationId xmlns:p14="http://schemas.microsoft.com/office/powerpoint/2010/main" val="794379699"/>
      </p:ext>
    </p:extLst>
  </p:cSld>
  <p:clrMapOvr>
    <a:masterClrMapping/>
  </p:clrMapOvr>
</p:sld>
</file>

<file path=ppt/theme/theme1.xml><?xml version="1.0" encoding="utf-8"?>
<a:theme xmlns:a="http://schemas.openxmlformats.org/drawingml/2006/main" name="MVP Theme">
  <a:themeElements>
    <a:clrScheme name="Million Veteran Program">
      <a:dk1>
        <a:sysClr val="windowText" lastClr="000000"/>
      </a:dk1>
      <a:lt1>
        <a:sysClr val="window" lastClr="FFFFFF"/>
      </a:lt1>
      <a:dk2>
        <a:srgbClr val="0E406A"/>
      </a:dk2>
      <a:lt2>
        <a:srgbClr val="DCDDDE"/>
      </a:lt2>
      <a:accent1>
        <a:srgbClr val="0E406A"/>
      </a:accent1>
      <a:accent2>
        <a:srgbClr val="B09A31"/>
      </a:accent2>
      <a:accent3>
        <a:srgbClr val="768D9A"/>
      </a:accent3>
      <a:accent4>
        <a:srgbClr val="007DBC"/>
      </a:accent4>
      <a:accent5>
        <a:srgbClr val="D1323A"/>
      </a:accent5>
      <a:accent6>
        <a:srgbClr val="6D001F"/>
      </a:accent6>
      <a:hlink>
        <a:srgbClr val="7FD7FF"/>
      </a:hlink>
      <a:folHlink>
        <a:srgbClr val="00628E"/>
      </a:folHlink>
    </a:clrScheme>
    <a:fontScheme name="Veterans Affairs">
      <a:majorFont>
        <a:latin typeface="Georgia"/>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 Manangement at ORNL-Muralidhar April 2019" id="{C01EF0B8-513D-4469-8683-4EEFB25C68F4}" vid="{A7C232AB-2763-42B5-920B-A152993A063F}"/>
    </a:ext>
  </a:extLst>
</a:theme>
</file>

<file path=ppt/theme/theme2.xml><?xml version="1.0" encoding="utf-8"?>
<a:theme xmlns:a="http://schemas.openxmlformats.org/drawingml/2006/main" name="MVP Dark">
  <a:themeElements>
    <a:clrScheme name="Million Veteran Program">
      <a:dk1>
        <a:sysClr val="windowText" lastClr="000000"/>
      </a:dk1>
      <a:lt1>
        <a:sysClr val="window" lastClr="FFFFFF"/>
      </a:lt1>
      <a:dk2>
        <a:srgbClr val="0E406A"/>
      </a:dk2>
      <a:lt2>
        <a:srgbClr val="DCDDDE"/>
      </a:lt2>
      <a:accent1>
        <a:srgbClr val="0E406A"/>
      </a:accent1>
      <a:accent2>
        <a:srgbClr val="B09A31"/>
      </a:accent2>
      <a:accent3>
        <a:srgbClr val="768D9A"/>
      </a:accent3>
      <a:accent4>
        <a:srgbClr val="007DBC"/>
      </a:accent4>
      <a:accent5>
        <a:srgbClr val="D1323A"/>
      </a:accent5>
      <a:accent6>
        <a:srgbClr val="6D001F"/>
      </a:accent6>
      <a:hlink>
        <a:srgbClr val="7FD7FF"/>
      </a:hlink>
      <a:folHlink>
        <a:srgbClr val="00628E"/>
      </a:folHlink>
    </a:clrScheme>
    <a:fontScheme name="Veterans Affairs">
      <a:majorFont>
        <a:latin typeface="Georgia"/>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 Manangement at ORNL-Muralidhar April 2019" id="{C01EF0B8-513D-4469-8683-4EEFB25C68F4}" vid="{6C5D51BB-169E-4FCC-B22C-EF9FDFF470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Project Management at ORNL-Muralidhar April 2019</Template>
  <TotalTime>3231</TotalTime>
  <Words>1305</Words>
  <Application>Microsoft Office PowerPoint</Application>
  <PresentationFormat>Widescreen</PresentationFormat>
  <Paragraphs>157</Paragraphs>
  <Slides>16</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Georgia</vt:lpstr>
      <vt:lpstr>Myriad Pro</vt:lpstr>
      <vt:lpstr>Calibri</vt:lpstr>
      <vt:lpstr>Arial</vt:lpstr>
      <vt:lpstr>MVP Theme</vt:lpstr>
      <vt:lpstr>MVP Dark</vt:lpstr>
      <vt:lpstr>Million Veteran Program</vt:lpstr>
      <vt:lpstr>The Million Veteran Program</vt:lpstr>
      <vt:lpstr>We Make it Easy to Join</vt:lpstr>
      <vt:lpstr>MVP Cohort – Gender and Race/Ethnicity</vt:lpstr>
      <vt:lpstr>MVP Cohort – Age</vt:lpstr>
      <vt:lpstr>Current Research</vt:lpstr>
      <vt:lpstr>Recent Findings</vt:lpstr>
      <vt:lpstr>Research in Women’s Health</vt:lpstr>
      <vt:lpstr>Why women?</vt:lpstr>
      <vt:lpstr>MVP’s Women’s Campaign</vt:lpstr>
      <vt:lpstr>Results: March 1, 2021 – September 2021</vt:lpstr>
      <vt:lpstr>Demographic distribution before and after March 1, 2021</vt:lpstr>
      <vt:lpstr>What’s next?  The March to 1M and beyond</vt:lpstr>
      <vt:lpstr>How you can help</vt:lpstr>
      <vt:lpstr>We want to hear from you!</vt:lpstr>
      <vt:lpstr>For More Information  Visit: mvp.va.gov  Contact: Jennifer.Deen@va.gov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Needs for VA Data Use at ORNL</dc:title>
  <dc:creator>Muralidhar, Sumitra</dc:creator>
  <cp:keywords>MVP;Spring Meeting 2019;conference</cp:keywords>
  <cp:lastModifiedBy>Terry, Michelle</cp:lastModifiedBy>
  <cp:revision>224</cp:revision>
  <cp:lastPrinted>2021-10-28T19:03:01Z</cp:lastPrinted>
  <dcterms:created xsi:type="dcterms:W3CDTF">2019-04-19T21:01:15Z</dcterms:created>
  <dcterms:modified xsi:type="dcterms:W3CDTF">2021-12-14T18:13:35Z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