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1" r:id="rId5"/>
    <p:sldMasterId id="2147483706" r:id="rId6"/>
    <p:sldMasterId id="2147483810" r:id="rId7"/>
    <p:sldMasterId id="2147483892" r:id="rId8"/>
    <p:sldMasterId id="2147484113" r:id="rId9"/>
    <p:sldMasterId id="2147484123" r:id="rId10"/>
    <p:sldMasterId id="2147484136" r:id="rId11"/>
    <p:sldMasterId id="2147484140" r:id="rId12"/>
    <p:sldMasterId id="2147484162" r:id="rId13"/>
    <p:sldMasterId id="2147484166" r:id="rId14"/>
    <p:sldMasterId id="2147484170" r:id="rId15"/>
    <p:sldMasterId id="2147484174" r:id="rId16"/>
    <p:sldMasterId id="2147484215" r:id="rId17"/>
    <p:sldMasterId id="2147484240" r:id="rId18"/>
    <p:sldMasterId id="2147484342" r:id="rId19"/>
    <p:sldMasterId id="2147484472" r:id="rId20"/>
    <p:sldMasterId id="2147484603" r:id="rId21"/>
    <p:sldMasterId id="2147484708" r:id="rId22"/>
    <p:sldMasterId id="2147484842" r:id="rId23"/>
  </p:sldMasterIdLst>
  <p:notesMasterIdLst>
    <p:notesMasterId r:id="rId32"/>
  </p:notesMasterIdLst>
  <p:handoutMasterIdLst>
    <p:handoutMasterId r:id="rId33"/>
  </p:handoutMasterIdLst>
  <p:sldIdLst>
    <p:sldId id="992" r:id="rId24"/>
    <p:sldId id="993" r:id="rId25"/>
    <p:sldId id="998" r:id="rId26"/>
    <p:sldId id="1001" r:id="rId27"/>
    <p:sldId id="1000" r:id="rId28"/>
    <p:sldId id="995" r:id="rId29"/>
    <p:sldId id="996" r:id="rId30"/>
    <p:sldId id="997" r:id="rId31"/>
  </p:sldIdLst>
  <p:sldSz cx="9144000" cy="6858000" type="screen4x3"/>
  <p:notesSz cx="7102475" cy="93884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00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41" autoAdjust="0"/>
  </p:normalViewPr>
  <p:slideViewPr>
    <p:cSldViewPr>
      <p:cViewPr varScale="1">
        <p:scale>
          <a:sx n="66" d="100"/>
          <a:sy n="66" d="100"/>
        </p:scale>
        <p:origin x="5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0"/>
    </p:cViewPr>
  </p:sorterViewPr>
  <p:notesViewPr>
    <p:cSldViewPr>
      <p:cViewPr varScale="1">
        <p:scale>
          <a:sx n="82" d="100"/>
          <a:sy n="82" d="100"/>
        </p:scale>
        <p:origin x="-1890"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3.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F3197-7698-4F19-AB4B-CF3DF65383C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15785D6-D9F3-4A5F-AC7B-2E10E9491693}">
      <dgm:prSet/>
      <dgm:spPr/>
      <dgm:t>
        <a:bodyPr/>
        <a:lstStyle/>
        <a:p>
          <a:r>
            <a:rPr lang="en-US" b="1" dirty="0"/>
            <a:t>OUTREACH </a:t>
          </a:r>
          <a:r>
            <a:rPr lang="en-US" dirty="0"/>
            <a:t>to women Veterans</a:t>
          </a:r>
        </a:p>
      </dgm:t>
    </dgm:pt>
    <dgm:pt modelId="{594B7D6F-38D2-49D2-A124-C2F28F96CAF6}" type="parTrans" cxnId="{2870429B-3BA5-4391-9255-D848F799A8E4}">
      <dgm:prSet/>
      <dgm:spPr/>
      <dgm:t>
        <a:bodyPr/>
        <a:lstStyle/>
        <a:p>
          <a:endParaRPr lang="en-US"/>
        </a:p>
      </dgm:t>
    </dgm:pt>
    <dgm:pt modelId="{C35E7F86-D5BE-4C59-A0AE-013091D5B571}" type="sibTrans" cxnId="{2870429B-3BA5-4391-9255-D848F799A8E4}">
      <dgm:prSet/>
      <dgm:spPr/>
      <dgm:t>
        <a:bodyPr/>
        <a:lstStyle/>
        <a:p>
          <a:endParaRPr lang="en-US"/>
        </a:p>
      </dgm:t>
    </dgm:pt>
    <dgm:pt modelId="{78BF2003-F407-4D41-811C-7935FC86DE54}">
      <dgm:prSet/>
      <dgm:spPr/>
      <dgm:t>
        <a:bodyPr/>
        <a:lstStyle/>
        <a:p>
          <a:r>
            <a:rPr lang="en-US" dirty="0"/>
            <a:t>Highlight </a:t>
          </a:r>
          <a:r>
            <a:rPr lang="en-US" b="1" dirty="0"/>
            <a:t>PROGRAMS</a:t>
          </a:r>
          <a:r>
            <a:rPr lang="en-US" dirty="0"/>
            <a:t> that support the well-being of women</a:t>
          </a:r>
        </a:p>
      </dgm:t>
    </dgm:pt>
    <dgm:pt modelId="{BF966AA4-0AA1-4EB3-8D16-B4C871C86AA5}" type="parTrans" cxnId="{6554DA00-1566-43F0-B5ED-64E259C5D0EE}">
      <dgm:prSet/>
      <dgm:spPr/>
      <dgm:t>
        <a:bodyPr/>
        <a:lstStyle/>
        <a:p>
          <a:endParaRPr lang="en-US"/>
        </a:p>
      </dgm:t>
    </dgm:pt>
    <dgm:pt modelId="{AA54F055-65B5-4BDD-B02B-040DCCA1F0EE}" type="sibTrans" cxnId="{6554DA00-1566-43F0-B5ED-64E259C5D0EE}">
      <dgm:prSet/>
      <dgm:spPr/>
      <dgm:t>
        <a:bodyPr/>
        <a:lstStyle/>
        <a:p>
          <a:endParaRPr lang="en-US"/>
        </a:p>
      </dgm:t>
    </dgm:pt>
    <dgm:pt modelId="{7D1B8C20-8EEF-41F5-801F-DFAA8AFBBACC}">
      <dgm:prSet/>
      <dgm:spPr/>
      <dgm:t>
        <a:bodyPr/>
        <a:lstStyle/>
        <a:p>
          <a:r>
            <a:rPr lang="en-US" dirty="0"/>
            <a:t>Highlight </a:t>
          </a:r>
          <a:r>
            <a:rPr lang="en-US" b="1" dirty="0"/>
            <a:t>HEALTH CONCERNS </a:t>
          </a:r>
          <a:r>
            <a:rPr lang="en-US" dirty="0"/>
            <a:t>specific to women</a:t>
          </a:r>
        </a:p>
      </dgm:t>
    </dgm:pt>
    <dgm:pt modelId="{931C16AF-E6A1-4846-9DF7-5438650027C7}" type="parTrans" cxnId="{315DDB74-2819-4C8D-A042-39A96CED0971}">
      <dgm:prSet/>
      <dgm:spPr/>
      <dgm:t>
        <a:bodyPr/>
        <a:lstStyle/>
        <a:p>
          <a:endParaRPr lang="en-US"/>
        </a:p>
      </dgm:t>
    </dgm:pt>
    <dgm:pt modelId="{D5187C2F-4767-4829-BEF7-641D5AD8EF37}" type="sibTrans" cxnId="{315DDB74-2819-4C8D-A042-39A96CED0971}">
      <dgm:prSet/>
      <dgm:spPr/>
      <dgm:t>
        <a:bodyPr/>
        <a:lstStyle/>
        <a:p>
          <a:endParaRPr lang="en-US"/>
        </a:p>
      </dgm:t>
    </dgm:pt>
    <dgm:pt modelId="{FE2E1A3E-6A3E-45B7-B17E-D55CBED2C5FC}">
      <dgm:prSet/>
      <dgm:spPr/>
      <dgm:t>
        <a:bodyPr/>
        <a:lstStyle/>
        <a:p>
          <a:r>
            <a:rPr lang="en-US" dirty="0"/>
            <a:t>New </a:t>
          </a:r>
          <a:r>
            <a:rPr lang="en-US" b="1" dirty="0"/>
            <a:t>EMPLOYEE</a:t>
          </a:r>
          <a:r>
            <a:rPr lang="en-US" dirty="0"/>
            <a:t> education</a:t>
          </a:r>
        </a:p>
      </dgm:t>
    </dgm:pt>
    <dgm:pt modelId="{EA9536FD-AB17-4EAD-B5C3-5ADE6A09691E}" type="parTrans" cxnId="{B641142A-4390-4B6B-8159-1F0F0C715B45}">
      <dgm:prSet/>
      <dgm:spPr/>
      <dgm:t>
        <a:bodyPr/>
        <a:lstStyle/>
        <a:p>
          <a:endParaRPr lang="en-US"/>
        </a:p>
      </dgm:t>
    </dgm:pt>
    <dgm:pt modelId="{9542DC32-2E7A-4F57-93B4-C769C9D1A9FD}" type="sibTrans" cxnId="{B641142A-4390-4B6B-8159-1F0F0C715B45}">
      <dgm:prSet/>
      <dgm:spPr/>
      <dgm:t>
        <a:bodyPr/>
        <a:lstStyle/>
        <a:p>
          <a:endParaRPr lang="en-US"/>
        </a:p>
      </dgm:t>
    </dgm:pt>
    <dgm:pt modelId="{C06F3CD4-B2F5-412E-807E-E3BCFD0C910C}" type="pres">
      <dgm:prSet presAssocID="{6E6F3197-7698-4F19-AB4B-CF3DF65383C3}" presName="vert0" presStyleCnt="0">
        <dgm:presLayoutVars>
          <dgm:dir/>
          <dgm:animOne val="branch"/>
          <dgm:animLvl val="lvl"/>
        </dgm:presLayoutVars>
      </dgm:prSet>
      <dgm:spPr/>
    </dgm:pt>
    <dgm:pt modelId="{D56E2A50-CD2C-4368-9A1B-ED963A42E2D2}" type="pres">
      <dgm:prSet presAssocID="{415785D6-D9F3-4A5F-AC7B-2E10E9491693}" presName="thickLine" presStyleLbl="alignNode1" presStyleIdx="0" presStyleCnt="4"/>
      <dgm:spPr/>
    </dgm:pt>
    <dgm:pt modelId="{91DF8562-DB7D-4A43-952F-6511B08C05D6}" type="pres">
      <dgm:prSet presAssocID="{415785D6-D9F3-4A5F-AC7B-2E10E9491693}" presName="horz1" presStyleCnt="0"/>
      <dgm:spPr/>
    </dgm:pt>
    <dgm:pt modelId="{9A3BF615-E37C-4E3F-950D-BE9901B657D0}" type="pres">
      <dgm:prSet presAssocID="{415785D6-D9F3-4A5F-AC7B-2E10E9491693}" presName="tx1" presStyleLbl="revTx" presStyleIdx="0" presStyleCnt="4"/>
      <dgm:spPr/>
    </dgm:pt>
    <dgm:pt modelId="{DD4F3879-2CB3-4EEB-8829-B318AB16E007}" type="pres">
      <dgm:prSet presAssocID="{415785D6-D9F3-4A5F-AC7B-2E10E9491693}" presName="vert1" presStyleCnt="0"/>
      <dgm:spPr/>
    </dgm:pt>
    <dgm:pt modelId="{D0ED62D6-0F08-433C-8A79-BC0502127E4F}" type="pres">
      <dgm:prSet presAssocID="{78BF2003-F407-4D41-811C-7935FC86DE54}" presName="thickLine" presStyleLbl="alignNode1" presStyleIdx="1" presStyleCnt="4"/>
      <dgm:spPr/>
    </dgm:pt>
    <dgm:pt modelId="{F3D79D5D-F2B1-4230-829C-1FB8E23BC1BB}" type="pres">
      <dgm:prSet presAssocID="{78BF2003-F407-4D41-811C-7935FC86DE54}" presName="horz1" presStyleCnt="0"/>
      <dgm:spPr/>
    </dgm:pt>
    <dgm:pt modelId="{B2B4ED85-BC4C-4B19-9D82-CDFFAAF9BC1E}" type="pres">
      <dgm:prSet presAssocID="{78BF2003-F407-4D41-811C-7935FC86DE54}" presName="tx1" presStyleLbl="revTx" presStyleIdx="1" presStyleCnt="4"/>
      <dgm:spPr/>
    </dgm:pt>
    <dgm:pt modelId="{317854E4-F3D0-4EBF-AA4A-8B64B168A699}" type="pres">
      <dgm:prSet presAssocID="{78BF2003-F407-4D41-811C-7935FC86DE54}" presName="vert1" presStyleCnt="0"/>
      <dgm:spPr/>
    </dgm:pt>
    <dgm:pt modelId="{141E8867-9F25-47D5-8260-0844D5CB3523}" type="pres">
      <dgm:prSet presAssocID="{7D1B8C20-8EEF-41F5-801F-DFAA8AFBBACC}" presName="thickLine" presStyleLbl="alignNode1" presStyleIdx="2" presStyleCnt="4"/>
      <dgm:spPr/>
    </dgm:pt>
    <dgm:pt modelId="{9F65ABCA-30BB-493C-9766-A136E35F36F2}" type="pres">
      <dgm:prSet presAssocID="{7D1B8C20-8EEF-41F5-801F-DFAA8AFBBACC}" presName="horz1" presStyleCnt="0"/>
      <dgm:spPr/>
    </dgm:pt>
    <dgm:pt modelId="{7827555F-8E69-4021-A483-DE7E3E125B18}" type="pres">
      <dgm:prSet presAssocID="{7D1B8C20-8EEF-41F5-801F-DFAA8AFBBACC}" presName="tx1" presStyleLbl="revTx" presStyleIdx="2" presStyleCnt="4"/>
      <dgm:spPr/>
    </dgm:pt>
    <dgm:pt modelId="{2AC67CEE-C873-4465-A19A-7C04F277C0C5}" type="pres">
      <dgm:prSet presAssocID="{7D1B8C20-8EEF-41F5-801F-DFAA8AFBBACC}" presName="vert1" presStyleCnt="0"/>
      <dgm:spPr/>
    </dgm:pt>
    <dgm:pt modelId="{1844BD03-A826-48F6-8287-DADD585800EC}" type="pres">
      <dgm:prSet presAssocID="{FE2E1A3E-6A3E-45B7-B17E-D55CBED2C5FC}" presName="thickLine" presStyleLbl="alignNode1" presStyleIdx="3" presStyleCnt="4"/>
      <dgm:spPr/>
    </dgm:pt>
    <dgm:pt modelId="{A967DFA5-4576-4A7E-9ABA-67887579D90A}" type="pres">
      <dgm:prSet presAssocID="{FE2E1A3E-6A3E-45B7-B17E-D55CBED2C5FC}" presName="horz1" presStyleCnt="0"/>
      <dgm:spPr/>
    </dgm:pt>
    <dgm:pt modelId="{DACE9E98-663E-4316-BC04-4BD66FE6FDDA}" type="pres">
      <dgm:prSet presAssocID="{FE2E1A3E-6A3E-45B7-B17E-D55CBED2C5FC}" presName="tx1" presStyleLbl="revTx" presStyleIdx="3" presStyleCnt="4"/>
      <dgm:spPr/>
    </dgm:pt>
    <dgm:pt modelId="{B35E102C-5AC1-454C-BC60-8FF7F87B2D90}" type="pres">
      <dgm:prSet presAssocID="{FE2E1A3E-6A3E-45B7-B17E-D55CBED2C5FC}" presName="vert1" presStyleCnt="0"/>
      <dgm:spPr/>
    </dgm:pt>
  </dgm:ptLst>
  <dgm:cxnLst>
    <dgm:cxn modelId="{6554DA00-1566-43F0-B5ED-64E259C5D0EE}" srcId="{6E6F3197-7698-4F19-AB4B-CF3DF65383C3}" destId="{78BF2003-F407-4D41-811C-7935FC86DE54}" srcOrd="1" destOrd="0" parTransId="{BF966AA4-0AA1-4EB3-8D16-B4C871C86AA5}" sibTransId="{AA54F055-65B5-4BDD-B02B-040DCCA1F0EE}"/>
    <dgm:cxn modelId="{B641142A-4390-4B6B-8159-1F0F0C715B45}" srcId="{6E6F3197-7698-4F19-AB4B-CF3DF65383C3}" destId="{FE2E1A3E-6A3E-45B7-B17E-D55CBED2C5FC}" srcOrd="3" destOrd="0" parTransId="{EA9536FD-AB17-4EAD-B5C3-5ADE6A09691E}" sibTransId="{9542DC32-2E7A-4F57-93B4-C769C9D1A9FD}"/>
    <dgm:cxn modelId="{C3162150-B118-4BC0-87F3-EE623CB19AE5}" type="presOf" srcId="{6E6F3197-7698-4F19-AB4B-CF3DF65383C3}" destId="{C06F3CD4-B2F5-412E-807E-E3BCFD0C910C}" srcOrd="0" destOrd="0" presId="urn:microsoft.com/office/officeart/2008/layout/LinedList"/>
    <dgm:cxn modelId="{315DDB74-2819-4C8D-A042-39A96CED0971}" srcId="{6E6F3197-7698-4F19-AB4B-CF3DF65383C3}" destId="{7D1B8C20-8EEF-41F5-801F-DFAA8AFBBACC}" srcOrd="2" destOrd="0" parTransId="{931C16AF-E6A1-4846-9DF7-5438650027C7}" sibTransId="{D5187C2F-4767-4829-BEF7-641D5AD8EF37}"/>
    <dgm:cxn modelId="{BDD20277-F610-4AE2-8157-C671395CA37D}" type="presOf" srcId="{7D1B8C20-8EEF-41F5-801F-DFAA8AFBBACC}" destId="{7827555F-8E69-4021-A483-DE7E3E125B18}" srcOrd="0" destOrd="0" presId="urn:microsoft.com/office/officeart/2008/layout/LinedList"/>
    <dgm:cxn modelId="{2870429B-3BA5-4391-9255-D848F799A8E4}" srcId="{6E6F3197-7698-4F19-AB4B-CF3DF65383C3}" destId="{415785D6-D9F3-4A5F-AC7B-2E10E9491693}" srcOrd="0" destOrd="0" parTransId="{594B7D6F-38D2-49D2-A124-C2F28F96CAF6}" sibTransId="{C35E7F86-D5BE-4C59-A0AE-013091D5B571}"/>
    <dgm:cxn modelId="{CE5B81A8-49DA-4EF1-B877-8BE0300EF8A0}" type="presOf" srcId="{78BF2003-F407-4D41-811C-7935FC86DE54}" destId="{B2B4ED85-BC4C-4B19-9D82-CDFFAAF9BC1E}" srcOrd="0" destOrd="0" presId="urn:microsoft.com/office/officeart/2008/layout/LinedList"/>
    <dgm:cxn modelId="{2E8B97D8-8814-49B2-8743-BAC0E3CCF4FB}" type="presOf" srcId="{FE2E1A3E-6A3E-45B7-B17E-D55CBED2C5FC}" destId="{DACE9E98-663E-4316-BC04-4BD66FE6FDDA}" srcOrd="0" destOrd="0" presId="urn:microsoft.com/office/officeart/2008/layout/LinedList"/>
    <dgm:cxn modelId="{F38979F0-FB9B-4960-9B6B-F640804C6A98}" type="presOf" srcId="{415785D6-D9F3-4A5F-AC7B-2E10E9491693}" destId="{9A3BF615-E37C-4E3F-950D-BE9901B657D0}" srcOrd="0" destOrd="0" presId="urn:microsoft.com/office/officeart/2008/layout/LinedList"/>
    <dgm:cxn modelId="{CC5D98C1-6182-4ECE-82C5-81BF757B24FC}" type="presParOf" srcId="{C06F3CD4-B2F5-412E-807E-E3BCFD0C910C}" destId="{D56E2A50-CD2C-4368-9A1B-ED963A42E2D2}" srcOrd="0" destOrd="0" presId="urn:microsoft.com/office/officeart/2008/layout/LinedList"/>
    <dgm:cxn modelId="{020896A7-3501-4D31-B29A-34D43B076B44}" type="presParOf" srcId="{C06F3CD4-B2F5-412E-807E-E3BCFD0C910C}" destId="{91DF8562-DB7D-4A43-952F-6511B08C05D6}" srcOrd="1" destOrd="0" presId="urn:microsoft.com/office/officeart/2008/layout/LinedList"/>
    <dgm:cxn modelId="{89B1A818-200C-47BF-B820-5C3FC12B24E1}" type="presParOf" srcId="{91DF8562-DB7D-4A43-952F-6511B08C05D6}" destId="{9A3BF615-E37C-4E3F-950D-BE9901B657D0}" srcOrd="0" destOrd="0" presId="urn:microsoft.com/office/officeart/2008/layout/LinedList"/>
    <dgm:cxn modelId="{34939A62-948A-490F-A458-3EABC91BE5B8}" type="presParOf" srcId="{91DF8562-DB7D-4A43-952F-6511B08C05D6}" destId="{DD4F3879-2CB3-4EEB-8829-B318AB16E007}" srcOrd="1" destOrd="0" presId="urn:microsoft.com/office/officeart/2008/layout/LinedList"/>
    <dgm:cxn modelId="{330AD516-AADC-43D0-8726-EF54DECBA0B2}" type="presParOf" srcId="{C06F3CD4-B2F5-412E-807E-E3BCFD0C910C}" destId="{D0ED62D6-0F08-433C-8A79-BC0502127E4F}" srcOrd="2" destOrd="0" presId="urn:microsoft.com/office/officeart/2008/layout/LinedList"/>
    <dgm:cxn modelId="{C4C39852-8A4D-4C58-9068-04CDDAC7302B}" type="presParOf" srcId="{C06F3CD4-B2F5-412E-807E-E3BCFD0C910C}" destId="{F3D79D5D-F2B1-4230-829C-1FB8E23BC1BB}" srcOrd="3" destOrd="0" presId="urn:microsoft.com/office/officeart/2008/layout/LinedList"/>
    <dgm:cxn modelId="{CA9B2B8C-F084-496F-88DF-E1414DF74348}" type="presParOf" srcId="{F3D79D5D-F2B1-4230-829C-1FB8E23BC1BB}" destId="{B2B4ED85-BC4C-4B19-9D82-CDFFAAF9BC1E}" srcOrd="0" destOrd="0" presId="urn:microsoft.com/office/officeart/2008/layout/LinedList"/>
    <dgm:cxn modelId="{1031DD8C-99B4-47CF-B6B4-D843A08FEE41}" type="presParOf" srcId="{F3D79D5D-F2B1-4230-829C-1FB8E23BC1BB}" destId="{317854E4-F3D0-4EBF-AA4A-8B64B168A699}" srcOrd="1" destOrd="0" presId="urn:microsoft.com/office/officeart/2008/layout/LinedList"/>
    <dgm:cxn modelId="{FA723517-3DFD-4438-A8AD-FBADF20E56D0}" type="presParOf" srcId="{C06F3CD4-B2F5-412E-807E-E3BCFD0C910C}" destId="{141E8867-9F25-47D5-8260-0844D5CB3523}" srcOrd="4" destOrd="0" presId="urn:microsoft.com/office/officeart/2008/layout/LinedList"/>
    <dgm:cxn modelId="{695BC5E0-4EE7-416F-B7D7-050B6F41DC42}" type="presParOf" srcId="{C06F3CD4-B2F5-412E-807E-E3BCFD0C910C}" destId="{9F65ABCA-30BB-493C-9766-A136E35F36F2}" srcOrd="5" destOrd="0" presId="urn:microsoft.com/office/officeart/2008/layout/LinedList"/>
    <dgm:cxn modelId="{09560192-1B90-49F4-B926-45B1029DC11F}" type="presParOf" srcId="{9F65ABCA-30BB-493C-9766-A136E35F36F2}" destId="{7827555F-8E69-4021-A483-DE7E3E125B18}" srcOrd="0" destOrd="0" presId="urn:microsoft.com/office/officeart/2008/layout/LinedList"/>
    <dgm:cxn modelId="{47BCD085-02A7-41A3-9D7E-62BCA35E76E4}" type="presParOf" srcId="{9F65ABCA-30BB-493C-9766-A136E35F36F2}" destId="{2AC67CEE-C873-4465-A19A-7C04F277C0C5}" srcOrd="1" destOrd="0" presId="urn:microsoft.com/office/officeart/2008/layout/LinedList"/>
    <dgm:cxn modelId="{3264AD92-7E21-4096-9C22-ECFC73FEBAA3}" type="presParOf" srcId="{C06F3CD4-B2F5-412E-807E-E3BCFD0C910C}" destId="{1844BD03-A826-48F6-8287-DADD585800EC}" srcOrd="6" destOrd="0" presId="urn:microsoft.com/office/officeart/2008/layout/LinedList"/>
    <dgm:cxn modelId="{7A308989-B86E-4404-9C51-378A47F86BE6}" type="presParOf" srcId="{C06F3CD4-B2F5-412E-807E-E3BCFD0C910C}" destId="{A967DFA5-4576-4A7E-9ABA-67887579D90A}" srcOrd="7" destOrd="0" presId="urn:microsoft.com/office/officeart/2008/layout/LinedList"/>
    <dgm:cxn modelId="{26343E02-75F9-4C6A-BF81-B5EEE9C52E09}" type="presParOf" srcId="{A967DFA5-4576-4A7E-9ABA-67887579D90A}" destId="{DACE9E98-663E-4316-BC04-4BD66FE6FDDA}" srcOrd="0" destOrd="0" presId="urn:microsoft.com/office/officeart/2008/layout/LinedList"/>
    <dgm:cxn modelId="{854F98CF-2DFD-4D07-AB48-C823834737D4}" type="presParOf" srcId="{A967DFA5-4576-4A7E-9ABA-67887579D90A}" destId="{B35E102C-5AC1-454C-BC60-8FF7F87B2D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45B70-2EC8-452E-B062-49F787488DF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D1AD36E-8BB6-4B6F-9680-F3D225AE5745}">
      <dgm:prSet custT="1"/>
      <dgm:spPr>
        <a:solidFill>
          <a:schemeClr val="tx2"/>
        </a:solidFill>
      </dgm:spPr>
      <dgm:t>
        <a:bodyPr/>
        <a:lstStyle/>
        <a:p>
          <a:r>
            <a:rPr lang="en-US" sz="2800" dirty="0"/>
            <a:t>Program Overviews</a:t>
          </a:r>
        </a:p>
      </dgm:t>
    </dgm:pt>
    <dgm:pt modelId="{F512B30B-7C16-4BE2-9A9E-44190F9CDF31}" type="parTrans" cxnId="{3BC28FEC-9302-422D-996E-944052CC9334}">
      <dgm:prSet/>
      <dgm:spPr/>
      <dgm:t>
        <a:bodyPr/>
        <a:lstStyle/>
        <a:p>
          <a:endParaRPr lang="en-US" sz="2000"/>
        </a:p>
      </dgm:t>
    </dgm:pt>
    <dgm:pt modelId="{76A220C3-C620-4AC7-A6F1-BB8621755C2D}" type="sibTrans" cxnId="{3BC28FEC-9302-422D-996E-944052CC9334}">
      <dgm:prSet/>
      <dgm:spPr/>
      <dgm:t>
        <a:bodyPr/>
        <a:lstStyle/>
        <a:p>
          <a:endParaRPr lang="en-US" sz="2000"/>
        </a:p>
      </dgm:t>
    </dgm:pt>
    <dgm:pt modelId="{5DB97ECF-CD96-4A10-9233-26CD76247E79}">
      <dgm:prSet custT="1"/>
      <dgm:spPr>
        <a:solidFill>
          <a:schemeClr val="accent3">
            <a:lumMod val="50000"/>
          </a:schemeClr>
        </a:solidFill>
      </dgm:spPr>
      <dgm:t>
        <a:bodyPr/>
        <a:lstStyle/>
        <a:p>
          <a:r>
            <a:rPr lang="en-US" sz="2800" dirty="0"/>
            <a:t>Myth Busters</a:t>
          </a:r>
        </a:p>
      </dgm:t>
    </dgm:pt>
    <dgm:pt modelId="{403A9DAB-A2DC-4C08-A069-8362012F4460}" type="parTrans" cxnId="{30250194-7E89-4589-AF2B-5EB46255FFBC}">
      <dgm:prSet/>
      <dgm:spPr/>
      <dgm:t>
        <a:bodyPr/>
        <a:lstStyle/>
        <a:p>
          <a:endParaRPr lang="en-US" sz="2000"/>
        </a:p>
      </dgm:t>
    </dgm:pt>
    <dgm:pt modelId="{39A93338-D5AC-4B99-BD0A-BF49019C4642}" type="sibTrans" cxnId="{30250194-7E89-4589-AF2B-5EB46255FFBC}">
      <dgm:prSet/>
      <dgm:spPr/>
      <dgm:t>
        <a:bodyPr/>
        <a:lstStyle/>
        <a:p>
          <a:endParaRPr lang="en-US" sz="2000"/>
        </a:p>
      </dgm:t>
    </dgm:pt>
    <dgm:pt modelId="{5686105C-F776-44CC-8F80-6BFB02B4931D}">
      <dgm:prSet custT="1"/>
      <dgm:spPr>
        <a:ln>
          <a:solidFill>
            <a:schemeClr val="tx2">
              <a:lumMod val="75000"/>
            </a:schemeClr>
          </a:solidFill>
        </a:ln>
      </dgm:spPr>
      <dgm:t>
        <a:bodyPr/>
        <a:lstStyle/>
        <a:p>
          <a:r>
            <a:rPr lang="en-US" sz="1800" dirty="0"/>
            <a:t>Women’s Health VA Overview</a:t>
          </a:r>
          <a:endParaRPr lang="en-US" sz="2000" dirty="0"/>
        </a:p>
      </dgm:t>
    </dgm:pt>
    <dgm:pt modelId="{2F592F06-F755-4140-973B-FFA595777DAB}" type="sibTrans" cxnId="{086A22CF-9399-4AE5-A186-647E45EF57AE}">
      <dgm:prSet/>
      <dgm:spPr/>
      <dgm:t>
        <a:bodyPr/>
        <a:lstStyle/>
        <a:p>
          <a:endParaRPr lang="en-US" sz="2000"/>
        </a:p>
      </dgm:t>
    </dgm:pt>
    <dgm:pt modelId="{2DD2020A-945B-429E-AE9B-C8C919D11B5A}" type="parTrans" cxnId="{086A22CF-9399-4AE5-A186-647E45EF57AE}">
      <dgm:prSet/>
      <dgm:spPr/>
      <dgm:t>
        <a:bodyPr/>
        <a:lstStyle/>
        <a:p>
          <a:endParaRPr lang="en-US" sz="2000"/>
        </a:p>
      </dgm:t>
    </dgm:pt>
    <dgm:pt modelId="{7C141FDD-6E31-4282-8FAC-D1DB57C31D24}">
      <dgm:prSet custT="1"/>
      <dgm:spPr>
        <a:ln>
          <a:solidFill>
            <a:schemeClr val="tx2">
              <a:lumMod val="75000"/>
            </a:schemeClr>
          </a:solidFill>
        </a:ln>
      </dgm:spPr>
      <dgm:t>
        <a:bodyPr/>
        <a:lstStyle/>
        <a:p>
          <a:r>
            <a:rPr lang="en-US" sz="1800" dirty="0"/>
            <a:t>What Matters to You? Whole Health Overview</a:t>
          </a:r>
        </a:p>
      </dgm:t>
    </dgm:pt>
    <dgm:pt modelId="{7CD73D68-1D27-43A4-BC17-5413827FE73A}" type="parTrans" cxnId="{106B215D-BC66-4F8D-865F-B82593D9D1A7}">
      <dgm:prSet/>
      <dgm:spPr/>
      <dgm:t>
        <a:bodyPr/>
        <a:lstStyle/>
        <a:p>
          <a:endParaRPr lang="en-US"/>
        </a:p>
      </dgm:t>
    </dgm:pt>
    <dgm:pt modelId="{CF3A13E4-F1A9-46A0-85F4-E94FE87FBD82}" type="sibTrans" cxnId="{106B215D-BC66-4F8D-865F-B82593D9D1A7}">
      <dgm:prSet/>
      <dgm:spPr/>
      <dgm:t>
        <a:bodyPr/>
        <a:lstStyle/>
        <a:p>
          <a:endParaRPr lang="en-US"/>
        </a:p>
      </dgm:t>
    </dgm:pt>
    <dgm:pt modelId="{719B3F4C-0B78-487B-8265-E7AF3279D01B}">
      <dgm:prSet custT="1"/>
      <dgm:spPr>
        <a:ln>
          <a:solidFill>
            <a:schemeClr val="accent3">
              <a:lumMod val="50000"/>
            </a:schemeClr>
          </a:solidFill>
        </a:ln>
      </dgm:spPr>
      <dgm:t>
        <a:bodyPr/>
        <a:lstStyle/>
        <a:p>
          <a:r>
            <a:rPr lang="en-US" sz="1800" dirty="0"/>
            <a:t>Flu Shot Facts and Myths</a:t>
          </a:r>
        </a:p>
      </dgm:t>
    </dgm:pt>
    <dgm:pt modelId="{6F36B3A3-65E1-4D5B-9707-87362461FDC6}" type="parTrans" cxnId="{28410C17-F610-491A-80CF-79D1C8802AC4}">
      <dgm:prSet/>
      <dgm:spPr/>
      <dgm:t>
        <a:bodyPr/>
        <a:lstStyle/>
        <a:p>
          <a:endParaRPr lang="en-US"/>
        </a:p>
      </dgm:t>
    </dgm:pt>
    <dgm:pt modelId="{53481F56-2730-4338-AAE6-34137AEB5AB9}" type="sibTrans" cxnId="{28410C17-F610-491A-80CF-79D1C8802AC4}">
      <dgm:prSet/>
      <dgm:spPr/>
      <dgm:t>
        <a:bodyPr/>
        <a:lstStyle/>
        <a:p>
          <a:endParaRPr lang="en-US"/>
        </a:p>
      </dgm:t>
    </dgm:pt>
    <dgm:pt modelId="{F6E8F640-4005-4F82-ABEC-D118285ABFA8}">
      <dgm:prSet custT="1"/>
      <dgm:spPr>
        <a:ln>
          <a:solidFill>
            <a:schemeClr val="accent3">
              <a:lumMod val="50000"/>
            </a:schemeClr>
          </a:solidFill>
        </a:ln>
      </dgm:spPr>
      <dgm:t>
        <a:bodyPr/>
        <a:lstStyle/>
        <a:p>
          <a:r>
            <a:rPr lang="en-US" sz="1800" dirty="0"/>
            <a:t>Heart Health Facts and Myths</a:t>
          </a:r>
        </a:p>
      </dgm:t>
    </dgm:pt>
    <dgm:pt modelId="{A72A5700-48B0-4F2E-A4AF-8ED4A5B8F236}" type="parTrans" cxnId="{653D1BFB-AF35-4AF7-9915-1A908408CC4F}">
      <dgm:prSet/>
      <dgm:spPr/>
      <dgm:t>
        <a:bodyPr/>
        <a:lstStyle/>
        <a:p>
          <a:endParaRPr lang="en-US"/>
        </a:p>
      </dgm:t>
    </dgm:pt>
    <dgm:pt modelId="{39C0F3EA-770E-472E-8400-DD5FB20637BE}" type="sibTrans" cxnId="{653D1BFB-AF35-4AF7-9915-1A908408CC4F}">
      <dgm:prSet/>
      <dgm:spPr/>
      <dgm:t>
        <a:bodyPr/>
        <a:lstStyle/>
        <a:p>
          <a:endParaRPr lang="en-US"/>
        </a:p>
      </dgm:t>
    </dgm:pt>
    <dgm:pt modelId="{631CB9AF-9E11-4CDE-A7D4-2F3C22001B93}">
      <dgm:prSet custT="1"/>
      <dgm:spPr/>
      <dgm:t>
        <a:bodyPr/>
        <a:lstStyle/>
        <a:p>
          <a:r>
            <a:rPr lang="en-US" sz="1800" dirty="0"/>
            <a:t>Sexual Health</a:t>
          </a:r>
        </a:p>
      </dgm:t>
    </dgm:pt>
    <dgm:pt modelId="{4FFE1452-F434-4661-B328-7A08BACE3809}" type="parTrans" cxnId="{EC9FB68E-CD66-403E-86AE-F4F3311742D4}">
      <dgm:prSet/>
      <dgm:spPr/>
      <dgm:t>
        <a:bodyPr/>
        <a:lstStyle/>
        <a:p>
          <a:endParaRPr lang="en-US"/>
        </a:p>
      </dgm:t>
    </dgm:pt>
    <dgm:pt modelId="{8E9F5ED7-3EC3-411C-A56C-C9993B977094}" type="sibTrans" cxnId="{EC9FB68E-CD66-403E-86AE-F4F3311742D4}">
      <dgm:prSet/>
      <dgm:spPr/>
      <dgm:t>
        <a:bodyPr/>
        <a:lstStyle/>
        <a:p>
          <a:endParaRPr lang="en-US"/>
        </a:p>
      </dgm:t>
    </dgm:pt>
    <dgm:pt modelId="{994BBEEE-BDD8-49EB-9354-1EC63940CC5B}">
      <dgm:prSet custT="1"/>
      <dgm:spPr/>
      <dgm:t>
        <a:bodyPr/>
        <a:lstStyle/>
        <a:p>
          <a:r>
            <a:rPr lang="en-US" sz="1800" dirty="0"/>
            <a:t>Musculoskeletal Health in Women</a:t>
          </a:r>
        </a:p>
      </dgm:t>
    </dgm:pt>
    <dgm:pt modelId="{9B402814-1C57-4133-9405-B72D1CBA9BF2}" type="parTrans" cxnId="{BA34F3B6-3669-48F8-89C2-09AAD452F7CE}">
      <dgm:prSet/>
      <dgm:spPr/>
      <dgm:t>
        <a:bodyPr/>
        <a:lstStyle/>
        <a:p>
          <a:endParaRPr lang="en-US"/>
        </a:p>
      </dgm:t>
    </dgm:pt>
    <dgm:pt modelId="{C9456B19-9D5C-4812-89A8-8D73DB5FD5C1}" type="sibTrans" cxnId="{BA34F3B6-3669-48F8-89C2-09AAD452F7CE}">
      <dgm:prSet/>
      <dgm:spPr/>
      <dgm:t>
        <a:bodyPr/>
        <a:lstStyle/>
        <a:p>
          <a:endParaRPr lang="en-US"/>
        </a:p>
      </dgm:t>
    </dgm:pt>
    <dgm:pt modelId="{F0813902-1C47-42D2-8F11-ACBCC71A5EF6}">
      <dgm:prSet custT="1"/>
      <dgm:spPr>
        <a:solidFill>
          <a:schemeClr val="accent4">
            <a:lumMod val="75000"/>
          </a:schemeClr>
        </a:solidFill>
      </dgm:spPr>
      <dgm:t>
        <a:bodyPr/>
        <a:lstStyle/>
        <a:p>
          <a:r>
            <a:rPr lang="en-US" sz="2800" dirty="0"/>
            <a:t>Healthcare Topics</a:t>
          </a:r>
        </a:p>
      </dgm:t>
    </dgm:pt>
    <dgm:pt modelId="{EE2B2F6E-CF52-4ADB-97EE-8416A44C09AE}" type="sibTrans" cxnId="{75DFCD88-6291-4CF2-8669-A7AF019436A2}">
      <dgm:prSet/>
      <dgm:spPr/>
      <dgm:t>
        <a:bodyPr/>
        <a:lstStyle/>
        <a:p>
          <a:endParaRPr lang="en-US" sz="2000"/>
        </a:p>
      </dgm:t>
    </dgm:pt>
    <dgm:pt modelId="{5B5AEBB5-78C5-4F20-8B8D-2812C9B1F129}" type="parTrans" cxnId="{75DFCD88-6291-4CF2-8669-A7AF019436A2}">
      <dgm:prSet/>
      <dgm:spPr/>
      <dgm:t>
        <a:bodyPr/>
        <a:lstStyle/>
        <a:p>
          <a:endParaRPr lang="en-US" sz="2000"/>
        </a:p>
      </dgm:t>
    </dgm:pt>
    <dgm:pt modelId="{7DDE82C7-61C0-4414-A4F0-C5A8C130CB4D}" type="pres">
      <dgm:prSet presAssocID="{ED345B70-2EC8-452E-B062-49F787488DF6}" presName="linear" presStyleCnt="0">
        <dgm:presLayoutVars>
          <dgm:dir/>
          <dgm:animLvl val="lvl"/>
          <dgm:resizeHandles val="exact"/>
        </dgm:presLayoutVars>
      </dgm:prSet>
      <dgm:spPr/>
    </dgm:pt>
    <dgm:pt modelId="{461ABD46-B6BB-489E-9D3B-CC11CA6AB32A}" type="pres">
      <dgm:prSet presAssocID="{7D1AD36E-8BB6-4B6F-9680-F3D225AE5745}" presName="parentLin" presStyleCnt="0"/>
      <dgm:spPr/>
    </dgm:pt>
    <dgm:pt modelId="{BD6049B5-0F4A-4BD2-8EEA-70748321246E}" type="pres">
      <dgm:prSet presAssocID="{7D1AD36E-8BB6-4B6F-9680-F3D225AE5745}" presName="parentLeftMargin" presStyleLbl="node1" presStyleIdx="0" presStyleCnt="3"/>
      <dgm:spPr/>
    </dgm:pt>
    <dgm:pt modelId="{80AE770F-F61B-46C2-8231-711B74D32B3E}" type="pres">
      <dgm:prSet presAssocID="{7D1AD36E-8BB6-4B6F-9680-F3D225AE5745}" presName="parentText" presStyleLbl="node1" presStyleIdx="0" presStyleCnt="3" custLinFactNeighborX="19404" custLinFactNeighborY="11605">
        <dgm:presLayoutVars>
          <dgm:chMax val="0"/>
          <dgm:bulletEnabled val="1"/>
        </dgm:presLayoutVars>
      </dgm:prSet>
      <dgm:spPr/>
    </dgm:pt>
    <dgm:pt modelId="{7A03D279-58D7-4D2E-BE8A-ABDB78D801E1}" type="pres">
      <dgm:prSet presAssocID="{7D1AD36E-8BB6-4B6F-9680-F3D225AE5745}" presName="negativeSpace" presStyleCnt="0"/>
      <dgm:spPr/>
    </dgm:pt>
    <dgm:pt modelId="{2B2B05B1-DCAA-45C6-B0FA-4E84B9C47A70}" type="pres">
      <dgm:prSet presAssocID="{7D1AD36E-8BB6-4B6F-9680-F3D225AE5745}" presName="childText" presStyleLbl="conFgAcc1" presStyleIdx="0" presStyleCnt="3">
        <dgm:presLayoutVars>
          <dgm:bulletEnabled val="1"/>
        </dgm:presLayoutVars>
      </dgm:prSet>
      <dgm:spPr/>
    </dgm:pt>
    <dgm:pt modelId="{5D7B54A7-69C3-4D9B-ADA6-87BB9ECEECC1}" type="pres">
      <dgm:prSet presAssocID="{76A220C3-C620-4AC7-A6F1-BB8621755C2D}" presName="spaceBetweenRectangles" presStyleCnt="0"/>
      <dgm:spPr/>
    </dgm:pt>
    <dgm:pt modelId="{4F3F3AD7-70B9-4D32-B6AD-88519EAC8FD8}" type="pres">
      <dgm:prSet presAssocID="{5DB97ECF-CD96-4A10-9233-26CD76247E79}" presName="parentLin" presStyleCnt="0"/>
      <dgm:spPr/>
    </dgm:pt>
    <dgm:pt modelId="{26477ABE-B980-4B40-9EB9-4F98EC5505AA}" type="pres">
      <dgm:prSet presAssocID="{5DB97ECF-CD96-4A10-9233-26CD76247E79}" presName="parentLeftMargin" presStyleLbl="node1" presStyleIdx="0" presStyleCnt="3"/>
      <dgm:spPr/>
    </dgm:pt>
    <dgm:pt modelId="{E2BE00BD-9DF0-4D4E-AEBC-1B8A2EE5F809}" type="pres">
      <dgm:prSet presAssocID="{5DB97ECF-CD96-4A10-9233-26CD76247E79}" presName="parentText" presStyleLbl="node1" presStyleIdx="1" presStyleCnt="3" custLinFactNeighborX="19403" custLinFactNeighborY="1445">
        <dgm:presLayoutVars>
          <dgm:chMax val="0"/>
          <dgm:bulletEnabled val="1"/>
        </dgm:presLayoutVars>
      </dgm:prSet>
      <dgm:spPr/>
    </dgm:pt>
    <dgm:pt modelId="{4DDED853-69FE-4A03-9025-EED3ACFF058D}" type="pres">
      <dgm:prSet presAssocID="{5DB97ECF-CD96-4A10-9233-26CD76247E79}" presName="negativeSpace" presStyleCnt="0"/>
      <dgm:spPr/>
    </dgm:pt>
    <dgm:pt modelId="{36C35647-EBE5-4B58-A590-302F95E1FD55}" type="pres">
      <dgm:prSet presAssocID="{5DB97ECF-CD96-4A10-9233-26CD76247E79}" presName="childText" presStyleLbl="conFgAcc1" presStyleIdx="1" presStyleCnt="3" custLinFactNeighborX="1493" custLinFactNeighborY="-5208">
        <dgm:presLayoutVars>
          <dgm:bulletEnabled val="1"/>
        </dgm:presLayoutVars>
      </dgm:prSet>
      <dgm:spPr/>
    </dgm:pt>
    <dgm:pt modelId="{619CD5F7-137E-4444-B292-2477F1EEE199}" type="pres">
      <dgm:prSet presAssocID="{39A93338-D5AC-4B99-BD0A-BF49019C4642}" presName="spaceBetweenRectangles" presStyleCnt="0"/>
      <dgm:spPr/>
    </dgm:pt>
    <dgm:pt modelId="{CD6881C4-58AD-43A0-BE48-11178CA161BD}" type="pres">
      <dgm:prSet presAssocID="{F0813902-1C47-42D2-8F11-ACBCC71A5EF6}" presName="parentLin" presStyleCnt="0"/>
      <dgm:spPr/>
    </dgm:pt>
    <dgm:pt modelId="{2D3795F5-CBC2-4618-A032-49456A75F72D}" type="pres">
      <dgm:prSet presAssocID="{F0813902-1C47-42D2-8F11-ACBCC71A5EF6}" presName="parentLeftMargin" presStyleLbl="node1" presStyleIdx="1" presStyleCnt="3"/>
      <dgm:spPr/>
    </dgm:pt>
    <dgm:pt modelId="{00A61A68-1547-4F7B-AC56-FFF3C852637C}" type="pres">
      <dgm:prSet presAssocID="{F0813902-1C47-42D2-8F11-ACBCC71A5EF6}" presName="parentText" presStyleLbl="node1" presStyleIdx="2" presStyleCnt="3" custLinFactNeighborX="-13363" custLinFactNeighborY="2041">
        <dgm:presLayoutVars>
          <dgm:chMax val="0"/>
          <dgm:bulletEnabled val="1"/>
        </dgm:presLayoutVars>
      </dgm:prSet>
      <dgm:spPr/>
    </dgm:pt>
    <dgm:pt modelId="{39485EFA-4DA6-4487-BFC3-CACBBA1D4317}" type="pres">
      <dgm:prSet presAssocID="{F0813902-1C47-42D2-8F11-ACBCC71A5EF6}" presName="negativeSpace" presStyleCnt="0"/>
      <dgm:spPr/>
    </dgm:pt>
    <dgm:pt modelId="{DAAE4F15-3781-4D91-A1E1-9648A18F10A2}" type="pres">
      <dgm:prSet presAssocID="{F0813902-1C47-42D2-8F11-ACBCC71A5EF6}" presName="childText" presStyleLbl="conFgAcc1" presStyleIdx="2" presStyleCnt="3">
        <dgm:presLayoutVars>
          <dgm:bulletEnabled val="1"/>
        </dgm:presLayoutVars>
      </dgm:prSet>
      <dgm:spPr/>
    </dgm:pt>
  </dgm:ptLst>
  <dgm:cxnLst>
    <dgm:cxn modelId="{28410C17-F610-491A-80CF-79D1C8802AC4}" srcId="{5DB97ECF-CD96-4A10-9233-26CD76247E79}" destId="{719B3F4C-0B78-487B-8265-E7AF3279D01B}" srcOrd="0" destOrd="0" parTransId="{6F36B3A3-65E1-4D5B-9707-87362461FDC6}" sibTransId="{53481F56-2730-4338-AAE6-34137AEB5AB9}"/>
    <dgm:cxn modelId="{2C59D826-DD05-4486-B2D0-FA693D1325A0}" type="presOf" srcId="{5DB97ECF-CD96-4A10-9233-26CD76247E79}" destId="{E2BE00BD-9DF0-4D4E-AEBC-1B8A2EE5F809}" srcOrd="1" destOrd="0" presId="urn:microsoft.com/office/officeart/2005/8/layout/list1"/>
    <dgm:cxn modelId="{F2D27831-5922-4A7D-80A7-5323E79A0BBC}" type="presOf" srcId="{F6E8F640-4005-4F82-ABEC-D118285ABFA8}" destId="{36C35647-EBE5-4B58-A590-302F95E1FD55}" srcOrd="0" destOrd="1" presId="urn:microsoft.com/office/officeart/2005/8/layout/list1"/>
    <dgm:cxn modelId="{5FC46934-4B02-4E33-BD04-A02DB97B8CD8}" type="presOf" srcId="{F0813902-1C47-42D2-8F11-ACBCC71A5EF6}" destId="{00A61A68-1547-4F7B-AC56-FFF3C852637C}" srcOrd="1" destOrd="0" presId="urn:microsoft.com/office/officeart/2005/8/layout/list1"/>
    <dgm:cxn modelId="{106B215D-BC66-4F8D-865F-B82593D9D1A7}" srcId="{7D1AD36E-8BB6-4B6F-9680-F3D225AE5745}" destId="{7C141FDD-6E31-4282-8FAC-D1DB57C31D24}" srcOrd="1" destOrd="0" parTransId="{7CD73D68-1D27-43A4-BC17-5413827FE73A}" sibTransId="{CF3A13E4-F1A9-46A0-85F4-E94FE87FBD82}"/>
    <dgm:cxn modelId="{9271316B-F686-4433-8690-5507EC31E087}" type="presOf" srcId="{7C141FDD-6E31-4282-8FAC-D1DB57C31D24}" destId="{2B2B05B1-DCAA-45C6-B0FA-4E84B9C47A70}" srcOrd="0" destOrd="1" presId="urn:microsoft.com/office/officeart/2005/8/layout/list1"/>
    <dgm:cxn modelId="{56E2EF6B-E9DB-423E-9EB0-4DF2DC6138C8}" type="presOf" srcId="{F0813902-1C47-42D2-8F11-ACBCC71A5EF6}" destId="{2D3795F5-CBC2-4618-A032-49456A75F72D}" srcOrd="0" destOrd="0" presId="urn:microsoft.com/office/officeart/2005/8/layout/list1"/>
    <dgm:cxn modelId="{42975973-164B-4AFE-B6CA-9744F690D8C0}" type="presOf" srcId="{ED345B70-2EC8-452E-B062-49F787488DF6}" destId="{7DDE82C7-61C0-4414-A4F0-C5A8C130CB4D}" srcOrd="0" destOrd="0" presId="urn:microsoft.com/office/officeart/2005/8/layout/list1"/>
    <dgm:cxn modelId="{CAFCCB7A-3BE6-4F45-AD40-2E3CC7DD30D2}" type="presOf" srcId="{7D1AD36E-8BB6-4B6F-9680-F3D225AE5745}" destId="{80AE770F-F61B-46C2-8231-711B74D32B3E}" srcOrd="1" destOrd="0" presId="urn:microsoft.com/office/officeart/2005/8/layout/list1"/>
    <dgm:cxn modelId="{75DFCD88-6291-4CF2-8669-A7AF019436A2}" srcId="{ED345B70-2EC8-452E-B062-49F787488DF6}" destId="{F0813902-1C47-42D2-8F11-ACBCC71A5EF6}" srcOrd="2" destOrd="0" parTransId="{5B5AEBB5-78C5-4F20-8B8D-2812C9B1F129}" sibTransId="{EE2B2F6E-CF52-4ADB-97EE-8416A44C09AE}"/>
    <dgm:cxn modelId="{EC9FB68E-CD66-403E-86AE-F4F3311742D4}" srcId="{F0813902-1C47-42D2-8F11-ACBCC71A5EF6}" destId="{631CB9AF-9E11-4CDE-A7D4-2F3C22001B93}" srcOrd="0" destOrd="0" parTransId="{4FFE1452-F434-4661-B328-7A08BACE3809}" sibTransId="{8E9F5ED7-3EC3-411C-A56C-C9993B977094}"/>
    <dgm:cxn modelId="{30250194-7E89-4589-AF2B-5EB46255FFBC}" srcId="{ED345B70-2EC8-452E-B062-49F787488DF6}" destId="{5DB97ECF-CD96-4A10-9233-26CD76247E79}" srcOrd="1" destOrd="0" parTransId="{403A9DAB-A2DC-4C08-A069-8362012F4460}" sibTransId="{39A93338-D5AC-4B99-BD0A-BF49019C4642}"/>
    <dgm:cxn modelId="{1115D4AF-BA54-49B2-9854-0254C82D1203}" type="presOf" srcId="{994BBEEE-BDD8-49EB-9354-1EC63940CC5B}" destId="{DAAE4F15-3781-4D91-A1E1-9648A18F10A2}" srcOrd="0" destOrd="1" presId="urn:microsoft.com/office/officeart/2005/8/layout/list1"/>
    <dgm:cxn modelId="{BA34F3B6-3669-48F8-89C2-09AAD452F7CE}" srcId="{F0813902-1C47-42D2-8F11-ACBCC71A5EF6}" destId="{994BBEEE-BDD8-49EB-9354-1EC63940CC5B}" srcOrd="1" destOrd="0" parTransId="{9B402814-1C57-4133-9405-B72D1CBA9BF2}" sibTransId="{C9456B19-9D5C-4812-89A8-8D73DB5FD5C1}"/>
    <dgm:cxn modelId="{8A253BB8-1B61-4906-AD1A-73EA5EA5CFA3}" type="presOf" srcId="{631CB9AF-9E11-4CDE-A7D4-2F3C22001B93}" destId="{DAAE4F15-3781-4D91-A1E1-9648A18F10A2}" srcOrd="0" destOrd="0" presId="urn:microsoft.com/office/officeart/2005/8/layout/list1"/>
    <dgm:cxn modelId="{4233D6C2-C211-4960-8191-1FAF92CA04BB}" type="presOf" srcId="{5DB97ECF-CD96-4A10-9233-26CD76247E79}" destId="{26477ABE-B980-4B40-9EB9-4F98EC5505AA}" srcOrd="0" destOrd="0" presId="urn:microsoft.com/office/officeart/2005/8/layout/list1"/>
    <dgm:cxn modelId="{086A22CF-9399-4AE5-A186-647E45EF57AE}" srcId="{7D1AD36E-8BB6-4B6F-9680-F3D225AE5745}" destId="{5686105C-F776-44CC-8F80-6BFB02B4931D}" srcOrd="0" destOrd="0" parTransId="{2DD2020A-945B-429E-AE9B-C8C919D11B5A}" sibTransId="{2F592F06-F755-4140-973B-FFA595777DAB}"/>
    <dgm:cxn modelId="{3BC28FEC-9302-422D-996E-944052CC9334}" srcId="{ED345B70-2EC8-452E-B062-49F787488DF6}" destId="{7D1AD36E-8BB6-4B6F-9680-F3D225AE5745}" srcOrd="0" destOrd="0" parTransId="{F512B30B-7C16-4BE2-9A9E-44190F9CDF31}" sibTransId="{76A220C3-C620-4AC7-A6F1-BB8621755C2D}"/>
    <dgm:cxn modelId="{1FB3CEEF-8229-45A0-A77D-3EAA58022AE5}" type="presOf" srcId="{719B3F4C-0B78-487B-8265-E7AF3279D01B}" destId="{36C35647-EBE5-4B58-A590-302F95E1FD55}" srcOrd="0" destOrd="0" presId="urn:microsoft.com/office/officeart/2005/8/layout/list1"/>
    <dgm:cxn modelId="{F189A2F6-B44F-4703-BB51-C7E4549A28AA}" type="presOf" srcId="{5686105C-F776-44CC-8F80-6BFB02B4931D}" destId="{2B2B05B1-DCAA-45C6-B0FA-4E84B9C47A70}" srcOrd="0" destOrd="0" presId="urn:microsoft.com/office/officeart/2005/8/layout/list1"/>
    <dgm:cxn modelId="{653D1BFB-AF35-4AF7-9915-1A908408CC4F}" srcId="{5DB97ECF-CD96-4A10-9233-26CD76247E79}" destId="{F6E8F640-4005-4F82-ABEC-D118285ABFA8}" srcOrd="1" destOrd="0" parTransId="{A72A5700-48B0-4F2E-A4AF-8ED4A5B8F236}" sibTransId="{39C0F3EA-770E-472E-8400-DD5FB20637BE}"/>
    <dgm:cxn modelId="{9E65BDFD-7C99-4F02-9D48-1E5A58610C87}" type="presOf" srcId="{7D1AD36E-8BB6-4B6F-9680-F3D225AE5745}" destId="{BD6049B5-0F4A-4BD2-8EEA-70748321246E}" srcOrd="0" destOrd="0" presId="urn:microsoft.com/office/officeart/2005/8/layout/list1"/>
    <dgm:cxn modelId="{440376F2-E07A-4BAD-AB0F-2716AE22223C}" type="presParOf" srcId="{7DDE82C7-61C0-4414-A4F0-C5A8C130CB4D}" destId="{461ABD46-B6BB-489E-9D3B-CC11CA6AB32A}" srcOrd="0" destOrd="0" presId="urn:microsoft.com/office/officeart/2005/8/layout/list1"/>
    <dgm:cxn modelId="{93F5797D-23DA-4E7D-9C4F-87EFA14A3F89}" type="presParOf" srcId="{461ABD46-B6BB-489E-9D3B-CC11CA6AB32A}" destId="{BD6049B5-0F4A-4BD2-8EEA-70748321246E}" srcOrd="0" destOrd="0" presId="urn:microsoft.com/office/officeart/2005/8/layout/list1"/>
    <dgm:cxn modelId="{EA969F75-2627-4B02-8189-5492E47EE584}" type="presParOf" srcId="{461ABD46-B6BB-489E-9D3B-CC11CA6AB32A}" destId="{80AE770F-F61B-46C2-8231-711B74D32B3E}" srcOrd="1" destOrd="0" presId="urn:microsoft.com/office/officeart/2005/8/layout/list1"/>
    <dgm:cxn modelId="{BF46AD24-0CC0-47B0-A42A-E1852153D051}" type="presParOf" srcId="{7DDE82C7-61C0-4414-A4F0-C5A8C130CB4D}" destId="{7A03D279-58D7-4D2E-BE8A-ABDB78D801E1}" srcOrd="1" destOrd="0" presId="urn:microsoft.com/office/officeart/2005/8/layout/list1"/>
    <dgm:cxn modelId="{BEF3DF2F-067B-465B-B141-D6F5D4F8D229}" type="presParOf" srcId="{7DDE82C7-61C0-4414-A4F0-C5A8C130CB4D}" destId="{2B2B05B1-DCAA-45C6-B0FA-4E84B9C47A70}" srcOrd="2" destOrd="0" presId="urn:microsoft.com/office/officeart/2005/8/layout/list1"/>
    <dgm:cxn modelId="{D222714B-C63B-49D7-9285-03F2D56B05F8}" type="presParOf" srcId="{7DDE82C7-61C0-4414-A4F0-C5A8C130CB4D}" destId="{5D7B54A7-69C3-4D9B-ADA6-87BB9ECEECC1}" srcOrd="3" destOrd="0" presId="urn:microsoft.com/office/officeart/2005/8/layout/list1"/>
    <dgm:cxn modelId="{B56ADF86-83B1-4BA6-AD78-07E6636031EE}" type="presParOf" srcId="{7DDE82C7-61C0-4414-A4F0-C5A8C130CB4D}" destId="{4F3F3AD7-70B9-4D32-B6AD-88519EAC8FD8}" srcOrd="4" destOrd="0" presId="urn:microsoft.com/office/officeart/2005/8/layout/list1"/>
    <dgm:cxn modelId="{B81CB0E4-ECE0-4F12-A5F8-A51F681B9234}" type="presParOf" srcId="{4F3F3AD7-70B9-4D32-B6AD-88519EAC8FD8}" destId="{26477ABE-B980-4B40-9EB9-4F98EC5505AA}" srcOrd="0" destOrd="0" presId="urn:microsoft.com/office/officeart/2005/8/layout/list1"/>
    <dgm:cxn modelId="{0FE9E84B-CDDB-487D-8ABB-5C609D79BACE}" type="presParOf" srcId="{4F3F3AD7-70B9-4D32-B6AD-88519EAC8FD8}" destId="{E2BE00BD-9DF0-4D4E-AEBC-1B8A2EE5F809}" srcOrd="1" destOrd="0" presId="urn:microsoft.com/office/officeart/2005/8/layout/list1"/>
    <dgm:cxn modelId="{7C25212C-7944-473A-AB08-905ACE48E425}" type="presParOf" srcId="{7DDE82C7-61C0-4414-A4F0-C5A8C130CB4D}" destId="{4DDED853-69FE-4A03-9025-EED3ACFF058D}" srcOrd="5" destOrd="0" presId="urn:microsoft.com/office/officeart/2005/8/layout/list1"/>
    <dgm:cxn modelId="{BFD5F6DD-46DB-4822-9BEB-880A49FE9F72}" type="presParOf" srcId="{7DDE82C7-61C0-4414-A4F0-C5A8C130CB4D}" destId="{36C35647-EBE5-4B58-A590-302F95E1FD55}" srcOrd="6" destOrd="0" presId="urn:microsoft.com/office/officeart/2005/8/layout/list1"/>
    <dgm:cxn modelId="{CDF8AEB7-D037-44D7-901E-69FE9446728B}" type="presParOf" srcId="{7DDE82C7-61C0-4414-A4F0-C5A8C130CB4D}" destId="{619CD5F7-137E-4444-B292-2477F1EEE199}" srcOrd="7" destOrd="0" presId="urn:microsoft.com/office/officeart/2005/8/layout/list1"/>
    <dgm:cxn modelId="{9024E7AD-E68A-45D5-9D4D-AF9449A446E3}" type="presParOf" srcId="{7DDE82C7-61C0-4414-A4F0-C5A8C130CB4D}" destId="{CD6881C4-58AD-43A0-BE48-11178CA161BD}" srcOrd="8" destOrd="0" presId="urn:microsoft.com/office/officeart/2005/8/layout/list1"/>
    <dgm:cxn modelId="{4390A59C-3267-431E-8143-33397C7B6100}" type="presParOf" srcId="{CD6881C4-58AD-43A0-BE48-11178CA161BD}" destId="{2D3795F5-CBC2-4618-A032-49456A75F72D}" srcOrd="0" destOrd="0" presId="urn:microsoft.com/office/officeart/2005/8/layout/list1"/>
    <dgm:cxn modelId="{0C6FAA66-1E01-4011-B257-403B91035CEF}" type="presParOf" srcId="{CD6881C4-58AD-43A0-BE48-11178CA161BD}" destId="{00A61A68-1547-4F7B-AC56-FFF3C852637C}" srcOrd="1" destOrd="0" presId="urn:microsoft.com/office/officeart/2005/8/layout/list1"/>
    <dgm:cxn modelId="{085211A3-E2FA-4E2D-8FD7-EE5B4B2B17F1}" type="presParOf" srcId="{7DDE82C7-61C0-4414-A4F0-C5A8C130CB4D}" destId="{39485EFA-4DA6-4487-BFC3-CACBBA1D4317}" srcOrd="9" destOrd="0" presId="urn:microsoft.com/office/officeart/2005/8/layout/list1"/>
    <dgm:cxn modelId="{73CFEF40-CBAF-4C25-80EF-7E9CF13BEF4B}" type="presParOf" srcId="{7DDE82C7-61C0-4414-A4F0-C5A8C130CB4D}" destId="{DAAE4F15-3781-4D91-A1E1-9648A18F10A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E2A50-CD2C-4368-9A1B-ED963A42E2D2}">
      <dsp:nvSpPr>
        <dsp:cNvPr id="0" name=""/>
        <dsp:cNvSpPr/>
      </dsp:nvSpPr>
      <dsp:spPr>
        <a:xfrm>
          <a:off x="0" y="0"/>
          <a:ext cx="51753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BF615-E37C-4E3F-950D-BE9901B657D0}">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OUTREACH </a:t>
          </a:r>
          <a:r>
            <a:rPr lang="en-US" sz="2800" kern="1200" dirty="0"/>
            <a:t>to women Veterans</a:t>
          </a:r>
        </a:p>
      </dsp:txBody>
      <dsp:txXfrm>
        <a:off x="0" y="0"/>
        <a:ext cx="5175384" cy="1384035"/>
      </dsp:txXfrm>
    </dsp:sp>
    <dsp:sp modelId="{D0ED62D6-0F08-433C-8A79-BC0502127E4F}">
      <dsp:nvSpPr>
        <dsp:cNvPr id="0" name=""/>
        <dsp:cNvSpPr/>
      </dsp:nvSpPr>
      <dsp:spPr>
        <a:xfrm>
          <a:off x="0" y="1384035"/>
          <a:ext cx="5175384" cy="0"/>
        </a:xfrm>
        <a:prstGeom prst="line">
          <a:avLst/>
        </a:prstGeom>
        <a:solidFill>
          <a:schemeClr val="accent2">
            <a:hueOff val="-3020902"/>
            <a:satOff val="-4040"/>
            <a:lumOff val="7974"/>
            <a:alphaOff val="0"/>
          </a:schemeClr>
        </a:solidFill>
        <a:ln w="25400" cap="flat" cmpd="sng" algn="ctr">
          <a:solidFill>
            <a:schemeClr val="accent2">
              <a:hueOff val="-3020902"/>
              <a:satOff val="-4040"/>
              <a:lumOff val="79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4ED85-BC4C-4B19-9D82-CDFFAAF9BC1E}">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Highlight </a:t>
          </a:r>
          <a:r>
            <a:rPr lang="en-US" sz="2800" b="1" kern="1200" dirty="0"/>
            <a:t>PROGRAMS</a:t>
          </a:r>
          <a:r>
            <a:rPr lang="en-US" sz="2800" kern="1200" dirty="0"/>
            <a:t> that support the well-being of women</a:t>
          </a:r>
        </a:p>
      </dsp:txBody>
      <dsp:txXfrm>
        <a:off x="0" y="1384035"/>
        <a:ext cx="5175384" cy="1384035"/>
      </dsp:txXfrm>
    </dsp:sp>
    <dsp:sp modelId="{141E8867-9F25-47D5-8260-0844D5CB3523}">
      <dsp:nvSpPr>
        <dsp:cNvPr id="0" name=""/>
        <dsp:cNvSpPr/>
      </dsp:nvSpPr>
      <dsp:spPr>
        <a:xfrm>
          <a:off x="0" y="2768070"/>
          <a:ext cx="5175384" cy="0"/>
        </a:xfrm>
        <a:prstGeom prst="line">
          <a:avLst/>
        </a:prstGeom>
        <a:solidFill>
          <a:schemeClr val="accent2">
            <a:hueOff val="-6041804"/>
            <a:satOff val="-8081"/>
            <a:lumOff val="15947"/>
            <a:alphaOff val="0"/>
          </a:schemeClr>
        </a:solidFill>
        <a:ln w="25400" cap="flat" cmpd="sng" algn="ctr">
          <a:solidFill>
            <a:schemeClr val="accent2">
              <a:hueOff val="-6041804"/>
              <a:satOff val="-8081"/>
              <a:lumOff val="159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7555F-8E69-4021-A483-DE7E3E125B18}">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Highlight </a:t>
          </a:r>
          <a:r>
            <a:rPr lang="en-US" sz="2800" b="1" kern="1200" dirty="0"/>
            <a:t>HEALTH CONCERNS </a:t>
          </a:r>
          <a:r>
            <a:rPr lang="en-US" sz="2800" kern="1200" dirty="0"/>
            <a:t>specific to women</a:t>
          </a:r>
        </a:p>
      </dsp:txBody>
      <dsp:txXfrm>
        <a:off x="0" y="2768070"/>
        <a:ext cx="5175384" cy="1384035"/>
      </dsp:txXfrm>
    </dsp:sp>
    <dsp:sp modelId="{1844BD03-A826-48F6-8287-DADD585800EC}">
      <dsp:nvSpPr>
        <dsp:cNvPr id="0" name=""/>
        <dsp:cNvSpPr/>
      </dsp:nvSpPr>
      <dsp:spPr>
        <a:xfrm>
          <a:off x="0" y="4152105"/>
          <a:ext cx="5175384" cy="0"/>
        </a:xfrm>
        <a:prstGeom prst="line">
          <a:avLst/>
        </a:prstGeom>
        <a:solidFill>
          <a:schemeClr val="accent2">
            <a:hueOff val="-9062706"/>
            <a:satOff val="-12121"/>
            <a:lumOff val="23921"/>
            <a:alphaOff val="0"/>
          </a:schemeClr>
        </a:solidFill>
        <a:ln w="25400" cap="flat" cmpd="sng" algn="ctr">
          <a:solidFill>
            <a:schemeClr val="accent2">
              <a:hueOff val="-9062706"/>
              <a:satOff val="-12121"/>
              <a:lumOff val="2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E9E98-663E-4316-BC04-4BD66FE6FDDA}">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New </a:t>
          </a:r>
          <a:r>
            <a:rPr lang="en-US" sz="2800" b="1" kern="1200" dirty="0"/>
            <a:t>EMPLOYEE</a:t>
          </a:r>
          <a:r>
            <a:rPr lang="en-US" sz="2800" kern="1200" dirty="0"/>
            <a:t> education</a:t>
          </a:r>
        </a:p>
      </dsp:txBody>
      <dsp:txXfrm>
        <a:off x="0" y="4152105"/>
        <a:ext cx="5175384"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B05B1-DCAA-45C6-B0FA-4E84B9C47A70}">
      <dsp:nvSpPr>
        <dsp:cNvPr id="0" name=""/>
        <dsp:cNvSpPr/>
      </dsp:nvSpPr>
      <dsp:spPr>
        <a:xfrm>
          <a:off x="0" y="471299"/>
          <a:ext cx="5105401" cy="155925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236" tIns="624840" rIns="3962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Women’s Health VA Overview</a:t>
          </a:r>
          <a:endParaRPr lang="en-US" sz="2000" kern="1200" dirty="0"/>
        </a:p>
        <a:p>
          <a:pPr marL="171450" lvl="1" indent="-171450" algn="l" defTabSz="800100">
            <a:lnSpc>
              <a:spcPct val="90000"/>
            </a:lnSpc>
            <a:spcBef>
              <a:spcPct val="0"/>
            </a:spcBef>
            <a:spcAft>
              <a:spcPct val="15000"/>
            </a:spcAft>
            <a:buChar char="•"/>
          </a:pPr>
          <a:r>
            <a:rPr lang="en-US" sz="1800" kern="1200" dirty="0"/>
            <a:t>What Matters to You? Whole Health Overview</a:t>
          </a:r>
        </a:p>
      </dsp:txBody>
      <dsp:txXfrm>
        <a:off x="0" y="471299"/>
        <a:ext cx="5105401" cy="1559250"/>
      </dsp:txXfrm>
    </dsp:sp>
    <dsp:sp modelId="{80AE770F-F61B-46C2-8231-711B74D32B3E}">
      <dsp:nvSpPr>
        <dsp:cNvPr id="0" name=""/>
        <dsp:cNvSpPr/>
      </dsp:nvSpPr>
      <dsp:spPr>
        <a:xfrm>
          <a:off x="304802" y="131273"/>
          <a:ext cx="3573780" cy="885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 tIns="0" rIns="135080" bIns="0" numCol="1" spcCol="1270" anchor="ctr" anchorCtr="0">
          <a:noAutofit/>
        </a:bodyPr>
        <a:lstStyle/>
        <a:p>
          <a:pPr marL="0" lvl="0" indent="0" algn="l" defTabSz="1244600">
            <a:lnSpc>
              <a:spcPct val="90000"/>
            </a:lnSpc>
            <a:spcBef>
              <a:spcPct val="0"/>
            </a:spcBef>
            <a:spcAft>
              <a:spcPct val="35000"/>
            </a:spcAft>
            <a:buNone/>
          </a:pPr>
          <a:r>
            <a:rPr lang="en-US" sz="2800" kern="1200" dirty="0"/>
            <a:t>Program Overviews</a:t>
          </a:r>
        </a:p>
      </dsp:txBody>
      <dsp:txXfrm>
        <a:off x="348033" y="174504"/>
        <a:ext cx="3487318" cy="799138"/>
      </dsp:txXfrm>
    </dsp:sp>
    <dsp:sp modelId="{36C35647-EBE5-4B58-A590-302F95E1FD55}">
      <dsp:nvSpPr>
        <dsp:cNvPr id="0" name=""/>
        <dsp:cNvSpPr/>
      </dsp:nvSpPr>
      <dsp:spPr>
        <a:xfrm>
          <a:off x="0" y="2626913"/>
          <a:ext cx="5105401" cy="1299375"/>
        </a:xfrm>
        <a:prstGeom prst="rect">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236" tIns="624840" rIns="3962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Flu Shot Facts and Myths</a:t>
          </a:r>
        </a:p>
        <a:p>
          <a:pPr marL="171450" lvl="1" indent="-171450" algn="l" defTabSz="800100">
            <a:lnSpc>
              <a:spcPct val="90000"/>
            </a:lnSpc>
            <a:spcBef>
              <a:spcPct val="0"/>
            </a:spcBef>
            <a:spcAft>
              <a:spcPct val="15000"/>
            </a:spcAft>
            <a:buChar char="•"/>
          </a:pPr>
          <a:r>
            <a:rPr lang="en-US" sz="1800" kern="1200" dirty="0"/>
            <a:t>Heart Health Facts and Myths</a:t>
          </a:r>
        </a:p>
      </dsp:txBody>
      <dsp:txXfrm>
        <a:off x="0" y="2626913"/>
        <a:ext cx="5105401" cy="1299375"/>
      </dsp:txXfrm>
    </dsp:sp>
    <dsp:sp modelId="{E2BE00BD-9DF0-4D4E-AEBC-1B8A2EE5F809}">
      <dsp:nvSpPr>
        <dsp:cNvPr id="0" name=""/>
        <dsp:cNvSpPr/>
      </dsp:nvSpPr>
      <dsp:spPr>
        <a:xfrm>
          <a:off x="304800" y="2205346"/>
          <a:ext cx="3573780" cy="88560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 tIns="0" rIns="135080" bIns="0" numCol="1" spcCol="1270" anchor="ctr" anchorCtr="0">
          <a:noAutofit/>
        </a:bodyPr>
        <a:lstStyle/>
        <a:p>
          <a:pPr marL="0" lvl="0" indent="0" algn="l" defTabSz="1244600">
            <a:lnSpc>
              <a:spcPct val="90000"/>
            </a:lnSpc>
            <a:spcBef>
              <a:spcPct val="0"/>
            </a:spcBef>
            <a:spcAft>
              <a:spcPct val="35000"/>
            </a:spcAft>
            <a:buNone/>
          </a:pPr>
          <a:r>
            <a:rPr lang="en-US" sz="2800" kern="1200" dirty="0"/>
            <a:t>Myth Busters</a:t>
          </a:r>
        </a:p>
      </dsp:txBody>
      <dsp:txXfrm>
        <a:off x="348031" y="2248577"/>
        <a:ext cx="3487318" cy="799138"/>
      </dsp:txXfrm>
    </dsp:sp>
    <dsp:sp modelId="{DAAE4F15-3781-4D91-A1E1-9648A18F10A2}">
      <dsp:nvSpPr>
        <dsp:cNvPr id="0" name=""/>
        <dsp:cNvSpPr/>
      </dsp:nvSpPr>
      <dsp:spPr>
        <a:xfrm>
          <a:off x="0" y="4539525"/>
          <a:ext cx="5105401" cy="129937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236" tIns="624840" rIns="39623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Sexual Health</a:t>
          </a:r>
        </a:p>
        <a:p>
          <a:pPr marL="171450" lvl="1" indent="-171450" algn="l" defTabSz="800100">
            <a:lnSpc>
              <a:spcPct val="90000"/>
            </a:lnSpc>
            <a:spcBef>
              <a:spcPct val="0"/>
            </a:spcBef>
            <a:spcAft>
              <a:spcPct val="15000"/>
            </a:spcAft>
            <a:buChar char="•"/>
          </a:pPr>
          <a:r>
            <a:rPr lang="en-US" sz="1800" kern="1200" dirty="0"/>
            <a:t>Musculoskeletal Health in Women</a:t>
          </a:r>
        </a:p>
      </dsp:txBody>
      <dsp:txXfrm>
        <a:off x="0" y="4539525"/>
        <a:ext cx="5105401" cy="1299375"/>
      </dsp:txXfrm>
    </dsp:sp>
    <dsp:sp modelId="{00A61A68-1547-4F7B-AC56-FFF3C852637C}">
      <dsp:nvSpPr>
        <dsp:cNvPr id="0" name=""/>
        <dsp:cNvSpPr/>
      </dsp:nvSpPr>
      <dsp:spPr>
        <a:xfrm>
          <a:off x="221158" y="4114800"/>
          <a:ext cx="3573780" cy="88560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080" tIns="0" rIns="135080" bIns="0" numCol="1" spcCol="1270" anchor="ctr" anchorCtr="0">
          <a:noAutofit/>
        </a:bodyPr>
        <a:lstStyle/>
        <a:p>
          <a:pPr marL="0" lvl="0" indent="0" algn="l" defTabSz="1244600">
            <a:lnSpc>
              <a:spcPct val="90000"/>
            </a:lnSpc>
            <a:spcBef>
              <a:spcPct val="0"/>
            </a:spcBef>
            <a:spcAft>
              <a:spcPct val="35000"/>
            </a:spcAft>
            <a:buNone/>
          </a:pPr>
          <a:r>
            <a:rPr lang="en-US" sz="2800" kern="1200" dirty="0"/>
            <a:t>Healthcare Topics</a:t>
          </a:r>
        </a:p>
      </dsp:txBody>
      <dsp:txXfrm>
        <a:off x="264389" y="4158031"/>
        <a:ext cx="3487318" cy="79913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7BACBC94-ED5A-4167-A18A-AC4F25ED66D4}" type="datetimeFigureOut">
              <a:rPr lang="en-US" smtClean="0"/>
              <a:t>12/14/2021</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BB1AE1E3-F2F8-47FD-A4F8-C33348A375A7}" type="slidenum">
              <a:rPr lang="en-US" smtClean="0"/>
              <a:t>‹#›</a:t>
            </a:fld>
            <a:endParaRPr lang="en-US"/>
          </a:p>
        </p:txBody>
      </p:sp>
    </p:spTree>
    <p:extLst>
      <p:ext uri="{BB962C8B-B14F-4D97-AF65-F5344CB8AC3E}">
        <p14:creationId xmlns:p14="http://schemas.microsoft.com/office/powerpoint/2010/main" val="85832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EDE499EE-2D9F-4E82-8CEA-F4B67D4E6FEC}" type="datetimeFigureOut">
              <a:rPr lang="en-US" smtClean="0"/>
              <a:t>12/14/2021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A6F7D25-770E-4F77-8331-8C84F68246BD}" type="slidenum">
              <a:rPr lang="en-US" smtClean="0"/>
              <a:t>‹#›</a:t>
            </a:fld>
            <a:endParaRPr lang="en-US"/>
          </a:p>
        </p:txBody>
      </p:sp>
    </p:spTree>
    <p:extLst>
      <p:ext uri="{BB962C8B-B14F-4D97-AF65-F5344CB8AC3E}">
        <p14:creationId xmlns:p14="http://schemas.microsoft.com/office/powerpoint/2010/main" val="265046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I’m really appreciative to be here today. Thanks to you all for all that you do for women who served.  As mentioned I work for the VHA Office of Women’s Health and I run a number of different projects. I’m pretty lucky to be working on this one, its been a lot of fun.</a:t>
            </a:r>
          </a:p>
        </p:txBody>
      </p:sp>
      <p:sp>
        <p:nvSpPr>
          <p:cNvPr id="4" name="Slide Number Placeholder 3"/>
          <p:cNvSpPr>
            <a:spLocks noGrp="1"/>
          </p:cNvSpPr>
          <p:nvPr>
            <p:ph type="sldNum" sz="quarter" idx="5"/>
          </p:nvPr>
        </p:nvSpPr>
        <p:spPr/>
        <p:txBody>
          <a:bodyPr/>
          <a:lstStyle/>
          <a:p>
            <a:fld id="{DA6F7D25-770E-4F77-8331-8C84F68246BD}" type="slidenum">
              <a:rPr lang="en-US" smtClean="0"/>
              <a:t>1</a:t>
            </a:fld>
            <a:endParaRPr lang="en-US"/>
          </a:p>
        </p:txBody>
      </p:sp>
    </p:spTree>
    <p:extLst>
      <p:ext uri="{BB962C8B-B14F-4D97-AF65-F5344CB8AC3E}">
        <p14:creationId xmlns:p14="http://schemas.microsoft.com/office/powerpoint/2010/main" val="424631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giving you some background about how we got started with the podcast. Shortly after the pandemic started in spring of 2020, </a:t>
            </a:r>
          </a:p>
          <a:p>
            <a:r>
              <a:rPr lang="en-US" dirty="0"/>
              <a:t>our VHA Office of Women’s Health Culture Change committee noted that there was a need to change the way we were conducting outreach. Patients were coming in for face to face visits less frequently in the early days of the pandemic since more visits were being conducted virtually.  One of our committee members had some experience with podcasting. So we considered whether we could develop a podcast for women Veterans as a way to continue to raise awareness about what the VA has to offer for women Veterans.</a:t>
            </a:r>
          </a:p>
          <a:p>
            <a:endParaRPr lang="en-US" dirty="0"/>
          </a:p>
          <a:p>
            <a:r>
              <a:rPr lang="en-US" dirty="0"/>
              <a:t>This slide represents one of the promotional materials we use for the podcast and you can get to the podcast through the QR code in the corner. (Plug)</a:t>
            </a:r>
          </a:p>
          <a:p>
            <a:endParaRPr lang="en-US" dirty="0"/>
          </a:p>
          <a:p>
            <a:r>
              <a:rPr lang="en-US" dirty="0"/>
              <a:t>Our podcast host is Wendy Fahlgren, who works at the VA in Iowa City and throughout that region as the Women’s Health Lead, while I do the behind the scenes work on brainstorming topics, potential guests, and moving things through the process.</a:t>
            </a:r>
          </a:p>
        </p:txBody>
      </p:sp>
      <p:sp>
        <p:nvSpPr>
          <p:cNvPr id="4" name="Slide Number Placeholder 3"/>
          <p:cNvSpPr>
            <a:spLocks noGrp="1"/>
          </p:cNvSpPr>
          <p:nvPr>
            <p:ph type="sldNum" sz="quarter" idx="5"/>
          </p:nvPr>
        </p:nvSpPr>
        <p:spPr/>
        <p:txBody>
          <a:bodyPr/>
          <a:lstStyle/>
          <a:p>
            <a:fld id="{DA6F7D25-770E-4F77-8331-8C84F68246BD}" type="slidenum">
              <a:rPr lang="en-US" smtClean="0"/>
              <a:t>2</a:t>
            </a:fld>
            <a:endParaRPr lang="en-US"/>
          </a:p>
        </p:txBody>
      </p:sp>
    </p:spTree>
    <p:extLst>
      <p:ext uri="{BB962C8B-B14F-4D97-AF65-F5344CB8AC3E}">
        <p14:creationId xmlns:p14="http://schemas.microsoft.com/office/powerpoint/2010/main" val="397261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trying to accomplish with a podcast for Veterans?</a:t>
            </a:r>
          </a:p>
          <a:p>
            <a:endParaRPr lang="en-US" dirty="0"/>
          </a:p>
          <a:p>
            <a:r>
              <a:rPr lang="en-US" dirty="0"/>
              <a:t>First, it’s a new way for us to outreach to women Veterans. We focus each episode on topics that are important to women who served and hope that women who do not use the VA yet for their healthcare might learn a bit more about what the VA can do to support all of their needs. We also expect women who ARE getting their care at the VA might have an interest in hearing more about what the VA does to support them in their healthcare needs.</a:t>
            </a:r>
          </a:p>
          <a:p>
            <a:endParaRPr lang="en-US" dirty="0"/>
          </a:p>
          <a:p>
            <a:r>
              <a:rPr lang="en-US" dirty="0"/>
              <a:t>So, we highlight programs and resources that support the well-being of women. We also highlight some health concerns that might be more specific to women or might need special consideration for women. I’ll say a bit more about this on the next few slides.</a:t>
            </a:r>
          </a:p>
          <a:p>
            <a:endParaRPr lang="en-US" dirty="0"/>
          </a:p>
          <a:p>
            <a:r>
              <a:rPr lang="en-US" dirty="0"/>
              <a:t>We are also finding that some clinicians who are new to the VA are using these episodes as a way to learn more about what the VA is doing to support women who come to us to get their healthcare needs met. </a:t>
            </a:r>
          </a:p>
        </p:txBody>
      </p:sp>
      <p:sp>
        <p:nvSpPr>
          <p:cNvPr id="4" name="Slide Number Placeholder 3"/>
          <p:cNvSpPr>
            <a:spLocks noGrp="1"/>
          </p:cNvSpPr>
          <p:nvPr>
            <p:ph type="sldNum" sz="quarter" idx="5"/>
          </p:nvPr>
        </p:nvSpPr>
        <p:spPr/>
        <p:txBody>
          <a:bodyPr/>
          <a:lstStyle/>
          <a:p>
            <a:fld id="{DA6F7D25-770E-4F77-8331-8C84F68246BD}" type="slidenum">
              <a:rPr lang="en-US" smtClean="0"/>
              <a:t>3</a:t>
            </a:fld>
            <a:endParaRPr lang="en-US"/>
          </a:p>
        </p:txBody>
      </p:sp>
    </p:spTree>
    <p:extLst>
      <p:ext uri="{BB962C8B-B14F-4D97-AF65-F5344CB8AC3E}">
        <p14:creationId xmlns:p14="http://schemas.microsoft.com/office/powerpoint/2010/main" val="1749046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 hosts a number of different podcasts and uses </a:t>
            </a:r>
            <a:r>
              <a:rPr lang="en-US" dirty="0" err="1"/>
              <a:t>Spreaker</a:t>
            </a:r>
            <a:r>
              <a:rPr lang="en-US" dirty="0"/>
              <a:t> as the platform, which is where you can find our podcast as well. When you get to this site, you can see a list of all the podcasts recorded thus far, listed by release date. See the arrow on the left. When you click into each episode, you will see a brief description about the guest and content for that episode. </a:t>
            </a:r>
          </a:p>
          <a:p>
            <a:endParaRPr lang="en-US" dirty="0"/>
          </a:p>
          <a:p>
            <a:r>
              <a:rPr lang="en-US" dirty="0"/>
              <a:t>Our goal is to aim to record about 1 episode a month although we tend to just release them once they have been recorded, edited, and reviewed. </a:t>
            </a:r>
          </a:p>
          <a:p>
            <a:endParaRPr lang="en-US" dirty="0"/>
          </a:p>
          <a:p>
            <a:r>
              <a:rPr lang="en-US" dirty="0"/>
              <a:t>You can listen to these on </a:t>
            </a:r>
            <a:r>
              <a:rPr lang="en-US" dirty="0" err="1"/>
              <a:t>spreaker</a:t>
            </a:r>
            <a:r>
              <a:rPr lang="en-US" dirty="0"/>
              <a:t> but if like to listen to podcasts on another platform, there are a number of different ones to choose from where you can download new episodes or just listen. If you are looking at this on a computer, you can find the list at the arrow at the right that you see on the screen I am showing. If you are looking at it from a cell phone, you need to swipe to the right where shows the icon for the “</a:t>
            </a:r>
            <a:r>
              <a:rPr lang="en-US" dirty="0" err="1"/>
              <a:t>spreaker</a:t>
            </a:r>
            <a:r>
              <a:rPr lang="en-US" dirty="0"/>
              <a:t> podcast player.”</a:t>
            </a:r>
          </a:p>
        </p:txBody>
      </p:sp>
      <p:sp>
        <p:nvSpPr>
          <p:cNvPr id="4" name="Slide Number Placeholder 3"/>
          <p:cNvSpPr>
            <a:spLocks noGrp="1"/>
          </p:cNvSpPr>
          <p:nvPr>
            <p:ph type="sldNum" sz="quarter" idx="5"/>
          </p:nvPr>
        </p:nvSpPr>
        <p:spPr/>
        <p:txBody>
          <a:bodyPr/>
          <a:lstStyle/>
          <a:p>
            <a:fld id="{DA6F7D25-770E-4F77-8331-8C84F68246BD}" type="slidenum">
              <a:rPr lang="en-US" smtClean="0"/>
              <a:t>4</a:t>
            </a:fld>
            <a:endParaRPr lang="en-US"/>
          </a:p>
        </p:txBody>
      </p:sp>
    </p:spTree>
    <p:extLst>
      <p:ext uri="{BB962C8B-B14F-4D97-AF65-F5344CB8AC3E}">
        <p14:creationId xmlns:p14="http://schemas.microsoft.com/office/powerpoint/2010/main" val="399812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Here is a breakdown of how we approach the planning of our episodes. We aim for each episode to be about 15-20 minutes long so that it is easy to listen to in one sitting, perhaps while waiting for an appointment in the clinic at the VA, in a drive to work, or during a walk.</a:t>
            </a:r>
          </a:p>
          <a:p>
            <a:pPr defTabSz="924641">
              <a:defRPr/>
            </a:pPr>
            <a:endParaRPr lang="en-US" dirty="0"/>
          </a:p>
          <a:p>
            <a:pPr defTabSz="924641">
              <a:defRPr/>
            </a:pPr>
            <a:r>
              <a:rPr lang="en-US" dirty="0"/>
              <a:t>So let me tell you about the focus of the episodes which tend to fall within three different areas.</a:t>
            </a:r>
          </a:p>
          <a:p>
            <a:endParaRPr lang="en-US" dirty="0"/>
          </a:p>
          <a:p>
            <a:r>
              <a:rPr lang="en-US" b="1" dirty="0"/>
              <a:t>Women’s Health in the VA Overview</a:t>
            </a:r>
            <a:r>
              <a:rPr lang="en-US" dirty="0"/>
              <a:t>: </a:t>
            </a:r>
            <a:r>
              <a:rPr lang="en-US" b="0" i="0" dirty="0">
                <a:solidFill>
                  <a:srgbClr val="000000"/>
                </a:solidFill>
                <a:effectLst/>
                <a:latin typeface="Inter"/>
              </a:rPr>
              <a:t>Dr. Patty Hayes, Chief Officer for Women’s Health at VA Central Office, discusses past, present, and future state of Women’s Health in the VA.</a:t>
            </a:r>
            <a:endParaRPr lang="en-US" dirty="0"/>
          </a:p>
          <a:p>
            <a:endParaRPr lang="en-US" dirty="0"/>
          </a:p>
          <a:p>
            <a:r>
              <a:rPr lang="en-US" b="1" dirty="0"/>
              <a:t>What Matters to you? Whole Health Overview</a:t>
            </a:r>
            <a:r>
              <a:rPr lang="en-US" dirty="0"/>
              <a:t>: </a:t>
            </a:r>
            <a:r>
              <a:rPr lang="en-US" b="0" i="0" dirty="0">
                <a:solidFill>
                  <a:srgbClr val="000000"/>
                </a:solidFill>
                <a:effectLst/>
                <a:latin typeface="Inter"/>
              </a:rPr>
              <a:t>Dr. Cynthia Gantt, Deputy Director, Office of Patient Centered Care and Cultural Transformation at VA Central Office, provides an overview of Whole Health in the VA and how women Veterans can personalize their care by engaging in the Whole Health approach.</a:t>
            </a:r>
          </a:p>
          <a:p>
            <a:endParaRPr lang="en-US" b="0" i="0" dirty="0">
              <a:solidFill>
                <a:srgbClr val="000000"/>
              </a:solidFill>
              <a:effectLst/>
              <a:latin typeface="Inter"/>
            </a:endParaRPr>
          </a:p>
          <a:p>
            <a:r>
              <a:rPr lang="en-US" b="1" i="0" dirty="0">
                <a:solidFill>
                  <a:srgbClr val="000000"/>
                </a:solidFill>
                <a:effectLst/>
                <a:latin typeface="Inter"/>
              </a:rPr>
              <a:t>Flu Shots</a:t>
            </a:r>
            <a:r>
              <a:rPr lang="en-US" b="0" i="0" dirty="0">
                <a:solidFill>
                  <a:srgbClr val="000000"/>
                </a:solidFill>
                <a:effectLst/>
                <a:latin typeface="Inter"/>
              </a:rPr>
              <a:t>: Dr. Chelsea Cosby reviews facts and myths on getting the flu shot and provides important information on preventing influenza.</a:t>
            </a:r>
          </a:p>
          <a:p>
            <a:endParaRPr lang="en-US" b="0" i="0" dirty="0">
              <a:solidFill>
                <a:srgbClr val="000000"/>
              </a:solidFill>
              <a:effectLst/>
              <a:latin typeface="Inter"/>
            </a:endParaRPr>
          </a:p>
          <a:p>
            <a:r>
              <a:rPr lang="en-US" b="1" i="0" dirty="0">
                <a:solidFill>
                  <a:srgbClr val="000000"/>
                </a:solidFill>
                <a:effectLst/>
                <a:latin typeface="Inter"/>
              </a:rPr>
              <a:t>Heart Health</a:t>
            </a:r>
            <a:r>
              <a:rPr lang="en-US" b="0" i="0" dirty="0">
                <a:solidFill>
                  <a:srgbClr val="000000"/>
                </a:solidFill>
                <a:effectLst/>
                <a:latin typeface="Inter"/>
              </a:rPr>
              <a:t>: Dr. Claire Duvernoy, staff cardiologist at the Ann Arbor VA, reviews facts and myths on women’s heart health and provides important information on how to love your heart.</a:t>
            </a:r>
          </a:p>
          <a:p>
            <a:endParaRPr lang="en-US" b="0" i="0" dirty="0">
              <a:solidFill>
                <a:srgbClr val="000000"/>
              </a:solidFill>
              <a:effectLst/>
              <a:latin typeface="Inter"/>
            </a:endParaRPr>
          </a:p>
          <a:p>
            <a:r>
              <a:rPr lang="en-US" b="1" i="0" dirty="0">
                <a:solidFill>
                  <a:srgbClr val="000000"/>
                </a:solidFill>
                <a:effectLst/>
                <a:latin typeface="Inter"/>
              </a:rPr>
              <a:t>Sexual Health</a:t>
            </a:r>
            <a:r>
              <a:rPr lang="en-US" b="0" i="0" dirty="0">
                <a:solidFill>
                  <a:srgbClr val="000000"/>
                </a:solidFill>
                <a:effectLst/>
                <a:latin typeface="Inter"/>
              </a:rPr>
              <a:t>: Dr. Rachel Rubin, VA Urologist &amp; Sexual Medicine Specialist discusses important information to help Veterans with concerns about sexual health and quality of life.</a:t>
            </a:r>
          </a:p>
          <a:p>
            <a:endParaRPr lang="en-US" b="0" i="0" dirty="0">
              <a:solidFill>
                <a:srgbClr val="000000"/>
              </a:solidFill>
              <a:effectLst/>
              <a:latin typeface="Inter"/>
            </a:endParaRPr>
          </a:p>
          <a:p>
            <a:r>
              <a:rPr lang="en-US" b="1" i="0" dirty="0">
                <a:solidFill>
                  <a:srgbClr val="000000"/>
                </a:solidFill>
                <a:effectLst/>
                <a:latin typeface="Inter"/>
              </a:rPr>
              <a:t>MSK Health</a:t>
            </a:r>
            <a:r>
              <a:rPr lang="en-US" b="0" i="0" dirty="0">
                <a:solidFill>
                  <a:srgbClr val="000000"/>
                </a:solidFill>
                <a:effectLst/>
                <a:latin typeface="Inter"/>
              </a:rPr>
              <a:t>: Dr. Susan Garstang discusses common musculoskeletal concerns in women and treatments available at the VA.</a:t>
            </a:r>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5</a:t>
            </a:fld>
            <a:endParaRPr lang="en-US"/>
          </a:p>
        </p:txBody>
      </p:sp>
    </p:spTree>
    <p:extLst>
      <p:ext uri="{BB962C8B-B14F-4D97-AF65-F5344CB8AC3E}">
        <p14:creationId xmlns:p14="http://schemas.microsoft.com/office/powerpoint/2010/main" val="130859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you can access the podcast. I have two links embedded on this slide. The first link is to the platform that the VA uses in </a:t>
            </a:r>
            <a:r>
              <a:rPr lang="en-US" dirty="0" err="1"/>
              <a:t>Spreaker</a:t>
            </a:r>
            <a:r>
              <a:rPr lang="en-US" dirty="0"/>
              <a:t> and this is where we directly post each of the episodes. Again, this is there the QR code will bring you. You can also get to information about the podcast from the Office of Women’s Health public website, womenshealth.gov.</a:t>
            </a:r>
          </a:p>
          <a:p>
            <a:endParaRPr lang="en-US" dirty="0"/>
          </a:p>
          <a:p>
            <a:r>
              <a:rPr lang="en-US" dirty="0"/>
              <a:t>The other neat thing is, as I mentioned, you can also find it on many other platforms that have podcasts. When I last checked there were at least 9 other platforms in addition to </a:t>
            </a:r>
            <a:r>
              <a:rPr lang="en-US" dirty="0" err="1"/>
              <a:t>Spreaker</a:t>
            </a:r>
            <a:r>
              <a:rPr lang="en-US" dirty="0"/>
              <a:t>. It’s been pretty easy to find them in the search function among some of the major ones.</a:t>
            </a:r>
          </a:p>
        </p:txBody>
      </p:sp>
      <p:sp>
        <p:nvSpPr>
          <p:cNvPr id="4" name="Slide Number Placeholder 3"/>
          <p:cNvSpPr>
            <a:spLocks noGrp="1"/>
          </p:cNvSpPr>
          <p:nvPr>
            <p:ph type="sldNum" sz="quarter" idx="5"/>
          </p:nvPr>
        </p:nvSpPr>
        <p:spPr/>
        <p:txBody>
          <a:bodyPr/>
          <a:lstStyle/>
          <a:p>
            <a:fld id="{DA6F7D25-770E-4F77-8331-8C84F68246BD}" type="slidenum">
              <a:rPr lang="en-US" smtClean="0"/>
              <a:t>6</a:t>
            </a:fld>
            <a:endParaRPr lang="en-US"/>
          </a:p>
        </p:txBody>
      </p:sp>
    </p:spTree>
    <p:extLst>
      <p:ext uri="{BB962C8B-B14F-4D97-AF65-F5344CB8AC3E}">
        <p14:creationId xmlns:p14="http://schemas.microsoft.com/office/powerpoint/2010/main" val="108839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what we are hoping you can help us do! We would like to continue to get the word out about this podcast and we are hoping you will share it with anyone who you think might have an interest in listening. </a:t>
            </a:r>
          </a:p>
          <a:p>
            <a:endParaRPr lang="en-US" dirty="0"/>
          </a:p>
          <a:p>
            <a:r>
              <a:rPr lang="en-US" dirty="0"/>
              <a:t>First, download and listen yourself. If you have feedback, let us know! We hope you will listen to all of them but if you search through the episodes and see any topics that are of interest, I hope you will check it out.</a:t>
            </a:r>
          </a:p>
          <a:p>
            <a:endParaRPr lang="en-US" dirty="0"/>
          </a:p>
          <a:p>
            <a:r>
              <a:rPr lang="en-US" dirty="0"/>
              <a:t>You can help us get the word out in a few ways</a:t>
            </a:r>
          </a:p>
          <a:p>
            <a:pPr marL="231160" indent="-231160">
              <a:buFont typeface="+mj-lt"/>
              <a:buAutoNum type="arabicPeriod"/>
            </a:pPr>
            <a:r>
              <a:rPr lang="en-US" dirty="0"/>
              <a:t>You can find the promotional poster on the womenshealth.va.gov website that I linked to on the previous page, and I am also willing to email it to you directly. You are welcome to put these up in your spaces or send through an email blast. Let me know if you would like any sample messaging and I will send along what I send to our field at the VA.</a:t>
            </a:r>
          </a:p>
          <a:p>
            <a:pPr marL="231160" indent="-231160">
              <a:buFont typeface="+mj-lt"/>
              <a:buAutoNum type="arabicPeriod"/>
            </a:pPr>
            <a:r>
              <a:rPr lang="en-US" dirty="0"/>
              <a:t>Additionally, from time to time the VHA posts links on social media like twitter and </a:t>
            </a:r>
            <a:r>
              <a:rPr lang="en-US" dirty="0" err="1"/>
              <a:t>facebook</a:t>
            </a:r>
            <a:r>
              <a:rPr lang="en-US" dirty="0"/>
              <a:t> about new episodes. If you see these, please share them within your circles.</a:t>
            </a:r>
          </a:p>
          <a:p>
            <a:endParaRPr lang="en-US" dirty="0"/>
          </a:p>
          <a:p>
            <a:r>
              <a:rPr lang="en-US" dirty="0"/>
              <a:t>We really thank you for your assistance with this.</a:t>
            </a:r>
          </a:p>
          <a:p>
            <a:endParaRPr lang="en-US" dirty="0"/>
          </a:p>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7</a:t>
            </a:fld>
            <a:endParaRPr lang="en-US"/>
          </a:p>
        </p:txBody>
      </p:sp>
    </p:spTree>
    <p:extLst>
      <p:ext uri="{BB962C8B-B14F-4D97-AF65-F5344CB8AC3E}">
        <p14:creationId xmlns:p14="http://schemas.microsoft.com/office/powerpoint/2010/main" val="404632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6F7D25-770E-4F77-8331-8C84F68246BD}" type="slidenum">
              <a:rPr lang="en-US" smtClean="0"/>
              <a:t>8</a:t>
            </a:fld>
            <a:endParaRPr lang="en-US"/>
          </a:p>
        </p:txBody>
      </p:sp>
    </p:spTree>
    <p:extLst>
      <p:ext uri="{BB962C8B-B14F-4D97-AF65-F5344CB8AC3E}">
        <p14:creationId xmlns:p14="http://schemas.microsoft.com/office/powerpoint/2010/main" val="55209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0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1509"/>
            <a:ext cx="7772400" cy="1362075"/>
          </a:xfrm>
        </p:spPr>
        <p:txBody>
          <a:bodyPr anchor="t">
            <a:normAutofit/>
          </a:bodyPr>
          <a:lstStyle>
            <a:lvl1pPr algn="r">
              <a:defRPr sz="4500" b="1" cap="none">
                <a:solidFill>
                  <a:schemeClr val="tx2"/>
                </a:solidFill>
              </a:defRPr>
            </a:lvl1pPr>
          </a:lstStyle>
          <a:p>
            <a:endParaRPr lang="en-US" dirty="0"/>
          </a:p>
        </p:txBody>
      </p:sp>
      <p:sp>
        <p:nvSpPr>
          <p:cNvPr id="3" name="Text Placeholder 2"/>
          <p:cNvSpPr>
            <a:spLocks noGrp="1"/>
          </p:cNvSpPr>
          <p:nvPr>
            <p:ph type="body" idx="1"/>
          </p:nvPr>
        </p:nvSpPr>
        <p:spPr>
          <a:xfrm>
            <a:off x="722313" y="1311324"/>
            <a:ext cx="7772400" cy="1500187"/>
          </a:xfrm>
        </p:spPr>
        <p:txBody>
          <a:bodyPr anchor="b">
            <a:normAutofit/>
          </a:bodyPr>
          <a:lstStyle>
            <a:lvl1pPr marL="0" indent="0" algn="r">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905390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8314" y="6351678"/>
            <a:ext cx="31273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197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5832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55979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43"/>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4985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621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62509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94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3559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December 14, 2021</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265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55"/>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December 14, 2021</a:t>
            </a:fld>
            <a:endParaRPr lang="en-US" dirty="0">
              <a:solidFill>
                <a:srgbClr val="000000"/>
              </a:solidFill>
            </a:endParaRPr>
          </a:p>
        </p:txBody>
      </p:sp>
      <p:sp>
        <p:nvSpPr>
          <p:cNvPr id="5" name="Footer Placeholder 4"/>
          <p:cNvSpPr>
            <a:spLocks noGrp="1"/>
          </p:cNvSpPr>
          <p:nvPr>
            <p:ph type="ftr" sz="quarter" idx="11"/>
          </p:nvPr>
        </p:nvSpPr>
        <p:spPr>
          <a:xfrm>
            <a:off x="3124200" y="6356455"/>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342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832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832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010356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4705948-9B46-49E9-90CC-5A61443486E7}" type="slidenum">
              <a:rPr lang="en-US" smtClean="0">
                <a:solidFill>
                  <a:prstClr val="white"/>
                </a:solidFill>
                <a:cs typeface="Arial" pitchFamily="34" charset="0"/>
              </a:rPr>
              <a:pPr>
                <a:defRPr/>
              </a:pPr>
              <a:t>‹#›</a:t>
            </a:fld>
            <a:endParaRPr lang="en-US" dirty="0">
              <a:solidFill>
                <a:prstClr val="white"/>
              </a:solidFill>
              <a:cs typeface="Arial" pitchFamily="34" charset="0"/>
            </a:endParaRPr>
          </a:p>
        </p:txBody>
      </p:sp>
      <p:sp>
        <p:nvSpPr>
          <p:cNvPr id="4" name="Footer Placeholder 3"/>
          <p:cNvSpPr>
            <a:spLocks noGrp="1"/>
          </p:cNvSpPr>
          <p:nvPr>
            <p:ph type="ftr" sz="quarter" idx="11"/>
          </p:nvPr>
        </p:nvSpPr>
        <p:spPr>
          <a:xfrm>
            <a:off x="2743200" y="6324705"/>
            <a:ext cx="3657600" cy="381001"/>
          </a:xfrm>
        </p:spPr>
        <p:txBody>
          <a:bodyPr lIns="91440" tIns="45720" rIns="91440" bIns="45720"/>
          <a:lstStyle>
            <a:lvl1pPr>
              <a:defRPr lang="it-IT" sz="1200" kern="1200" dirty="0" smtClean="0">
                <a:solidFill>
                  <a:prstClr val="white"/>
                </a:solidFill>
                <a:latin typeface="+mn-lt"/>
                <a:ea typeface="+mn-ea"/>
                <a:cs typeface="+mn-cs"/>
              </a:defRPr>
            </a:lvl1pPr>
          </a:lstStyle>
          <a:p>
            <a:pPr>
              <a:defRPr/>
            </a:pPr>
            <a:r>
              <a:t>Pre-Decisional Deliberative Document - Internal VA Use Only</a:t>
            </a:r>
          </a:p>
        </p:txBody>
      </p:sp>
      <p:sp>
        <p:nvSpPr>
          <p:cNvPr id="3" name="Date Placeholder 2"/>
          <p:cNvSpPr>
            <a:spLocks noGrp="1"/>
          </p:cNvSpPr>
          <p:nvPr>
            <p:ph type="dt" sz="half" idx="10"/>
          </p:nvPr>
        </p:nvSpPr>
        <p:spPr>
          <a:xfrm>
            <a:off x="457200" y="6356455"/>
            <a:ext cx="1905000" cy="365125"/>
          </a:xfrm>
        </p:spPr>
        <p:txBody>
          <a:bodyPr lIns="91440" tIns="45720" rIns="91440" bIns="45720"/>
          <a:lstStyle/>
          <a:p>
            <a:pPr>
              <a:defRPr/>
            </a:pPr>
            <a:fld id="{6EF4A7D3-2E4B-4872-9C5A-C8BA78F30933}" type="datetime4">
              <a:rPr lang="en-US" smtClean="0">
                <a:solidFill>
                  <a:srgbClr val="000000"/>
                </a:solidFill>
                <a:cs typeface="Arial" pitchFamily="34" charset="0"/>
              </a:rPr>
              <a:pPr>
                <a:defRPr/>
              </a:pPr>
              <a:t>December 14, 2021</a:t>
            </a:fld>
            <a:endParaRPr lang="en-US" dirty="0">
              <a:solidFill>
                <a:srgbClr val="000000"/>
              </a:solidFill>
              <a:cs typeface="Arial"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84636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685800" y="2133600"/>
            <a:ext cx="77724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altLang="en-US" sz="3200" b="1">
                <a:solidFill>
                  <a:prstClr val="black"/>
                </a:solidFill>
                <a:cs typeface="Arial" charset="0"/>
              </a:rPr>
              <a:t>Office of Management</a:t>
            </a:r>
          </a:p>
        </p:txBody>
      </p:sp>
      <p:pic>
        <p:nvPicPr>
          <p:cNvPr id="5"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25" y="3238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24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60214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46B76D34-F326-4FA6-B1B5-72D273B94AC6}" type="datetime1">
              <a:rPr lang="en-US" smtClean="0">
                <a:solidFill>
                  <a:prstClr val="black">
                    <a:tint val="75000"/>
                  </a:prstClr>
                </a:solidFill>
              </a:rPr>
              <a:pPr>
                <a:defRPr/>
              </a:pPr>
              <a:t>12/14/2021</a:t>
            </a:fld>
            <a:endParaRPr lang="en-US" dirty="0">
              <a:solidFill>
                <a:prstClr val="black">
                  <a:tint val="75000"/>
                </a:prstClr>
              </a:solidFill>
            </a:endParaRPr>
          </a:p>
        </p:txBody>
      </p:sp>
      <p:sp>
        <p:nvSpPr>
          <p:cNvPr id="7" name="Footer Placeholder 4"/>
          <p:cNvSpPr>
            <a:spLocks noGrp="1"/>
          </p:cNvSpPr>
          <p:nvPr>
            <p:ph type="ftr" sz="quarter" idx="11"/>
          </p:nvPr>
        </p:nvSpPr>
        <p:spPr>
          <a:xfrm>
            <a:off x="3124200" y="6492875"/>
            <a:ext cx="2895600" cy="365125"/>
          </a:xfrm>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8" name="Slide Number Placeholder 5"/>
          <p:cNvSpPr>
            <a:spLocks noGrp="1"/>
          </p:cNvSpPr>
          <p:nvPr>
            <p:ph type="sldNum" sz="quarter" idx="12"/>
          </p:nvPr>
        </p:nvSpPr>
        <p:spPr/>
        <p:txBody>
          <a:bodyPr/>
          <a:lstStyle>
            <a:lvl1pPr>
              <a:defRPr/>
            </a:lvl1pPr>
          </a:lstStyle>
          <a:p>
            <a:pPr>
              <a:defRPr/>
            </a:pPr>
            <a:fld id="{E12D883F-F377-43E7-B860-1E2309A812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1224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VA Seal - black and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5AA-D668-4F7C-AF84-D5B2EA8ABF17}" type="datetime1">
              <a:rPr lang="en-US" smtClean="0">
                <a:solidFill>
                  <a:prstClr val="black">
                    <a:tint val="75000"/>
                  </a:prstClr>
                </a:solidFill>
              </a:rPr>
              <a:pPr>
                <a:defRPr/>
              </a:pPr>
              <a:t>12/14/2021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7" name="Slide Number Placeholder 5"/>
          <p:cNvSpPr>
            <a:spLocks noGrp="1"/>
          </p:cNvSpPr>
          <p:nvPr>
            <p:ph type="sldNum" sz="quarter" idx="12"/>
          </p:nvPr>
        </p:nvSpPr>
        <p:spPr/>
        <p:txBody>
          <a:bodyPr/>
          <a:lstStyle>
            <a:lvl1pPr>
              <a:defRPr/>
            </a:lvl1pPr>
          </a:lstStyle>
          <a:p>
            <a:pPr>
              <a:defRPr/>
            </a:pPr>
            <a:fld id="{6506D38C-E1C0-445F-9569-AD3D1FC355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324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239000" cy="1066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2D4AA5FB-16F3-4C01-95E7-4AD9A292D313}" type="datetime1">
              <a:rPr lang="en-US" smtClean="0">
                <a:solidFill>
                  <a:prstClr val="black">
                    <a:tint val="75000"/>
                  </a:prstClr>
                </a:solidFill>
              </a:rPr>
              <a:pPr>
                <a:defRPr/>
              </a:pPr>
              <a:t>12/14/2021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6" name="Slide Number Placeholder 5"/>
          <p:cNvSpPr>
            <a:spLocks noGrp="1"/>
          </p:cNvSpPr>
          <p:nvPr>
            <p:ph type="sldNum" sz="quarter" idx="12"/>
          </p:nvPr>
        </p:nvSpPr>
        <p:spPr/>
        <p:txBody>
          <a:bodyPr/>
          <a:lstStyle>
            <a:lvl1pPr>
              <a:defRPr/>
            </a:lvl1pPr>
          </a:lstStyle>
          <a:p>
            <a:pPr>
              <a:defRPr/>
            </a:pPr>
            <a:fld id="{587F1F5F-EE0C-4E2A-9281-CF21BD86987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89019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BFB7949D-538B-4F4F-8BC9-7D75C718A4C1}" type="datetime1">
              <a:rPr lang="en-US" smtClean="0">
                <a:solidFill>
                  <a:prstClr val="black">
                    <a:tint val="75000"/>
                  </a:prstClr>
                </a:solidFill>
              </a:rPr>
              <a:pPr>
                <a:defRPr/>
              </a:pPr>
              <a:t>12/14/2021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Working Draft, Infromation </a:t>
            </a:r>
            <a:r>
              <a:rPr lang="en-US" dirty="0" err="1">
                <a:solidFill>
                  <a:prstClr val="black">
                    <a:tint val="75000"/>
                  </a:prstClr>
                </a:solidFill>
              </a:rPr>
              <a:t>Onlyl</a:t>
            </a:r>
            <a:r>
              <a:rPr lang="en-US" dirty="0">
                <a:solidFill>
                  <a:prstClr val="black">
                    <a:tint val="75000"/>
                  </a:prstClr>
                </a:solidFill>
              </a:rPr>
              <a:t>, Decision Making-No Funding Impact</a:t>
            </a:r>
          </a:p>
        </p:txBody>
      </p:sp>
      <p:sp>
        <p:nvSpPr>
          <p:cNvPr id="9" name="Slide Number Placeholder 8"/>
          <p:cNvSpPr>
            <a:spLocks noGrp="1"/>
          </p:cNvSpPr>
          <p:nvPr>
            <p:ph type="sldNum" sz="quarter" idx="12"/>
          </p:nvPr>
        </p:nvSpPr>
        <p:spPr/>
        <p:txBody>
          <a:bodyPr/>
          <a:lstStyle>
            <a:lvl1pPr>
              <a:defRPr/>
            </a:lvl1pPr>
          </a:lstStyle>
          <a:p>
            <a:pPr>
              <a:defRPr/>
            </a:pPr>
            <a:fld id="{746AD94E-2317-47B6-8334-A702A505FF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29314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1066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B28EE2FA-8E37-4415-A27D-3447A091616C}" type="datetime1">
              <a:rPr lang="en-US" smtClean="0">
                <a:solidFill>
                  <a:prstClr val="black">
                    <a:tint val="75000"/>
                  </a:prstClr>
                </a:solidFill>
              </a:rPr>
              <a:pPr>
                <a:defRPr/>
              </a:pPr>
              <a:t>12/14/2021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it-IT">
                <a:solidFill>
                  <a:prstClr val="black">
                    <a:tint val="75000"/>
                  </a:prstClr>
                </a:solidFill>
              </a:rPr>
              <a:t>Working Draft, Infromation Onlyl, Decision Making-No Funding Impact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5FB6E0A4-A0AF-4851-AC22-0AB169EE6C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876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20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9"/>
            <a:ext cx="4040188"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20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58757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864776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570420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100771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0"/>
            <a:ext cx="5111751" cy="547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3" cy="43168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3226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5000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44828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3"/>
            <a:ext cx="8229600" cy="41202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220945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2"/>
            <a:ext cx="2057400" cy="54983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2"/>
            <a:ext cx="6019800" cy="54983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895" y="6482396"/>
            <a:ext cx="2133600" cy="365125"/>
          </a:xfrm>
          <a:prstGeom prst="rect">
            <a:avLst/>
          </a:prstGeom>
        </p:spPr>
        <p:txBody>
          <a:bodyPr lIns="91440" tIns="45720" rIns="91440" bIns="45720"/>
          <a:lstStyle/>
          <a:p>
            <a:pPr algn="ctr" fontAlgn="base"/>
            <a:endParaRPr lang="en-US" sz="1400" dirty="0">
              <a:solidFill>
                <a:prstClr val="black"/>
              </a:solidFill>
            </a:endParaRPr>
          </a:p>
        </p:txBody>
      </p:sp>
      <p:sp>
        <p:nvSpPr>
          <p:cNvPr id="5" name="Footer Placeholder 4"/>
          <p:cNvSpPr>
            <a:spLocks noGrp="1"/>
          </p:cNvSpPr>
          <p:nvPr>
            <p:ph type="ftr" sz="quarter" idx="11"/>
          </p:nvPr>
        </p:nvSpPr>
        <p:spPr>
          <a:xfrm>
            <a:off x="3124200" y="6492892"/>
            <a:ext cx="2895600" cy="365125"/>
          </a:xfrm>
          <a:prstGeom prst="rect">
            <a:avLst/>
          </a:prstGeom>
        </p:spPr>
        <p:txBody>
          <a:bodyPr lIns="91440" tIns="45720" rIns="91440" bIns="45720"/>
          <a:lstStyle/>
          <a:p>
            <a:pPr algn="ctr" fontAlgn="base"/>
            <a:endParaRPr lang="en-US" sz="1400" dirty="0">
              <a:solidFill>
                <a:prstClr val="black"/>
              </a:solidFill>
            </a:endParaRP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3684271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353167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3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
        <p:nvSpPr>
          <p:cNvPr id="6" name="Text Placeholder 5"/>
          <p:cNvSpPr>
            <a:spLocks noGrp="1"/>
          </p:cNvSpPr>
          <p:nvPr>
            <p:ph type="body" sz="quarter" idx="10"/>
          </p:nvPr>
        </p:nvSpPr>
        <p:spPr>
          <a:xfrm>
            <a:off x="434973" y="1184460"/>
            <a:ext cx="8275320" cy="4066903"/>
          </a:xfrm>
          <a:prstGeom prst="rect">
            <a:avLst/>
          </a:prstGeom>
        </p:spPr>
        <p:txBody>
          <a:bodyPr/>
          <a:lstStyle>
            <a:lvl1pPr marL="236538" indent="-236538">
              <a:buClr>
                <a:schemeClr val="tx2"/>
              </a:buClr>
              <a:buFont typeface="Arial" pitchFamily="34" charset="0"/>
              <a:buChar char="•"/>
              <a:defRPr/>
            </a:lvl1pPr>
            <a:lvl2pPr marL="457200" indent="-220663">
              <a:buFont typeface="Arial" pitchFamily="34" charset="0"/>
              <a:buChar char="-"/>
              <a:defRPr/>
            </a:lvl2pPr>
            <a:lvl3pPr marL="900113" indent="-203200">
              <a:defRPr/>
            </a:lvl3pPr>
            <a:lvl4pPr marL="1368425" indent="-217488">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393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373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8" name="Object 37" hidden="1"/>
          <p:cNvGraphicFramePr>
            <a:graphicFrameLocks noChangeAspect="1"/>
          </p:cNvGraphicFramePr>
          <p:nvPr userDrawn="1">
            <p:custDataLst>
              <p:tags r:id="rId2"/>
            </p:custDataLst>
            <p:extLst>
              <p:ext uri="{D42A27DB-BD31-4B8C-83A1-F6EECF244321}">
                <p14:modId xmlns:p14="http://schemas.microsoft.com/office/powerpoint/2010/main" val="83122890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435067" y="163513"/>
            <a:ext cx="8274051" cy="667512"/>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338337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Collage of military and finance images" title="FMTS Splash Shee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87461"/>
            <a:ext cx="9144000" cy="39105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22" y="102188"/>
            <a:ext cx="2748144" cy="1374072"/>
          </a:xfrm>
          <a:prstGeom prst="rect">
            <a:avLst/>
          </a:prstGeom>
        </p:spPr>
      </p:pic>
      <p:sp>
        <p:nvSpPr>
          <p:cNvPr id="2" name="Title 1"/>
          <p:cNvSpPr>
            <a:spLocks noGrp="1"/>
          </p:cNvSpPr>
          <p:nvPr>
            <p:ph type="ctrTitle"/>
          </p:nvPr>
        </p:nvSpPr>
        <p:spPr>
          <a:xfrm>
            <a:off x="685800" y="4820296"/>
            <a:ext cx="7772400" cy="792473"/>
          </a:xfrm>
        </p:spPr>
        <p:txBody>
          <a:bodyPr anchor="t" anchorCtr="0">
            <a:normAutofit/>
          </a:bodyPr>
          <a:lstStyle>
            <a:lvl1pPr algn="ctr">
              <a:defRPr sz="3600">
                <a:solidFill>
                  <a:srgbClr val="2B3990"/>
                </a:solidFill>
              </a:defRPr>
            </a:lvl1pPr>
          </a:lstStyle>
          <a:p>
            <a:r>
              <a:rPr lang="en-US" dirty="0"/>
              <a:t>Click to edit Master title style</a:t>
            </a:r>
          </a:p>
        </p:txBody>
      </p:sp>
      <p:sp>
        <p:nvSpPr>
          <p:cNvPr id="3" name="Subtitle 2"/>
          <p:cNvSpPr>
            <a:spLocks noGrp="1"/>
          </p:cNvSpPr>
          <p:nvPr>
            <p:ph type="subTitle" idx="1"/>
          </p:nvPr>
        </p:nvSpPr>
        <p:spPr>
          <a:xfrm>
            <a:off x="1143000" y="5612769"/>
            <a:ext cx="6858000" cy="474663"/>
          </a:xfrm>
        </p:spPr>
        <p:txBody>
          <a:bodyPr>
            <a:normAutofit/>
          </a:bodyPr>
          <a:lstStyle>
            <a:lvl1pPr marL="0" indent="0" algn="ctr">
              <a:buNone/>
              <a:defRPr sz="18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VA Official Seal" title="VA Seal"/>
          <p:cNvPicPr>
            <a:picLocks noChangeAspect="1"/>
          </p:cNvPicPr>
          <p:nvPr userDrawn="1"/>
        </p:nvPicPr>
        <p:blipFill>
          <a:blip r:embed="rId4"/>
          <a:stretch>
            <a:fillRect/>
          </a:stretch>
        </p:blipFill>
        <p:spPr>
          <a:xfrm>
            <a:off x="8205764" y="5936465"/>
            <a:ext cx="758475" cy="768096"/>
          </a:xfrm>
          <a:prstGeom prst="rect">
            <a:avLst/>
          </a:prstGeom>
        </p:spPr>
      </p:pic>
      <p:sp>
        <p:nvSpPr>
          <p:cNvPr id="7" name="TextBox 6"/>
          <p:cNvSpPr txBox="1"/>
          <p:nvPr userDrawn="1"/>
        </p:nvSpPr>
        <p:spPr>
          <a:xfrm>
            <a:off x="5324322" y="6177047"/>
            <a:ext cx="2911374" cy="430887"/>
          </a:xfrm>
          <a:prstGeom prst="rect">
            <a:avLst/>
          </a:prstGeom>
          <a:noFill/>
        </p:spPr>
        <p:txBody>
          <a:bodyPr wrap="none" lIns="91440" tIns="45720" rIns="91440" bIns="45720" rtlCol="0">
            <a:spAutoFit/>
          </a:bodyPr>
          <a:lstStyle/>
          <a:p>
            <a:pPr algn="r"/>
            <a:r>
              <a:rPr lang="en-US" sz="1100" b="1" dirty="0">
                <a:solidFill>
                  <a:prstClr val="black"/>
                </a:solidFill>
              </a:rPr>
              <a:t>Department of Veterans Affairs </a:t>
            </a:r>
          </a:p>
          <a:p>
            <a:pPr algn="r"/>
            <a:r>
              <a:rPr lang="en-US" sz="1100" b="1" dirty="0">
                <a:solidFill>
                  <a:prstClr val="black"/>
                </a:solidFill>
              </a:rPr>
              <a:t>Office of Financial Business Operations (OFBO)</a:t>
            </a:r>
          </a:p>
        </p:txBody>
      </p:sp>
    </p:spTree>
    <p:extLst>
      <p:ext uri="{BB962C8B-B14F-4D97-AF65-F5344CB8AC3E}">
        <p14:creationId xmlns:p14="http://schemas.microsoft.com/office/powerpoint/2010/main" val="395879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2530D-ACA1-4634-B164-52F5894E2BD3}" type="datetime4">
              <a:rPr lang="en-US" smtClean="0"/>
              <a:pPr/>
              <a:t>December 14, 2021</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47653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365102"/>
            <a:ext cx="7886700" cy="2852737"/>
          </a:xfrm>
        </p:spPr>
        <p:txBody>
          <a:bodyPr anchor="b"/>
          <a:lstStyle>
            <a:lvl1pPr>
              <a:defRPr sz="6000">
                <a:solidFill>
                  <a:srgbClr val="2A3B9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90" y="4389442"/>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3EF942-E61C-4CED-89E6-91939CBCCC48}" type="datetime4">
              <a:rPr lang="en-US" smtClean="0"/>
              <a:pPr/>
              <a:t>December 14, 2021</a:t>
            </a:fld>
            <a:endParaRPr lang="en-US" dirty="0"/>
          </a:p>
        </p:txBody>
      </p:sp>
      <p:sp>
        <p:nvSpPr>
          <p:cNvPr id="6" name="Slide Number Placeholder 5"/>
          <p:cNvSpPr>
            <a:spLocks noGrp="1"/>
          </p:cNvSpPr>
          <p:nvPr>
            <p:ph type="sldNum" sz="quarter" idx="12"/>
          </p:nvPr>
        </p:nvSpPr>
        <p:spPr/>
        <p:txBody>
          <a:bodyPr/>
          <a:lstStyle/>
          <a:p>
            <a:fld id="{CE5CBDAC-FBAF-4CAE-9632-B7622B94B69C}" type="slidenum">
              <a:rPr lang="en-US" smtClean="0"/>
              <a:pPr/>
              <a:t>‹#›</a:t>
            </a:fld>
            <a:endParaRPr lang="en-US" dirty="0"/>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3832848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47632"/>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6EC7B-0AC5-480E-8CDB-0D2799245CFB}" type="datetime4">
              <a:rPr lang="en-US" smtClean="0"/>
              <a:pPr/>
              <a:t>December 14, 2021</a:t>
            </a:fld>
            <a:endParaRPr lang="en-US" dirty="0"/>
          </a:p>
        </p:txBody>
      </p:sp>
      <p:sp>
        <p:nvSpPr>
          <p:cNvPr id="7" name="Slide Number Placeholder 6"/>
          <p:cNvSpPr>
            <a:spLocks noGrp="1"/>
          </p:cNvSpPr>
          <p:nvPr>
            <p:ph type="sldNum" sz="quarter" idx="12"/>
          </p:nvPr>
        </p:nvSpPr>
        <p:spPr/>
        <p:txBody>
          <a:bodyPr/>
          <a:lstStyle/>
          <a:p>
            <a:fld id="{CE5CBDAC-FBAF-4CAE-9632-B7622B94B69C}" type="slidenum">
              <a:rPr lang="en-US" smtClean="0"/>
              <a:pPr/>
              <a:t>‹#›</a:t>
            </a:fld>
            <a:endParaRPr lang="en-US" dirty="0"/>
          </a:p>
        </p:txBody>
      </p:sp>
      <p:sp>
        <p:nvSpPr>
          <p:cNvPr id="9"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0"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734485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905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192962"/>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246" y="136905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246" y="2192962"/>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FD06BE-CE1B-447D-951A-56D5467CB80A}" type="datetime4">
              <a:rPr lang="en-US" smtClean="0"/>
              <a:pPr/>
              <a:t>December 14, 2021</a:t>
            </a:fld>
            <a:endParaRPr lang="en-US" dirty="0"/>
          </a:p>
        </p:txBody>
      </p:sp>
      <p:sp>
        <p:nvSpPr>
          <p:cNvPr id="9" name="Slide Number Placeholder 8"/>
          <p:cNvSpPr>
            <a:spLocks noGrp="1"/>
          </p:cNvSpPr>
          <p:nvPr>
            <p:ph type="sldNum" sz="quarter" idx="12"/>
          </p:nvPr>
        </p:nvSpPr>
        <p:spPr/>
        <p:txBody>
          <a:bodyPr/>
          <a:lstStyle/>
          <a:p>
            <a:fld id="{CE5CBDAC-FBAF-4CAE-9632-B7622B94B69C}" type="slidenum">
              <a:rPr lang="en-US" smtClean="0"/>
              <a:pPr/>
              <a:t>‹#›</a:t>
            </a:fld>
            <a:endParaRPr lang="en-US" dirty="0"/>
          </a:p>
        </p:txBody>
      </p:sp>
      <p:sp>
        <p:nvSpPr>
          <p:cNvPr id="11"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12" name="Footer Placeholder 4"/>
          <p:cNvSpPr>
            <a:spLocks noGrp="1"/>
          </p:cNvSpPr>
          <p:nvPr>
            <p:ph type="ftr" sz="quarter" idx="1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640388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600370-FE74-4E2F-9E25-F8175EAC3DBB}" type="datetime4">
              <a:rPr lang="en-US" smtClean="0"/>
              <a:pPr/>
              <a:t>December 14, 2021</a:t>
            </a:fld>
            <a:endParaRPr lang="en-US" dirty="0"/>
          </a:p>
        </p:txBody>
      </p:sp>
      <p:sp>
        <p:nvSpPr>
          <p:cNvPr id="5" name="Slide Number Placeholder 4"/>
          <p:cNvSpPr>
            <a:spLocks noGrp="1"/>
          </p:cNvSpPr>
          <p:nvPr>
            <p:ph type="sldNum" sz="quarter" idx="12"/>
          </p:nvPr>
        </p:nvSpPr>
        <p:spPr/>
        <p:txBody>
          <a:bodyPr/>
          <a:lstStyle/>
          <a:p>
            <a:fld id="{CE5CBDAC-FBAF-4CAE-9632-B7622B94B69C}" type="slidenum">
              <a:rPr lang="en-US" smtClean="0"/>
              <a:pPr/>
              <a:t>‹#›</a:t>
            </a:fld>
            <a:endParaRPr lang="en-US" dirty="0"/>
          </a:p>
        </p:txBody>
      </p:sp>
      <p:sp>
        <p:nvSpPr>
          <p:cNvPr id="8"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9"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131865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E1D5-0FE3-4306-A94D-F919408ED7BC}" type="datetime4">
              <a:rPr lang="en-US" smtClean="0"/>
              <a:pPr/>
              <a:t>December 14, 2021</a:t>
            </a:fld>
            <a:endParaRPr lang="en-US" dirty="0"/>
          </a:p>
        </p:txBody>
      </p:sp>
      <p:sp>
        <p:nvSpPr>
          <p:cNvPr id="4" name="Slide Number Placeholder 3"/>
          <p:cNvSpPr>
            <a:spLocks noGrp="1"/>
          </p:cNvSpPr>
          <p:nvPr>
            <p:ph type="sldNum" sz="quarter" idx="12"/>
          </p:nvPr>
        </p:nvSpPr>
        <p:spPr/>
        <p:txBody>
          <a:bodyPr/>
          <a:lstStyle/>
          <a:p>
            <a:fld id="{CE5CBDAC-FBAF-4CAE-9632-B7622B94B69C}" type="slidenum">
              <a:rPr lang="en-US" smtClean="0"/>
              <a:pPr/>
              <a:t>‹#›</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Tree>
    <p:extLst>
      <p:ext uri="{BB962C8B-B14F-4D97-AF65-F5344CB8AC3E}">
        <p14:creationId xmlns:p14="http://schemas.microsoft.com/office/powerpoint/2010/main" val="420259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034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0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5230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24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56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989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56342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90212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1854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1524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7502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38081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1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0585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1917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509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990600" y="3048000"/>
            <a:ext cx="7239000" cy="609600"/>
          </a:xfrm>
          <a:prstGeom prst="rect">
            <a:avLst/>
          </a:prstGeom>
        </p:spPr>
        <p:txBody>
          <a:bodyPr lIns="91440" tIns="45720" rIns="91440" bIns="45720"/>
          <a:lstStyle>
            <a:lvl1pPr marL="0" indent="0">
              <a:buNone/>
              <a:defRPr sz="1600" b="1" baseline="0">
                <a:latin typeface="Arial" panose="020B0604020202020204" pitchFamily="34" charset="0"/>
                <a:cs typeface="Arial" panose="020B0604020202020204" pitchFamily="34" charset="0"/>
              </a:defRPr>
            </a:lvl1pPr>
          </a:lstStyle>
          <a:p>
            <a:pPr lvl="0"/>
            <a:r>
              <a:rPr lang="en-US" dirty="0"/>
              <a:t>Click to add Subtitle</a:t>
            </a:r>
          </a:p>
        </p:txBody>
      </p:sp>
      <p:sp>
        <p:nvSpPr>
          <p:cNvPr id="8" name="Text Placeholder 7"/>
          <p:cNvSpPr>
            <a:spLocks noGrp="1"/>
          </p:cNvSpPr>
          <p:nvPr>
            <p:ph type="body" sz="quarter" idx="12" hasCustomPrompt="1"/>
          </p:nvPr>
        </p:nvSpPr>
        <p:spPr>
          <a:xfrm>
            <a:off x="990600" y="4648200"/>
            <a:ext cx="3124200" cy="609600"/>
          </a:xfrm>
          <a:prstGeom prst="rect">
            <a:avLst/>
          </a:prstGeom>
        </p:spPr>
        <p:txBody>
          <a:bodyPr lIns="91440" tIns="45720" rIns="91440" bIns="45720"/>
          <a:lstStyle>
            <a:lvl1pPr marL="0" indent="0">
              <a:buNone/>
              <a:defRPr sz="1600" b="1">
                <a:latin typeface="Arial" panose="020B0604020202020204" pitchFamily="34" charset="0"/>
                <a:cs typeface="Arial" panose="020B0604020202020204" pitchFamily="34" charset="0"/>
              </a:defRPr>
            </a:lvl1pPr>
          </a:lstStyle>
          <a:p>
            <a:pPr lvl="0"/>
            <a:r>
              <a:rPr lang="en-US" dirty="0"/>
              <a:t>XX/XX/XXXX</a:t>
            </a:r>
          </a:p>
        </p:txBody>
      </p:sp>
      <p:sp>
        <p:nvSpPr>
          <p:cNvPr id="10" name="Text Placeholder 9"/>
          <p:cNvSpPr>
            <a:spLocks noGrp="1"/>
          </p:cNvSpPr>
          <p:nvPr>
            <p:ph type="body" sz="quarter" idx="13" hasCustomPrompt="1"/>
          </p:nvPr>
        </p:nvSpPr>
        <p:spPr>
          <a:xfrm>
            <a:off x="990600" y="2122842"/>
            <a:ext cx="7239000" cy="914400"/>
          </a:xfrm>
          <a:prstGeom prst="rect">
            <a:avLst/>
          </a:prstGeom>
        </p:spPr>
        <p:txBody>
          <a:bodyPr lIns="91440" tIns="45720" rIns="91440" bIns="45720" anchor="b"/>
          <a:lstStyle>
            <a:lvl1pPr marL="0" indent="0">
              <a:buNone/>
              <a:defRPr sz="3200" b="1" baseline="0">
                <a:latin typeface="Arial" panose="020B0604020202020204" pitchFamily="34" charset="0"/>
                <a:cs typeface="Arial" panose="020B0604020202020204" pitchFamily="34" charset="0"/>
              </a:defRPr>
            </a:lvl1pPr>
          </a:lstStyle>
          <a:p>
            <a:pPr lvl="0"/>
            <a:r>
              <a:rPr lang="en-US" sz="2400" dirty="0">
                <a:latin typeface="Arial" panose="020B0604020202020204" pitchFamily="34" charset="0"/>
                <a:cs typeface="Arial" panose="020B0604020202020204" pitchFamily="34" charset="0"/>
              </a:rPr>
              <a:t>Click to add Title</a:t>
            </a:r>
            <a:endParaRPr lang="en-US" dirty="0"/>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69313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896923" y="218244"/>
            <a:ext cx="5715000" cy="400110"/>
          </a:xfrm>
          <a:prstGeom prst="rect">
            <a:avLst/>
          </a:prstGeom>
          <a:noFill/>
        </p:spPr>
        <p:txBody>
          <a:bodyPr wrap="square" lIns="91440" tIns="45720" rIns="91440" bIns="45720" rtlCol="0">
            <a:spAutoFit/>
          </a:bodyPr>
          <a:lstStyle/>
          <a:p>
            <a:r>
              <a:rPr lang="en-US" sz="2000" b="1" dirty="0">
                <a:solidFill>
                  <a:srgbClr val="FFFFFF"/>
                </a:solidFill>
                <a:latin typeface="Arial" panose="020B0604020202020204" pitchFamily="34" charset="0"/>
                <a:cs typeface="Arial" panose="020B0604020202020204" pitchFamily="34" charset="0"/>
              </a:rPr>
              <a:t>Agenda</a:t>
            </a:r>
          </a:p>
        </p:txBody>
      </p:sp>
      <p:sp>
        <p:nvSpPr>
          <p:cNvPr id="6"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84010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al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8"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10" name="Text Placeholder 9"/>
          <p:cNvSpPr>
            <a:spLocks noGrp="1"/>
          </p:cNvSpPr>
          <p:nvPr>
            <p:ph type="body" sz="quarter" idx="12"/>
          </p:nvPr>
        </p:nvSpPr>
        <p:spPr>
          <a:xfrm>
            <a:off x="419100" y="1524000"/>
            <a:ext cx="8305800" cy="4724400"/>
          </a:xfrm>
          <a:prstGeom prst="rect">
            <a:avLst/>
          </a:prstGeom>
        </p:spPr>
        <p:txBody>
          <a:bodyPr lIns="91440" tIns="45720" rIns="91440" bIns="45720"/>
          <a:lstStyle>
            <a:lvl1pPr>
              <a:defRPr sz="12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3063089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al Content - Blan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96922" y="129468"/>
            <a:ext cx="7827979" cy="609600"/>
          </a:xfrm>
          <a:prstGeom prst="rect">
            <a:avLst/>
          </a:prstGeom>
        </p:spPr>
        <p:txBody>
          <a:bodyPr lIns="91440" tIns="45720" rIns="91440" bIns="45720" anchor="ctr"/>
          <a:lstStyle>
            <a:lvl1pPr marL="0" marR="0" indent="0" algn="l" defTabSz="457200" rtl="0" eaLnBrk="1" fontAlgn="base" latinLnBrk="0" hangingPunct="1">
              <a:lnSpc>
                <a:spcPct val="100000"/>
              </a:lnSpc>
              <a:spcBef>
                <a:spcPts val="0"/>
              </a:spcBef>
              <a:spcAft>
                <a:spcPct val="0"/>
              </a:spcAft>
              <a:buClrTx/>
              <a:buSzTx/>
              <a:buFont typeface="Arial" pitchFamily="34" charset="0"/>
              <a:buNone/>
              <a:tabLst/>
              <a:defRPr sz="2000" b="1" baseline="0">
                <a:solidFill>
                  <a:srgbClr val="FFFFFF"/>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lang="en-US" dirty="0"/>
              <a:t>Click to add title</a:t>
            </a:r>
          </a:p>
        </p:txBody>
      </p:sp>
      <p:sp>
        <p:nvSpPr>
          <p:cNvPr id="6" name="Text Placeholder 7"/>
          <p:cNvSpPr>
            <a:spLocks noGrp="1"/>
          </p:cNvSpPr>
          <p:nvPr>
            <p:ph type="body" sz="quarter" idx="11" hasCustomPrompt="1"/>
          </p:nvPr>
        </p:nvSpPr>
        <p:spPr>
          <a:xfrm>
            <a:off x="419100" y="914400"/>
            <a:ext cx="8305800" cy="533400"/>
          </a:xfrm>
          <a:prstGeom prst="rect">
            <a:avLst/>
          </a:prstGeom>
        </p:spPr>
        <p:txBody>
          <a:bodyPr lIns="91440" tIns="45720" rIns="91440" bIns="45720"/>
          <a:lstStyle>
            <a:lvl1pPr marL="0" indent="0">
              <a:buNone/>
              <a:defRPr sz="1200" i="0" baseline="0">
                <a:latin typeface="Arial" panose="020B0604020202020204" pitchFamily="34" charset="0"/>
                <a:cs typeface="Arial" panose="020B0604020202020204" pitchFamily="34" charset="0"/>
              </a:defRPr>
            </a:lvl1pPr>
          </a:lstStyle>
          <a:p>
            <a:pPr lvl="0"/>
            <a:r>
              <a:rPr lang="en-US" dirty="0"/>
              <a:t>Click to add Strapline</a:t>
            </a:r>
          </a:p>
        </p:txBody>
      </p:sp>
      <p:sp>
        <p:nvSpPr>
          <p:cNvPr id="8"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895299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ith text only or primary image">
    <p:spTree>
      <p:nvGrpSpPr>
        <p:cNvPr id="1" name=""/>
        <p:cNvGrpSpPr/>
        <p:nvPr/>
      </p:nvGrpSpPr>
      <p:grpSpPr>
        <a:xfrm>
          <a:off x="0" y="0"/>
          <a:ext cx="0" cy="0"/>
          <a:chOff x="0" y="0"/>
          <a:chExt cx="0" cy="0"/>
        </a:xfrm>
      </p:grpSpPr>
      <p:sp>
        <p:nvSpPr>
          <p:cNvPr id="2" name="Title 1"/>
          <p:cNvSpPr>
            <a:spLocks noGrp="1"/>
          </p:cNvSpPr>
          <p:nvPr>
            <p:ph type="ctrTitle"/>
          </p:nvPr>
        </p:nvSpPr>
        <p:spPr>
          <a:xfrm>
            <a:off x="365763" y="1897603"/>
            <a:ext cx="4628956" cy="842400"/>
          </a:xfrm>
          <a:prstGeom prst="rect">
            <a:avLst/>
          </a:prstGeom>
        </p:spPr>
        <p:txBody>
          <a:bodyPr lIns="0" tIns="0" rIns="0" bIns="0" anchor="b">
            <a:noAutofit/>
          </a:bodyPr>
          <a:lstStyle>
            <a:lvl1pPr>
              <a:defRPr sz="2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 y="2778756"/>
            <a:ext cx="4629600" cy="1371600"/>
          </a:xfrm>
          <a:prstGeom prst="rect">
            <a:avLst/>
          </a:prstGeom>
        </p:spPr>
        <p:txBody>
          <a:bodyPr lIns="91440" tIns="45720" rIns="91440" bIns="45720">
            <a:noAutofit/>
          </a:bodyPr>
          <a:lstStyle>
            <a:lvl1pPr marL="0" indent="0" algn="l">
              <a:lnSpc>
                <a:spcPct val="100000"/>
              </a:lnSpc>
              <a:spcBef>
                <a:spcPts val="0"/>
              </a:spcBef>
              <a:spcAft>
                <a:spcPts val="0"/>
              </a:spcAft>
              <a:buNone/>
              <a:defRPr sz="28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29323756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3" name="Content Placeholder 2"/>
          <p:cNvSpPr>
            <a:spLocks noGrp="1"/>
          </p:cNvSpPr>
          <p:nvPr>
            <p:ph idx="1"/>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893367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5"/>
            <a:ext cx="8412480" cy="4734292"/>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1548995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65760" y="295684"/>
            <a:ext cx="8412480" cy="1244192"/>
          </a:xfrm>
          <a:prstGeom prst="rect">
            <a:avLst/>
          </a:prstGeom>
        </p:spPr>
        <p:txBody>
          <a:bodyPr lIns="91440" tIns="45720" rIns="91440" bIns="45720"/>
          <a:lstStyle/>
          <a:p>
            <a:r>
              <a:rPr lang="en-US"/>
              <a:t>Click to edit Master title style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24284169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9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780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713"/>
            <a:ext cx="8412480" cy="757255"/>
          </a:xfrm>
          <a:prstGeom prst="rect">
            <a:avLst/>
          </a:prstGeom>
        </p:spPr>
        <p:txBody>
          <a:bodyPr lIns="91440" tIns="45720" rIns="91440" bIns="4572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a:t>Click to add title</a:t>
            </a:r>
          </a:p>
        </p:txBody>
      </p:sp>
      <p:sp>
        <p:nvSpPr>
          <p:cNvPr id="4"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2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4418613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4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10439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9924254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10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273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7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89861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109836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615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577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13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604337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91682399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819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06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9957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07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3933972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535089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4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505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67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38592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8203672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229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1028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048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590599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819631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43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0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78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4"/>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p>
            <a:pPr defTabSz="457200"/>
            <a:r>
              <a:rPr lang="en-US">
                <a:solidFill>
                  <a:srgbClr val="000000"/>
                </a:solidFill>
              </a:rPr>
              <a:t>Working Draft, Pre-Decisional, Deliberative Documet - Internal VA Use Only</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6361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14947888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9313776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63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86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1" y="3219733"/>
            <a:ext cx="7994015" cy="429767"/>
          </a:xfrm>
        </p:spPr>
        <p:txBody>
          <a:bodyPr anchor="ctr"/>
          <a:lstStyle>
            <a:lvl1pPr algn="r">
              <a:lnSpc>
                <a:spcPct val="100000"/>
              </a:lnSpc>
              <a:defRPr sz="2400">
                <a:solidFill>
                  <a:schemeClr val="tx2"/>
                </a:solidFill>
              </a:defRPr>
            </a:lvl1pPr>
          </a:lstStyle>
          <a:p>
            <a:r>
              <a:rPr lang="en-US" dirty="0"/>
              <a:t>Project Name</a:t>
            </a:r>
          </a:p>
        </p:txBody>
      </p:sp>
      <p:sp>
        <p:nvSpPr>
          <p:cNvPr id="3" name="Subtitle 2"/>
          <p:cNvSpPr>
            <a:spLocks noGrp="1"/>
          </p:cNvSpPr>
          <p:nvPr>
            <p:ph type="subTitle" idx="1" hasCustomPrompt="1"/>
          </p:nvPr>
        </p:nvSpPr>
        <p:spPr>
          <a:xfrm>
            <a:off x="533401" y="3905491"/>
            <a:ext cx="7994015" cy="429769"/>
          </a:xfrm>
          <a:prstGeom prst="rect">
            <a:avLst/>
          </a:prstGeom>
        </p:spPr>
        <p:txBody>
          <a:bodyPr lIns="0" tIns="45720" rIns="0" bIns="45720" anchor="ctr"/>
          <a:lstStyle>
            <a:lvl1pPr marL="0" indent="0" algn="r">
              <a:lnSpc>
                <a:spcPct val="100000"/>
              </a:lnSpc>
              <a:spcBef>
                <a:spcPts val="0"/>
              </a:spcBef>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cxnSp>
        <p:nvCxnSpPr>
          <p:cNvPr id="9" name="Straight Connector 5"/>
          <p:cNvCxnSpPr/>
          <p:nvPr/>
        </p:nvCxnSpPr>
        <p:spPr bwMode="auto">
          <a:xfrm>
            <a:off x="533400" y="1744193"/>
            <a:ext cx="8001000"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5" name="Date"/>
          <p:cNvSpPr>
            <a:spLocks noGrp="1"/>
          </p:cNvSpPr>
          <p:nvPr>
            <p:ph type="body" sz="quarter" idx="10" hasCustomPrompt="1"/>
          </p:nvPr>
        </p:nvSpPr>
        <p:spPr>
          <a:xfrm>
            <a:off x="533401" y="4337906"/>
            <a:ext cx="7994015" cy="292608"/>
          </a:xfrm>
          <a:prstGeom prst="rect">
            <a:avLst/>
          </a:prstGeom>
        </p:spPr>
        <p:txBody>
          <a:bodyPr lIns="0" tIns="45720" rIns="0" bIns="45720" anchor="ctr"/>
          <a:lstStyle>
            <a:lvl1pPr marL="0" indent="0" algn="r">
              <a:lnSpc>
                <a:spcPct val="100000"/>
              </a:lnSpc>
              <a:spcBef>
                <a:spcPts val="0"/>
              </a:spcBef>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10" name="Legal"/>
          <p:cNvSpPr txBox="1"/>
          <p:nvPr/>
        </p:nvSpPr>
        <p:spPr>
          <a:xfrm>
            <a:off x="533401" y="6077413"/>
            <a:ext cx="7994015" cy="215444"/>
          </a:xfrm>
          <a:prstGeom prst="rect">
            <a:avLst/>
          </a:prstGeom>
          <a:noFill/>
        </p:spPr>
        <p:txBody>
          <a:bodyPr wrap="square" lIns="0" tIns="45720" rIns="0" bIns="45720" rtlCol="0" anchor="b">
            <a:spAutoFit/>
          </a:bodyPr>
          <a:lstStyle/>
          <a:p>
            <a:pPr algn="r"/>
            <a:r>
              <a:rPr lang="en-US" sz="800" b="1" dirty="0">
                <a:solidFill>
                  <a:srgbClr val="D8D8D8">
                    <a:lumMod val="90000"/>
                  </a:srgbClr>
                </a:solidFill>
              </a:rPr>
              <a:t>For Official Use Only (FOUO)</a:t>
            </a:r>
          </a:p>
        </p:txBody>
      </p:sp>
      <p:pic>
        <p:nvPicPr>
          <p:cNvPr id="11" name="Picture 2" descr="https://upload.wikimedia.org/wikipedia/commons/thumb/c/cd/US_Department_of_Veterans_Affairs_logo.svg/2000px-US_Department_of_Veterans_Affairs_logo.svg.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3400" y="702772"/>
            <a:ext cx="2651760" cy="79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169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4" name="Footer" hidden="1"/>
          <p:cNvSpPr txBox="1"/>
          <p:nvPr/>
        </p:nvSpPr>
        <p:spPr>
          <a:xfrm>
            <a:off x="402339" y="6256117"/>
            <a:ext cx="8340764" cy="424732"/>
          </a:xfrm>
          <a:prstGeom prst="rect">
            <a:avLst/>
          </a:prstGeom>
          <a:noFill/>
        </p:spPr>
        <p:txBody>
          <a:bodyPr wrap="square" lIns="0" tIns="45720" rIns="0" bIns="45720" rtlCol="0" anchor="b">
            <a:spAutoFit/>
          </a:bodyPr>
          <a:lstStyle/>
          <a:p>
            <a:pPr>
              <a:lnSpc>
                <a:spcPct val="90000"/>
              </a:lnSpc>
            </a:pPr>
            <a:r>
              <a:rPr lang="en-US" sz="800" dirty="0">
                <a:solidFill>
                  <a:prstClr val="black"/>
                </a:solidFill>
              </a:rPr>
              <a:t>1. xxx</a:t>
            </a:r>
          </a:p>
          <a:p>
            <a:pPr>
              <a:lnSpc>
                <a:spcPct val="90000"/>
              </a:lnSpc>
            </a:pPr>
            <a:r>
              <a:rPr lang="en-US" sz="800" dirty="0">
                <a:solidFill>
                  <a:prstClr val="black"/>
                </a:solidFill>
              </a:rPr>
              <a:t>Note: xxx</a:t>
            </a:r>
          </a:p>
          <a:p>
            <a:pPr>
              <a:lnSpc>
                <a:spcPct val="90000"/>
              </a:lnSpc>
            </a:pPr>
            <a:r>
              <a:rPr lang="en-US" sz="800" dirty="0">
                <a:solidFill>
                  <a:prstClr val="black"/>
                </a:solidFill>
              </a:rPr>
              <a:t>Source: xxx</a:t>
            </a:r>
          </a:p>
        </p:txBody>
      </p:sp>
      <p:sp>
        <p:nvSpPr>
          <p:cNvPr id="5" name="Tombstone" hidden="1"/>
          <p:cNvSpPr/>
          <p:nvPr/>
        </p:nvSpPr>
        <p:spPr>
          <a:xfrm>
            <a:off x="914400" y="5669667"/>
            <a:ext cx="7315200" cy="548640"/>
          </a:xfrm>
          <a:prstGeom prst="rect">
            <a:avLst/>
          </a:prstGeom>
          <a:solidFill>
            <a:schemeClr val="tx2"/>
          </a:solidFill>
          <a:ln w="12700" cap="flat" cmpd="sng" algn="ctr">
            <a:noFill/>
            <a:prstDash val="solid"/>
            <a:miter lim="800000"/>
          </a:ln>
          <a:effectLst/>
        </p:spPr>
        <p:txBody>
          <a:bodyPr wrap="square" lIns="91440" tIns="45720" rIns="91440" bIns="45720" rtlCol="0" anchor="ctr"/>
          <a:lstStyle/>
          <a:p>
            <a:pPr algn="ctr"/>
            <a:endParaRPr lang="en-US" sz="1600" b="1" kern="0" dirty="0">
              <a:solidFill>
                <a:prstClr val="white"/>
              </a:solidFill>
            </a:endParaRPr>
          </a:p>
        </p:txBody>
      </p:sp>
      <p:sp>
        <p:nvSpPr>
          <p:cNvPr id="9" name="Sticker" hidden="1"/>
          <p:cNvSpPr txBox="1"/>
          <p:nvPr/>
        </p:nvSpPr>
        <p:spPr>
          <a:xfrm>
            <a:off x="8743128" y="1107328"/>
            <a:ext cx="65" cy="338554"/>
          </a:xfrm>
          <a:prstGeom prst="rect">
            <a:avLst/>
          </a:prstGeom>
          <a:noFill/>
        </p:spPr>
        <p:txBody>
          <a:bodyPr wrap="none" lIns="0" tIns="45720" rIns="0" bIns="45720" rtlCol="0">
            <a:spAutoFit/>
          </a:bodyPr>
          <a:lstStyle/>
          <a:p>
            <a:pPr algn="r"/>
            <a:endParaRPr lang="en-US" sz="1600" dirty="0">
              <a:solidFill>
                <a:prstClr val="black"/>
              </a:solidFill>
            </a:endParaRPr>
          </a:p>
        </p:txBody>
      </p:sp>
      <p:sp>
        <p:nvSpPr>
          <p:cNvPr id="6" name="Right" hidden="1"/>
          <p:cNvSpPr txBox="1"/>
          <p:nvPr/>
        </p:nvSpPr>
        <p:spPr>
          <a:xfrm>
            <a:off x="8743130" y="1417"/>
            <a:ext cx="65" cy="276999"/>
          </a:xfrm>
          <a:prstGeom prst="rect">
            <a:avLst/>
          </a:prstGeom>
          <a:noFill/>
        </p:spPr>
        <p:txBody>
          <a:bodyPr wrap="none" lIns="0" tIns="45720" rIns="0" bIns="45720" rtlCol="0" anchor="t">
            <a:spAutoFit/>
          </a:bodyPr>
          <a:lstStyle/>
          <a:p>
            <a:pPr algn="r"/>
            <a:endParaRPr lang="en-US" sz="1200" dirty="0">
              <a:solidFill>
                <a:prstClr val="black"/>
              </a:solidFill>
            </a:endParaRPr>
          </a:p>
        </p:txBody>
      </p:sp>
      <p:sp>
        <p:nvSpPr>
          <p:cNvPr id="7" name="Center" hidden="1"/>
          <p:cNvSpPr txBox="1"/>
          <p:nvPr/>
        </p:nvSpPr>
        <p:spPr>
          <a:xfrm>
            <a:off x="4572080" y="2011"/>
            <a:ext cx="65" cy="276999"/>
          </a:xfrm>
          <a:prstGeom prst="rect">
            <a:avLst/>
          </a:prstGeom>
          <a:noFill/>
        </p:spPr>
        <p:txBody>
          <a:bodyPr wrap="none" lIns="0" tIns="45720" rIns="0" bIns="45720" rtlCol="0">
            <a:spAutoFit/>
          </a:bodyPr>
          <a:lstStyle/>
          <a:p>
            <a:pPr algn="ctr"/>
            <a:endParaRPr lang="en-US" sz="1200" dirty="0">
              <a:solidFill>
                <a:prstClr val="black"/>
              </a:solidFill>
            </a:endParaRPr>
          </a:p>
        </p:txBody>
      </p:sp>
      <p:sp>
        <p:nvSpPr>
          <p:cNvPr id="8" name="Left" hidden="1"/>
          <p:cNvSpPr txBox="1"/>
          <p:nvPr/>
        </p:nvSpPr>
        <p:spPr>
          <a:xfrm>
            <a:off x="402429" y="-395"/>
            <a:ext cx="65" cy="276999"/>
          </a:xfrm>
          <a:prstGeom prst="rect">
            <a:avLst/>
          </a:prstGeom>
          <a:noFill/>
        </p:spPr>
        <p:txBody>
          <a:bodyPr wrap="none" lIns="0" tIns="45720" rIns="0" bIns="45720" rtlCol="0">
            <a:spAutoFit/>
          </a:bodyPr>
          <a:lstStyle/>
          <a:p>
            <a:endParaRPr lang="en-US" sz="1200" dirty="0">
              <a:solidFill>
                <a:prstClr val="black"/>
              </a:solidFill>
            </a:endParaRPr>
          </a:p>
        </p:txBody>
      </p:sp>
    </p:spTree>
    <p:extLst>
      <p:ext uri="{BB962C8B-B14F-4D97-AF65-F5344CB8AC3E}">
        <p14:creationId xmlns:p14="http://schemas.microsoft.com/office/powerpoint/2010/main" val="47922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0192013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84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a:xfrm>
            <a:off x="402336" y="336089"/>
            <a:ext cx="7637693" cy="640080"/>
          </a:xfrm>
        </p:spPr>
        <p:txBody>
          <a:bodyPr/>
          <a:lstStyle/>
          <a:p>
            <a:r>
              <a:rPr lang="en-US"/>
              <a:t>Click to edit Master title style</a:t>
            </a:r>
          </a:p>
        </p:txBody>
      </p:sp>
      <p:sp>
        <p:nvSpPr>
          <p:cNvPr id="3" name="Content Placeholder 2"/>
          <p:cNvSpPr>
            <a:spLocks noGrp="1"/>
          </p:cNvSpPr>
          <p:nvPr>
            <p:ph idx="1"/>
          </p:nvPr>
        </p:nvSpPr>
        <p:spPr>
          <a:xfrm>
            <a:off x="402336" y="1510625"/>
            <a:ext cx="8339328" cy="4709160"/>
          </a:xfrm>
          <a:prstGeom prst="rect">
            <a:avLst/>
          </a:prstGeom>
        </p:spPr>
        <p:txBody>
          <a:bodyPr lIns="0" tIns="45720" rIns="0" bIns="45720"/>
          <a:lstStyle>
            <a:lvl1pPr marL="0" indent="0">
              <a:lnSpc>
                <a:spcPct val="100000"/>
              </a:lnSpc>
              <a:spcBef>
                <a:spcPts val="0"/>
              </a:spcBef>
              <a:spcAft>
                <a:spcPts val="300"/>
              </a:spcAft>
              <a:buNone/>
              <a:defRPr sz="1400" b="1"/>
            </a:lvl1pPr>
            <a:lvl2pPr marL="457200" indent="-228600">
              <a:lnSpc>
                <a:spcPct val="100000"/>
              </a:lnSpc>
              <a:spcBef>
                <a:spcPts val="0"/>
              </a:spcBef>
              <a:spcAft>
                <a:spcPts val="300"/>
              </a:spcAft>
              <a:buClr>
                <a:schemeClr val="tx2"/>
              </a:buClr>
              <a:defRPr sz="1400"/>
            </a:lvl2pPr>
            <a:lvl3pPr marL="914400" indent="-228600">
              <a:lnSpc>
                <a:spcPct val="100000"/>
              </a:lnSpc>
              <a:spcBef>
                <a:spcPts val="0"/>
              </a:spcBef>
              <a:spcAft>
                <a:spcPts val="300"/>
              </a:spcAft>
              <a:buClr>
                <a:schemeClr val="tx2"/>
              </a:buClr>
              <a:buFont typeface="Arial" panose="020B0604020202020204" pitchFamily="34" charset="0"/>
              <a:buChar char="–"/>
              <a:defRPr sz="1400"/>
            </a:lvl3pPr>
            <a:lvl4pPr marL="1371600" indent="-228600">
              <a:lnSpc>
                <a:spcPct val="100000"/>
              </a:lnSpc>
              <a:spcBef>
                <a:spcPts val="0"/>
              </a:spcBef>
              <a:spcAft>
                <a:spcPts val="300"/>
              </a:spcAft>
              <a:buClr>
                <a:schemeClr val="tx2"/>
              </a:buClr>
              <a:defRPr sz="1400"/>
            </a:lvl4pPr>
            <a:lvl5pPr marL="1828800" indent="-228600">
              <a:lnSpc>
                <a:spcPct val="100000"/>
              </a:lnSpc>
              <a:spcBef>
                <a:spcPts val="0"/>
              </a:spcBef>
              <a:spcAft>
                <a:spcPts val="300"/>
              </a:spcAft>
              <a:buClr>
                <a:schemeClr val="tx2"/>
              </a:buClr>
              <a:defRPr sz="1400"/>
            </a:lvl5pPr>
            <a:lvl6pPr marL="2286000" indent="-228600">
              <a:lnSpc>
                <a:spcPct val="100000"/>
              </a:lnSpc>
              <a:spcBef>
                <a:spcPts val="0"/>
              </a:spcBef>
              <a:spcAft>
                <a:spcPts val="300"/>
              </a:spcAft>
              <a:buClr>
                <a:schemeClr val="tx2"/>
              </a:buClr>
              <a:defRPr sz="1400"/>
            </a:lvl6pPr>
            <a:lvl7pPr marL="2743200" indent="-228600">
              <a:lnSpc>
                <a:spcPct val="100000"/>
              </a:lnSpc>
              <a:spcBef>
                <a:spcPts val="0"/>
              </a:spcBef>
              <a:spcAft>
                <a:spcPts val="300"/>
              </a:spcAft>
              <a:buClr>
                <a:schemeClr val="tx2"/>
              </a:buClr>
              <a:defRPr sz="1400"/>
            </a:lvl7pPr>
            <a:lvl8pPr marL="3200400" indent="-228600">
              <a:lnSpc>
                <a:spcPct val="100000"/>
              </a:lnSpc>
              <a:spcBef>
                <a:spcPts val="0"/>
              </a:spcBef>
              <a:spcAft>
                <a:spcPts val="300"/>
              </a:spcAft>
              <a:buClr>
                <a:schemeClr val="tx2"/>
              </a:buClr>
              <a:defRPr sz="1400"/>
            </a:lvl8pPr>
            <a:lvl9pPr marL="3657600" indent="-222250">
              <a:lnSpc>
                <a:spcPct val="100000"/>
              </a:lnSpc>
              <a:spcBef>
                <a:spcPts val="0"/>
              </a:spcBef>
              <a:spcAft>
                <a:spcPts val="300"/>
              </a:spcAft>
              <a:buClr>
                <a:schemeClr val="tx2"/>
              </a:buClr>
              <a:buFont typeface="Arial" panose="020B0604020202020204" pitchFamily="34" charset="0"/>
              <a:buChar cha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5342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724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25871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0265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6"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9486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914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0752"/>
            <a:ext cx="7772400" cy="837669"/>
          </a:xfrm>
        </p:spPr>
        <p:txBody>
          <a:bodyPr>
            <a:normAutofit/>
          </a:bodyPr>
          <a:lstStyle>
            <a:lvl1pPr algn="ctr">
              <a:defRPr sz="45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1878828"/>
            <a:ext cx="6400800" cy="564220"/>
          </a:xfrm>
        </p:spPr>
        <p:txBody>
          <a:bodyPr>
            <a:normAutofit/>
          </a:bodyPr>
          <a:lstStyle>
            <a:lvl1pPr marL="0" indent="0" algn="ctr">
              <a:buNone/>
              <a:defRPr sz="3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
        <p:nvSpPr>
          <p:cNvPr id="7" name="TextBox 6"/>
          <p:cNvSpPr txBox="1"/>
          <p:nvPr userDrawn="1"/>
        </p:nvSpPr>
        <p:spPr>
          <a:xfrm>
            <a:off x="1497543" y="2970451"/>
            <a:ext cx="6400800" cy="512961"/>
          </a:xfrm>
          <a:prstGeom prst="rect">
            <a:avLst/>
          </a:prstGeom>
          <a:noFill/>
        </p:spPr>
        <p:txBody>
          <a:bodyPr wrap="square" lIns="91440" tIns="45720" rIns="91440" bIns="45720" rtlCol="0">
            <a:spAutoFit/>
          </a:bodyPr>
          <a:lstStyle/>
          <a:p>
            <a:pPr algn="ctr" fontAlgn="base">
              <a:defRPr/>
            </a:pPr>
            <a:r>
              <a:rPr lang="en-US" sz="2000" b="1" baseline="30000" dirty="0">
                <a:solidFill>
                  <a:srgbClr val="0093C9"/>
                </a:solidFill>
                <a:cs typeface="Calibri"/>
              </a:rPr>
              <a:t>Presented by the MyVA Direct Scheduling Implementation Team </a:t>
            </a:r>
          </a:p>
          <a:p>
            <a:pPr algn="ctr" fontAlgn="base"/>
            <a:endParaRPr lang="en-US" sz="1400" dirty="0">
              <a:solidFill>
                <a:prstClr val="black"/>
              </a:solidFill>
            </a:endParaRPr>
          </a:p>
        </p:txBody>
      </p:sp>
    </p:spTree>
    <p:extLst>
      <p:ext uri="{BB962C8B-B14F-4D97-AF65-F5344CB8AC3E}">
        <p14:creationId xmlns:p14="http://schemas.microsoft.com/office/powerpoint/2010/main" val="3522126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8FD8308C-6DE1-4A08-B5A9-0627C0E25B9B}" type="datetime1">
              <a:rPr lang="en-US" smtClean="0">
                <a:solidFill>
                  <a:srgbClr val="000000"/>
                </a:solidFill>
              </a:rPr>
              <a:pPr defTabSz="457200"/>
              <a:t>12/14/2021</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37552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6"/>
            <a:ext cx="2133600" cy="365125"/>
          </a:xfrm>
          <a:prstGeom prst="rect">
            <a:avLst/>
          </a:prstGeom>
        </p:spPr>
        <p:txBody>
          <a:bodyPr lIns="91440" tIns="45720" rIns="91440" bIns="45720"/>
          <a:lstStyle/>
          <a:p>
            <a:pPr defTabSz="457200"/>
            <a:fld id="{61942082-868F-4451-8F0E-4210CE0E2B16}" type="datetime1">
              <a:rPr lang="en-US" smtClean="0">
                <a:solidFill>
                  <a:srgbClr val="000000"/>
                </a:solidFill>
              </a:rPr>
              <a:pPr defTabSz="457200"/>
              <a:t>12/14/2021</a:t>
            </a:fld>
            <a:endParaRPr lang="en-US" dirty="0">
              <a:solidFill>
                <a:srgbClr val="000000"/>
              </a:solidFill>
            </a:endParaRP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209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73274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1819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6519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1232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4602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0912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3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3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3"/>
            <a:ext cx="2133600" cy="365125"/>
          </a:xfrm>
          <a:prstGeom prst="rect">
            <a:avLst/>
          </a:prstGeom>
        </p:spPr>
        <p:txBody>
          <a:bodyPr lIns="91440" tIns="45720" rIns="91440" bIns="45720"/>
          <a:lstStyle/>
          <a:p>
            <a:pPr defTabSz="457200"/>
            <a:endParaRPr lang="en-US" dirty="0">
              <a:solidFill>
                <a:srgbClr val="000000"/>
              </a:solidFill>
            </a:endParaRPr>
          </a:p>
        </p:txBody>
      </p:sp>
      <p:sp>
        <p:nvSpPr>
          <p:cNvPr id="5" name="Footer Placeholder 4"/>
          <p:cNvSpPr>
            <a:spLocks noGrp="1"/>
          </p:cNvSpPr>
          <p:nvPr>
            <p:ph type="ftr" sz="quarter" idx="11"/>
          </p:nvPr>
        </p:nvSpPr>
        <p:spPr>
          <a:xfrm>
            <a:off x="3124200" y="6356443"/>
            <a:ext cx="2895600" cy="365125"/>
          </a:xfrm>
          <a:prstGeom prst="rect">
            <a:avLst/>
          </a:prstGeom>
        </p:spPr>
        <p:txBody>
          <a:bodyPr lIns="91440" tIns="45720" rIns="91440" bIns="45720"/>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523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827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3"/>
            <a:ext cx="8229600" cy="41622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EDCA28-4542-3047-9F73-5111907E2BA5}" type="slidenum">
              <a:rPr lang="en-US" smtClean="0"/>
              <a:pPr/>
              <a:t>‹#›</a:t>
            </a:fld>
            <a:endParaRPr lang="en-US" dirty="0"/>
          </a:p>
        </p:txBody>
      </p:sp>
    </p:spTree>
    <p:extLst>
      <p:ext uri="{BB962C8B-B14F-4D97-AF65-F5344CB8AC3E}">
        <p14:creationId xmlns:p14="http://schemas.microsoft.com/office/powerpoint/2010/main" val="117447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87669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38514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111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057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4F4CDA76-67CD-4ECA-80A4-5F01EC28A7C6}" type="datetime4">
              <a:rPr lang="en-US" smtClean="0">
                <a:solidFill>
                  <a:srgbClr val="000000"/>
                </a:solidFill>
              </a:rPr>
              <a:pPr defTabSz="457200"/>
              <a:t>December 14, 2021</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99942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2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441"/>
            <a:ext cx="2133600" cy="365125"/>
          </a:xfrm>
          <a:prstGeom prst="rect">
            <a:avLst/>
          </a:prstGeom>
        </p:spPr>
        <p:txBody>
          <a:bodyPr lIns="91440" tIns="45720" rIns="91440" bIns="45720"/>
          <a:lstStyle/>
          <a:p>
            <a:pPr defTabSz="457200"/>
            <a:fld id="{E4DDB22A-FCD0-4CFA-8548-35060C70CA86}" type="datetime4">
              <a:rPr lang="en-US" smtClean="0">
                <a:solidFill>
                  <a:srgbClr val="000000"/>
                </a:solidFill>
              </a:rPr>
              <a:pPr defTabSz="457200"/>
              <a:t>December 14, 2021</a:t>
            </a:fld>
            <a:endParaRPr lang="en-US" dirty="0">
              <a:solidFill>
                <a:srgbClr val="000000"/>
              </a:solidFill>
            </a:endParaRPr>
          </a:p>
        </p:txBody>
      </p:sp>
      <p:sp>
        <p:nvSpPr>
          <p:cNvPr id="5" name="Footer Placeholder 4"/>
          <p:cNvSpPr>
            <a:spLocks noGrp="1"/>
          </p:cNvSpPr>
          <p:nvPr>
            <p:ph type="ftr" sz="quarter" idx="11"/>
          </p:nvPr>
        </p:nvSpPr>
        <p:spPr>
          <a:xfrm>
            <a:off x="3124200" y="6356441"/>
            <a:ext cx="2895600" cy="365125"/>
          </a:xfrm>
          <a:prstGeom prst="rect">
            <a:avLst/>
          </a:prstGeom>
        </p:spPr>
        <p:txBody>
          <a:bodyPr lIns="91440" tIns="45720" rIns="91440" bIns="45720"/>
          <a:lstStyle>
            <a:lvl1pPr>
              <a:defRPr lang="it-IT" sz="1200" kern="1200" dirty="0" smtClean="0">
                <a:solidFill>
                  <a:prstClr val="white"/>
                </a:solidFill>
                <a:latin typeface="+mn-lt"/>
                <a:ea typeface="+mn-ea"/>
                <a:cs typeface="+mn-cs"/>
              </a:defRPr>
            </a:lvl1pPr>
          </a:lstStyle>
          <a:p>
            <a:pPr defTabSz="457200"/>
            <a:r>
              <a:rPr lang="it-IT"/>
              <a:t>Pre-Decisional Deliberative Document - Internal VA Use Only</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8021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22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18790200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32420589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tx2"/>
          </a:solidFill>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645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Footer Placeholder 4"/>
          <p:cNvSpPr>
            <a:spLocks noGrp="1"/>
          </p:cNvSpPr>
          <p:nvPr>
            <p:ph type="ftr" sz="quarter" idx="11"/>
          </p:nvPr>
        </p:nvSpPr>
        <p:spPr>
          <a:xfrm>
            <a:off x="2895600" y="6356441"/>
            <a:ext cx="3124200" cy="365125"/>
          </a:xfrm>
          <a:prstGeom prst="rect">
            <a:avLst/>
          </a:prstGeom>
        </p:spPr>
        <p:txBody>
          <a:bodyPr/>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spTree>
    <p:extLst>
      <p:ext uri="{BB962C8B-B14F-4D97-AF65-F5344CB8AC3E}">
        <p14:creationId xmlns:p14="http://schemas.microsoft.com/office/powerpoint/2010/main" val="217496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62.xml"/><Relationship Id="rId7" Type="http://schemas.openxmlformats.org/officeDocument/2006/relationships/oleObject" Target="../embeddings/oleObject9.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ags" Target="../tags/tag10.xml"/><Relationship Id="rId5" Type="http://schemas.openxmlformats.org/officeDocument/2006/relationships/vmlDrawing" Target="../drawings/vmlDrawing9.v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65.xml"/><Relationship Id="rId7" Type="http://schemas.openxmlformats.org/officeDocument/2006/relationships/oleObject" Target="../embeddings/oleObject11.bin"/><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ags" Target="../tags/tag12.xml"/><Relationship Id="rId5" Type="http://schemas.openxmlformats.org/officeDocument/2006/relationships/vmlDrawing" Target="../drawings/vmlDrawing11.v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68.xml"/><Relationship Id="rId7" Type="http://schemas.openxmlformats.org/officeDocument/2006/relationships/oleObject" Target="../embeddings/oleObject13.bin"/><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ags" Target="../tags/tag14.xml"/><Relationship Id="rId5" Type="http://schemas.openxmlformats.org/officeDocument/2006/relationships/vmlDrawing" Target="../drawings/vmlDrawing13.v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71.xml"/><Relationship Id="rId7" Type="http://schemas.openxmlformats.org/officeDocument/2006/relationships/oleObject" Target="../embeddings/oleObject15.bin"/><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ags" Target="../tags/tag16.xml"/><Relationship Id="rId5" Type="http://schemas.openxmlformats.org/officeDocument/2006/relationships/vmlDrawing" Target="../drawings/vmlDrawing15.v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74.xml"/><Relationship Id="rId7" Type="http://schemas.openxmlformats.org/officeDocument/2006/relationships/oleObject" Target="../embeddings/oleObject1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18.xml"/><Relationship Id="rId5" Type="http://schemas.openxmlformats.org/officeDocument/2006/relationships/vmlDrawing" Target="../drawings/vmlDrawing17.v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png"/><Relationship Id="rId4" Type="http://schemas.openxmlformats.org/officeDocument/2006/relationships/slideLayout" Target="../slideLayouts/slideLayout78.xml"/><Relationship Id="rId9" Type="http://schemas.openxmlformats.org/officeDocument/2006/relationships/image" Target="../media/image15.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2.png"/><Relationship Id="rId4" Type="http://schemas.openxmlformats.org/officeDocument/2006/relationships/slideLayout" Target="../slideLayouts/slideLayout85.xml"/><Relationship Id="rId9"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10" Type="http://schemas.openxmlformats.org/officeDocument/2006/relationships/image" Target="../media/image2.png"/><Relationship Id="rId4" Type="http://schemas.openxmlformats.org/officeDocument/2006/relationships/slideLayout" Target="../slideLayouts/slideLayout99.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image" Target="../media/image2.png"/><Relationship Id="rId5" Type="http://schemas.openxmlformats.org/officeDocument/2006/relationships/slideLayout" Target="../slideLayouts/slideLayout107.xml"/><Relationship Id="rId10" Type="http://schemas.openxmlformats.org/officeDocument/2006/relationships/image" Target="../media/image1.png"/><Relationship Id="rId4" Type="http://schemas.openxmlformats.org/officeDocument/2006/relationships/slideLayout" Target="../slideLayouts/slideLayout106.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jp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113.xml"/><Relationship Id="rId7" Type="http://schemas.openxmlformats.org/officeDocument/2006/relationships/image" Target="../media/image17.jpeg"/><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theme" Target="../theme/theme20.xml"/><Relationship Id="rId5" Type="http://schemas.openxmlformats.org/officeDocument/2006/relationships/slideLayout" Target="../slideLayouts/slideLayout115.xml"/><Relationship Id="rId4" Type="http://schemas.openxmlformats.org/officeDocument/2006/relationships/slideLayout" Target="../slideLayouts/slideLayout1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8.png"/><Relationship Id="rId5" Type="http://schemas.openxmlformats.org/officeDocument/2006/relationships/slideLayout" Target="../slideLayouts/slideLayout25.xml"/><Relationship Id="rId10" Type="http://schemas.openxmlformats.org/officeDocument/2006/relationships/image" Target="../media/image7.jpeg"/><Relationship Id="rId4" Type="http://schemas.openxmlformats.org/officeDocument/2006/relationships/slideLayout" Target="../slideLayouts/slideLayout24.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2.jpe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3.xml"/><Relationship Id="rId7"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4.xml"/><Relationship Id="rId5" Type="http://schemas.openxmlformats.org/officeDocument/2006/relationships/vmlDrawing" Target="../drawings/vmlDrawing3.vml"/><Relationship Id="rId4" Type="http://schemas.openxmlformats.org/officeDocument/2006/relationships/theme" Target="../theme/theme7.xml"/><Relationship Id="rId9" Type="http://schemas.openxmlformats.org/officeDocument/2006/relationships/image" Target="../media/image13.jpe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6.xml"/><Relationship Id="rId7" Type="http://schemas.openxmlformats.org/officeDocument/2006/relationships/oleObject" Target="../embeddings/oleObject5.bin"/><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ags" Target="../tags/tag6.xml"/><Relationship Id="rId5" Type="http://schemas.openxmlformats.org/officeDocument/2006/relationships/vmlDrawing" Target="../drawings/vmlDrawing5.vml"/><Relationship Id="rId4" Type="http://schemas.openxmlformats.org/officeDocument/2006/relationships/theme" Target="../theme/theme8.xml"/><Relationship Id="rId9"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59.xml"/><Relationship Id="rId7" Type="http://schemas.openxmlformats.org/officeDocument/2006/relationships/oleObject" Target="../embeddings/oleObject7.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9.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71500"/>
            <a:ext cx="2209800" cy="491987"/>
          </a:xfrm>
          <a:prstGeom prst="rect">
            <a:avLst/>
          </a:prstGeom>
        </p:spPr>
      </p:pic>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08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05201756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9222"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382653272"/>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55608199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127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7546754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8112737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331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1807644585"/>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87325115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536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437313675"/>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3146038650"/>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741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spTree>
    <p:extLst>
      <p:ext uri="{BB962C8B-B14F-4D97-AF65-F5344CB8AC3E}">
        <p14:creationId xmlns:p14="http://schemas.microsoft.com/office/powerpoint/2010/main" val="3308810225"/>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4"/>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7748"/>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9222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96867"/>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29"/>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7" name="Footer Placeholder 4"/>
          <p:cNvSpPr>
            <a:spLocks noGrp="1"/>
          </p:cNvSpPr>
          <p:nvPr>
            <p:ph type="ftr" sz="quarter" idx="3"/>
          </p:nvPr>
        </p:nvSpPr>
        <p:spPr>
          <a:xfrm>
            <a:off x="2895600" y="6356441"/>
            <a:ext cx="3124200"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Internal VA Use Only</a:t>
            </a: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89775"/>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290974" y="6271406"/>
            <a:ext cx="2209800" cy="491986"/>
          </a:xfrm>
          <a:prstGeom prst="rect">
            <a:avLst/>
          </a:prstGeom>
        </p:spPr>
      </p:pic>
      <p:sp>
        <p:nvSpPr>
          <p:cNvPr id="6" name="Slide Number Placeholder 5"/>
          <p:cNvSpPr>
            <a:spLocks noGrp="1"/>
          </p:cNvSpPr>
          <p:nvPr userDrawn="1">
            <p:ph type="sldNum" sz="quarter" idx="4"/>
          </p:nvPr>
        </p:nvSpPr>
        <p:spPr>
          <a:xfrm>
            <a:off x="6937830" y="6400243"/>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2424"/>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3"/>
            <a:ext cx="8229600" cy="42042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159147"/>
            <a:ext cx="2133600" cy="365125"/>
          </a:xfrm>
          <a:prstGeom prst="rect">
            <a:avLst/>
          </a:prstGeom>
        </p:spPr>
        <p:txBody>
          <a:bodyPr vert="horz" lIns="91440" tIns="45720" rIns="91440" bIns="45720" rtlCol="0" anchor="ctr"/>
          <a:lstStyle>
            <a:lvl1pPr algn="ctr">
              <a:defRPr sz="1000">
                <a:solidFill>
                  <a:srgbClr val="FFFFFF"/>
                </a:solidFill>
              </a:defRPr>
            </a:lvl1pPr>
          </a:lstStyle>
          <a:p>
            <a:pPr fontAlgn="base"/>
            <a:fld id="{66EDCA28-4542-3047-9F73-5111907E2BA5}" type="slidenum">
              <a:rPr lang="en-US" smtClean="0"/>
              <a:pPr fontAlgn="base"/>
              <a:t>‹#›</a:t>
            </a:fld>
            <a:endParaRPr lang="en-US" dirty="0"/>
          </a:p>
        </p:txBody>
      </p:sp>
    </p:spTree>
    <p:extLst>
      <p:ext uri="{BB962C8B-B14F-4D97-AF65-F5344CB8AC3E}">
        <p14:creationId xmlns:p14="http://schemas.microsoft.com/office/powerpoint/2010/main" val="16902399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l" defTabSz="457200" rtl="0" eaLnBrk="1" latinLnBrk="0" hangingPunct="1">
        <a:spcBef>
          <a:spcPct val="0"/>
        </a:spcBef>
        <a:buNone/>
        <a:defRPr sz="4400" b="1"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50">
                <a:solidFill>
                  <a:schemeClr val="tx1">
                    <a:tint val="75000"/>
                  </a:schemeClr>
                </a:solidFill>
                <a:cs typeface="+mn-cs"/>
              </a:defRPr>
            </a:lvl1pPr>
          </a:lstStyle>
          <a:p>
            <a:pPr fontAlgn="base">
              <a:spcBef>
                <a:spcPct val="0"/>
              </a:spcBef>
              <a:spcAft>
                <a:spcPct val="0"/>
              </a:spcAft>
              <a:defRPr/>
            </a:pPr>
            <a:fld id="{C65CC441-5531-4747-B0C6-44C69B6012CE}" type="datetime1">
              <a:rPr lang="en-US" smtClean="0">
                <a:solidFill>
                  <a:prstClr val="black">
                    <a:tint val="75000"/>
                  </a:prstClr>
                </a:solidFill>
                <a:latin typeface="Arial" charset="0"/>
              </a:rPr>
              <a:pPr fontAlgn="base">
                <a:spcBef>
                  <a:spcPct val="0"/>
                </a:spcBef>
                <a:spcAft>
                  <a:spcPct val="0"/>
                </a:spcAft>
                <a:defRPr/>
              </a:pPr>
              <a:t>12/14/2021</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40075" y="6492875"/>
            <a:ext cx="2895600" cy="365125"/>
          </a:xfrm>
          <a:prstGeom prst="rect">
            <a:avLst/>
          </a:prstGeom>
        </p:spPr>
        <p:txBody>
          <a:bodyPr vert="horz" lIns="91440" tIns="45720" rIns="91440" bIns="45720" rtlCol="0" anchor="ctr"/>
          <a:lstStyle>
            <a:lvl1pPr algn="ctr">
              <a:defRPr sz="1000">
                <a:solidFill>
                  <a:schemeClr val="tx1">
                    <a:tint val="75000"/>
                  </a:schemeClr>
                </a:solidFill>
                <a:cs typeface="+mn-cs"/>
              </a:defRPr>
            </a:lvl1pPr>
          </a:lstStyle>
          <a:p>
            <a:pPr fontAlgn="base">
              <a:spcBef>
                <a:spcPct val="0"/>
              </a:spcBef>
              <a:spcAft>
                <a:spcPct val="0"/>
              </a:spcAft>
              <a:defRPr/>
            </a:pPr>
            <a:r>
              <a:rPr lang="en-US">
                <a:solidFill>
                  <a:prstClr val="black">
                    <a:tint val="75000"/>
                  </a:prstClr>
                </a:solidFill>
                <a:latin typeface="Arial" charset="0"/>
              </a:rPr>
              <a:t>Working Draft, Infromation Onlyl, Decision Making-No Funding Impact</a:t>
            </a: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cs typeface="+mn-cs"/>
              </a:defRPr>
            </a:lvl1pPr>
          </a:lstStyle>
          <a:p>
            <a:pPr fontAlgn="base">
              <a:spcBef>
                <a:spcPct val="0"/>
              </a:spcBef>
              <a:spcAft>
                <a:spcPct val="0"/>
              </a:spcAft>
              <a:defRPr/>
            </a:pPr>
            <a:fld id="{32261106-B97F-4C78-AE00-CBE6C8622962}" type="slidenum">
              <a:rPr lang="en-US">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1031" name="Picture 1" descr="VA Seal - black and 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6"/>
          <p:cNvSpPr txBox="1">
            <a:spLocks noChangeArrowheads="1"/>
          </p:cNvSpPr>
          <p:nvPr/>
        </p:nvSpPr>
        <p:spPr bwMode="auto">
          <a:xfrm rot="5400000">
            <a:off x="5897563" y="3157538"/>
            <a:ext cx="588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800" dirty="0">
                <a:solidFill>
                  <a:srgbClr val="D9D9D9"/>
                </a:solidFill>
                <a:cs typeface="Arial" charset="0"/>
              </a:rPr>
              <a:t>Working Draft  VA Internal Use Only</a:t>
            </a:r>
          </a:p>
        </p:txBody>
      </p:sp>
      <p:sp>
        <p:nvSpPr>
          <p:cNvPr id="1033" name="TextBox 9"/>
          <p:cNvSpPr txBox="1">
            <a:spLocks noChangeArrowheads="1"/>
          </p:cNvSpPr>
          <p:nvPr/>
        </p:nvSpPr>
        <p:spPr bwMode="auto">
          <a:xfrm rot="-1768302">
            <a:off x="134938" y="3455988"/>
            <a:ext cx="8672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ltLang="en-US" sz="2000" dirty="0">
                <a:solidFill>
                  <a:srgbClr val="D9D9D9"/>
                </a:solidFill>
                <a:cs typeface="Arial" charset="0"/>
              </a:rPr>
              <a:t>Working Draft, Information Only, Decision Making –VA Internal Use Only</a:t>
            </a:r>
          </a:p>
        </p:txBody>
      </p:sp>
    </p:spTree>
    <p:extLst>
      <p:ext uri="{BB962C8B-B14F-4D97-AF65-F5344CB8AC3E}">
        <p14:creationId xmlns:p14="http://schemas.microsoft.com/office/powerpoint/2010/main" val="798913598"/>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Lst>
  <p:hf hdr="0" ftr="0" dt="0"/>
  <p:txStyles>
    <p:titleStyle>
      <a:lvl1pPr algn="ctr" rtl="0" eaLnBrk="0" fontAlgn="base" hangingPunct="0">
        <a:spcBef>
          <a:spcPct val="0"/>
        </a:spcBef>
        <a:spcAft>
          <a:spcPct val="0"/>
        </a:spcAft>
        <a:defRPr sz="32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9" cstate="print">
            <a:extLst>
              <a:ext uri="{28A0092B-C50C-407E-A947-70E740481C1C}">
                <a14:useLocalDpi xmlns:a14="http://schemas.microsoft.com/office/drawing/2010/main" val="0"/>
              </a:ext>
            </a:extLst>
          </a:blip>
          <a:srcRect t="58472" b="1"/>
          <a:stretch/>
        </p:blipFill>
        <p:spPr>
          <a:xfrm>
            <a:off x="0" y="6383433"/>
            <a:ext cx="9144000" cy="47466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2" name="Title Placeholder 1"/>
          <p:cNvSpPr>
            <a:spLocks noGrp="1"/>
          </p:cNvSpPr>
          <p:nvPr>
            <p:ph type="title"/>
          </p:nvPr>
        </p:nvSpPr>
        <p:spPr>
          <a:xfrm>
            <a:off x="388809" y="94"/>
            <a:ext cx="7507419" cy="1131887"/>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388807" y="1330954"/>
            <a:ext cx="7886700" cy="47175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807" y="6461375"/>
            <a:ext cx="2057400" cy="365125"/>
          </a:xfrm>
          <a:prstGeom prst="rect">
            <a:avLst/>
          </a:prstGeom>
        </p:spPr>
        <p:txBody>
          <a:bodyPr vert="horz" lIns="91440" tIns="45720" rIns="91440" bIns="45720" rtlCol="0" anchor="ctr"/>
          <a:lstStyle>
            <a:lvl1pPr algn="l">
              <a:defRPr sz="1100" b="1">
                <a:solidFill>
                  <a:srgbClr val="2B3990"/>
                </a:solidFill>
                <a:effectLst>
                  <a:outerShdw blurRad="38100" dist="38100" dir="2700000" algn="tl">
                    <a:srgbClr val="000000">
                      <a:alpha val="43137"/>
                    </a:srgbClr>
                  </a:outerShdw>
                </a:effectLst>
              </a:defRPr>
            </a:lvl1pPr>
          </a:lstStyle>
          <a:p>
            <a:fld id="{D9B61AED-C919-4E53-BB61-F5C4CD500E63}" type="datetime4">
              <a:rPr lang="en-US" smtClean="0"/>
              <a:pPr/>
              <a:t>December 14, 2021</a:t>
            </a:fld>
            <a:endParaRPr lang="en-US" dirty="0"/>
          </a:p>
        </p:txBody>
      </p:sp>
      <p:sp>
        <p:nvSpPr>
          <p:cNvPr id="5" name="Footer Placeholder 4"/>
          <p:cNvSpPr>
            <a:spLocks noGrp="1"/>
          </p:cNvSpPr>
          <p:nvPr>
            <p:ph type="ftr" sz="quarter" idx="3"/>
          </p:nvPr>
        </p:nvSpPr>
        <p:spPr>
          <a:xfrm>
            <a:off x="2714720" y="6461375"/>
            <a:ext cx="3705225" cy="365125"/>
          </a:xfrm>
          <a:prstGeom prst="rect">
            <a:avLst/>
          </a:prstGeom>
        </p:spPr>
        <p:txBody>
          <a:bodyPr vert="horz" lIns="91440" tIns="45720" rIns="91440" bIns="45720" rtlCol="0" anchor="ctr"/>
          <a:lstStyle>
            <a:lvl1pPr algn="ctr">
              <a:defRPr sz="1100" b="1" i="1">
                <a:solidFill>
                  <a:srgbClr val="2B3990"/>
                </a:solidFill>
                <a:effectLst>
                  <a:outerShdw blurRad="38100" dist="38100" dir="2700000" algn="tl">
                    <a:srgbClr val="000000">
                      <a:alpha val="43137"/>
                    </a:srgbClr>
                  </a:outerShdw>
                </a:effectLst>
              </a:defRPr>
            </a:lvl1pPr>
          </a:lstStyle>
          <a:p>
            <a:r>
              <a:rPr lang="en-US" altLang="en-US" dirty="0"/>
              <a:t>Working Draft, Pre-Decisional, Deliberative Document</a:t>
            </a:r>
          </a:p>
        </p:txBody>
      </p:sp>
      <p:sp>
        <p:nvSpPr>
          <p:cNvPr id="6" name="Slide Number Placeholder 5"/>
          <p:cNvSpPr>
            <a:spLocks noGrp="1"/>
          </p:cNvSpPr>
          <p:nvPr>
            <p:ph type="sldNum" sz="quarter" idx="4"/>
          </p:nvPr>
        </p:nvSpPr>
        <p:spPr>
          <a:xfrm>
            <a:off x="6697793" y="6461375"/>
            <a:ext cx="2057400" cy="365125"/>
          </a:xfrm>
          <a:prstGeom prst="rect">
            <a:avLst/>
          </a:prstGeom>
        </p:spPr>
        <p:txBody>
          <a:bodyPr vert="horz" lIns="91440" tIns="45720" rIns="91440" bIns="45720" rtlCol="0" anchor="ctr"/>
          <a:lstStyle>
            <a:lvl1pPr algn="r">
              <a:defRPr sz="1100" b="1">
                <a:solidFill>
                  <a:srgbClr val="2B3990"/>
                </a:solidFill>
                <a:effectLst>
                  <a:outerShdw blurRad="38100" dist="38100" dir="2700000" algn="tl">
                    <a:srgbClr val="000000">
                      <a:alpha val="43137"/>
                    </a:srgbClr>
                  </a:outerShdw>
                </a:effectLst>
              </a:defRPr>
            </a:lvl1pPr>
          </a:lstStyle>
          <a:p>
            <a:fld id="{CE5CBDAC-FBAF-4CAE-9632-B7622B94B69C}" type="slidenum">
              <a:rPr lang="en-US" smtClean="0"/>
              <a:pPr/>
              <a:t>‹#›</a:t>
            </a:fld>
            <a:endParaRPr lang="en-US" dirty="0"/>
          </a:p>
        </p:txBody>
      </p:sp>
      <p:cxnSp>
        <p:nvCxnSpPr>
          <p:cNvPr id="14" name="Straight Connector 13"/>
          <p:cNvCxnSpPr/>
          <p:nvPr userDrawn="1"/>
        </p:nvCxnSpPr>
        <p:spPr>
          <a:xfrm>
            <a:off x="0" y="6370320"/>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144905"/>
            <a:ext cx="9144000" cy="0"/>
          </a:xfrm>
          <a:prstGeom prst="line">
            <a:avLst/>
          </a:prstGeom>
          <a:ln w="19050">
            <a:solidFill>
              <a:srgbClr val="2B399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62925" y="125151"/>
            <a:ext cx="1828800" cy="914400"/>
          </a:xfrm>
          <a:prstGeom prst="rect">
            <a:avLst/>
          </a:prstGeom>
        </p:spPr>
      </p:pic>
    </p:spTree>
    <p:extLst>
      <p:ext uri="{BB962C8B-B14F-4D97-AF65-F5344CB8AC3E}">
        <p14:creationId xmlns:p14="http://schemas.microsoft.com/office/powerpoint/2010/main" val="2011510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p:txStyles>
    <p:titleStyle>
      <a:lvl1pPr algn="l" defTabSz="914400" rtl="0" eaLnBrk="1" latinLnBrk="0" hangingPunct="1">
        <a:lnSpc>
          <a:spcPct val="90000"/>
        </a:lnSpc>
        <a:spcBef>
          <a:spcPct val="0"/>
        </a:spcBef>
        <a:buNone/>
        <a:defRPr sz="3200" b="1" kern="1200">
          <a:solidFill>
            <a:srgbClr val="2B3990"/>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80"/>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2"/>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1097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3"/>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grpSp>
      <p:sp>
        <p:nvSpPr>
          <p:cNvPr id="6" name="Slide Number Placeholder 5"/>
          <p:cNvSpPr>
            <a:spLocks noGrp="1"/>
          </p:cNvSpPr>
          <p:nvPr>
            <p:ph type="sldNum" sz="quarter" idx="4"/>
          </p:nvPr>
        </p:nvSpPr>
        <p:spPr>
          <a:xfrm>
            <a:off x="6937831" y="6400231"/>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4662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Slide Number Placeholder 10"/>
          <p:cNvSpPr>
            <a:spLocks noGrp="1"/>
          </p:cNvSpPr>
          <p:nvPr>
            <p:ph type="sldNum" sz="quarter" idx="4"/>
          </p:nvPr>
        </p:nvSpPr>
        <p:spPr>
          <a:xfrm>
            <a:off x="6705600" y="6606376"/>
            <a:ext cx="2133600" cy="251717"/>
          </a:xfrm>
          <a:prstGeom prst="rect">
            <a:avLst/>
          </a:prstGeom>
        </p:spPr>
        <p:txBody>
          <a:bodyPr vert="horz" lIns="91440" tIns="45720" rIns="91440" bIns="45720" rtlCol="0" anchor="ctr"/>
          <a:lstStyle>
            <a:lvl1pPr algn="r">
              <a:defRPr sz="1100">
                <a:solidFill>
                  <a:srgbClr val="FFFFFF"/>
                </a:solidFill>
              </a:defRPr>
            </a:lvl1pPr>
          </a:lstStyle>
          <a:p>
            <a:pPr defTabSz="457200" fontAlgn="base">
              <a:spcBef>
                <a:spcPct val="0"/>
              </a:spcBef>
              <a:spcAft>
                <a:spcPct val="0"/>
              </a:spcAft>
            </a:pPr>
            <a:fld id="{CB55E23F-1A4B-442C-98C0-B02EB5FE4951}" type="slidenum">
              <a:rPr lang="en-US" smtClean="0">
                <a:latin typeface="Arial" pitchFamily="34" charset="0"/>
              </a:rPr>
              <a:pPr defTabSz="457200" fontAlgn="base">
                <a:spcBef>
                  <a:spcPct val="0"/>
                </a:spcBef>
                <a:spcAft>
                  <a:spcPct val="0"/>
                </a:spcAft>
              </a:pPr>
              <a:t>‹#›</a:t>
            </a:fld>
            <a:endParaRPr lang="en-US" dirty="0">
              <a:latin typeface="Arial" pitchFamily="34" charset="0"/>
            </a:endParaRPr>
          </a:p>
        </p:txBody>
      </p:sp>
    </p:spTree>
    <p:extLst>
      <p:ext uri="{BB962C8B-B14F-4D97-AF65-F5344CB8AC3E}">
        <p14:creationId xmlns:p14="http://schemas.microsoft.com/office/powerpoint/2010/main" val="116802523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288682200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307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186174"/>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1456009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26"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19400"/>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6"/>
            </p:custDataLst>
            <p:extLst>
              <p:ext uri="{D42A27DB-BD31-4B8C-83A1-F6EECF244321}">
                <p14:modId xmlns:p14="http://schemas.microsoft.com/office/powerpoint/2010/main" val="40969626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17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02430" y="336089"/>
            <a:ext cx="7615391" cy="640080"/>
          </a:xfrm>
          <a:prstGeom prst="rect">
            <a:avLst/>
          </a:prstGeom>
        </p:spPr>
        <p:txBody>
          <a:bodyPr vert="horz" lIns="0" tIns="45720" rIns="0" bIns="45720" rtlCol="0" anchor="b">
            <a:noAutofit/>
          </a:bodyPr>
          <a:lstStyle/>
          <a:p>
            <a:r>
              <a:rPr lang="en-US"/>
              <a:t>Click to edit Master title style</a:t>
            </a:r>
          </a:p>
        </p:txBody>
      </p:sp>
      <p:cxnSp>
        <p:nvCxnSpPr>
          <p:cNvPr id="7" name="Straight Connector 2"/>
          <p:cNvCxnSpPr/>
          <p:nvPr/>
        </p:nvCxnSpPr>
        <p:spPr bwMode="auto">
          <a:xfrm>
            <a:off x="402336" y="1048983"/>
            <a:ext cx="8339328" cy="0"/>
          </a:xfrm>
          <a:prstGeom prst="line">
            <a:avLst/>
          </a:prstGeom>
          <a:solidFill>
            <a:schemeClr val="bg1"/>
          </a:solidFill>
          <a:ln w="12700" cap="flat" cmpd="sng" algn="ctr">
            <a:solidFill>
              <a:schemeClr val="bg1">
                <a:lumMod val="75000"/>
              </a:schemeClr>
            </a:solidFill>
            <a:prstDash val="solid"/>
            <a:miter lim="800000"/>
            <a:headEnd type="none" w="med" len="med"/>
            <a:tailEnd type="none" w="med" len="med"/>
          </a:ln>
          <a:effectLst/>
        </p:spPr>
      </p:cxnSp>
      <p:sp>
        <p:nvSpPr>
          <p:cNvPr id="10" name="Slide Number Placeholder 4"/>
          <p:cNvSpPr txBox="1">
            <a:spLocks/>
          </p:cNvSpPr>
          <p:nvPr/>
        </p:nvSpPr>
        <p:spPr>
          <a:xfrm>
            <a:off x="7675617" y="6643893"/>
            <a:ext cx="1063625" cy="182880"/>
          </a:xfrm>
          <a:prstGeom prst="rect">
            <a:avLst/>
          </a:prstGeom>
        </p:spPr>
        <p:txBody>
          <a:bodyPr lIns="0" tIns="45720" rIns="0" bIns="45720" anchor="ctr"/>
          <a:lstStyle>
            <a:defPPr>
              <a:defRPr lang="en-US"/>
            </a:defPPr>
            <a:lvl1pPr algn="l" rtl="0" fontAlgn="base">
              <a:spcBef>
                <a:spcPct val="0"/>
              </a:spcBef>
              <a:spcAft>
                <a:spcPct val="0"/>
              </a:spcAft>
              <a:defRPr b="1" kern="1200">
                <a:solidFill>
                  <a:srgbClr val="000000"/>
                </a:solidFill>
                <a:latin typeface="Arial" charset="0"/>
                <a:ea typeface="+mn-ea"/>
                <a:cs typeface="+mn-cs"/>
              </a:defRPr>
            </a:lvl1pPr>
            <a:lvl2pPr marL="457200" algn="l" rtl="0" fontAlgn="base">
              <a:spcBef>
                <a:spcPct val="0"/>
              </a:spcBef>
              <a:spcAft>
                <a:spcPct val="0"/>
              </a:spcAft>
              <a:defRPr b="1" kern="1200">
                <a:solidFill>
                  <a:srgbClr val="000000"/>
                </a:solidFill>
                <a:latin typeface="Arial" charset="0"/>
                <a:ea typeface="+mn-ea"/>
                <a:cs typeface="+mn-cs"/>
              </a:defRPr>
            </a:lvl2pPr>
            <a:lvl3pPr marL="914400" algn="l" rtl="0" fontAlgn="base">
              <a:spcBef>
                <a:spcPct val="0"/>
              </a:spcBef>
              <a:spcAft>
                <a:spcPct val="0"/>
              </a:spcAft>
              <a:defRPr b="1" kern="1200">
                <a:solidFill>
                  <a:srgbClr val="000000"/>
                </a:solidFill>
                <a:latin typeface="Arial" charset="0"/>
                <a:ea typeface="+mn-ea"/>
                <a:cs typeface="+mn-cs"/>
              </a:defRPr>
            </a:lvl3pPr>
            <a:lvl4pPr marL="1371600" algn="l" rtl="0" fontAlgn="base">
              <a:spcBef>
                <a:spcPct val="0"/>
              </a:spcBef>
              <a:spcAft>
                <a:spcPct val="0"/>
              </a:spcAft>
              <a:defRPr b="1" kern="1200">
                <a:solidFill>
                  <a:srgbClr val="000000"/>
                </a:solidFill>
                <a:latin typeface="Arial" charset="0"/>
                <a:ea typeface="+mn-ea"/>
                <a:cs typeface="+mn-cs"/>
              </a:defRPr>
            </a:lvl4pPr>
            <a:lvl5pPr marL="1828800" algn="l" rtl="0" fontAlgn="base">
              <a:spcBef>
                <a:spcPct val="0"/>
              </a:spcBef>
              <a:spcAft>
                <a:spcPct val="0"/>
              </a:spcAft>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a:lstStyle>
          <a:p>
            <a:pPr algn="r">
              <a:defRPr/>
            </a:pPr>
            <a:fld id="{04D06E9A-2533-498D-A6EA-25C5CD9431D9}" type="slidenum">
              <a:rPr lang="en-US" sz="1000" b="0" smtClean="0">
                <a:solidFill>
                  <a:prstClr val="black"/>
                </a:solidFill>
              </a:rPr>
              <a:pPr algn="r">
                <a:defRPr/>
              </a:pPr>
              <a:t>‹#›</a:t>
            </a:fld>
            <a:endParaRPr lang="en-US" sz="1000" b="0" dirty="0">
              <a:solidFill>
                <a:prstClr val="black"/>
              </a:solidFill>
            </a:endParaRPr>
          </a:p>
        </p:txBody>
      </p:sp>
      <p:sp>
        <p:nvSpPr>
          <p:cNvPr id="11" name="TextBox 5"/>
          <p:cNvSpPr txBox="1">
            <a:spLocks/>
          </p:cNvSpPr>
          <p:nvPr/>
        </p:nvSpPr>
        <p:spPr>
          <a:xfrm>
            <a:off x="3429000" y="6643893"/>
            <a:ext cx="2286000" cy="182880"/>
          </a:xfrm>
          <a:prstGeom prst="rect">
            <a:avLst/>
          </a:prstGeom>
        </p:spPr>
        <p:txBody>
          <a:bodyPr vert="horz" lIns="0" tIns="45720" rIns="0" bIns="45720" rtlCol="0" anchor="ctr"/>
          <a:lstStyle>
            <a:lvl1pPr algn="ctr">
              <a:defRPr sz="600" smtClean="0">
                <a:solidFill>
                  <a:schemeClr val="bg1"/>
                </a:solidFill>
              </a:defRPr>
            </a:lvl1pPr>
          </a:lstStyle>
          <a:p>
            <a:pPr fontAlgn="base">
              <a:spcBef>
                <a:spcPct val="0"/>
              </a:spcBef>
              <a:spcAft>
                <a:spcPct val="0"/>
              </a:spcAft>
              <a:defRPr/>
            </a:pPr>
            <a:r>
              <a:rPr lang="en-US" sz="1000" b="1" dirty="0">
                <a:solidFill>
                  <a:srgbClr val="871923"/>
                </a:solidFill>
              </a:rPr>
              <a:t>U.S. Department of Veterans Affairs</a:t>
            </a:r>
            <a:endParaRPr lang="en-US" sz="700" dirty="0">
              <a:solidFill>
                <a:prstClr val="black"/>
              </a:solidFill>
            </a:endParaRPr>
          </a:p>
        </p:txBody>
      </p:sp>
      <p:sp>
        <p:nvSpPr>
          <p:cNvPr id="9" name="Legal"/>
          <p:cNvSpPr txBox="1">
            <a:spLocks/>
          </p:cNvSpPr>
          <p:nvPr/>
        </p:nvSpPr>
        <p:spPr>
          <a:xfrm rot="16200000">
            <a:off x="6167604" y="3868473"/>
            <a:ext cx="5632704" cy="215164"/>
          </a:xfrm>
          <a:prstGeom prst="rect">
            <a:avLst/>
          </a:prstGeom>
        </p:spPr>
        <p:txBody>
          <a:bodyPr vert="horz" lIns="0" tIns="45720" rIns="0" bIns="0" rtlCol="0" anchor="b"/>
          <a:lstStyle>
            <a:lvl1pPr algn="ctr">
              <a:defRPr sz="600" smtClean="0">
                <a:solidFill>
                  <a:schemeClr val="bg1"/>
                </a:solidFill>
              </a:defRPr>
            </a:lvl1pPr>
          </a:lstStyle>
          <a:p>
            <a:pPr algn="l" fontAlgn="base">
              <a:lnSpc>
                <a:spcPct val="90000"/>
              </a:lnSpc>
              <a:spcBef>
                <a:spcPct val="0"/>
              </a:spcBef>
              <a:spcAft>
                <a:spcPct val="0"/>
              </a:spcAft>
              <a:defRPr/>
            </a:pPr>
            <a:r>
              <a:rPr lang="en-US" sz="700" dirty="0">
                <a:solidFill>
                  <a:srgbClr val="D8D8D8">
                    <a:lumMod val="90000"/>
                  </a:srgbClr>
                </a:solidFill>
              </a:rPr>
              <a:t>For Official Use Only (FOUO)</a:t>
            </a:r>
          </a:p>
        </p:txBody>
      </p:sp>
      <p:sp>
        <p:nvSpPr>
          <p:cNvPr id="13" name="Stamp"/>
          <p:cNvSpPr txBox="1"/>
          <p:nvPr/>
        </p:nvSpPr>
        <p:spPr>
          <a:xfrm>
            <a:off x="4572080" y="93"/>
            <a:ext cx="65" cy="307777"/>
          </a:xfrm>
          <a:prstGeom prst="rect">
            <a:avLst/>
          </a:prstGeom>
          <a:noFill/>
        </p:spPr>
        <p:txBody>
          <a:bodyPr wrap="none" lIns="0" tIns="45720" rIns="0" bIns="45720" rtlCol="0">
            <a:spAutoFit/>
          </a:bodyPr>
          <a:lstStyle/>
          <a:p>
            <a:pPr algn="ctr"/>
            <a:endParaRPr lang="en-US" sz="1400" b="1" dirty="0">
              <a:solidFill>
                <a:srgbClr val="871923"/>
              </a:solidFill>
            </a:endParaRPr>
          </a:p>
        </p:txBody>
      </p:sp>
      <p:pic>
        <p:nvPicPr>
          <p:cNvPr id="12" name="Picture 15" descr="https://thespringzone.files.wordpress.com/2015/06/va.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120911" y="307870"/>
            <a:ext cx="618241" cy="61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9298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Lst>
  <p:txStyles>
    <p:titleStyle>
      <a:lvl1pPr algn="l" defTabSz="9144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preaker.com/show/she-wears-the-boots-a-podcast-for-wom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womenshealth.va.gov/WOMENSHEALTH/LatestInformation/swtb.as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ynette.Adams@v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mailto:Wendy.Fahlgren@v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7772400" cy="1981200"/>
          </a:xfrm>
        </p:spPr>
        <p:txBody>
          <a:bodyPr>
            <a:normAutofit/>
          </a:bodyPr>
          <a:lstStyle/>
          <a:p>
            <a:r>
              <a:rPr lang="en-US" sz="4000" i="1" dirty="0">
                <a:latin typeface="Arial" panose="020B0604020202020204" pitchFamily="34" charset="0"/>
                <a:cs typeface="Arial" panose="020B0604020202020204" pitchFamily="34" charset="0"/>
              </a:rPr>
              <a:t>She Wears the Boots</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a Podcast for Women Veterans</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VHA Office of Women’s Health</a:t>
            </a:r>
          </a:p>
        </p:txBody>
      </p:sp>
      <p:sp>
        <p:nvSpPr>
          <p:cNvPr id="6" name="Subtitle 5"/>
          <p:cNvSpPr>
            <a:spLocks noGrp="1"/>
          </p:cNvSpPr>
          <p:nvPr>
            <p:ph type="subTitle" idx="1"/>
          </p:nvPr>
        </p:nvSpPr>
        <p:spPr>
          <a:xfrm>
            <a:off x="152400" y="4648200"/>
            <a:ext cx="6400800" cy="1752600"/>
          </a:xfrm>
        </p:spPr>
        <p:txBody>
          <a:bodyPr>
            <a:normAutofit/>
          </a:bodyPr>
          <a:lstStyle/>
          <a:p>
            <a:pPr algn="l">
              <a:spcBef>
                <a:spcPts val="0"/>
              </a:spcBef>
            </a:pPr>
            <a:r>
              <a:rPr lang="en-US" sz="2800" dirty="0">
                <a:latin typeface="Arial" panose="020B0604020202020204" pitchFamily="34" charset="0"/>
                <a:cs typeface="Arial" panose="020B0604020202020204" pitchFamily="34" charset="0"/>
              </a:rPr>
              <a:t>11/3/21</a:t>
            </a:r>
          </a:p>
          <a:p>
            <a:pPr algn="l">
              <a:spcBef>
                <a:spcPts val="0"/>
              </a:spcBef>
            </a:pPr>
            <a:r>
              <a:rPr lang="en-US" sz="2800" dirty="0"/>
              <a:t>Center for Women Veterans</a:t>
            </a:r>
          </a:p>
          <a:p>
            <a:pPr algn="l">
              <a:spcBef>
                <a:spcPts val="0"/>
              </a:spcBef>
            </a:pPr>
            <a:r>
              <a:rPr lang="en-US" sz="2800" dirty="0"/>
              <a:t>Partner’s Meeting</a:t>
            </a:r>
          </a:p>
          <a:p>
            <a:pPr algn="l">
              <a:spcBef>
                <a:spcPts val="0"/>
              </a:spcBef>
            </a:pPr>
            <a:endParaRPr lang="en-US" sz="2800" dirty="0">
              <a:latin typeface="Arial" panose="020B0604020202020204" pitchFamily="34" charset="0"/>
              <a:cs typeface="Arial" panose="020B0604020202020204" pitchFamily="34" charset="0"/>
            </a:endParaRPr>
          </a:p>
        </p:txBody>
      </p:sp>
      <p:sp>
        <p:nvSpPr>
          <p:cNvPr id="4" name="Title 1"/>
          <p:cNvSpPr txBox="1">
            <a:spLocks/>
          </p:cNvSpPr>
          <p:nvPr/>
        </p:nvSpPr>
        <p:spPr>
          <a:xfrm>
            <a:off x="859971" y="457200"/>
            <a:ext cx="77724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dirty="0"/>
              <a:t>VETERANS HEALTH ADMINISTRATION</a:t>
            </a:r>
          </a:p>
        </p:txBody>
      </p:sp>
      <p:pic>
        <p:nvPicPr>
          <p:cNvPr id="530434" name="Picture 2" descr="She Wears the Boots: A Podcast for Women Veterans">
            <a:extLst>
              <a:ext uri="{FF2B5EF4-FFF2-40B4-BE49-F238E27FC236}">
                <a16:creationId xmlns:a16="http://schemas.microsoft.com/office/drawing/2014/main" id="{F354B0E9-7E11-435A-AA2A-D855F234B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267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8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a:extLst>
              <a:ext uri="{FF2B5EF4-FFF2-40B4-BE49-F238E27FC236}">
                <a16:creationId xmlns:a16="http://schemas.microsoft.com/office/drawing/2014/main" id="{4F99BE81-EBBA-4094-B5A6-6C9D61769BC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3244"/>
          <a:stretch/>
        </p:blipFill>
        <p:spPr>
          <a:xfrm>
            <a:off x="20" y="1282"/>
            <a:ext cx="9143980" cy="6856718"/>
          </a:xfrm>
          <a:prstGeom prst="rect">
            <a:avLst/>
          </a:prstGeom>
        </p:spPr>
      </p:pic>
      <p:sp>
        <p:nvSpPr>
          <p:cNvPr id="2" name="Title 1">
            <a:extLst>
              <a:ext uri="{FF2B5EF4-FFF2-40B4-BE49-F238E27FC236}">
                <a16:creationId xmlns:a16="http://schemas.microsoft.com/office/drawing/2014/main" id="{014D3CA5-6A87-466B-BDDF-EBCC122A9DF0}"/>
              </a:ext>
            </a:extLst>
          </p:cNvPr>
          <p:cNvSpPr>
            <a:spLocks noGrp="1"/>
          </p:cNvSpPr>
          <p:nvPr>
            <p:ph type="title"/>
          </p:nvPr>
        </p:nvSpPr>
        <p:spPr>
          <a:xfrm>
            <a:off x="7010400" y="304800"/>
            <a:ext cx="1295400" cy="182563"/>
          </a:xfrm>
        </p:spPr>
        <p:txBody>
          <a:bodyPr>
            <a:normAutofit fontScale="90000"/>
          </a:bodyPr>
          <a:lstStyle/>
          <a:p>
            <a:r>
              <a:rPr lang="en-US" sz="800" dirty="0">
                <a:solidFill>
                  <a:schemeClr val="accent5">
                    <a:lumMod val="75000"/>
                  </a:schemeClr>
                </a:solidFill>
              </a:rPr>
              <a:t>She wears the boots podcast</a:t>
            </a:r>
          </a:p>
        </p:txBody>
      </p:sp>
    </p:spTree>
    <p:extLst>
      <p:ext uri="{BB962C8B-B14F-4D97-AF65-F5344CB8AC3E}">
        <p14:creationId xmlns:p14="http://schemas.microsoft.com/office/powerpoint/2010/main" val="358381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D7626A-2083-46CE-89AA-60BBFBC3BA33}"/>
              </a:ext>
            </a:extLst>
          </p:cNvPr>
          <p:cNvSpPr>
            <a:spLocks noGrp="1"/>
          </p:cNvSpPr>
          <p:nvPr>
            <p:ph type="title"/>
          </p:nvPr>
        </p:nvSpPr>
        <p:spPr>
          <a:xfrm>
            <a:off x="476250" y="640823"/>
            <a:ext cx="2563994" cy="5583148"/>
          </a:xfrm>
        </p:spPr>
        <p:txBody>
          <a:bodyPr anchor="ctr">
            <a:normAutofit/>
          </a:bodyPr>
          <a:lstStyle/>
          <a:p>
            <a:r>
              <a:rPr lang="en-US" sz="4700"/>
              <a:t>Why a Podcast from Women’s Health?</a:t>
            </a: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descr="Outreach to women veterans ">
            <a:extLst>
              <a:ext uri="{FF2B5EF4-FFF2-40B4-BE49-F238E27FC236}">
                <a16:creationId xmlns:a16="http://schemas.microsoft.com/office/drawing/2014/main" id="{9F28B523-4785-44EA-ACFB-A269F02CC62D}"/>
              </a:ext>
            </a:extLst>
          </p:cNvPr>
          <p:cNvGraphicFramePr>
            <a:graphicFrameLocks noGrp="1"/>
          </p:cNvGraphicFramePr>
          <p:nvPr>
            <p:ph idx="1"/>
            <p:extLst>
              <p:ext uri="{D42A27DB-BD31-4B8C-83A1-F6EECF244321}">
                <p14:modId xmlns:p14="http://schemas.microsoft.com/office/powerpoint/2010/main" val="2014645878"/>
              </p:ext>
            </p:extLst>
          </p:nvPr>
        </p:nvGraphicFramePr>
        <p:xfrm>
          <a:off x="3611301" y="687830"/>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00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B38-23DC-46B4-970B-1D74B05FB87B}"/>
              </a:ext>
            </a:extLst>
          </p:cNvPr>
          <p:cNvSpPr>
            <a:spLocks noGrp="1"/>
          </p:cNvSpPr>
          <p:nvPr>
            <p:ph type="title"/>
          </p:nvPr>
        </p:nvSpPr>
        <p:spPr/>
        <p:txBody>
          <a:bodyPr/>
          <a:lstStyle/>
          <a:p>
            <a:r>
              <a:rPr lang="en-US"/>
              <a:t>Hosted on Spreaker</a:t>
            </a:r>
            <a:endParaRPr lang="en-US" dirty="0"/>
          </a:p>
        </p:txBody>
      </p:sp>
      <p:sp>
        <p:nvSpPr>
          <p:cNvPr id="3" name="Content Placeholder 2">
            <a:extLst>
              <a:ext uri="{FF2B5EF4-FFF2-40B4-BE49-F238E27FC236}">
                <a16:creationId xmlns:a16="http://schemas.microsoft.com/office/drawing/2014/main" id="{CDA982D8-944C-4943-856E-F9A269D499FF}"/>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A5D09347-B6D6-4138-91F2-1A91BDA0F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290" y="401649"/>
            <a:ext cx="9040710" cy="5694322"/>
          </a:xfrm>
          <a:prstGeom prst="rect">
            <a:avLst/>
          </a:prstGeom>
        </p:spPr>
      </p:pic>
      <p:cxnSp>
        <p:nvCxnSpPr>
          <p:cNvPr id="11" name="Straight Arrow Connector 10">
            <a:extLst>
              <a:ext uri="{FF2B5EF4-FFF2-40B4-BE49-F238E27FC236}">
                <a16:creationId xmlns:a16="http://schemas.microsoft.com/office/drawing/2014/main" id="{8D699C31-B55B-42D6-9327-E74CFEF224E8}"/>
              </a:ext>
              <a:ext uri="{C183D7F6-B498-43B3-948B-1728B52AA6E4}">
                <adec:decorative xmlns:adec="http://schemas.microsoft.com/office/drawing/2017/decorative" val="1"/>
              </a:ext>
            </a:extLst>
          </p:cNvPr>
          <p:cNvCxnSpPr/>
          <p:nvPr/>
        </p:nvCxnSpPr>
        <p:spPr>
          <a:xfrm flipH="1">
            <a:off x="7294410" y="4030757"/>
            <a:ext cx="838200" cy="762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2DBA878-BD5A-442E-9B3C-3FDEE3464FED}"/>
              </a:ext>
              <a:ext uri="{C183D7F6-B498-43B3-948B-1728B52AA6E4}">
                <adec:decorative xmlns:adec="http://schemas.microsoft.com/office/drawing/2017/decorative" val="1"/>
              </a:ext>
            </a:extLst>
          </p:cNvPr>
          <p:cNvCxnSpPr/>
          <p:nvPr/>
        </p:nvCxnSpPr>
        <p:spPr>
          <a:xfrm>
            <a:off x="838200" y="4411757"/>
            <a:ext cx="914400" cy="693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A8FE5ED-CC0E-4DF9-9B34-4C2AFE2FF27A}"/>
              </a:ext>
            </a:extLst>
          </p:cNvPr>
          <p:cNvSpPr txBox="1"/>
          <p:nvPr/>
        </p:nvSpPr>
        <p:spPr>
          <a:xfrm>
            <a:off x="440760" y="3429000"/>
            <a:ext cx="1049490" cy="923330"/>
          </a:xfrm>
          <a:prstGeom prst="rect">
            <a:avLst/>
          </a:prstGeom>
          <a:noFill/>
        </p:spPr>
        <p:txBody>
          <a:bodyPr wrap="square" rtlCol="0">
            <a:spAutoFit/>
          </a:bodyPr>
          <a:lstStyle/>
          <a:p>
            <a:r>
              <a:rPr lang="en-US" dirty="0"/>
              <a:t>Episodes listed here</a:t>
            </a:r>
          </a:p>
        </p:txBody>
      </p:sp>
      <p:pic>
        <p:nvPicPr>
          <p:cNvPr id="5" name="Picture 4" descr="QR Code">
            <a:extLst>
              <a:ext uri="{FF2B5EF4-FFF2-40B4-BE49-F238E27FC236}">
                <a16:creationId xmlns:a16="http://schemas.microsoft.com/office/drawing/2014/main" id="{4E6D0D6B-13C1-4659-AB3C-CEDD9E4BA963}"/>
              </a:ext>
            </a:extLst>
          </p:cNvPr>
          <p:cNvPicPr>
            <a:picLocks noChangeAspect="1"/>
          </p:cNvPicPr>
          <p:nvPr/>
        </p:nvPicPr>
        <p:blipFill>
          <a:blip r:embed="rId4"/>
          <a:stretch>
            <a:fillRect/>
          </a:stretch>
        </p:blipFill>
        <p:spPr>
          <a:xfrm>
            <a:off x="180975" y="241285"/>
            <a:ext cx="1114425" cy="1114425"/>
          </a:xfrm>
          <a:prstGeom prst="rect">
            <a:avLst/>
          </a:prstGeom>
        </p:spPr>
      </p:pic>
    </p:spTree>
    <p:extLst>
      <p:ext uri="{BB962C8B-B14F-4D97-AF65-F5344CB8AC3E}">
        <p14:creationId xmlns:p14="http://schemas.microsoft.com/office/powerpoint/2010/main" val="182125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9BD6-5C48-42B8-AB0D-3AAB87DB5810}"/>
              </a:ext>
            </a:extLst>
          </p:cNvPr>
          <p:cNvSpPr>
            <a:spLocks noGrp="1"/>
          </p:cNvSpPr>
          <p:nvPr>
            <p:ph type="title"/>
          </p:nvPr>
        </p:nvSpPr>
        <p:spPr>
          <a:xfrm>
            <a:off x="393555" y="1752600"/>
            <a:ext cx="2856201" cy="3733800"/>
          </a:xfrm>
        </p:spPr>
        <p:txBody>
          <a:bodyPr>
            <a:normAutofit/>
          </a:bodyPr>
          <a:lstStyle/>
          <a:p>
            <a:r>
              <a:rPr lang="en-US" sz="5200" dirty="0">
                <a:solidFill>
                  <a:schemeClr val="accent2">
                    <a:lumMod val="75000"/>
                  </a:schemeClr>
                </a:solidFill>
              </a:rPr>
              <a:t>Focus of Episodes</a:t>
            </a:r>
          </a:p>
        </p:txBody>
      </p:sp>
      <p:graphicFrame>
        <p:nvGraphicFramePr>
          <p:cNvPr id="5" name="Content Placeholder 2">
            <a:extLst>
              <a:ext uri="{FF2B5EF4-FFF2-40B4-BE49-F238E27FC236}">
                <a16:creationId xmlns:a16="http://schemas.microsoft.com/office/drawing/2014/main" id="{96BEF764-48FD-4A5B-8353-F656154A037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623157338"/>
              </p:ext>
            </p:extLst>
          </p:nvPr>
        </p:nvGraphicFramePr>
        <p:xfrm>
          <a:off x="3886199" y="152400"/>
          <a:ext cx="5105401"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QR code">
            <a:extLst>
              <a:ext uri="{FF2B5EF4-FFF2-40B4-BE49-F238E27FC236}">
                <a16:creationId xmlns:a16="http://schemas.microsoft.com/office/drawing/2014/main" id="{7A63C1EF-8EBB-4B5E-8FA6-B983A9150F11}"/>
              </a:ext>
            </a:extLst>
          </p:cNvPr>
          <p:cNvPicPr>
            <a:picLocks noChangeAspect="1"/>
          </p:cNvPicPr>
          <p:nvPr/>
        </p:nvPicPr>
        <p:blipFill>
          <a:blip r:embed="rId8"/>
          <a:stretch>
            <a:fillRect/>
          </a:stretch>
        </p:blipFill>
        <p:spPr>
          <a:xfrm>
            <a:off x="393555" y="325244"/>
            <a:ext cx="1129295" cy="1114425"/>
          </a:xfrm>
          <a:prstGeom prst="rect">
            <a:avLst/>
          </a:prstGeom>
        </p:spPr>
      </p:pic>
    </p:spTree>
    <p:extLst>
      <p:ext uri="{BB962C8B-B14F-4D97-AF65-F5344CB8AC3E}">
        <p14:creationId xmlns:p14="http://schemas.microsoft.com/office/powerpoint/2010/main" val="153361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B2F64-4265-47E2-83CB-CA9AC7FC3A77}"/>
              </a:ext>
            </a:extLst>
          </p:cNvPr>
          <p:cNvSpPr>
            <a:spLocks noGrp="1"/>
          </p:cNvSpPr>
          <p:nvPr>
            <p:ph type="title"/>
          </p:nvPr>
        </p:nvSpPr>
        <p:spPr/>
        <p:txBody>
          <a:bodyPr/>
          <a:lstStyle/>
          <a:p>
            <a:r>
              <a:rPr lang="en-US" dirty="0"/>
              <a:t>Ways to Access</a:t>
            </a:r>
          </a:p>
        </p:txBody>
      </p:sp>
      <p:sp>
        <p:nvSpPr>
          <p:cNvPr id="3" name="Content Placeholder 2">
            <a:extLst>
              <a:ext uri="{FF2B5EF4-FFF2-40B4-BE49-F238E27FC236}">
                <a16:creationId xmlns:a16="http://schemas.microsoft.com/office/drawing/2014/main" id="{32FCB901-22CE-4341-B7C8-DEE63D78D994}"/>
              </a:ext>
            </a:extLst>
          </p:cNvPr>
          <p:cNvSpPr>
            <a:spLocks noGrp="1"/>
          </p:cNvSpPr>
          <p:nvPr>
            <p:ph idx="1"/>
          </p:nvPr>
        </p:nvSpPr>
        <p:spPr/>
        <p:txBody>
          <a:bodyPr>
            <a:normAutofit fontScale="92500" lnSpcReduction="20000"/>
          </a:bodyPr>
          <a:lstStyle/>
          <a:p>
            <a:r>
              <a:rPr lang="en-US" dirty="0"/>
              <a:t>On </a:t>
            </a:r>
            <a:r>
              <a:rPr lang="en-US" dirty="0" err="1"/>
              <a:t>Spreaker</a:t>
            </a:r>
            <a:r>
              <a:rPr lang="en-US" dirty="0"/>
              <a:t>: </a:t>
            </a:r>
            <a:r>
              <a:rPr lang="en-US" dirty="0">
                <a:solidFill>
                  <a:srgbClr val="0070C0"/>
                </a:solidFill>
                <a:hlinkClick r:id="rId3">
                  <a:extLst>
                    <a:ext uri="{A12FA001-AC4F-418D-AE19-62706E023703}">
                      <ahyp:hlinkClr xmlns:ahyp="http://schemas.microsoft.com/office/drawing/2018/hyperlinkcolor" val="tx"/>
                    </a:ext>
                  </a:extLst>
                </a:hlinkClick>
              </a:rPr>
              <a:t>She Wears the Boots: A Podcast for Women Veterans (spreaker.com)</a:t>
            </a:r>
            <a:endParaRPr lang="en-US" dirty="0">
              <a:solidFill>
                <a:srgbClr val="0070C0"/>
              </a:solidFill>
            </a:endParaRPr>
          </a:p>
          <a:p>
            <a:endParaRPr lang="en-US" dirty="0"/>
          </a:p>
          <a:p>
            <a:endParaRPr lang="en-US" dirty="0"/>
          </a:p>
          <a:p>
            <a:r>
              <a:rPr lang="en-US" dirty="0"/>
              <a:t>On the public website for the Office of Women’s Health: </a:t>
            </a:r>
            <a:r>
              <a:rPr lang="en-US" dirty="0">
                <a:solidFill>
                  <a:srgbClr val="0070C0"/>
                </a:solidFill>
                <a:hlinkClick r:id="rId4">
                  <a:extLst>
                    <a:ext uri="{A12FA001-AC4F-418D-AE19-62706E023703}">
                      <ahyp:hlinkClr xmlns:ahyp="http://schemas.microsoft.com/office/drawing/2018/hyperlinkcolor" val="tx"/>
                    </a:ext>
                  </a:extLst>
                </a:hlinkClick>
              </a:rPr>
              <a:t>She Wears the Boots: A Podcast for Women Veterans - Women Veterans Health Care (va.gov)</a:t>
            </a:r>
            <a:endParaRPr lang="en-US" dirty="0">
              <a:solidFill>
                <a:srgbClr val="0070C0"/>
              </a:solidFill>
            </a:endParaRPr>
          </a:p>
          <a:p>
            <a:endParaRPr lang="en-US" dirty="0"/>
          </a:p>
          <a:p>
            <a:r>
              <a:rPr lang="en-US" dirty="0"/>
              <a:t>On many other platforms</a:t>
            </a:r>
          </a:p>
        </p:txBody>
      </p:sp>
      <p:pic>
        <p:nvPicPr>
          <p:cNvPr id="4" name="Picture 3" descr="QR Code">
            <a:extLst>
              <a:ext uri="{FF2B5EF4-FFF2-40B4-BE49-F238E27FC236}">
                <a16:creationId xmlns:a16="http://schemas.microsoft.com/office/drawing/2014/main" id="{200C71F2-6073-477A-A5C9-5F9987BD45F6}"/>
              </a:ext>
            </a:extLst>
          </p:cNvPr>
          <p:cNvPicPr>
            <a:picLocks noChangeAspect="1"/>
          </p:cNvPicPr>
          <p:nvPr/>
        </p:nvPicPr>
        <p:blipFill>
          <a:blip r:embed="rId5"/>
          <a:stretch>
            <a:fillRect/>
          </a:stretch>
        </p:blipFill>
        <p:spPr>
          <a:xfrm>
            <a:off x="6858000" y="2133600"/>
            <a:ext cx="1114425" cy="1114425"/>
          </a:xfrm>
          <a:prstGeom prst="rect">
            <a:avLst/>
          </a:prstGeom>
        </p:spPr>
      </p:pic>
    </p:spTree>
    <p:extLst>
      <p:ext uri="{BB962C8B-B14F-4D97-AF65-F5344CB8AC3E}">
        <p14:creationId xmlns:p14="http://schemas.microsoft.com/office/powerpoint/2010/main" val="259676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8831-6B4C-4EDA-B3D7-CA997CF4B81F}"/>
              </a:ext>
            </a:extLst>
          </p:cNvPr>
          <p:cNvSpPr>
            <a:spLocks noGrp="1"/>
          </p:cNvSpPr>
          <p:nvPr>
            <p:ph type="title"/>
          </p:nvPr>
        </p:nvSpPr>
        <p:spPr/>
        <p:txBody>
          <a:bodyPr>
            <a:normAutofit fontScale="90000"/>
          </a:bodyPr>
          <a:lstStyle/>
          <a:p>
            <a:r>
              <a:rPr lang="en-US" dirty="0"/>
              <a:t>Requests – Help Us Get the Word Out</a:t>
            </a:r>
          </a:p>
        </p:txBody>
      </p:sp>
      <p:sp>
        <p:nvSpPr>
          <p:cNvPr id="3" name="Content Placeholder 2">
            <a:extLst>
              <a:ext uri="{FF2B5EF4-FFF2-40B4-BE49-F238E27FC236}">
                <a16:creationId xmlns:a16="http://schemas.microsoft.com/office/drawing/2014/main" id="{912A9CD5-E4DE-4AF1-9AD9-160ACA003C12}"/>
              </a:ext>
            </a:extLst>
          </p:cNvPr>
          <p:cNvSpPr>
            <a:spLocks noGrp="1"/>
          </p:cNvSpPr>
          <p:nvPr>
            <p:ph idx="1"/>
          </p:nvPr>
        </p:nvSpPr>
        <p:spPr/>
        <p:txBody>
          <a:bodyPr>
            <a:normAutofit/>
          </a:bodyPr>
          <a:lstStyle/>
          <a:p>
            <a:r>
              <a:rPr lang="en-US" dirty="0"/>
              <a:t>Download, subscribe, and listen to the </a:t>
            </a:r>
            <a:r>
              <a:rPr lang="en-US" i="1" dirty="0"/>
              <a:t>She Wears the Boots</a:t>
            </a:r>
            <a:r>
              <a:rPr lang="en-US" dirty="0"/>
              <a:t> podcast</a:t>
            </a:r>
          </a:p>
          <a:p>
            <a:endParaRPr lang="en-US" dirty="0"/>
          </a:p>
          <a:p>
            <a:r>
              <a:rPr lang="en-US" dirty="0"/>
              <a:t>Go to the womenshealth.va.gov website and download the podcast poster</a:t>
            </a:r>
          </a:p>
          <a:p>
            <a:endParaRPr lang="en-US" dirty="0"/>
          </a:p>
          <a:p>
            <a:r>
              <a:rPr lang="en-US" dirty="0"/>
              <a:t>Disseminate information about the podcast to others who may have an interest in listening</a:t>
            </a:r>
          </a:p>
        </p:txBody>
      </p:sp>
    </p:spTree>
    <p:extLst>
      <p:ext uri="{BB962C8B-B14F-4D97-AF65-F5344CB8AC3E}">
        <p14:creationId xmlns:p14="http://schemas.microsoft.com/office/powerpoint/2010/main" val="237707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74EB-0418-4A37-AB8A-23C76684F7D4}"/>
              </a:ext>
            </a:extLst>
          </p:cNvPr>
          <p:cNvSpPr>
            <a:spLocks noGrp="1"/>
          </p:cNvSpPr>
          <p:nvPr>
            <p:ph type="title"/>
          </p:nvPr>
        </p:nvSpPr>
        <p:spPr/>
        <p:txBody>
          <a:bodyPr/>
          <a:lstStyle/>
          <a:p>
            <a:r>
              <a:rPr lang="en-US" dirty="0"/>
              <a:t>Please Contact Us</a:t>
            </a:r>
          </a:p>
        </p:txBody>
      </p:sp>
      <p:sp>
        <p:nvSpPr>
          <p:cNvPr id="3" name="Content Placeholder 2">
            <a:extLst>
              <a:ext uri="{FF2B5EF4-FFF2-40B4-BE49-F238E27FC236}">
                <a16:creationId xmlns:a16="http://schemas.microsoft.com/office/drawing/2014/main" id="{2D02A832-BC78-4871-9136-2D616A0DBF16}"/>
              </a:ext>
            </a:extLst>
          </p:cNvPr>
          <p:cNvSpPr>
            <a:spLocks noGrp="1"/>
          </p:cNvSpPr>
          <p:nvPr>
            <p:ph idx="1"/>
          </p:nvPr>
        </p:nvSpPr>
        <p:spPr>
          <a:xfrm>
            <a:off x="457200" y="1600294"/>
            <a:ext cx="8229600" cy="1763713"/>
          </a:xfrm>
        </p:spPr>
        <p:txBody>
          <a:bodyPr numCol="2">
            <a:normAutofit fontScale="85000" lnSpcReduction="20000"/>
          </a:bodyPr>
          <a:lstStyle/>
          <a:p>
            <a:pPr marL="0" indent="0">
              <a:buNone/>
            </a:pPr>
            <a:r>
              <a:rPr lang="en-US" dirty="0"/>
              <a:t>Lynette Adams, Ph.D.</a:t>
            </a:r>
          </a:p>
          <a:p>
            <a:pPr marL="0" indent="0">
              <a:buNone/>
            </a:pPr>
            <a:r>
              <a:rPr lang="en-US" dirty="0">
                <a:solidFill>
                  <a:srgbClr val="0070C0"/>
                </a:solidFill>
                <a:hlinkClick r:id="rId3">
                  <a:extLst>
                    <a:ext uri="{A12FA001-AC4F-418D-AE19-62706E023703}">
                      <ahyp:hlinkClr xmlns:ahyp="http://schemas.microsoft.com/office/drawing/2018/hyperlinkcolor" val="tx"/>
                    </a:ext>
                  </a:extLst>
                </a:hlinkClick>
              </a:rPr>
              <a:t>Lynette.Adams@va.gov</a:t>
            </a:r>
            <a:endParaRPr lang="en-US" dirty="0">
              <a:solidFill>
                <a:srgbClr val="0070C0"/>
              </a:solidFill>
            </a:endParaRPr>
          </a:p>
          <a:p>
            <a:pPr marL="0" indent="0">
              <a:buNone/>
            </a:pPr>
            <a:r>
              <a:rPr lang="en-US" dirty="0"/>
              <a:t>Office of Women’s Health</a:t>
            </a:r>
          </a:p>
          <a:p>
            <a:pPr marL="0" indent="0">
              <a:buNone/>
            </a:pPr>
            <a:endParaRPr lang="en-US" dirty="0"/>
          </a:p>
          <a:p>
            <a:pPr marL="0" indent="0">
              <a:buNone/>
            </a:pPr>
            <a:r>
              <a:rPr lang="en-US" dirty="0"/>
              <a:t>Wendy Fahlgren, LISW</a:t>
            </a:r>
          </a:p>
          <a:p>
            <a:pPr marL="0" indent="0">
              <a:buNone/>
            </a:pPr>
            <a:r>
              <a:rPr lang="en-US" dirty="0">
                <a:solidFill>
                  <a:srgbClr val="0070C0"/>
                </a:solidFill>
                <a:hlinkClick r:id="rId4">
                  <a:extLst>
                    <a:ext uri="{A12FA001-AC4F-418D-AE19-62706E023703}">
                      <ahyp:hlinkClr xmlns:ahyp="http://schemas.microsoft.com/office/drawing/2018/hyperlinkcolor" val="tx"/>
                    </a:ext>
                  </a:extLst>
                </a:hlinkClick>
              </a:rPr>
              <a:t>Wendy.Fahlgren@va.gov</a:t>
            </a:r>
            <a:r>
              <a:rPr lang="en-US" dirty="0">
                <a:solidFill>
                  <a:srgbClr val="0070C0"/>
                </a:solidFill>
              </a:rPr>
              <a:t> </a:t>
            </a:r>
          </a:p>
          <a:p>
            <a:pPr marL="0" indent="0">
              <a:buNone/>
            </a:pPr>
            <a:r>
              <a:rPr lang="en-US" dirty="0"/>
              <a:t>Podcast Host</a:t>
            </a:r>
          </a:p>
          <a:p>
            <a:endParaRPr lang="en-US" dirty="0"/>
          </a:p>
        </p:txBody>
      </p:sp>
      <p:pic>
        <p:nvPicPr>
          <p:cNvPr id="5" name="Picture 4" descr="Lynette Adams and Wendy Fahlgren photos">
            <a:extLst>
              <a:ext uri="{FF2B5EF4-FFF2-40B4-BE49-F238E27FC236}">
                <a16:creationId xmlns:a16="http://schemas.microsoft.com/office/drawing/2014/main" id="{5383DA64-9314-4729-A2F4-0FA23637F745}"/>
              </a:ext>
            </a:extLst>
          </p:cNvPr>
          <p:cNvPicPr>
            <a:picLocks noChangeAspect="1"/>
          </p:cNvPicPr>
          <p:nvPr/>
        </p:nvPicPr>
        <p:blipFill>
          <a:blip r:embed="rId5"/>
          <a:stretch>
            <a:fillRect/>
          </a:stretch>
        </p:blipFill>
        <p:spPr>
          <a:xfrm>
            <a:off x="604837" y="3364007"/>
            <a:ext cx="7934325" cy="2762250"/>
          </a:xfrm>
          <a:prstGeom prst="rect">
            <a:avLst/>
          </a:prstGeom>
        </p:spPr>
      </p:pic>
    </p:spTree>
    <p:extLst>
      <p:ext uri="{BB962C8B-B14F-4D97-AF65-F5344CB8AC3E}">
        <p14:creationId xmlns:p14="http://schemas.microsoft.com/office/powerpoint/2010/main" val="1356540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3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1.xml><?xml version="1.0" encoding="utf-8"?>
<a:theme xmlns:a="http://schemas.openxmlformats.org/drawingml/2006/main" name="4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2.xml><?xml version="1.0" encoding="utf-8"?>
<a:theme xmlns:a="http://schemas.openxmlformats.org/drawingml/2006/main" name="5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3.xml><?xml version="1.0" encoding="utf-8"?>
<a:theme xmlns:a="http://schemas.openxmlformats.org/drawingml/2006/main" name="6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4.xml><?xml version="1.0" encoding="utf-8"?>
<a:theme xmlns:a="http://schemas.openxmlformats.org/drawingml/2006/main" name="7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15.xml><?xml version="1.0" encoding="utf-8"?>
<a:theme xmlns:a="http://schemas.openxmlformats.org/drawingml/2006/main" name="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9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yVA Theme">
  <a:themeElements>
    <a:clrScheme name="MyVA Lean Colors">
      <a:dk1>
        <a:sysClr val="windowText" lastClr="000000"/>
      </a:dk1>
      <a:lt1>
        <a:sysClr val="window" lastClr="FFFFFF"/>
      </a:lt1>
      <a:dk2>
        <a:srgbClr val="00416A"/>
      </a:dk2>
      <a:lt2>
        <a:srgbClr val="DFDFDF"/>
      </a:lt2>
      <a:accent1>
        <a:srgbClr val="004170"/>
      </a:accent1>
      <a:accent2>
        <a:srgbClr val="0093C9"/>
      </a:accent2>
      <a:accent3>
        <a:srgbClr val="F7A800"/>
      </a:accent3>
      <a:accent4>
        <a:srgbClr val="BDBBBB"/>
      </a:accent4>
      <a:accent5>
        <a:srgbClr val="00416A"/>
      </a:accent5>
      <a:accent6>
        <a:srgbClr val="0093C9"/>
      </a:accent6>
      <a:hlink>
        <a:srgbClr val="F7A800"/>
      </a:hlink>
      <a:folHlink>
        <a:srgbClr val="0041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M Standard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FMTS">
      <a:dk1>
        <a:sysClr val="windowText" lastClr="000000"/>
      </a:dk1>
      <a:lt1>
        <a:sysClr val="window" lastClr="FFFFFF"/>
      </a:lt1>
      <a:dk2>
        <a:srgbClr val="2B3990"/>
      </a:dk2>
      <a:lt2>
        <a:srgbClr val="E7E6E6"/>
      </a:lt2>
      <a:accent1>
        <a:srgbClr val="52853F"/>
      </a:accent1>
      <a:accent2>
        <a:srgbClr val="F7955B"/>
      </a:accent2>
      <a:accent3>
        <a:srgbClr val="859097"/>
      </a:accent3>
      <a:accent4>
        <a:srgbClr val="F3CF45"/>
      </a:accent4>
      <a:accent5>
        <a:srgbClr val="772432"/>
      </a:accent5>
      <a:accent6>
        <a:srgbClr val="C2B48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27A37B24-EF00-4490-8F23-301C48D178D4}" vid="{431D7A15-CD5F-49C3-A8D1-457E3B0C78CC}"/>
    </a:ext>
  </a:extLst>
</a:theme>
</file>

<file path=ppt/theme/theme4.xml><?xml version="1.0" encoding="utf-8"?>
<a:theme xmlns:a="http://schemas.openxmlformats.org/drawingml/2006/main" name="6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8.xml><?xml version="1.0" encoding="utf-8"?>
<a:theme xmlns:a="http://schemas.openxmlformats.org/drawingml/2006/main" name="1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ppt/theme/theme9.xml><?xml version="1.0" encoding="utf-8"?>
<a:theme xmlns:a="http://schemas.openxmlformats.org/drawingml/2006/main" name="2_MyVA">
  <a:themeElements>
    <a:clrScheme name="Censeo Consulting Group">
      <a:dk1>
        <a:sysClr val="windowText" lastClr="000000"/>
      </a:dk1>
      <a:lt1>
        <a:sysClr val="window" lastClr="FFFFFF"/>
      </a:lt1>
      <a:dk2>
        <a:srgbClr val="871923"/>
      </a:dk2>
      <a:lt2>
        <a:srgbClr val="D8D8D8"/>
      </a:lt2>
      <a:accent1>
        <a:srgbClr val="EBEFF5"/>
      </a:accent1>
      <a:accent2>
        <a:srgbClr val="C3CFE1"/>
      </a:accent2>
      <a:accent3>
        <a:srgbClr val="9DB1CF"/>
      </a:accent3>
      <a:accent4>
        <a:srgbClr val="6F8DB9"/>
      </a:accent4>
      <a:accent5>
        <a:srgbClr val="4C6C9C"/>
      </a:accent5>
      <a:accent6>
        <a:srgbClr val="364D6E"/>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cap="flat" cmpd="sng" algn="ctr">
          <a:noFill/>
          <a:prstDash val="solid"/>
          <a:miter lim="800000"/>
        </a:ln>
        <a:effectLst/>
      </a:spPr>
      <a:bodyPr wrap="square"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400" b="1" i="0" u="none" strike="noStrike" kern="0" cap="none" spc="0" normalizeH="0" baseline="0" noProof="0" dirty="0" smtClean="0">
            <a:ln>
              <a:noFill/>
            </a:ln>
            <a:solidFill>
              <a:schemeClr val="bg1"/>
            </a:solidFill>
            <a:effectLst/>
            <a:uLnTx/>
            <a:uFillTx/>
            <a:latin typeface="+mn-lt"/>
            <a:ea typeface="+mn-ea"/>
            <a:cs typeface="+mn-cs"/>
          </a:defRPr>
        </a:defPPr>
      </a:lstStyle>
    </a:spDef>
    <a:lnDef>
      <a:spPr>
        <a:noFill/>
        <a:ln w="12700" cap="flat" cmpd="sng" algn="ctr">
          <a:solidFill>
            <a:sysClr val="windowText" lastClr="000000"/>
          </a:solidFill>
          <a:prstDash val="solid"/>
          <a:miter lim="800000"/>
        </a:ln>
        <a:effectLst/>
      </a:spPr>
      <a:bodyPr/>
      <a:lstStyle/>
    </a:lnDef>
    <a:txDef>
      <a:spPr>
        <a:noFill/>
      </a:spPr>
      <a:bodyPr wrap="square" rtlCol="0">
        <a:spAutoFit/>
      </a:bodyPr>
      <a:lstStyle>
        <a:defPPr algn="ctr" defTabSz="457200" fontAlgn="auto">
          <a:spcBef>
            <a:spcPts val="0"/>
          </a:spcBef>
          <a:spcAft>
            <a:spcPts val="0"/>
          </a:spcAft>
          <a:defRPr sz="1200" b="0" dirty="0">
            <a:solidFill>
              <a:schemeClr val="tx1"/>
            </a:solidFill>
            <a:latin typeface="+mn-lt"/>
          </a:defRPr>
        </a:defPPr>
      </a:lstStyle>
    </a:txDef>
  </a:objectDefaults>
  <a:extraClrSchemeLst/>
  <a:extLst>
    <a:ext uri="{05A4C25C-085E-4340-85A3-A5531E510DB2}">
      <thm15:themeFamily xmlns:thm15="http://schemas.microsoft.com/office/thememl/2012/main" name="MyVA.potx" id="{437392D5-AEE4-4133-B7D7-5871B6627A15}" vid="{1490BE42-CBE4-42D1-8AE8-27976C118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Status xmlns="58713316-8334-4bf4-a6fe-1fea435260dd">Draft</Document_x0020_Status>
    <Document_x0020_Category xmlns="58713316-8334-4bf4-a6fe-1fea435260dd">Senior Leader Meeting</Document_x0020_Category>
    <Document_x0020_Presentation_x0020_Date xmlns="58713316-8334-4bf4-a6fe-1fea435260dd">2017-06-30T04:00:00+00:00</Document_x0020_Presentation_x0020_Date>
    <Presentation_x0020_Material_x0020_Type xmlns="58713316-8334-4bf4-a6fe-1fea435260dd">Presentation Material</Presentation_x0020_Material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F1A7C33E7FFA42BCE730A96C4C97C7" ma:contentTypeVersion="5" ma:contentTypeDescription="Create a new document." ma:contentTypeScope="" ma:versionID="3d639e43d2cbee7f898cbb5aa816316d">
  <xsd:schema xmlns:xsd="http://www.w3.org/2001/XMLSchema" xmlns:xs="http://www.w3.org/2001/XMLSchema" xmlns:p="http://schemas.microsoft.com/office/2006/metadata/properties" xmlns:ns2="58713316-8334-4bf4-a6fe-1fea435260dd" targetNamespace="http://schemas.microsoft.com/office/2006/metadata/properties" ma:root="true" ma:fieldsID="cd0500b17323a0c299437be0f9df1502" ns2:_="">
    <xsd:import namespace="58713316-8334-4bf4-a6fe-1fea435260dd"/>
    <xsd:element name="properties">
      <xsd:complexType>
        <xsd:sequence>
          <xsd:element name="documentManagement">
            <xsd:complexType>
              <xsd:all>
                <xsd:element ref="ns2:Document_x0020_Status"/>
                <xsd:element ref="ns2:Document_x0020_Presentation_x0020_Date"/>
                <xsd:element ref="ns2:Document_x0020_Category"/>
                <xsd:element ref="ns2:Presentation_x0020_Material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13316-8334-4bf4-a6fe-1fea435260dd" elementFormDefault="qualified">
    <xsd:import namespace="http://schemas.microsoft.com/office/2006/documentManagement/types"/>
    <xsd:import namespace="http://schemas.microsoft.com/office/infopath/2007/PartnerControls"/>
    <xsd:element name="Document_x0020_Status" ma:index="8" ma:displayName="Document Status" ma:description="Document Status" ma:format="Dropdown" ma:internalName="Document_x0020_Status">
      <xsd:simpleType>
        <xsd:restriction base="dms:Choice">
          <xsd:enumeration value="Draft"/>
          <xsd:enumeration value="Finalized"/>
        </xsd:restriction>
      </xsd:simpleType>
    </xsd:element>
    <xsd:element name="Document_x0020_Presentation_x0020_Date" ma:index="9" ma:displayName="Document Presentation Date" ma:description="This is the date that the document was presented" ma:format="DateOnly" ma:internalName="Document_x0020_Presentation_x0020_Date">
      <xsd:simpleType>
        <xsd:restriction base="dms:DateTime"/>
      </xsd:simpleType>
    </xsd:element>
    <xsd:element name="Document_x0020_Category" ma:index="10" ma:displayName="Meeting Category" ma:description="Document Category" ma:format="Dropdown" ma:internalName="Document_x0020_Category">
      <xsd:simpleType>
        <xsd:restriction base="dms:Choice">
          <xsd:enumeration value="Senior Leader Meeting"/>
          <xsd:enumeration value="Initiative Coordination Meeting"/>
          <xsd:enumeration value="BIM/MIM"/>
          <xsd:enumeration value="Snapshot"/>
          <xsd:enumeration value="Spotlight"/>
          <xsd:enumeration value="Discussion Forum"/>
          <xsd:enumeration value="Dance Card Deck"/>
        </xsd:restriction>
      </xsd:simpleType>
    </xsd:element>
    <xsd:element name="Presentation_x0020_Material_x0020_Type" ma:index="12" nillable="true" ma:displayName="Presentation Material Type" ma:description="Is this the presentation material, supplemental documentation, or other?" ma:format="Dropdown" ma:internalName="Presentation_x0020_Material_x0020_Type">
      <xsd:simpleType>
        <xsd:restriction base="dms:Choice">
          <xsd:enumeration value="Presentation Material"/>
          <xsd:enumeration value="Supplemental Documentation"/>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BABBC1-510B-498E-8648-BB5C1F93924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8713316-8334-4bf4-a6fe-1fea435260dd"/>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B54EB79-0DCF-40E4-877B-24A99FE1C62A}">
  <ds:schemaRefs>
    <ds:schemaRef ds:uri="http://schemas.microsoft.com/sharepoint/v3/contenttype/forms"/>
  </ds:schemaRefs>
</ds:datastoreItem>
</file>

<file path=customXml/itemProps3.xml><?xml version="1.0" encoding="utf-8"?>
<ds:datastoreItem xmlns:ds="http://schemas.openxmlformats.org/officeDocument/2006/customXml" ds:itemID="{3844922B-DF45-4AD9-9F72-8CB59C83D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713316-8334-4bf4-a6fe-1fea43526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12990</TotalTime>
  <Words>1554</Words>
  <Application>Microsoft Office PowerPoint</Application>
  <PresentationFormat>On-screen Show (4:3)</PresentationFormat>
  <Paragraphs>98</Paragraphs>
  <Slides>8</Slides>
  <Notes>8</Notes>
  <HiddenSlides>0</HiddenSlides>
  <MMClips>0</MMClips>
  <ScaleCrop>false</ScaleCrop>
  <HeadingPairs>
    <vt:vector size="8" baseType="variant">
      <vt:variant>
        <vt:lpstr>Fonts Used</vt:lpstr>
      </vt:variant>
      <vt:variant>
        <vt:i4>5</vt:i4>
      </vt:variant>
      <vt:variant>
        <vt:lpstr>Theme</vt:lpstr>
      </vt:variant>
      <vt:variant>
        <vt:i4>20</vt:i4>
      </vt:variant>
      <vt:variant>
        <vt:lpstr>Embedded OLE Servers</vt:lpstr>
      </vt:variant>
      <vt:variant>
        <vt:i4>1</vt:i4>
      </vt:variant>
      <vt:variant>
        <vt:lpstr>Slide Titles</vt:lpstr>
      </vt:variant>
      <vt:variant>
        <vt:i4>8</vt:i4>
      </vt:variant>
    </vt:vector>
  </HeadingPairs>
  <TitlesOfParts>
    <vt:vector size="34" baseType="lpstr">
      <vt:lpstr>Arial</vt:lpstr>
      <vt:lpstr>Calibri</vt:lpstr>
      <vt:lpstr>Courier New</vt:lpstr>
      <vt:lpstr>Inter</vt:lpstr>
      <vt:lpstr>Wingdings</vt:lpstr>
      <vt:lpstr>3_Office Theme</vt:lpstr>
      <vt:lpstr>MyVA Theme</vt:lpstr>
      <vt:lpstr>1_Default Theme</vt:lpstr>
      <vt:lpstr>6_Office Theme</vt:lpstr>
      <vt:lpstr>4_Office Theme</vt:lpstr>
      <vt:lpstr>8_Office Theme</vt:lpstr>
      <vt:lpstr>MyVA</vt:lpstr>
      <vt:lpstr>1_MyVA</vt:lpstr>
      <vt:lpstr>2_MyVA</vt:lpstr>
      <vt:lpstr>3_MyVA</vt:lpstr>
      <vt:lpstr>4_MyVA</vt:lpstr>
      <vt:lpstr>5_MyVA</vt:lpstr>
      <vt:lpstr>6_MyVA</vt:lpstr>
      <vt:lpstr>7_MyVA</vt:lpstr>
      <vt:lpstr>5_Office Theme</vt:lpstr>
      <vt:lpstr>9_Office Theme</vt:lpstr>
      <vt:lpstr>10_Office Theme</vt:lpstr>
      <vt:lpstr>12_Office Theme</vt:lpstr>
      <vt:lpstr>14_Office Theme</vt:lpstr>
      <vt:lpstr>OM Standard Slides</vt:lpstr>
      <vt:lpstr>think-cell Slide</vt:lpstr>
      <vt:lpstr>She Wears the Boots a Podcast for Women Veterans VHA Office of Women’s Health</vt:lpstr>
      <vt:lpstr>She wears the boots podcast</vt:lpstr>
      <vt:lpstr>Why a Podcast from Women’s Health?</vt:lpstr>
      <vt:lpstr>Hosted on Spreaker</vt:lpstr>
      <vt:lpstr>Focus of Episodes</vt:lpstr>
      <vt:lpstr>Ways to Access</vt:lpstr>
      <vt:lpstr>Requests – Help Us Get the Word Out</vt:lpstr>
      <vt:lpstr>Please Contact Us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Terry, Michelle</cp:lastModifiedBy>
  <cp:revision>861</cp:revision>
  <cp:lastPrinted>2021-10-22T14:15:01Z</cp:lastPrinted>
  <dcterms:created xsi:type="dcterms:W3CDTF">2016-05-04T17:57:56Z</dcterms:created>
  <dcterms:modified xsi:type="dcterms:W3CDTF">2021-12-14T19:24:48Z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0x0101004DF1A7C33E7FFA42BCE730A96C4C97C7</vt:lpwstr>
  </property>
</Properties>
</file>