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8" r:id="rId4"/>
    <p:sldMasterId id="2147483710" r:id="rId5"/>
    <p:sldMasterId id="2147483722" r:id="rId6"/>
    <p:sldMasterId id="2147483683" r:id="rId7"/>
    <p:sldMasterId id="2147483707" r:id="rId8"/>
    <p:sldMasterId id="2147483705" r:id="rId9"/>
    <p:sldMasterId id="2147483703" r:id="rId10"/>
    <p:sldMasterId id="2147483708" r:id="rId11"/>
  </p:sldMasterIdLst>
  <p:notesMasterIdLst>
    <p:notesMasterId r:id="rId27"/>
  </p:notesMasterIdLst>
  <p:handoutMasterIdLst>
    <p:handoutMasterId r:id="rId28"/>
  </p:handoutMasterIdLst>
  <p:sldIdLst>
    <p:sldId id="286" r:id="rId12"/>
    <p:sldId id="3435" r:id="rId13"/>
    <p:sldId id="3436" r:id="rId14"/>
    <p:sldId id="3437" r:id="rId15"/>
    <p:sldId id="3439" r:id="rId16"/>
    <p:sldId id="3440" r:id="rId17"/>
    <p:sldId id="3441" r:id="rId18"/>
    <p:sldId id="3442" r:id="rId19"/>
    <p:sldId id="3443" r:id="rId20"/>
    <p:sldId id="3444" r:id="rId21"/>
    <p:sldId id="3445" r:id="rId22"/>
    <p:sldId id="3446" r:id="rId23"/>
    <p:sldId id="3447" r:id="rId24"/>
    <p:sldId id="3448" r:id="rId25"/>
    <p:sldId id="3449" r:id="rId26"/>
  </p:sldIdLst>
  <p:sldSz cx="12192000" cy="9144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V Journey" id="{B9605ECD-9B14-4AA9-8138-736CDD30B34E}">
          <p14:sldIdLst>
            <p14:sldId id="286"/>
            <p14:sldId id="3435"/>
            <p14:sldId id="3436"/>
            <p14:sldId id="3437"/>
            <p14:sldId id="3439"/>
            <p14:sldId id="3440"/>
            <p14:sldId id="3441"/>
            <p14:sldId id="3442"/>
            <p14:sldId id="3443"/>
            <p14:sldId id="3444"/>
            <p14:sldId id="3445"/>
            <p14:sldId id="3446"/>
            <p14:sldId id="3447"/>
            <p14:sldId id="3448"/>
            <p14:sldId id="3449"/>
          </p14:sldIdLst>
        </p14:section>
        <p14:section name="Appendix" id="{2327422F-A2C0-4C07-B887-94AB53A20467}">
          <p14:sldIdLst/>
        </p14:section>
      </p14:sectionLst>
    </p:ex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Leighton" initials="KL" lastIdx="22" clrIdx="0">
    <p:extLst>
      <p:ext uri="{19B8F6BF-5375-455C-9EA6-DF929625EA0E}">
        <p15:presenceInfo xmlns:p15="http://schemas.microsoft.com/office/powerpoint/2012/main" userId="S::kimberly.leighton@trilogyfederal.com::4eb54722-147e-4fda-aa9b-96bacd359bbd" providerId="AD"/>
      </p:ext>
    </p:extLst>
  </p:cmAuthor>
  <p:cmAuthor id="2" name="Tim A Shanahan" initials="TAS" lastIdx="47" clrIdx="1">
    <p:extLst>
      <p:ext uri="{19B8F6BF-5375-455C-9EA6-DF929625EA0E}">
        <p15:presenceInfo xmlns:p15="http://schemas.microsoft.com/office/powerpoint/2012/main" userId="S::Tim.A.Shanahan@ey.com::9ed8a5b0-33cf-4a02-bd90-045707c84909" providerId="AD"/>
      </p:ext>
    </p:extLst>
  </p:cmAuthor>
  <p:cmAuthor id="3" name="Kristin P Noyes" initials="KPN" lastIdx="65" clrIdx="2">
    <p:extLst>
      <p:ext uri="{19B8F6BF-5375-455C-9EA6-DF929625EA0E}">
        <p15:presenceInfo xmlns:p15="http://schemas.microsoft.com/office/powerpoint/2012/main" userId="S::Kristin.Noyes@ey.com::ee500d2a-2fe0-4816-8eba-06af9cc31d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CDE8FF"/>
    <a:srgbClr val="D4ACF2"/>
    <a:srgbClr val="DDFBDE"/>
    <a:srgbClr val="A3BDCD"/>
    <a:srgbClr val="002F56"/>
    <a:srgbClr val="1F3087"/>
    <a:srgbClr val="27388E"/>
    <a:srgbClr val="B63B7A"/>
    <a:srgbClr val="8A0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2" autoAdjust="0"/>
    <p:restoredTop sz="94796" autoAdjust="0"/>
  </p:normalViewPr>
  <p:slideViewPr>
    <p:cSldViewPr>
      <p:cViewPr varScale="1">
        <p:scale>
          <a:sx n="56" d="100"/>
          <a:sy n="56" d="100"/>
        </p:scale>
        <p:origin x="72" y="804"/>
      </p:cViewPr>
      <p:guideLst>
        <p:guide orient="horz" pos="2880"/>
        <p:guide pos="3840"/>
      </p:guideLst>
    </p:cSldViewPr>
  </p:slideViewPr>
  <p:outlineViewPr>
    <p:cViewPr>
      <p:scale>
        <a:sx n="33" d="100"/>
        <a:sy n="33" d="100"/>
      </p:scale>
      <p:origin x="0" y="-8036"/>
    </p:cViewPr>
  </p:outlineViewPr>
  <p:notesTextViewPr>
    <p:cViewPr>
      <p:scale>
        <a:sx n="3" d="2"/>
        <a:sy n="3" d="2"/>
      </p:scale>
      <p:origin x="0" y="0"/>
    </p:cViewPr>
  </p:notesTextViewPr>
  <p:notesViewPr>
    <p:cSldViewPr>
      <p:cViewPr varScale="1">
        <p:scale>
          <a:sx n="54" d="100"/>
          <a:sy n="54" d="100"/>
        </p:scale>
        <p:origin x="2874" y="7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4B56A-4DD2-475B-87B0-749319E0C3B9}" type="doc">
      <dgm:prSet loTypeId="urn:microsoft.com/office/officeart/2005/8/layout/chevron1" loCatId="process" qsTypeId="urn:microsoft.com/office/officeart/2005/8/quickstyle/simple2" qsCatId="simple" csTypeId="urn:microsoft.com/office/officeart/2005/8/colors/accent0_3" csCatId="mainScheme" phldr="1"/>
      <dgm:spPr/>
    </dgm:pt>
    <dgm:pt modelId="{06EB64E9-CFC0-44F1-B2D9-E2672AC8AFC3}">
      <dgm:prSet phldrT="[Text]" custT="1"/>
      <dgm:spPr/>
      <dgm:t>
        <a:bodyPr/>
        <a:lstStyle/>
        <a:p>
          <a:r>
            <a:rPr lang="en-US" sz="1600" dirty="0" err="1">
              <a:latin typeface="Arial" panose="020B0604020202020204" pitchFamily="34" charset="0"/>
              <a:cs typeface="Arial" panose="020B0604020202020204" pitchFamily="34" charset="0"/>
            </a:rPr>
            <a:t>HCD</a:t>
          </a:r>
          <a:r>
            <a:rPr lang="en-US" sz="1600" dirty="0">
              <a:latin typeface="Arial" panose="020B0604020202020204" pitchFamily="34" charset="0"/>
              <a:cs typeface="Arial" panose="020B0604020202020204" pitchFamily="34" charset="0"/>
            </a:rPr>
            <a:t> Research Planning</a:t>
          </a:r>
        </a:p>
      </dgm:t>
    </dgm:pt>
    <dgm:pt modelId="{DDC86537-C114-4F2E-98AC-DC1EDF121315}" type="parTrans" cxnId="{6B32ECDB-33B1-4CBE-870B-4FEBD1916D89}">
      <dgm:prSet/>
      <dgm:spPr/>
      <dgm:t>
        <a:bodyPr/>
        <a:lstStyle/>
        <a:p>
          <a:endParaRPr lang="en-US" sz="2000">
            <a:latin typeface="Arial" panose="020B0604020202020204" pitchFamily="34" charset="0"/>
            <a:cs typeface="Arial" panose="020B0604020202020204" pitchFamily="34" charset="0"/>
          </a:endParaRPr>
        </a:p>
      </dgm:t>
    </dgm:pt>
    <dgm:pt modelId="{A763C9D6-AC25-4B47-8487-4188225248DA}" type="sibTrans" cxnId="{6B32ECDB-33B1-4CBE-870B-4FEBD1916D89}">
      <dgm:prSet/>
      <dgm:spPr/>
      <dgm:t>
        <a:bodyPr/>
        <a:lstStyle/>
        <a:p>
          <a:endParaRPr lang="en-US" sz="2000">
            <a:latin typeface="Arial" panose="020B0604020202020204" pitchFamily="34" charset="0"/>
            <a:cs typeface="Arial" panose="020B0604020202020204" pitchFamily="34" charset="0"/>
          </a:endParaRPr>
        </a:p>
      </dgm:t>
    </dgm:pt>
    <dgm:pt modelId="{00DEA2A7-7219-4BB9-8DA3-9230CF1738C5}">
      <dgm:prSet phldrT="[Text]" custT="1"/>
      <dgm:spPr/>
      <dgm:t>
        <a:bodyPr/>
        <a:lstStyle/>
        <a:p>
          <a:r>
            <a:rPr lang="en-US" sz="1600" dirty="0" err="1">
              <a:latin typeface="Arial" panose="020B0604020202020204" pitchFamily="34" charset="0"/>
              <a:cs typeface="Arial" panose="020B0604020202020204" pitchFamily="34" charset="0"/>
            </a:rPr>
            <a:t>HCD</a:t>
          </a:r>
          <a:r>
            <a:rPr lang="en-US" sz="1600" dirty="0">
              <a:latin typeface="Arial" panose="020B0604020202020204" pitchFamily="34" charset="0"/>
              <a:cs typeface="Arial" panose="020B0604020202020204" pitchFamily="34" charset="0"/>
            </a:rPr>
            <a:t> Interviews &amp; Data Analysis</a:t>
          </a:r>
        </a:p>
      </dgm:t>
    </dgm:pt>
    <dgm:pt modelId="{EBDBEAEA-A39F-47EF-A3C5-A5EF62903AE8}" type="parTrans" cxnId="{3D259D75-ED8C-48AA-BD50-7AB64315F4B8}">
      <dgm:prSet/>
      <dgm:spPr/>
      <dgm:t>
        <a:bodyPr/>
        <a:lstStyle/>
        <a:p>
          <a:endParaRPr lang="en-US" sz="2000">
            <a:latin typeface="Arial" panose="020B0604020202020204" pitchFamily="34" charset="0"/>
            <a:cs typeface="Arial" panose="020B0604020202020204" pitchFamily="34" charset="0"/>
          </a:endParaRPr>
        </a:p>
      </dgm:t>
    </dgm:pt>
    <dgm:pt modelId="{66B4E74F-EA93-444B-A3F9-21C3B732F3F7}" type="sibTrans" cxnId="{3D259D75-ED8C-48AA-BD50-7AB64315F4B8}">
      <dgm:prSet/>
      <dgm:spPr/>
      <dgm:t>
        <a:bodyPr/>
        <a:lstStyle/>
        <a:p>
          <a:endParaRPr lang="en-US" sz="2000">
            <a:latin typeface="Arial" panose="020B0604020202020204" pitchFamily="34" charset="0"/>
            <a:cs typeface="Arial" panose="020B0604020202020204" pitchFamily="34" charset="0"/>
          </a:endParaRPr>
        </a:p>
      </dgm:t>
    </dgm:pt>
    <dgm:pt modelId="{4B6117CA-0363-416E-9402-1D99C4F56D10}">
      <dgm:prSet phldrT="[Text]" custT="1"/>
      <dgm:spPr/>
      <dgm:t>
        <a:bodyPr/>
        <a:lstStyle/>
        <a:p>
          <a:r>
            <a:rPr lang="en-US" sz="1600" dirty="0">
              <a:latin typeface="Arial" panose="020B0604020202020204" pitchFamily="34" charset="0"/>
              <a:cs typeface="Arial" panose="020B0604020202020204" pitchFamily="34" charset="0"/>
            </a:rPr>
            <a:t>Create Journey Map(s)</a:t>
          </a:r>
        </a:p>
      </dgm:t>
    </dgm:pt>
    <dgm:pt modelId="{D7AD2B0B-0C77-404B-B0E1-929A92FC016D}" type="parTrans" cxnId="{49EE1FAA-2BFE-4122-8D7B-B896A780A0EC}">
      <dgm:prSet/>
      <dgm:spPr/>
      <dgm:t>
        <a:bodyPr/>
        <a:lstStyle/>
        <a:p>
          <a:endParaRPr lang="en-US" sz="2000">
            <a:latin typeface="Arial" panose="020B0604020202020204" pitchFamily="34" charset="0"/>
            <a:cs typeface="Arial" panose="020B0604020202020204" pitchFamily="34" charset="0"/>
          </a:endParaRPr>
        </a:p>
      </dgm:t>
    </dgm:pt>
    <dgm:pt modelId="{6E408FF2-55FF-4E1F-B4D5-9BD17E0411D9}" type="sibTrans" cxnId="{49EE1FAA-2BFE-4122-8D7B-B896A780A0EC}">
      <dgm:prSet/>
      <dgm:spPr/>
      <dgm:t>
        <a:bodyPr/>
        <a:lstStyle/>
        <a:p>
          <a:endParaRPr lang="en-US" sz="2000">
            <a:latin typeface="Arial" panose="020B0604020202020204" pitchFamily="34" charset="0"/>
            <a:cs typeface="Arial" panose="020B0604020202020204" pitchFamily="34" charset="0"/>
          </a:endParaRPr>
        </a:p>
      </dgm:t>
    </dgm:pt>
    <dgm:pt modelId="{78B03E30-3957-40E7-8EBF-2C76B51DDE2F}" type="pres">
      <dgm:prSet presAssocID="{95F4B56A-4DD2-475B-87B0-749319E0C3B9}" presName="Name0" presStyleCnt="0">
        <dgm:presLayoutVars>
          <dgm:dir/>
          <dgm:animLvl val="lvl"/>
          <dgm:resizeHandles val="exact"/>
        </dgm:presLayoutVars>
      </dgm:prSet>
      <dgm:spPr/>
    </dgm:pt>
    <dgm:pt modelId="{ECB0D8BC-5243-4F47-B926-DD78A6D55236}" type="pres">
      <dgm:prSet presAssocID="{06EB64E9-CFC0-44F1-B2D9-E2672AC8AFC3}" presName="parTxOnly" presStyleLbl="node1" presStyleIdx="0" presStyleCnt="3">
        <dgm:presLayoutVars>
          <dgm:chMax val="0"/>
          <dgm:chPref val="0"/>
          <dgm:bulletEnabled val="1"/>
        </dgm:presLayoutVars>
      </dgm:prSet>
      <dgm:spPr/>
    </dgm:pt>
    <dgm:pt modelId="{5ECCD02F-320C-4053-972C-AE37BD7DA9A6}" type="pres">
      <dgm:prSet presAssocID="{A763C9D6-AC25-4B47-8487-4188225248DA}" presName="parTxOnlySpace" presStyleCnt="0"/>
      <dgm:spPr/>
    </dgm:pt>
    <dgm:pt modelId="{3C167A55-21EF-465F-9A0D-8F8E5C340691}" type="pres">
      <dgm:prSet presAssocID="{00DEA2A7-7219-4BB9-8DA3-9230CF1738C5}" presName="parTxOnly" presStyleLbl="node1" presStyleIdx="1" presStyleCnt="3">
        <dgm:presLayoutVars>
          <dgm:chMax val="0"/>
          <dgm:chPref val="0"/>
          <dgm:bulletEnabled val="1"/>
        </dgm:presLayoutVars>
      </dgm:prSet>
      <dgm:spPr/>
    </dgm:pt>
    <dgm:pt modelId="{FE2C2202-9C70-4E35-AEAD-5A1251AA0B40}" type="pres">
      <dgm:prSet presAssocID="{66B4E74F-EA93-444B-A3F9-21C3B732F3F7}" presName="parTxOnlySpace" presStyleCnt="0"/>
      <dgm:spPr/>
    </dgm:pt>
    <dgm:pt modelId="{A3298E28-0FDA-4078-B65B-6A2756C51CBF}" type="pres">
      <dgm:prSet presAssocID="{4B6117CA-0363-416E-9402-1D99C4F56D10}" presName="parTxOnly" presStyleLbl="node1" presStyleIdx="2" presStyleCnt="3">
        <dgm:presLayoutVars>
          <dgm:chMax val="0"/>
          <dgm:chPref val="0"/>
          <dgm:bulletEnabled val="1"/>
        </dgm:presLayoutVars>
      </dgm:prSet>
      <dgm:spPr/>
    </dgm:pt>
  </dgm:ptLst>
  <dgm:cxnLst>
    <dgm:cxn modelId="{32B22261-ED32-4690-9971-EE91112B389D}" type="presOf" srcId="{4B6117CA-0363-416E-9402-1D99C4F56D10}" destId="{A3298E28-0FDA-4078-B65B-6A2756C51CBF}" srcOrd="0" destOrd="0" presId="urn:microsoft.com/office/officeart/2005/8/layout/chevron1"/>
    <dgm:cxn modelId="{40195373-C0A0-4C34-96AF-BEDEF3AAAAB1}" type="presOf" srcId="{06EB64E9-CFC0-44F1-B2D9-E2672AC8AFC3}" destId="{ECB0D8BC-5243-4F47-B926-DD78A6D55236}" srcOrd="0" destOrd="0" presId="urn:microsoft.com/office/officeart/2005/8/layout/chevron1"/>
    <dgm:cxn modelId="{3D259D75-ED8C-48AA-BD50-7AB64315F4B8}" srcId="{95F4B56A-4DD2-475B-87B0-749319E0C3B9}" destId="{00DEA2A7-7219-4BB9-8DA3-9230CF1738C5}" srcOrd="1" destOrd="0" parTransId="{EBDBEAEA-A39F-47EF-A3C5-A5EF62903AE8}" sibTransId="{66B4E74F-EA93-444B-A3F9-21C3B732F3F7}"/>
    <dgm:cxn modelId="{686C6791-2BBE-4FF2-9AF5-22AD6263D16E}" type="presOf" srcId="{95F4B56A-4DD2-475B-87B0-749319E0C3B9}" destId="{78B03E30-3957-40E7-8EBF-2C76B51DDE2F}" srcOrd="0" destOrd="0" presId="urn:microsoft.com/office/officeart/2005/8/layout/chevron1"/>
    <dgm:cxn modelId="{49EE1FAA-2BFE-4122-8D7B-B896A780A0EC}" srcId="{95F4B56A-4DD2-475B-87B0-749319E0C3B9}" destId="{4B6117CA-0363-416E-9402-1D99C4F56D10}" srcOrd="2" destOrd="0" parTransId="{D7AD2B0B-0C77-404B-B0E1-929A92FC016D}" sibTransId="{6E408FF2-55FF-4E1F-B4D5-9BD17E0411D9}"/>
    <dgm:cxn modelId="{7DBF49B3-D24D-482D-820A-1D99E13731FB}" type="presOf" srcId="{00DEA2A7-7219-4BB9-8DA3-9230CF1738C5}" destId="{3C167A55-21EF-465F-9A0D-8F8E5C340691}" srcOrd="0" destOrd="0" presId="urn:microsoft.com/office/officeart/2005/8/layout/chevron1"/>
    <dgm:cxn modelId="{6B32ECDB-33B1-4CBE-870B-4FEBD1916D89}" srcId="{95F4B56A-4DD2-475B-87B0-749319E0C3B9}" destId="{06EB64E9-CFC0-44F1-B2D9-E2672AC8AFC3}" srcOrd="0" destOrd="0" parTransId="{DDC86537-C114-4F2E-98AC-DC1EDF121315}" sibTransId="{A763C9D6-AC25-4B47-8487-4188225248DA}"/>
    <dgm:cxn modelId="{95748994-7BAE-4444-A169-57EBF78049B5}" type="presParOf" srcId="{78B03E30-3957-40E7-8EBF-2C76B51DDE2F}" destId="{ECB0D8BC-5243-4F47-B926-DD78A6D55236}" srcOrd="0" destOrd="0" presId="urn:microsoft.com/office/officeart/2005/8/layout/chevron1"/>
    <dgm:cxn modelId="{5870DC83-CBD1-45BF-AD18-80D9E476CC83}" type="presParOf" srcId="{78B03E30-3957-40E7-8EBF-2C76B51DDE2F}" destId="{5ECCD02F-320C-4053-972C-AE37BD7DA9A6}" srcOrd="1" destOrd="0" presId="urn:microsoft.com/office/officeart/2005/8/layout/chevron1"/>
    <dgm:cxn modelId="{CFCF75CB-2603-42E6-8348-4F4DFABBC3A7}" type="presParOf" srcId="{78B03E30-3957-40E7-8EBF-2C76B51DDE2F}" destId="{3C167A55-21EF-465F-9A0D-8F8E5C340691}" srcOrd="2" destOrd="0" presId="urn:microsoft.com/office/officeart/2005/8/layout/chevron1"/>
    <dgm:cxn modelId="{B861B6E8-AA59-4CCA-BC5F-8F6D2A912110}" type="presParOf" srcId="{78B03E30-3957-40E7-8EBF-2C76B51DDE2F}" destId="{FE2C2202-9C70-4E35-AEAD-5A1251AA0B40}" srcOrd="3" destOrd="0" presId="urn:microsoft.com/office/officeart/2005/8/layout/chevron1"/>
    <dgm:cxn modelId="{25652C44-E9C6-4530-AF29-8D808815FECC}" type="presParOf" srcId="{78B03E30-3957-40E7-8EBF-2C76B51DDE2F}" destId="{A3298E28-0FDA-4078-B65B-6A2756C51C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0D8BC-5243-4F47-B926-DD78A6D55236}">
      <dsp:nvSpPr>
        <dsp:cNvPr id="0" name=""/>
        <dsp:cNvSpPr/>
      </dsp:nvSpPr>
      <dsp:spPr>
        <a:xfrm>
          <a:off x="2857" y="0"/>
          <a:ext cx="3481387" cy="697423"/>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HCD</a:t>
          </a:r>
          <a:r>
            <a:rPr lang="en-US" sz="1600" kern="1200" dirty="0">
              <a:latin typeface="Arial" panose="020B0604020202020204" pitchFamily="34" charset="0"/>
              <a:cs typeface="Arial" panose="020B0604020202020204" pitchFamily="34" charset="0"/>
            </a:rPr>
            <a:t> Research Planning</a:t>
          </a:r>
        </a:p>
      </dsp:txBody>
      <dsp:txXfrm>
        <a:off x="351569" y="0"/>
        <a:ext cx="2783964" cy="697423"/>
      </dsp:txXfrm>
    </dsp:sp>
    <dsp:sp modelId="{3C167A55-21EF-465F-9A0D-8F8E5C340691}">
      <dsp:nvSpPr>
        <dsp:cNvPr id="0" name=""/>
        <dsp:cNvSpPr/>
      </dsp:nvSpPr>
      <dsp:spPr>
        <a:xfrm>
          <a:off x="3136106" y="0"/>
          <a:ext cx="3481387" cy="697423"/>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HCD</a:t>
          </a:r>
          <a:r>
            <a:rPr lang="en-US" sz="1600" kern="1200" dirty="0">
              <a:latin typeface="Arial" panose="020B0604020202020204" pitchFamily="34" charset="0"/>
              <a:cs typeface="Arial" panose="020B0604020202020204" pitchFamily="34" charset="0"/>
            </a:rPr>
            <a:t> Interviews &amp; Data Analysis</a:t>
          </a:r>
        </a:p>
      </dsp:txBody>
      <dsp:txXfrm>
        <a:off x="3484818" y="0"/>
        <a:ext cx="2783964" cy="697423"/>
      </dsp:txXfrm>
    </dsp:sp>
    <dsp:sp modelId="{A3298E28-0FDA-4078-B65B-6A2756C51CBF}">
      <dsp:nvSpPr>
        <dsp:cNvPr id="0" name=""/>
        <dsp:cNvSpPr/>
      </dsp:nvSpPr>
      <dsp:spPr>
        <a:xfrm>
          <a:off x="6269354" y="0"/>
          <a:ext cx="3481387" cy="697423"/>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Create Journey Map(s)</a:t>
          </a:r>
        </a:p>
      </dsp:txBody>
      <dsp:txXfrm>
        <a:off x="6618066" y="0"/>
        <a:ext cx="2783964" cy="6974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A6AC0D-895E-47F8-B701-856F53B9A5DE}"/>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C23AA84-0C57-44CE-888C-E54996C474E2}"/>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FA014C8A-2FCD-4355-8248-D0D1E00173CA}" type="datetimeFigureOut">
              <a:rPr lang="en-US" smtClean="0"/>
              <a:t>9/28/2021</a:t>
            </a:fld>
            <a:endParaRPr lang="en-US" dirty="0"/>
          </a:p>
        </p:txBody>
      </p:sp>
      <p:sp>
        <p:nvSpPr>
          <p:cNvPr id="4" name="Footer Placeholder 3">
            <a:extLst>
              <a:ext uri="{FF2B5EF4-FFF2-40B4-BE49-F238E27FC236}">
                <a16:creationId xmlns:a16="http://schemas.microsoft.com/office/drawing/2014/main" id="{AA6A869F-0BC9-4A99-9D25-F69FE1C6E1CB}"/>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FDE18CB-0C4F-4E91-AC71-CC5AA753850C}"/>
              </a:ext>
            </a:extLst>
          </p:cNvPr>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4DADA73A-57CB-44E7-8495-C20C678747DC}" type="slidenum">
              <a:rPr lang="en-US" smtClean="0"/>
              <a:t>‹#›</a:t>
            </a:fld>
            <a:endParaRPr lang="en-US" dirty="0"/>
          </a:p>
        </p:txBody>
      </p:sp>
    </p:spTree>
    <p:extLst>
      <p:ext uri="{BB962C8B-B14F-4D97-AF65-F5344CB8AC3E}">
        <p14:creationId xmlns:p14="http://schemas.microsoft.com/office/powerpoint/2010/main" val="112829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383" cy="469745"/>
          </a:xfrm>
          <a:prstGeom prst="rect">
            <a:avLst/>
          </a:prstGeom>
        </p:spPr>
        <p:txBody>
          <a:bodyPr vert="horz" lIns="92452" tIns="46226" rIns="92452" bIns="46226" rtlCol="0"/>
          <a:lstStyle>
            <a:lvl1pPr algn="l">
              <a:defRPr sz="1200"/>
            </a:lvl1pPr>
          </a:lstStyle>
          <a:p>
            <a:endParaRPr lang="en-US" dirty="0"/>
          </a:p>
        </p:txBody>
      </p:sp>
      <p:sp>
        <p:nvSpPr>
          <p:cNvPr id="3" name="Date Placeholder 2"/>
          <p:cNvSpPr>
            <a:spLocks noGrp="1"/>
          </p:cNvSpPr>
          <p:nvPr>
            <p:ph type="dt" idx="1"/>
          </p:nvPr>
        </p:nvSpPr>
        <p:spPr>
          <a:xfrm>
            <a:off x="4022486" y="1"/>
            <a:ext cx="3078383" cy="469745"/>
          </a:xfrm>
          <a:prstGeom prst="rect">
            <a:avLst/>
          </a:prstGeom>
        </p:spPr>
        <p:txBody>
          <a:bodyPr vert="horz" lIns="92452" tIns="46226" rIns="92452" bIns="46226" rtlCol="0"/>
          <a:lstStyle>
            <a:lvl1pPr algn="r">
              <a:defRPr sz="1200"/>
            </a:lvl1pPr>
          </a:lstStyle>
          <a:p>
            <a:fld id="{40BF6123-5584-4859-9232-7C64D48C60BC}" type="datetimeFigureOut">
              <a:rPr lang="en-US" smtClean="0"/>
              <a:t>9/28/2021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52" tIns="46226" rIns="92452" bIns="46226" rtlCol="0" anchor="ctr"/>
          <a:lstStyle/>
          <a:p>
            <a:endParaRPr lang="en-US" dirty="0"/>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52" tIns="46226" rIns="92452" bIns="462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127"/>
            <a:ext cx="3078383" cy="469745"/>
          </a:xfrm>
          <a:prstGeom prst="rect">
            <a:avLst/>
          </a:prstGeom>
        </p:spPr>
        <p:txBody>
          <a:bodyPr vert="horz" lIns="92452" tIns="46226" rIns="92452" bIns="462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6" y="8917127"/>
            <a:ext cx="3078383" cy="469745"/>
          </a:xfrm>
          <a:prstGeom prst="rect">
            <a:avLst/>
          </a:prstGeom>
        </p:spPr>
        <p:txBody>
          <a:bodyPr vert="horz" lIns="92452" tIns="46226" rIns="92452" bIns="46226"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solidFill>
                  <a:schemeClr val="bg1"/>
                </a:solidFill>
                <a:latin typeface="Calibri Light"/>
                <a:cs typeface="Calibri Light"/>
              </a:rPr>
              <a:t>Insights form the basis of design decisions. While all women Veterans may not experience every insight,  each insight represents a major pattern heard in the women Veteran interviews, verified with project stakeholders, and in some cases supported by findings from previous projects. </a:t>
            </a:r>
          </a:p>
          <a:p>
            <a:endParaRPr lang="en-US" dirty="0"/>
          </a:p>
          <a:p>
            <a:pPr>
              <a:spcBef>
                <a:spcPts val="1213"/>
              </a:spcBef>
            </a:pPr>
            <a:r>
              <a:rPr lang="en-US" dirty="0">
                <a:solidFill>
                  <a:schemeClr val="bg1"/>
                </a:solidFill>
                <a:latin typeface="Calibri Light"/>
                <a:cs typeface="Calibri Light"/>
              </a:rPr>
              <a:t>Insights are written in direct language as "universal truths.” There are likely to be some exceptions to each insight because the women Veteran population is diverse. Quotes from women Veteran interviews are provided to support and illustrate empathy for each insight.</a:t>
            </a:r>
          </a:p>
          <a:p>
            <a:pPr>
              <a:spcBef>
                <a:spcPts val="1213"/>
              </a:spcBef>
            </a:pPr>
            <a:endParaRPr lang="en-US" dirty="0">
              <a:solidFill>
                <a:schemeClr val="bg1"/>
              </a:solidFill>
              <a:latin typeface="Calibri Light"/>
              <a:cs typeface="Calibri Light"/>
            </a:endParaRPr>
          </a:p>
          <a:p>
            <a:pPr>
              <a:spcBef>
                <a:spcPts val="1213"/>
              </a:spcBef>
            </a:pPr>
            <a:r>
              <a:rPr lang="en-US" dirty="0">
                <a:solidFill>
                  <a:schemeClr val="bg1"/>
                </a:solidFill>
                <a:latin typeface="Calibri Light"/>
                <a:cs typeface="Calibri Light"/>
              </a:rPr>
              <a:t>Key Findings are additional important patterns that emerged during synthesis, but either did not express a novel sentiment or did not have enough supporting data to fully form an insight. While one key finding is outlined in the following section, additional key findings can be found in the appendix.</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a:p>
        </p:txBody>
      </p:sp>
    </p:spTree>
    <p:extLst>
      <p:ext uri="{BB962C8B-B14F-4D97-AF65-F5344CB8AC3E}">
        <p14:creationId xmlns:p14="http://schemas.microsoft.com/office/powerpoint/2010/main" val="269479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pPr>
            <a:endParaRPr lang="en-US">
              <a:cs typeface="Calibri"/>
            </a:endParaRPr>
          </a:p>
        </p:txBody>
      </p:sp>
      <p:sp>
        <p:nvSpPr>
          <p:cNvPr id="4" name="Slide Number Placeholder 3"/>
          <p:cNvSpPr>
            <a:spLocks noGrp="1"/>
          </p:cNvSpPr>
          <p:nvPr>
            <p:ph type="sldNum" sz="quarter" idx="5"/>
          </p:nvPr>
        </p:nvSpPr>
        <p:spPr/>
        <p:txBody>
          <a:bodyPr/>
          <a:lstStyle/>
          <a:p>
            <a:fld id="{3BB6404E-4CF9-0749-94BE-86EE34A5C9CE}" type="slidenum">
              <a:rPr lang="en-US" smtClean="0"/>
              <a:t>15</a:t>
            </a:fld>
            <a:endParaRPr lang="en-US"/>
          </a:p>
        </p:txBody>
      </p:sp>
    </p:spTree>
    <p:extLst>
      <p:ext uri="{BB962C8B-B14F-4D97-AF65-F5344CB8AC3E}">
        <p14:creationId xmlns:p14="http://schemas.microsoft.com/office/powerpoint/2010/main" val="41317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Arial" panose="020B0604020202020204" pitchFamily="34" charset="0"/>
                <a:cs typeface="Arial" panose="020B0604020202020204" pitchFamily="34" charset="0"/>
              </a:rPr>
              <a:t>Goal: To improve the understanding of women Veterans’ experiences with VA benefits and services</a:t>
            </a:r>
          </a:p>
          <a:p>
            <a:pPr defTabSz="924641">
              <a:defRPr/>
            </a:pPr>
            <a:r>
              <a:rPr lang="en-US" dirty="0">
                <a:latin typeface="Arial" panose="020B0604020202020204" pitchFamily="34" charset="0"/>
                <a:cs typeface="Arial" panose="020B0604020202020204" pitchFamily="34" charset="0"/>
              </a:rPr>
              <a:t>Outcomes:</a:t>
            </a:r>
          </a:p>
          <a:p>
            <a:pPr marL="809061" lvl="1" indent="-346740" defTabSz="629270">
              <a:spcBef>
                <a:spcPct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Gaining actionable insights on bright spots and pain points for women Veterans</a:t>
            </a:r>
          </a:p>
          <a:p>
            <a:pPr marL="809061" lvl="1" indent="-346740" defTabSz="629270">
              <a:spcBef>
                <a:spcPct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Identifying unique benefits needs of women Veterans</a:t>
            </a:r>
          </a:p>
          <a:p>
            <a:pPr defTabSz="924641">
              <a:defRPr/>
            </a:pPr>
            <a:endParaRPr lang="en-US" dirty="0">
              <a:latin typeface="Arial" panose="020B0604020202020204" pitchFamily="34" charset="0"/>
              <a:cs typeface="Arial" panose="020B0604020202020204" pitchFamily="34" charset="0"/>
            </a:endParaRPr>
          </a:p>
          <a:p>
            <a:pPr defTabSz="924641">
              <a:defRPr/>
            </a:pPr>
            <a:r>
              <a:rPr lang="en-US" dirty="0"/>
              <a:t>VA expects to develop evidence that describes how the experiences of women Veterans differs from that of men. The data collected throughout the research will be used to inform process improvement activities for current VBA benefits  and services.  Additionally, VA and women Service members/Veterans stand to gain the benefit of knowledge-sharing with Department of Defense (DoD). </a:t>
            </a:r>
          </a:p>
          <a:p>
            <a:pPr defTabSz="924641">
              <a:defRPr/>
            </a:pPr>
            <a:endParaRPr lang="en-US" dirty="0">
              <a:latin typeface="Arial" panose="020B0604020202020204" pitchFamily="34" charset="0"/>
              <a:cs typeface="Arial" panose="020B0604020202020204" pitchFamily="34" charset="0"/>
            </a:endParaRPr>
          </a:p>
          <a:p>
            <a:pPr defTabSz="924641">
              <a:defRPr/>
            </a:pPr>
            <a:r>
              <a:rPr lang="en-US" dirty="0">
                <a:latin typeface="Arial" panose="020B0604020202020204" pitchFamily="34" charset="0"/>
                <a:cs typeface="Arial" panose="020B0604020202020204" pitchFamily="34" charset="0"/>
              </a:rPr>
              <a:t>Turn roundtable into recruitment opportunity for virtual HCD interviews – see call to action. Interested </a:t>
            </a:r>
            <a:r>
              <a:rPr lang="en-US">
                <a:latin typeface="Arial" panose="020B0604020202020204" pitchFamily="34" charset="0"/>
                <a:cs typeface="Arial" panose="020B0604020202020204" pitchFamily="34" charset="0"/>
              </a:rPr>
              <a:t>parties should email VAVBAWAS/CO/VBA_CX &lt;VBA_CX.VBACO@va.gov&gt; </a:t>
            </a:r>
            <a:endParaRPr lang="en-US" dirty="0">
              <a:latin typeface="Arial" panose="020B0604020202020204" pitchFamily="34" charset="0"/>
              <a:cs typeface="Arial" panose="020B0604020202020204" pitchFamily="34" charset="0"/>
            </a:endParaRPr>
          </a:p>
          <a:p>
            <a:pPr defTabSz="924641">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44901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pPr>
            <a:r>
              <a:rPr lang="en-US" dirty="0">
                <a:solidFill>
                  <a:schemeClr val="bg1"/>
                </a:solidFill>
                <a:cs typeface="Calibri Light"/>
              </a:rPr>
              <a:t>A Journey Map outlines steps formed from the combined experiences of a diverse group of stakeholders when moving through a specific process, program, or moment.</a:t>
            </a:r>
          </a:p>
          <a:p>
            <a:pPr>
              <a:spcBef>
                <a:spcPts val="1213"/>
              </a:spcBef>
            </a:pPr>
            <a:endParaRPr lang="en-US" dirty="0">
              <a:solidFill>
                <a:schemeClr val="bg1"/>
              </a:solidFill>
              <a:cs typeface="Calibri Light"/>
            </a:endParaRPr>
          </a:p>
          <a:p>
            <a:pPr>
              <a:spcBef>
                <a:spcPts val="1213"/>
              </a:spcBef>
            </a:pPr>
            <a:r>
              <a:rPr lang="en-US" dirty="0">
                <a:solidFill>
                  <a:schemeClr val="bg1"/>
                </a:solidFill>
                <a:cs typeface="Calibri Light"/>
              </a:rPr>
              <a:t>Oftentimes, the map outlines pain points and bright spots that the stakeholders experience during each step. The map may also use direct quotes and data points from user interviews in order to build empathy.</a:t>
            </a:r>
          </a:p>
          <a:p>
            <a:pPr>
              <a:spcBef>
                <a:spcPts val="1213"/>
              </a:spcBef>
            </a:pPr>
            <a:endParaRPr lang="en-US" dirty="0">
              <a:solidFill>
                <a:schemeClr val="bg1"/>
              </a:solidFill>
              <a:cs typeface="Calibri Light"/>
            </a:endParaRPr>
          </a:p>
          <a:p>
            <a:pPr>
              <a:spcBef>
                <a:spcPts val="1213"/>
              </a:spcBef>
            </a:pPr>
            <a:r>
              <a:rPr lang="en-US" dirty="0">
                <a:solidFill>
                  <a:schemeClr val="bg1"/>
                </a:solidFill>
                <a:cs typeface="Calibri Light"/>
              </a:rPr>
              <a:t>Journey Maps are used as a visual tool to create understanding of how a process, program, or moment is actually working for users in the real world. It can also be used later in the HCD process to inform design concepts and prototypes.</a:t>
            </a:r>
          </a:p>
          <a:p>
            <a:endParaRPr lang="en-US" dirty="0"/>
          </a:p>
          <a:p>
            <a:r>
              <a:rPr lang="en-US" dirty="0"/>
              <a:t>*please develop talking points that address the WVJM. How many phases of the journey were identified and what are they? How many bright spots- what is working well? How many pain points? How many pain points related directly to benefits, which VBA could do something about?</a:t>
            </a:r>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a:p>
        </p:txBody>
      </p:sp>
    </p:spTree>
    <p:extLst>
      <p:ext uri="{BB962C8B-B14F-4D97-AF65-F5344CB8AC3E}">
        <p14:creationId xmlns:p14="http://schemas.microsoft.com/office/powerpoint/2010/main" val="395437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6404E-4CF9-0749-94BE-86EE34A5C9CE}" type="slidenum">
              <a:rPr lang="en-US" smtClean="0"/>
              <a:t>5</a:t>
            </a:fld>
            <a:endParaRPr lang="en-US"/>
          </a:p>
        </p:txBody>
      </p:sp>
    </p:spTree>
    <p:extLst>
      <p:ext uri="{BB962C8B-B14F-4D97-AF65-F5344CB8AC3E}">
        <p14:creationId xmlns:p14="http://schemas.microsoft.com/office/powerpoint/2010/main" val="58610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pPr>
            <a:endParaRPr lang="en-US">
              <a:cs typeface="Calibri"/>
            </a:endParaRPr>
          </a:p>
        </p:txBody>
      </p:sp>
      <p:sp>
        <p:nvSpPr>
          <p:cNvPr id="4" name="Slide Number Placeholder 3"/>
          <p:cNvSpPr>
            <a:spLocks noGrp="1"/>
          </p:cNvSpPr>
          <p:nvPr>
            <p:ph type="sldNum" sz="quarter" idx="5"/>
          </p:nvPr>
        </p:nvSpPr>
        <p:spPr/>
        <p:txBody>
          <a:bodyPr/>
          <a:lstStyle/>
          <a:p>
            <a:fld id="{3BB6404E-4CF9-0749-94BE-86EE34A5C9CE}" type="slidenum">
              <a:rPr lang="en-US" smtClean="0"/>
              <a:t>6</a:t>
            </a:fld>
            <a:endParaRPr lang="en-US"/>
          </a:p>
        </p:txBody>
      </p:sp>
    </p:spTree>
    <p:extLst>
      <p:ext uri="{BB962C8B-B14F-4D97-AF65-F5344CB8AC3E}">
        <p14:creationId xmlns:p14="http://schemas.microsoft.com/office/powerpoint/2010/main" val="131221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pPr>
            <a:endParaRPr lang="en-US">
              <a:cs typeface="Calibri"/>
            </a:endParaRPr>
          </a:p>
        </p:txBody>
      </p:sp>
      <p:sp>
        <p:nvSpPr>
          <p:cNvPr id="4" name="Slide Number Placeholder 3"/>
          <p:cNvSpPr>
            <a:spLocks noGrp="1"/>
          </p:cNvSpPr>
          <p:nvPr>
            <p:ph type="sldNum" sz="quarter" idx="5"/>
          </p:nvPr>
        </p:nvSpPr>
        <p:spPr/>
        <p:txBody>
          <a:bodyPr/>
          <a:lstStyle/>
          <a:p>
            <a:fld id="{3BB6404E-4CF9-0749-94BE-86EE34A5C9CE}" type="slidenum">
              <a:rPr lang="en-US" smtClean="0"/>
              <a:t>7</a:t>
            </a:fld>
            <a:endParaRPr lang="en-US"/>
          </a:p>
        </p:txBody>
      </p:sp>
    </p:spTree>
    <p:extLst>
      <p:ext uri="{BB962C8B-B14F-4D97-AF65-F5344CB8AC3E}">
        <p14:creationId xmlns:p14="http://schemas.microsoft.com/office/powerpoint/2010/main" val="147267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pPr>
            <a:endParaRPr lang="en-US">
              <a:cs typeface="Calibri"/>
            </a:endParaRPr>
          </a:p>
        </p:txBody>
      </p:sp>
      <p:sp>
        <p:nvSpPr>
          <p:cNvPr id="4" name="Slide Number Placeholder 3"/>
          <p:cNvSpPr>
            <a:spLocks noGrp="1"/>
          </p:cNvSpPr>
          <p:nvPr>
            <p:ph type="sldNum" sz="quarter" idx="5"/>
          </p:nvPr>
        </p:nvSpPr>
        <p:spPr/>
        <p:txBody>
          <a:bodyPr/>
          <a:lstStyle/>
          <a:p>
            <a:fld id="{3BB6404E-4CF9-0749-94BE-86EE34A5C9CE}" type="slidenum">
              <a:rPr lang="en-US" smtClean="0"/>
              <a:t>8</a:t>
            </a:fld>
            <a:endParaRPr lang="en-US"/>
          </a:p>
        </p:txBody>
      </p:sp>
    </p:spTree>
    <p:extLst>
      <p:ext uri="{BB962C8B-B14F-4D97-AF65-F5344CB8AC3E}">
        <p14:creationId xmlns:p14="http://schemas.microsoft.com/office/powerpoint/2010/main" val="149070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6404E-4CF9-0749-94BE-86EE34A5C9CE}" type="slidenum">
              <a:rPr lang="en-US" smtClean="0"/>
              <a:t>9</a:t>
            </a:fld>
            <a:endParaRPr lang="en-US"/>
          </a:p>
        </p:txBody>
      </p:sp>
    </p:spTree>
    <p:extLst>
      <p:ext uri="{BB962C8B-B14F-4D97-AF65-F5344CB8AC3E}">
        <p14:creationId xmlns:p14="http://schemas.microsoft.com/office/powerpoint/2010/main" val="240899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pPr>
            <a:endParaRPr lang="en-US">
              <a:cs typeface="Calibri"/>
            </a:endParaRPr>
          </a:p>
        </p:txBody>
      </p:sp>
      <p:sp>
        <p:nvSpPr>
          <p:cNvPr id="4" name="Slide Number Placeholder 3"/>
          <p:cNvSpPr>
            <a:spLocks noGrp="1"/>
          </p:cNvSpPr>
          <p:nvPr>
            <p:ph type="sldNum" sz="quarter" idx="5"/>
          </p:nvPr>
        </p:nvSpPr>
        <p:spPr/>
        <p:txBody>
          <a:bodyPr/>
          <a:lstStyle/>
          <a:p>
            <a:fld id="{3BB6404E-4CF9-0749-94BE-86EE34A5C9CE}" type="slidenum">
              <a:rPr lang="en-US" smtClean="0"/>
              <a:t>14</a:t>
            </a:fld>
            <a:endParaRPr lang="en-US"/>
          </a:p>
        </p:txBody>
      </p:sp>
    </p:spTree>
    <p:extLst>
      <p:ext uri="{BB962C8B-B14F-4D97-AF65-F5344CB8AC3E}">
        <p14:creationId xmlns:p14="http://schemas.microsoft.com/office/powerpoint/2010/main" val="3500015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892"/>
            <a:fld id="{D983F1FA-211D-3044-9E35-958DFBC26156}" type="slidenum">
              <a:rPr lang="en-US" smtClean="0">
                <a:solidFill>
                  <a:prstClr val="white"/>
                </a:solidFill>
              </a:rPr>
              <a:pPr defTabSz="342892"/>
              <a:t>‹#›</a:t>
            </a:fld>
            <a:endParaRPr lang="en-US" dirty="0">
              <a:solidFill>
                <a:prstClr val="white"/>
              </a:solidFill>
            </a:endParaRPr>
          </a:p>
        </p:txBody>
      </p:sp>
      <p:sp>
        <p:nvSpPr>
          <p:cNvPr id="4" name="Rectangle 3"/>
          <p:cNvSpPr/>
          <p:nvPr userDrawn="1"/>
        </p:nvSpPr>
        <p:spPr>
          <a:xfrm>
            <a:off x="0" y="7169274"/>
            <a:ext cx="12192000" cy="197485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dirty="0">
              <a:solidFill>
                <a:prstClr val="white"/>
              </a:solidFill>
            </a:endParaRPr>
          </a:p>
        </p:txBody>
      </p:sp>
      <p:sp>
        <p:nvSpPr>
          <p:cNvPr id="6" name="Title 1"/>
          <p:cNvSpPr txBox="1">
            <a:spLocks/>
          </p:cNvSpPr>
          <p:nvPr userDrawn="1"/>
        </p:nvSpPr>
        <p:spPr>
          <a:xfrm>
            <a:off x="3895120" y="6404981"/>
            <a:ext cx="7700434" cy="600713"/>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714250" y="2258719"/>
            <a:ext cx="8763504" cy="2077380"/>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7526549"/>
            <a:ext cx="4064000" cy="109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342892"/>
            <a:fld id="{D983F1FA-211D-3044-9E35-958DFBC26156}" type="slidenum">
              <a:rPr lang="en-US" smtClean="0">
                <a:solidFill>
                  <a:prstClr val="white"/>
                </a:solidFill>
              </a:rPr>
              <a:pPr defTabSz="342892"/>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E20A-AEFF-42C8-85CB-DB5473BD25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4757A73-F07E-4FAF-90B2-9840050C1FAB}"/>
              </a:ext>
            </a:extLst>
          </p:cNvPr>
          <p:cNvSpPr>
            <a:spLocks noGrp="1"/>
          </p:cNvSpPr>
          <p:nvPr>
            <p:ph type="sldNum" sz="quarter" idx="10"/>
          </p:nvPr>
        </p:nvSpPr>
        <p:spPr/>
        <p:txBody>
          <a:bodyPr/>
          <a:lstStyle/>
          <a:p>
            <a:pPr defTabSz="342892"/>
            <a:fld id="{D983F1FA-211D-3044-9E35-958DFBC26156}" type="slidenum">
              <a:rPr lang="en-US" smtClean="0">
                <a:solidFill>
                  <a:prstClr val="white"/>
                </a:solidFill>
              </a:rPr>
              <a:pPr defTabSz="342892"/>
              <a:t>‹#›</a:t>
            </a:fld>
            <a:endParaRPr lang="en-US" dirty="0">
              <a:solidFill>
                <a:prstClr val="white"/>
              </a:solidFill>
            </a:endParaRPr>
          </a:p>
        </p:txBody>
      </p:sp>
    </p:spTree>
    <p:extLst>
      <p:ext uri="{BB962C8B-B14F-4D97-AF65-F5344CB8AC3E}">
        <p14:creationId xmlns:p14="http://schemas.microsoft.com/office/powerpoint/2010/main" val="2843600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42B5-201C-4C98-A178-28660E989707}"/>
              </a:ext>
            </a:extLst>
          </p:cNvPr>
          <p:cNvSpPr>
            <a:spLocks noGrp="1"/>
          </p:cNvSpPr>
          <p:nvPr>
            <p:ph type="ctrTitle"/>
          </p:nvPr>
        </p:nvSpPr>
        <p:spPr>
          <a:xfrm>
            <a:off x="1524000" y="1497013"/>
            <a:ext cx="9144000" cy="31829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DFD166-9744-4C48-9F37-04279FD5D358}"/>
              </a:ext>
            </a:extLst>
          </p:cNvPr>
          <p:cNvSpPr>
            <a:spLocks noGrp="1"/>
          </p:cNvSpPr>
          <p:nvPr>
            <p:ph type="subTitle" idx="1"/>
          </p:nvPr>
        </p:nvSpPr>
        <p:spPr>
          <a:xfrm>
            <a:off x="1524000" y="4802188"/>
            <a:ext cx="91440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82DD0C-1A0C-4576-97B6-BF43F1E2B97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B09E62B-89DF-4BD7-984F-299EF815B1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1C03B2-EC3B-41D4-91BB-4E045C9EBD4B}"/>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270403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F510-6550-46C0-A5FD-FC9AC3424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C5177-CC18-4916-A666-E22FC1D5A2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EC924-6D9A-48CD-8F1A-C9636F487E4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9A81A78-FE59-494A-AE46-5EE7C66912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D1ACFE-F8B9-43C1-B16C-84C2F0059B38}"/>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410963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03A3-1605-42C2-B194-9678A06CDDFA}"/>
              </a:ext>
            </a:extLst>
          </p:cNvPr>
          <p:cNvSpPr>
            <a:spLocks noGrp="1"/>
          </p:cNvSpPr>
          <p:nvPr>
            <p:ph type="title"/>
          </p:nvPr>
        </p:nvSpPr>
        <p:spPr>
          <a:xfrm>
            <a:off x="831850" y="2279650"/>
            <a:ext cx="10515600" cy="3803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D8D263-D0A8-4885-AF26-022F73DC9313}"/>
              </a:ext>
            </a:extLst>
          </p:cNvPr>
          <p:cNvSpPr>
            <a:spLocks noGrp="1"/>
          </p:cNvSpPr>
          <p:nvPr>
            <p:ph type="body" idx="1"/>
          </p:nvPr>
        </p:nvSpPr>
        <p:spPr>
          <a:xfrm>
            <a:off x="831850" y="6119813"/>
            <a:ext cx="10515600"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92313F-96A9-4F45-B484-72F38482469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8D31378-5D0D-419A-8941-1FECAE21F4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864E9-003F-47D3-AC19-1A2866EB9734}"/>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391000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32F2-5661-425D-BEB9-191DA4316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4B251-9E5C-442E-ADBA-A29B505DFABA}"/>
              </a:ext>
            </a:extLst>
          </p:cNvPr>
          <p:cNvSpPr>
            <a:spLocks noGrp="1"/>
          </p:cNvSpPr>
          <p:nvPr>
            <p:ph sz="half" idx="1"/>
          </p:nvPr>
        </p:nvSpPr>
        <p:spPr>
          <a:xfrm>
            <a:off x="838200" y="2433638"/>
            <a:ext cx="51816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88B23-344A-48CE-9ADB-03EE394F859D}"/>
              </a:ext>
            </a:extLst>
          </p:cNvPr>
          <p:cNvSpPr>
            <a:spLocks noGrp="1"/>
          </p:cNvSpPr>
          <p:nvPr>
            <p:ph sz="half" idx="2"/>
          </p:nvPr>
        </p:nvSpPr>
        <p:spPr>
          <a:xfrm>
            <a:off x="6172200" y="2433638"/>
            <a:ext cx="51816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8F4978-C8E3-4EE8-B121-D6C326EAF6F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FC713B9-3F0B-4C2B-8D5A-5D8CCF9A5F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065319-E308-45C7-857A-CA9C370CE43E}"/>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376296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C0EF-9769-424E-9AC2-7FE6083B1C03}"/>
              </a:ext>
            </a:extLst>
          </p:cNvPr>
          <p:cNvSpPr>
            <a:spLocks noGrp="1"/>
          </p:cNvSpPr>
          <p:nvPr>
            <p:ph type="title"/>
          </p:nvPr>
        </p:nvSpPr>
        <p:spPr>
          <a:xfrm>
            <a:off x="839788" y="487363"/>
            <a:ext cx="10515600" cy="17668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EAD6B5-FB83-49E2-9CB4-2CFA776E3518}"/>
              </a:ext>
            </a:extLst>
          </p:cNvPr>
          <p:cNvSpPr>
            <a:spLocks noGrp="1"/>
          </p:cNvSpPr>
          <p:nvPr>
            <p:ph type="body" idx="1"/>
          </p:nvPr>
        </p:nvSpPr>
        <p:spPr>
          <a:xfrm>
            <a:off x="839788" y="2241550"/>
            <a:ext cx="51577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33275-C9E8-4BA4-AB6C-A647EE29B246}"/>
              </a:ext>
            </a:extLst>
          </p:cNvPr>
          <p:cNvSpPr>
            <a:spLocks noGrp="1"/>
          </p:cNvSpPr>
          <p:nvPr>
            <p:ph sz="half" idx="2"/>
          </p:nvPr>
        </p:nvSpPr>
        <p:spPr>
          <a:xfrm>
            <a:off x="839788" y="3340100"/>
            <a:ext cx="515778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3F132-C5BF-489B-9BD7-E7C096ED4989}"/>
              </a:ext>
            </a:extLst>
          </p:cNvPr>
          <p:cNvSpPr>
            <a:spLocks noGrp="1"/>
          </p:cNvSpPr>
          <p:nvPr>
            <p:ph type="body" sz="quarter" idx="3"/>
          </p:nvPr>
        </p:nvSpPr>
        <p:spPr>
          <a:xfrm>
            <a:off x="6172200" y="2241550"/>
            <a:ext cx="5183188"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0FF1DB-2648-485B-ACB3-BB213AB5DBC5}"/>
              </a:ext>
            </a:extLst>
          </p:cNvPr>
          <p:cNvSpPr>
            <a:spLocks noGrp="1"/>
          </p:cNvSpPr>
          <p:nvPr>
            <p:ph sz="quarter" idx="4"/>
          </p:nvPr>
        </p:nvSpPr>
        <p:spPr>
          <a:xfrm>
            <a:off x="6172200" y="3340100"/>
            <a:ext cx="5183188"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4B1DC-7C04-4A48-B4A5-6DF651BC56B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CD62A67-5F2B-4AE6-95E6-7CEBB06AC6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5A83153-9F83-45B8-A91E-4F8701929A3D}"/>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253883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E767-63F9-4098-9120-7F79A5FB4F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3435B-2CEA-464D-9DBA-F4EB0CB8782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1F5F107-0578-4C5F-A15E-1A1AAFB2B0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99EB4F-FC66-4C80-B3E1-4B8D83C863D4}"/>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302161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26A1A8-5740-4E8B-9DEE-C46345953D9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3172C4D-E618-46D5-ADBD-BDEAA84E324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861923-A3F1-47C2-BBF5-D5625093B587}"/>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3842214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348D-2465-4D64-96BF-06A622B9C9B8}"/>
              </a:ext>
            </a:extLst>
          </p:cNvPr>
          <p:cNvSpPr>
            <a:spLocks noGrp="1"/>
          </p:cNvSpPr>
          <p:nvPr>
            <p:ph type="title"/>
          </p:nvPr>
        </p:nvSpPr>
        <p:spPr>
          <a:xfrm>
            <a:off x="839788" y="609600"/>
            <a:ext cx="3932237"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3D3467-0860-4178-904C-770C3259BBC4}"/>
              </a:ext>
            </a:extLst>
          </p:cNvPr>
          <p:cNvSpPr>
            <a:spLocks noGrp="1"/>
          </p:cNvSpPr>
          <p:nvPr>
            <p:ph idx="1"/>
          </p:nvPr>
        </p:nvSpPr>
        <p:spPr>
          <a:xfrm>
            <a:off x="5183188" y="1316038"/>
            <a:ext cx="61722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66A4AF-8D25-47F2-8ECB-1190CC712F72}"/>
              </a:ext>
            </a:extLst>
          </p:cNvPr>
          <p:cNvSpPr>
            <a:spLocks noGrp="1"/>
          </p:cNvSpPr>
          <p:nvPr>
            <p:ph type="body" sz="half" idx="2"/>
          </p:nvPr>
        </p:nvSpPr>
        <p:spPr>
          <a:xfrm>
            <a:off x="839788" y="2743200"/>
            <a:ext cx="3932237"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DACA6-BFB5-40AE-94CA-5D0391E5E83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1162669-7856-4AB2-851D-33C3C7D259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026DE-6352-4CB2-B6FC-5AC771B8F274}"/>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19202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892"/>
            <a:fld id="{D983F1FA-211D-3044-9E35-958DFBC26156}" type="slidenum">
              <a:rPr lang="en-US" smtClean="0">
                <a:solidFill>
                  <a:prstClr val="white"/>
                </a:solidFill>
              </a:rPr>
              <a:pPr defTabSz="342892"/>
              <a:t>‹#›</a:t>
            </a:fld>
            <a:endParaRPr lang="en-US" dirty="0">
              <a:solidFill>
                <a:prstClr val="white"/>
              </a:solidFill>
            </a:endParaRPr>
          </a:p>
        </p:txBody>
      </p:sp>
      <p:sp>
        <p:nvSpPr>
          <p:cNvPr id="4" name="Rectangle 3"/>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endParaRPr lang="en-US" sz="1350" dirty="0">
              <a:solidFill>
                <a:prstClr val="white"/>
              </a:solidFill>
            </a:endParaRPr>
          </a:p>
        </p:txBody>
      </p:sp>
      <p:sp>
        <p:nvSpPr>
          <p:cNvPr id="5" name="Title 1"/>
          <p:cNvSpPr>
            <a:spLocks noGrp="1"/>
          </p:cNvSpPr>
          <p:nvPr>
            <p:ph type="title" hasCustomPrompt="1"/>
          </p:nvPr>
        </p:nvSpPr>
        <p:spPr>
          <a:xfrm>
            <a:off x="0" y="-101600"/>
            <a:ext cx="12192000" cy="97536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441833" y="2212622"/>
            <a:ext cx="11308338" cy="276999"/>
          </a:xfrm>
          <a:prstGeom prst="rect">
            <a:avLst/>
          </a:prstGeom>
          <a:solidFill>
            <a:srgbClr val="00B0F0"/>
          </a:solidFill>
        </p:spPr>
        <p:txBody>
          <a:bodyPr wrap="square" lIns="68580" tIns="34290" rIns="68580" bIns="34290" rtlCol="0">
            <a:spAutoFit/>
          </a:bodyPr>
          <a:lstStyle/>
          <a:p>
            <a:endParaRPr lang="en-US" sz="1350" dirty="0">
              <a:solidFill>
                <a:srgbClr val="000000"/>
              </a:solidFill>
            </a:endParaRPr>
          </a:p>
        </p:txBody>
      </p:sp>
      <p:sp>
        <p:nvSpPr>
          <p:cNvPr id="7" name="TextBox 6"/>
          <p:cNvSpPr txBox="1"/>
          <p:nvPr userDrawn="1"/>
        </p:nvSpPr>
        <p:spPr>
          <a:xfrm>
            <a:off x="863594" y="3917882"/>
            <a:ext cx="10522964" cy="646331"/>
          </a:xfrm>
          <a:prstGeom prst="rect">
            <a:avLst/>
          </a:prstGeom>
          <a:noFill/>
        </p:spPr>
        <p:txBody>
          <a:bodyPr wrap="square" lIns="68580" tIns="34290" rIns="68580" bIns="34290" rtlCol="0" anchor="ctr">
            <a:spAutoFit/>
          </a:bodyPr>
          <a:lstStyle/>
          <a:p>
            <a:pPr marL="0" lvl="1" indent="-257169">
              <a:spcBef>
                <a:spcPts val="900"/>
              </a:spcBef>
              <a:buFont typeface="+mj-lt"/>
              <a:buAutoNum type="arabicPeriod"/>
            </a:pPr>
            <a:r>
              <a:rPr lang="en-US" sz="1500" b="1" dirty="0">
                <a:solidFill>
                  <a:srgbClr val="000000"/>
                </a:solidFill>
              </a:rPr>
              <a:t>Good News Story</a:t>
            </a:r>
          </a:p>
          <a:p>
            <a:pPr marL="0" lvl="1">
              <a:spcBef>
                <a:spcPts val="900"/>
              </a:spcBef>
            </a:pPr>
            <a:endParaRPr lang="en-US" sz="15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EE60-5FCE-4938-ADBC-B627441E7113}"/>
              </a:ext>
            </a:extLst>
          </p:cNvPr>
          <p:cNvSpPr>
            <a:spLocks noGrp="1"/>
          </p:cNvSpPr>
          <p:nvPr>
            <p:ph type="title"/>
          </p:nvPr>
        </p:nvSpPr>
        <p:spPr>
          <a:xfrm>
            <a:off x="839788" y="609600"/>
            <a:ext cx="3932237"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349B1-379D-4183-800D-A2F8AE425ADF}"/>
              </a:ext>
            </a:extLst>
          </p:cNvPr>
          <p:cNvSpPr>
            <a:spLocks noGrp="1"/>
          </p:cNvSpPr>
          <p:nvPr>
            <p:ph type="pic" idx="1"/>
          </p:nvPr>
        </p:nvSpPr>
        <p:spPr>
          <a:xfrm>
            <a:off x="5183188" y="1316038"/>
            <a:ext cx="61722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F7E244-1E8C-448B-9C17-7D2A83334E4B}"/>
              </a:ext>
            </a:extLst>
          </p:cNvPr>
          <p:cNvSpPr>
            <a:spLocks noGrp="1"/>
          </p:cNvSpPr>
          <p:nvPr>
            <p:ph type="body" sz="half" idx="2"/>
          </p:nvPr>
        </p:nvSpPr>
        <p:spPr>
          <a:xfrm>
            <a:off x="839788" y="2743200"/>
            <a:ext cx="3932237"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43037-B7BE-47C6-AB2F-32567DE5374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41E0C8-42C9-4E61-87FD-8489A39FCD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2865EB-D3A9-4C24-9A4D-BD82914806C1}"/>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16689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69A7-033A-4CA2-A083-E579BB219E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403A5-EFD5-48D1-814D-C9DD16820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3D59D-DB62-41A5-AAAD-6A2760E3047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523B4C3-95EE-43C3-B046-C834AF1972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F034A9-F3E9-426A-96FE-459760B88206}"/>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155031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6F93C-2AAE-427A-B273-2A7F0201ECAD}"/>
              </a:ext>
            </a:extLst>
          </p:cNvPr>
          <p:cNvSpPr>
            <a:spLocks noGrp="1"/>
          </p:cNvSpPr>
          <p:nvPr>
            <p:ph type="title" orient="vert"/>
          </p:nvPr>
        </p:nvSpPr>
        <p:spPr>
          <a:xfrm>
            <a:off x="8724900" y="487363"/>
            <a:ext cx="2628900" cy="7748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42ADD-B7BD-4620-B432-D80E16FC7AFC}"/>
              </a:ext>
            </a:extLst>
          </p:cNvPr>
          <p:cNvSpPr>
            <a:spLocks noGrp="1"/>
          </p:cNvSpPr>
          <p:nvPr>
            <p:ph type="body" orient="vert" idx="1"/>
          </p:nvPr>
        </p:nvSpPr>
        <p:spPr>
          <a:xfrm>
            <a:off x="838200" y="487363"/>
            <a:ext cx="7734300"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2F41E-E5B5-4055-A486-EDEE73A57D2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3940850-CED4-4CC4-841B-34F5403356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55DF80-4C4C-41E1-BAE8-CE23A89A4AF7}"/>
              </a:ext>
            </a:extLst>
          </p:cNvPr>
          <p:cNvSpPr>
            <a:spLocks noGrp="1"/>
          </p:cNvSpPr>
          <p:nvPr>
            <p:ph type="sldNum" sz="quarter" idx="12"/>
          </p:nvPr>
        </p:nvSpPr>
        <p:spPr/>
        <p:txBody>
          <a:bodyPr/>
          <a:lstStyle/>
          <a:p>
            <a:fld id="{84DB6161-21DA-4DE9-92D9-41234A64D07F}" type="slidenum">
              <a:rPr lang="en-US" smtClean="0"/>
              <a:t>‹#›</a:t>
            </a:fld>
            <a:endParaRPr lang="en-US" dirty="0"/>
          </a:p>
        </p:txBody>
      </p:sp>
    </p:spTree>
    <p:extLst>
      <p:ext uri="{BB962C8B-B14F-4D97-AF65-F5344CB8AC3E}">
        <p14:creationId xmlns:p14="http://schemas.microsoft.com/office/powerpoint/2010/main" val="3805230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A587-1843-49FC-84F6-41AB34916B01}"/>
              </a:ext>
            </a:extLst>
          </p:cNvPr>
          <p:cNvSpPr>
            <a:spLocks noGrp="1"/>
          </p:cNvSpPr>
          <p:nvPr>
            <p:ph type="ctrTitle"/>
          </p:nvPr>
        </p:nvSpPr>
        <p:spPr>
          <a:xfrm>
            <a:off x="1524000" y="1497013"/>
            <a:ext cx="9144000" cy="31829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AD9D9F-E3F2-4359-8F10-A4F70833D716}"/>
              </a:ext>
            </a:extLst>
          </p:cNvPr>
          <p:cNvSpPr>
            <a:spLocks noGrp="1"/>
          </p:cNvSpPr>
          <p:nvPr>
            <p:ph type="subTitle" idx="1"/>
          </p:nvPr>
        </p:nvSpPr>
        <p:spPr>
          <a:xfrm>
            <a:off x="1524000" y="4802188"/>
            <a:ext cx="91440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29E9CD-1055-4AA0-A955-ACB03DDF7A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D51883F-2082-43B2-881D-F2E0005F4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34C92E-C527-41DA-89E1-795D7ECF8D37}"/>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2812735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1E72-B60A-4912-B929-B84CA6F46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D388B-B873-49E2-AD96-AC588DD40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371D5-56C4-4A62-A2AF-BC0F8DD4EDF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DA11D4D-3FA3-4FDD-9AD6-E2891C3186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A111E-DAEB-4464-ADD6-F4B579D83930}"/>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209117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E3D9-B04A-406F-8FDE-A03900FC9AEA}"/>
              </a:ext>
            </a:extLst>
          </p:cNvPr>
          <p:cNvSpPr>
            <a:spLocks noGrp="1"/>
          </p:cNvSpPr>
          <p:nvPr>
            <p:ph type="title"/>
          </p:nvPr>
        </p:nvSpPr>
        <p:spPr>
          <a:xfrm>
            <a:off x="831850" y="2279650"/>
            <a:ext cx="10515600" cy="3803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D24381-FA94-426F-9E4A-2C0B45153398}"/>
              </a:ext>
            </a:extLst>
          </p:cNvPr>
          <p:cNvSpPr>
            <a:spLocks noGrp="1"/>
          </p:cNvSpPr>
          <p:nvPr>
            <p:ph type="body" idx="1"/>
          </p:nvPr>
        </p:nvSpPr>
        <p:spPr>
          <a:xfrm>
            <a:off x="831850" y="6119813"/>
            <a:ext cx="10515600"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D6ABD7-58F0-435D-8600-E7B349178F7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C0CA34F-CF2B-4B35-944F-6099715258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EFA976-10C8-42EA-9C3E-A132B8775708}"/>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32793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758F-D52C-4B31-874A-72925FC79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9AEA4-5F22-4460-BA0F-373830FDCF45}"/>
              </a:ext>
            </a:extLst>
          </p:cNvPr>
          <p:cNvSpPr>
            <a:spLocks noGrp="1"/>
          </p:cNvSpPr>
          <p:nvPr>
            <p:ph sz="half" idx="1"/>
          </p:nvPr>
        </p:nvSpPr>
        <p:spPr>
          <a:xfrm>
            <a:off x="838200" y="2433638"/>
            <a:ext cx="51816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EEF60-53F3-4C7C-8807-39D6BBD8A2F3}"/>
              </a:ext>
            </a:extLst>
          </p:cNvPr>
          <p:cNvSpPr>
            <a:spLocks noGrp="1"/>
          </p:cNvSpPr>
          <p:nvPr>
            <p:ph sz="half" idx="2"/>
          </p:nvPr>
        </p:nvSpPr>
        <p:spPr>
          <a:xfrm>
            <a:off x="6172200" y="2433638"/>
            <a:ext cx="51816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DC51E-B0DF-4BC0-A908-69E9167338F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9DBED8A-C44D-4E84-B62C-EB39F932C8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972452-086E-4557-A1F0-187F564F35B2}"/>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4056161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66DF-002A-454E-ADC2-706F700F8919}"/>
              </a:ext>
            </a:extLst>
          </p:cNvPr>
          <p:cNvSpPr>
            <a:spLocks noGrp="1"/>
          </p:cNvSpPr>
          <p:nvPr>
            <p:ph type="title"/>
          </p:nvPr>
        </p:nvSpPr>
        <p:spPr>
          <a:xfrm>
            <a:off x="839788" y="487363"/>
            <a:ext cx="10515600" cy="17668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A6F20-3612-4C60-8651-27F6037C0AED}"/>
              </a:ext>
            </a:extLst>
          </p:cNvPr>
          <p:cNvSpPr>
            <a:spLocks noGrp="1"/>
          </p:cNvSpPr>
          <p:nvPr>
            <p:ph type="body" idx="1"/>
          </p:nvPr>
        </p:nvSpPr>
        <p:spPr>
          <a:xfrm>
            <a:off x="839788" y="2241550"/>
            <a:ext cx="51577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BD6140-69AE-4E6D-92FC-1E65A11C52A2}"/>
              </a:ext>
            </a:extLst>
          </p:cNvPr>
          <p:cNvSpPr>
            <a:spLocks noGrp="1"/>
          </p:cNvSpPr>
          <p:nvPr>
            <p:ph sz="half" idx="2"/>
          </p:nvPr>
        </p:nvSpPr>
        <p:spPr>
          <a:xfrm>
            <a:off x="839788" y="3340100"/>
            <a:ext cx="515778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CA5A0-8671-41BD-9117-7C3EC9D873E7}"/>
              </a:ext>
            </a:extLst>
          </p:cNvPr>
          <p:cNvSpPr>
            <a:spLocks noGrp="1"/>
          </p:cNvSpPr>
          <p:nvPr>
            <p:ph type="body" sz="quarter" idx="3"/>
          </p:nvPr>
        </p:nvSpPr>
        <p:spPr>
          <a:xfrm>
            <a:off x="6172200" y="2241550"/>
            <a:ext cx="5183188"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C024A8-37F3-4FBA-9B87-D55287714281}"/>
              </a:ext>
            </a:extLst>
          </p:cNvPr>
          <p:cNvSpPr>
            <a:spLocks noGrp="1"/>
          </p:cNvSpPr>
          <p:nvPr>
            <p:ph sz="quarter" idx="4"/>
          </p:nvPr>
        </p:nvSpPr>
        <p:spPr>
          <a:xfrm>
            <a:off x="6172200" y="3340100"/>
            <a:ext cx="5183188"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CCDEB3-6BD3-4DD1-BE47-A3AB095361F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A5E2EAC-A2B4-416B-A7E5-27F0CFD1C00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D44B8C-ED22-4C0A-ADDB-DE175D48835D}"/>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1490303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A013-C8F9-40D0-BB5E-65F4C01FEB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82544D-0442-463F-A90B-D0B6C5BDDB0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CE8DCF8-6509-481A-9DC9-D07085714C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B51973-7F02-4039-B9BD-8DE1FDD76F2C}"/>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869889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36804-D263-46CE-B368-947D27DEF64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43B157D-B5EA-4A58-A9F9-3B44E350E1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D0521C-7C5D-48B5-B84B-EAD68FE6A992}"/>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1347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892"/>
            <a:fld id="{D983F1FA-211D-3044-9E35-958DFBC26156}" type="slidenum">
              <a:rPr lang="en-US" smtClean="0">
                <a:solidFill>
                  <a:prstClr val="white"/>
                </a:solidFill>
              </a:rPr>
              <a:pPr defTabSz="342892"/>
              <a:t>‹#›</a:t>
            </a:fld>
            <a:endParaRPr lang="en-US" dirty="0">
              <a:solidFill>
                <a:prstClr val="white"/>
              </a:solidFill>
            </a:endParaRPr>
          </a:p>
        </p:txBody>
      </p:sp>
      <p:sp>
        <p:nvSpPr>
          <p:cNvPr id="4" name="Rectangle 3"/>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endParaRPr lang="en-US" sz="1350" dirty="0">
              <a:solidFill>
                <a:prstClr val="white"/>
              </a:solidFill>
            </a:endParaRPr>
          </a:p>
        </p:txBody>
      </p:sp>
      <p:sp>
        <p:nvSpPr>
          <p:cNvPr id="5" name="Title 1"/>
          <p:cNvSpPr>
            <a:spLocks noGrp="1"/>
          </p:cNvSpPr>
          <p:nvPr>
            <p:ph type="title" hasCustomPrompt="1"/>
          </p:nvPr>
        </p:nvSpPr>
        <p:spPr>
          <a:xfrm>
            <a:off x="0" y="-101600"/>
            <a:ext cx="12192000" cy="97536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0623-B7FC-4E46-B7FE-3A407A30B393}"/>
              </a:ext>
            </a:extLst>
          </p:cNvPr>
          <p:cNvSpPr>
            <a:spLocks noGrp="1"/>
          </p:cNvSpPr>
          <p:nvPr>
            <p:ph type="title"/>
          </p:nvPr>
        </p:nvSpPr>
        <p:spPr>
          <a:xfrm>
            <a:off x="839788" y="609600"/>
            <a:ext cx="3932237"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79808E-9288-44A4-A1BA-E9E932F78F58}"/>
              </a:ext>
            </a:extLst>
          </p:cNvPr>
          <p:cNvSpPr>
            <a:spLocks noGrp="1"/>
          </p:cNvSpPr>
          <p:nvPr>
            <p:ph idx="1"/>
          </p:nvPr>
        </p:nvSpPr>
        <p:spPr>
          <a:xfrm>
            <a:off x="5183188" y="1316038"/>
            <a:ext cx="61722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5FE276-162C-4EE3-A4C7-E09C12DE6FD5}"/>
              </a:ext>
            </a:extLst>
          </p:cNvPr>
          <p:cNvSpPr>
            <a:spLocks noGrp="1"/>
          </p:cNvSpPr>
          <p:nvPr>
            <p:ph type="body" sz="half" idx="2"/>
          </p:nvPr>
        </p:nvSpPr>
        <p:spPr>
          <a:xfrm>
            <a:off x="839788" y="2743200"/>
            <a:ext cx="3932237"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43580-07CE-4F84-86F3-2484D5F8A6A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E81C410-1D15-4372-86CC-5D7CBDCBC1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07CBEB-CCF0-44BC-AD8B-EDF832271FD1}"/>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3061855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A3AC-807F-4032-AA50-678B4C1559ED}"/>
              </a:ext>
            </a:extLst>
          </p:cNvPr>
          <p:cNvSpPr>
            <a:spLocks noGrp="1"/>
          </p:cNvSpPr>
          <p:nvPr>
            <p:ph type="title"/>
          </p:nvPr>
        </p:nvSpPr>
        <p:spPr>
          <a:xfrm>
            <a:off x="839788" y="609600"/>
            <a:ext cx="3932237"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EF2B94-C892-4467-869A-7E83FB351EC0}"/>
              </a:ext>
            </a:extLst>
          </p:cNvPr>
          <p:cNvSpPr>
            <a:spLocks noGrp="1"/>
          </p:cNvSpPr>
          <p:nvPr>
            <p:ph type="pic" idx="1"/>
          </p:nvPr>
        </p:nvSpPr>
        <p:spPr>
          <a:xfrm>
            <a:off x="5183188" y="1316038"/>
            <a:ext cx="61722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CE107B-665A-4690-A176-7204DADB2BAD}"/>
              </a:ext>
            </a:extLst>
          </p:cNvPr>
          <p:cNvSpPr>
            <a:spLocks noGrp="1"/>
          </p:cNvSpPr>
          <p:nvPr>
            <p:ph type="body" sz="half" idx="2"/>
          </p:nvPr>
        </p:nvSpPr>
        <p:spPr>
          <a:xfrm>
            <a:off x="839788" y="2743200"/>
            <a:ext cx="3932237"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AE4D6-1932-4C91-AAE7-B121FBC76E5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E316028-55D7-4314-B12A-C02FF1D46E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446148-998F-488D-B842-1353753E909C}"/>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3623164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8EB5-5068-4F2E-83FD-07F265C9D6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B26A8C-F520-4B1E-9815-66F9DFDB7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7DFAC-7006-4C9C-AE8F-4D595C44668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AF1F595-A35F-4F5D-9322-97D9D6B65C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CB5FE3-A790-4174-BB31-A65BF6333D60}"/>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953774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344E8-C060-4138-B050-22ECDDF95534}"/>
              </a:ext>
            </a:extLst>
          </p:cNvPr>
          <p:cNvSpPr>
            <a:spLocks noGrp="1"/>
          </p:cNvSpPr>
          <p:nvPr>
            <p:ph type="title" orient="vert"/>
          </p:nvPr>
        </p:nvSpPr>
        <p:spPr>
          <a:xfrm>
            <a:off x="8724900" y="487363"/>
            <a:ext cx="2628900" cy="7748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6E4F9E-B5F1-41F8-B1FD-A73CCF07DBBA}"/>
              </a:ext>
            </a:extLst>
          </p:cNvPr>
          <p:cNvSpPr>
            <a:spLocks noGrp="1"/>
          </p:cNvSpPr>
          <p:nvPr>
            <p:ph type="body" orient="vert" idx="1"/>
          </p:nvPr>
        </p:nvSpPr>
        <p:spPr>
          <a:xfrm>
            <a:off x="838200" y="487363"/>
            <a:ext cx="7734300"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342D4-7FCF-458C-A5AD-8DA1A0384E5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F303AB-42F5-44C0-9768-98AD5D0511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6EFCEB-4B19-4C61-956F-A75901C10D33}"/>
              </a:ext>
            </a:extLst>
          </p:cNvPr>
          <p:cNvSpPr>
            <a:spLocks noGrp="1"/>
          </p:cNvSpPr>
          <p:nvPr>
            <p:ph type="sldNum" sz="quarter" idx="12"/>
          </p:nvPr>
        </p:nvSpPr>
        <p:spPr/>
        <p:txBody>
          <a:bodyPr/>
          <a:lstStyle/>
          <a:p>
            <a:fld id="{DF5C71CE-6F55-42F2-978F-77DDE7EA1A4D}" type="slidenum">
              <a:rPr lang="en-US" smtClean="0"/>
              <a:t>‹#›</a:t>
            </a:fld>
            <a:endParaRPr lang="en-US" dirty="0"/>
          </a:p>
        </p:txBody>
      </p:sp>
    </p:spTree>
    <p:extLst>
      <p:ext uri="{BB962C8B-B14F-4D97-AF65-F5344CB8AC3E}">
        <p14:creationId xmlns:p14="http://schemas.microsoft.com/office/powerpoint/2010/main" val="1932730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9"/>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3875621"/>
            <a:ext cx="10363200" cy="2000249"/>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3"/>
            <a:ext cx="538480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3"/>
            <a:ext cx="538480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2046817"/>
            <a:ext cx="5386917" cy="853016"/>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899833"/>
            <a:ext cx="5386917"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2046817"/>
            <a:ext cx="5389033" cy="853016"/>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899833"/>
            <a:ext cx="5389033"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695"/>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8533646"/>
            <a:ext cx="2844800" cy="486833"/>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364067"/>
            <a:ext cx="4011084" cy="15494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364070"/>
            <a:ext cx="6815668"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913470"/>
            <a:ext cx="4011084" cy="6254751"/>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2"/>
            <a:ext cx="7315200" cy="75565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2400"/>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2389717" y="7156453"/>
            <a:ext cx="7315200" cy="1073149"/>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7"/>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87"/>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9"/>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3875621"/>
            <a:ext cx="10363200" cy="2000249"/>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3"/>
            <a:ext cx="538480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3"/>
            <a:ext cx="538480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2046817"/>
            <a:ext cx="5386917" cy="853016"/>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899833"/>
            <a:ext cx="5386917"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2046817"/>
            <a:ext cx="5389033" cy="853016"/>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899833"/>
            <a:ext cx="5389033"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20803"/>
            <a:ext cx="1097280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endParaRPr lang="en-US" sz="1350" dirty="0">
              <a:solidFill>
                <a:prstClr val="white"/>
              </a:solidFill>
            </a:endParaRPr>
          </a:p>
        </p:txBody>
      </p:sp>
      <p:sp>
        <p:nvSpPr>
          <p:cNvPr id="7" name="Title 1"/>
          <p:cNvSpPr>
            <a:spLocks noGrp="1"/>
          </p:cNvSpPr>
          <p:nvPr>
            <p:ph type="title" hasCustomPrompt="1"/>
          </p:nvPr>
        </p:nvSpPr>
        <p:spPr>
          <a:xfrm>
            <a:off x="0" y="-101600"/>
            <a:ext cx="12192000" cy="975360"/>
          </a:xfrm>
        </p:spPr>
        <p:txBody>
          <a:bodyPr>
            <a:normAutofit/>
          </a:bodyPr>
          <a:lstStyle>
            <a:lvl1pPr>
              <a:defRPr b="1" baseline="0">
                <a:solidFill>
                  <a:schemeClr val="bg1"/>
                </a:solidFill>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364067"/>
            <a:ext cx="4011084" cy="15494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364070"/>
            <a:ext cx="6815668"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913470"/>
            <a:ext cx="4011084" cy="6254751"/>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2"/>
            <a:ext cx="7315200" cy="75565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2400"/>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2389717" y="7156453"/>
            <a:ext cx="7315200" cy="1073149"/>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7"/>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87"/>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09585"/>
            <a:fld id="{D983F1FA-211D-3044-9E35-958DFBC26156}" type="slidenum">
              <a:rPr lang="en-US" smtClean="0">
                <a:solidFill>
                  <a:prstClr val="white"/>
                </a:solidFill>
              </a:rPr>
              <a:pPr defTabSz="609585"/>
              <a:t>‹#›</a:t>
            </a:fld>
            <a:endParaRPr lang="en-US" dirty="0">
              <a:solidFill>
                <a:prstClr val="white"/>
              </a:solidFill>
            </a:endParaRPr>
          </a:p>
        </p:txBody>
      </p:sp>
      <p:sp>
        <p:nvSpPr>
          <p:cNvPr id="4" name="Rectangle 3"/>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a:endParaRPr lang="en-US" sz="2400" dirty="0">
              <a:solidFill>
                <a:prstClr val="white"/>
              </a:solidFill>
            </a:endParaRPr>
          </a:p>
        </p:txBody>
      </p:sp>
      <p:sp>
        <p:nvSpPr>
          <p:cNvPr id="5" name="Title 1"/>
          <p:cNvSpPr>
            <a:spLocks noGrp="1"/>
          </p:cNvSpPr>
          <p:nvPr>
            <p:ph type="title" hasCustomPrompt="1"/>
          </p:nvPr>
        </p:nvSpPr>
        <p:spPr>
          <a:xfrm>
            <a:off x="0" y="-101600"/>
            <a:ext cx="12192000" cy="975360"/>
          </a:xfrm>
        </p:spPr>
        <p:txBody>
          <a:bodyPr>
            <a:noAutofit/>
          </a:bodyPr>
          <a:lstStyle>
            <a:lvl1pPr>
              <a:defRPr sz="5333" b="1" baseline="0">
                <a:solidFill>
                  <a:schemeClr val="bg1"/>
                </a:solidFill>
              </a:defRPr>
            </a:lvl1pPr>
          </a:lstStyle>
          <a:p>
            <a:r>
              <a:rPr lang="en-US" sz="4800" dirty="0"/>
              <a:t>Click to edit Slide Maser Style</a:t>
            </a:r>
            <a:endParaRPr lang="en-US" sz="48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20801"/>
            <a:ext cx="10972800" cy="6034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a:endParaRPr lang="en-US" sz="2400" dirty="0">
              <a:solidFill>
                <a:prstClr val="white"/>
              </a:solidFill>
            </a:endParaRPr>
          </a:p>
        </p:txBody>
      </p:sp>
      <p:sp>
        <p:nvSpPr>
          <p:cNvPr id="7" name="Title 1"/>
          <p:cNvSpPr>
            <a:spLocks noGrp="1"/>
          </p:cNvSpPr>
          <p:nvPr>
            <p:ph type="title" hasCustomPrompt="1"/>
          </p:nvPr>
        </p:nvSpPr>
        <p:spPr>
          <a:xfrm>
            <a:off x="0" y="-101600"/>
            <a:ext cx="12192000" cy="975360"/>
          </a:xfrm>
        </p:spPr>
        <p:txBody>
          <a:bodyPr>
            <a:normAutofit/>
          </a:bodyPr>
          <a:lstStyle>
            <a:lvl1pPr>
              <a:defRPr b="1" baseline="0">
                <a:solidFill>
                  <a:schemeClr val="bg1"/>
                </a:solidFill>
              </a:defRPr>
            </a:lvl1pPr>
          </a:lstStyle>
          <a:p>
            <a:r>
              <a:rPr lang="en-US" sz="4800" dirty="0"/>
              <a:t>Click to edit Slide Maser Style</a:t>
            </a:r>
            <a:endParaRPr lang="en-US" sz="4800" u="sng" dirty="0"/>
          </a:p>
        </p:txBody>
      </p:sp>
      <p:sp>
        <p:nvSpPr>
          <p:cNvPr id="8" name="TextBox 7"/>
          <p:cNvSpPr txBox="1"/>
          <p:nvPr userDrawn="1"/>
        </p:nvSpPr>
        <p:spPr>
          <a:xfrm>
            <a:off x="3962400" y="8448357"/>
            <a:ext cx="3962400" cy="461665"/>
          </a:xfrm>
          <a:prstGeom prst="rect">
            <a:avLst/>
          </a:prstGeom>
          <a:noFill/>
        </p:spPr>
        <p:txBody>
          <a:bodyPr wrap="square" rtlCol="0">
            <a:spAutoFit/>
          </a:bodyPr>
          <a:lstStyle/>
          <a:p>
            <a:pPr algn="ctr"/>
            <a:r>
              <a:rPr lang="en-US" sz="2400" b="1" dirty="0">
                <a:solidFill>
                  <a:srgbClr val="C00000"/>
                </a:solidFill>
              </a:rPr>
              <a:t>FOR VA INTERNAL USE ONLY</a:t>
            </a:r>
          </a:p>
        </p:txBody>
      </p:sp>
    </p:spTree>
    <p:custDataLst>
      <p:tags r:id="rId1"/>
    </p:custDataLst>
    <p:extLst>
      <p:ext uri="{BB962C8B-B14F-4D97-AF65-F5344CB8AC3E}">
        <p14:creationId xmlns:p14="http://schemas.microsoft.com/office/powerpoint/2010/main" val="3728874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693"/>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8533644"/>
            <a:ext cx="2844800"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600" smtClean="0">
                <a:solidFill>
                  <a:prstClr val="white"/>
                </a:solidFill>
              </a:rPr>
              <a:pPr/>
              <a:t>‹#›</a:t>
            </a:fld>
            <a:endParaRPr lang="en-US" sz="1600" dirty="0">
              <a:solidFill>
                <a:prstClr val="white"/>
              </a:solidFill>
            </a:endParaRPr>
          </a:p>
        </p:txBody>
      </p:sp>
    </p:spTree>
    <p:custDataLst>
      <p:tags r:id="rId1"/>
    </p:custDataLst>
    <p:extLst>
      <p:ext uri="{BB962C8B-B14F-4D97-AF65-F5344CB8AC3E}">
        <p14:creationId xmlns:p14="http://schemas.microsoft.com/office/powerpoint/2010/main" val="769790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20801"/>
            <a:ext cx="1097280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a:endParaRPr lang="en-US" sz="2400" dirty="0">
              <a:solidFill>
                <a:prstClr val="white"/>
              </a:solidFill>
            </a:endParaRPr>
          </a:p>
        </p:txBody>
      </p:sp>
      <p:sp>
        <p:nvSpPr>
          <p:cNvPr id="7" name="Title 1"/>
          <p:cNvSpPr>
            <a:spLocks noGrp="1"/>
          </p:cNvSpPr>
          <p:nvPr>
            <p:ph type="title" hasCustomPrompt="1"/>
          </p:nvPr>
        </p:nvSpPr>
        <p:spPr>
          <a:xfrm>
            <a:off x="0" y="-101600"/>
            <a:ext cx="12192000" cy="975360"/>
          </a:xfrm>
        </p:spPr>
        <p:txBody>
          <a:bodyPr>
            <a:normAutofit/>
          </a:bodyPr>
          <a:lstStyle>
            <a:lvl1pPr>
              <a:defRPr b="1" baseline="0">
                <a:solidFill>
                  <a:schemeClr val="bg1"/>
                </a:solidFill>
              </a:defRPr>
            </a:lvl1pPr>
          </a:lstStyle>
          <a:p>
            <a:r>
              <a:rPr lang="en-US" sz="4800" dirty="0"/>
              <a:t>Click to edit Slide Maser Style</a:t>
            </a:r>
            <a:endParaRPr lang="en-US" sz="4800" u="sng" dirty="0"/>
          </a:p>
        </p:txBody>
      </p:sp>
      <p:sp>
        <p:nvSpPr>
          <p:cNvPr id="8" name="TextBox 7"/>
          <p:cNvSpPr txBox="1"/>
          <p:nvPr userDrawn="1"/>
        </p:nvSpPr>
        <p:spPr>
          <a:xfrm>
            <a:off x="3962400" y="8448357"/>
            <a:ext cx="3962400" cy="461665"/>
          </a:xfrm>
          <a:prstGeom prst="rect">
            <a:avLst/>
          </a:prstGeom>
          <a:noFill/>
        </p:spPr>
        <p:txBody>
          <a:bodyPr wrap="square" rtlCol="0">
            <a:spAutoFit/>
          </a:bodyPr>
          <a:lstStyle/>
          <a:p>
            <a:pPr algn="ctr"/>
            <a:r>
              <a:rPr lang="en-US" sz="2400"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endParaRPr lang="en-US" sz="1350" dirty="0">
              <a:solidFill>
                <a:prstClr val="white"/>
              </a:solidFill>
            </a:endParaRPr>
          </a:p>
        </p:txBody>
      </p:sp>
      <p:sp>
        <p:nvSpPr>
          <p:cNvPr id="6" name="Title 1"/>
          <p:cNvSpPr>
            <a:spLocks noGrp="1"/>
          </p:cNvSpPr>
          <p:nvPr>
            <p:ph type="title" hasCustomPrompt="1"/>
          </p:nvPr>
        </p:nvSpPr>
        <p:spPr>
          <a:xfrm>
            <a:off x="0" y="-101600"/>
            <a:ext cx="12192000" cy="975360"/>
          </a:xfrm>
        </p:spPr>
        <p:txBody>
          <a:bodyPr>
            <a:normAutofit/>
          </a:bodyPr>
          <a:lstStyle>
            <a:lvl1pPr>
              <a:defRPr b="1" baseline="0">
                <a:solidFill>
                  <a:schemeClr val="bg1"/>
                </a:solidFill>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20804"/>
            <a:ext cx="1097280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101600"/>
            <a:ext cx="12192000" cy="9753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algn="ctr" defTabSz="342883"/>
            <a:endParaRPr lang="en-US" sz="1351" dirty="0">
              <a:solidFill>
                <a:prstClr val="white"/>
              </a:solidFill>
            </a:endParaRPr>
          </a:p>
        </p:txBody>
      </p:sp>
      <p:sp>
        <p:nvSpPr>
          <p:cNvPr id="7" name="Title 1"/>
          <p:cNvSpPr>
            <a:spLocks noGrp="1"/>
          </p:cNvSpPr>
          <p:nvPr>
            <p:ph type="title" hasCustomPrompt="1"/>
          </p:nvPr>
        </p:nvSpPr>
        <p:spPr>
          <a:xfrm>
            <a:off x="0" y="-101600"/>
            <a:ext cx="12192000" cy="97536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
        <p:nvSpPr>
          <p:cNvPr id="8" name="TextBox 7"/>
          <p:cNvSpPr txBox="1"/>
          <p:nvPr userDrawn="1"/>
        </p:nvSpPr>
        <p:spPr>
          <a:xfrm>
            <a:off x="3962400" y="8448361"/>
            <a:ext cx="3962400" cy="300210"/>
          </a:xfrm>
          <a:prstGeom prst="rect">
            <a:avLst/>
          </a:prstGeom>
          <a:noFill/>
        </p:spPr>
        <p:txBody>
          <a:bodyPr wrap="square" rtlCol="0">
            <a:spAutoFit/>
          </a:bodyPr>
          <a:lstStyle/>
          <a:p>
            <a:pPr algn="ctr"/>
            <a:r>
              <a:rPr lang="en-US" sz="1351"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364191"/>
            <a:ext cx="4011084" cy="154940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859" y="364076"/>
            <a:ext cx="6815668"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913476"/>
            <a:ext cx="4011084" cy="6254751"/>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3962400" y="8448359"/>
            <a:ext cx="3962400" cy="300082"/>
          </a:xfrm>
          <a:prstGeom prst="rect">
            <a:avLst/>
          </a:prstGeom>
          <a:noFill/>
        </p:spPr>
        <p:txBody>
          <a:bodyPr wrap="square" rtlCol="0">
            <a:spAutoFit/>
          </a:bodyPr>
          <a:lstStyle/>
          <a:p>
            <a:pPr algn="ctr"/>
            <a:r>
              <a:rPr lang="en-US" sz="1350"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3962400" y="8448359"/>
            <a:ext cx="3962400" cy="300082"/>
          </a:xfrm>
          <a:prstGeom prst="rect">
            <a:avLst/>
          </a:prstGeom>
          <a:noFill/>
        </p:spPr>
        <p:txBody>
          <a:bodyPr wrap="square" rtlCol="0">
            <a:spAutoFit/>
          </a:bodyPr>
          <a:lstStyle/>
          <a:p>
            <a:pPr algn="ctr"/>
            <a:r>
              <a:rPr lang="en-US" sz="1350"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3962400" y="8432802"/>
            <a:ext cx="3962400" cy="300082"/>
          </a:xfrm>
          <a:prstGeom prst="rect">
            <a:avLst/>
          </a:prstGeom>
          <a:noFill/>
        </p:spPr>
        <p:txBody>
          <a:bodyPr wrap="square" rtlCol="0">
            <a:spAutoFit/>
          </a:bodyPr>
          <a:lstStyle/>
          <a:p>
            <a:pPr algn="ctr"/>
            <a:r>
              <a:rPr lang="en-US" sz="1350"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7.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6.png"/><Relationship Id="rId5" Type="http://schemas.openxmlformats.org/officeDocument/2006/relationships/tags" Target="../tags/tag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59.xml"/><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60.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3"/>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729"/>
            <a:ext cx="10972800"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8100731"/>
            <a:ext cx="12192000" cy="97578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endParaRPr lang="en-US" sz="1350" dirty="0">
              <a:solidFill>
                <a:prstClr val="white"/>
              </a:solidFill>
            </a:endParaRPr>
          </a:p>
        </p:txBody>
      </p:sp>
      <p:sp>
        <p:nvSpPr>
          <p:cNvPr id="6" name="Slide Number Placeholder 5"/>
          <p:cNvSpPr>
            <a:spLocks noGrp="1"/>
          </p:cNvSpPr>
          <p:nvPr>
            <p:ph type="sldNum" sz="quarter" idx="4"/>
          </p:nvPr>
        </p:nvSpPr>
        <p:spPr>
          <a:xfrm>
            <a:off x="11582403" y="8533646"/>
            <a:ext cx="512841" cy="486833"/>
          </a:xfrm>
          <a:prstGeom prst="rect">
            <a:avLst/>
          </a:prstGeom>
        </p:spPr>
        <p:txBody>
          <a:bodyPr vert="horz" lIns="91440" tIns="45720" rIns="91440" bIns="45720" rtlCol="0" anchor="ctr"/>
          <a:lstStyle>
            <a:lvl1pPr algn="r">
              <a:defRPr sz="900">
                <a:solidFill>
                  <a:schemeClr val="bg1"/>
                </a:solidFill>
              </a:defRPr>
            </a:lvl1pPr>
          </a:lstStyle>
          <a:p>
            <a:pPr defTabSz="342892"/>
            <a:fld id="{D983F1FA-211D-3044-9E35-958DFBC26156}" type="slidenum">
              <a:rPr lang="en-US" smtClean="0">
                <a:solidFill>
                  <a:prstClr val="white"/>
                </a:solidFill>
              </a:rPr>
              <a:pPr defTabSz="342892"/>
              <a:t>‹#›</a:t>
            </a:fld>
            <a:endParaRPr lang="en-US" dirty="0">
              <a:solidFill>
                <a:prstClr val="white"/>
              </a:solidFill>
            </a:endParaRPr>
          </a:p>
        </p:txBody>
      </p:sp>
      <p:pic>
        <p:nvPicPr>
          <p:cNvPr id="9" name="Picture 8" descr="A picture containing text&#10;&#10;Description automatically generated">
            <a:extLst>
              <a:ext uri="{FF2B5EF4-FFF2-40B4-BE49-F238E27FC236}">
                <a16:creationId xmlns:a16="http://schemas.microsoft.com/office/drawing/2014/main" id="{F9E7B3A9-105A-4E83-B58E-231E9724F132}"/>
              </a:ext>
            </a:extLst>
          </p:cNvPr>
          <p:cNvPicPr>
            <a:picLocks noChangeAspect="1"/>
          </p:cNvPicPr>
          <p:nvPr userDrawn="1"/>
        </p:nvPicPr>
        <p:blipFill rotWithShape="1">
          <a:blip r:embed="rId13" cstate="print">
            <a:duotone>
              <a:schemeClr val="bg2">
                <a:shade val="45000"/>
                <a:satMod val="135000"/>
              </a:schemeClr>
              <a:prstClr val="white"/>
            </a:duotone>
            <a:alphaModFix amt="98000"/>
            <a:extLst>
              <a:ext uri="{BEBA8EAE-BF5A-486C-A8C5-ECC9F3942E4B}">
                <a14:imgProps xmlns:a14="http://schemas.microsoft.com/office/drawing/2010/main">
                  <a14:imgLayer r:embed="rId14">
                    <a14:imgEffect>
                      <a14:artisticWatercolorSponge/>
                    </a14:imgEffect>
                    <a14:imgEffect>
                      <a14:sharpenSoften amount="100000"/>
                    </a14:imgEffect>
                    <a14:imgEffect>
                      <a14:colorTemperature colorTemp="10346"/>
                    </a14:imgEffect>
                    <a14:imgEffect>
                      <a14:saturation sat="391000"/>
                    </a14:imgEffect>
                    <a14:imgEffect>
                      <a14:brightnessContrast bright="100000" contrast="100000"/>
                    </a14:imgEffect>
                  </a14:imgLayer>
                </a14:imgProps>
              </a:ext>
              <a:ext uri="{28A0092B-C50C-407E-A947-70E740481C1C}">
                <a14:useLocalDpi xmlns:a14="http://schemas.microsoft.com/office/drawing/2010/main" val="0"/>
              </a:ext>
            </a:extLst>
          </a:blip>
          <a:srcRect t="80760"/>
          <a:stretch/>
        </p:blipFill>
        <p:spPr>
          <a:xfrm>
            <a:off x="3240020" y="8487025"/>
            <a:ext cx="5181594" cy="251269"/>
          </a:xfrm>
          <a:prstGeom prst="rect">
            <a:avLst/>
          </a:prstGeom>
          <a:effectLst>
            <a:glow>
              <a:schemeClr val="bg1">
                <a:alpha val="0"/>
              </a:schemeClr>
            </a:glow>
            <a:reflection stA="0" endPos="64000" dir="5400000" sy="-100000" algn="bl" rotWithShape="0"/>
          </a:effectLst>
        </p:spPr>
      </p:pic>
      <p:pic>
        <p:nvPicPr>
          <p:cNvPr id="13" name="Picture 12" descr="A picture containing plate, table, food&#10;&#10;Description automatically generated">
            <a:extLst>
              <a:ext uri="{FF2B5EF4-FFF2-40B4-BE49-F238E27FC236}">
                <a16:creationId xmlns:a16="http://schemas.microsoft.com/office/drawing/2014/main" id="{051BDFB8-DAB8-4325-AFD5-74AD44D336C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2599" t="3635" r="2024" b="3779"/>
          <a:stretch/>
        </p:blipFill>
        <p:spPr>
          <a:xfrm>
            <a:off x="56608" y="8133320"/>
            <a:ext cx="952167" cy="917751"/>
          </a:xfrm>
          <a:prstGeom prst="ellipse">
            <a:avLst/>
          </a:prstGeom>
        </p:spPr>
      </p:pic>
      <p:pic>
        <p:nvPicPr>
          <p:cNvPr id="10" name="Picture 9">
            <a:extLst>
              <a:ext uri="{FF2B5EF4-FFF2-40B4-BE49-F238E27FC236}">
                <a16:creationId xmlns:a16="http://schemas.microsoft.com/office/drawing/2014/main" id="{62A4E3E5-54C2-4723-A828-1C31FAEFA449}"/>
              </a:ext>
            </a:extLst>
          </p:cNvPr>
          <p:cNvPicPr>
            <a:picLocks noChangeAspect="1"/>
          </p:cNvPicPr>
          <p:nvPr userDrawn="1"/>
        </p:nvPicPr>
        <p:blipFill rotWithShape="1">
          <a:blip r:embed="rId16"/>
          <a:srcRect l="51018" b="-11237"/>
          <a:stretch/>
        </p:blipFill>
        <p:spPr>
          <a:xfrm>
            <a:off x="1080054" y="8227966"/>
            <a:ext cx="1818578" cy="917751"/>
          </a:xfrm>
          <a:prstGeom prst="rect">
            <a:avLst/>
          </a:prstGeom>
        </p:spPr>
      </p:pic>
      <p:cxnSp>
        <p:nvCxnSpPr>
          <p:cNvPr id="16" name="Straight Connector 15">
            <a:extLst>
              <a:ext uri="{FF2B5EF4-FFF2-40B4-BE49-F238E27FC236}">
                <a16:creationId xmlns:a16="http://schemas.microsoft.com/office/drawing/2014/main" id="{104DB484-E9C7-41DC-9403-F57217B53F6C}"/>
              </a:ext>
            </a:extLst>
          </p:cNvPr>
          <p:cNvCxnSpPr>
            <a:cxnSpLocks/>
          </p:cNvCxnSpPr>
          <p:nvPr userDrawn="1"/>
        </p:nvCxnSpPr>
        <p:spPr>
          <a:xfrm>
            <a:off x="8763000" y="8389368"/>
            <a:ext cx="0" cy="533478"/>
          </a:xfrm>
          <a:prstGeom prst="line">
            <a:avLst/>
          </a:prstGeom>
          <a:ln>
            <a:solidFill>
              <a:srgbClr val="27388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8A7DDB-C07E-4CA1-859F-FC3F2D7E2385}"/>
              </a:ext>
            </a:extLst>
          </p:cNvPr>
          <p:cNvCxnSpPr>
            <a:cxnSpLocks/>
          </p:cNvCxnSpPr>
          <p:nvPr userDrawn="1"/>
        </p:nvCxnSpPr>
        <p:spPr>
          <a:xfrm>
            <a:off x="2933700" y="8391197"/>
            <a:ext cx="0" cy="533478"/>
          </a:xfrm>
          <a:prstGeom prst="line">
            <a:avLst/>
          </a:prstGeom>
          <a:ln>
            <a:solidFill>
              <a:srgbClr val="27388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5651823-725B-461B-9971-EB5DA0D0F167}"/>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r="4136" b="32900"/>
          <a:stretch/>
        </p:blipFill>
        <p:spPr>
          <a:xfrm>
            <a:off x="9237814" y="7890377"/>
            <a:ext cx="1921678" cy="1008793"/>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663" r:id="rId3"/>
    <p:sldLayoutId id="2147483664" r:id="rId4"/>
    <p:sldLayoutId id="2147483665" r:id="rId5"/>
    <p:sldLayoutId id="2147483666" r:id="rId6"/>
    <p:sldLayoutId id="2147483667" r:id="rId7"/>
    <p:sldLayoutId id="2147483696" r:id="rId8"/>
    <p:sldLayoutId id="2147483669" r:id="rId9"/>
    <p:sldLayoutId id="2147483682" r:id="rId10"/>
    <p:sldLayoutId id="2147483734" r:id="rId11"/>
  </p:sldLayoutIdLst>
  <p:hf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4"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D9D19-5EA2-46BE-A51A-A58EF0FE79B8}"/>
              </a:ext>
            </a:extLst>
          </p:cNvPr>
          <p:cNvSpPr>
            <a:spLocks noGrp="1"/>
          </p:cNvSpPr>
          <p:nvPr>
            <p:ph type="title"/>
          </p:nvPr>
        </p:nvSpPr>
        <p:spPr>
          <a:xfrm>
            <a:off x="838200" y="487363"/>
            <a:ext cx="10515600"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1CC15D-0659-406A-BF29-197176379D78}"/>
              </a:ext>
            </a:extLst>
          </p:cNvPr>
          <p:cNvSpPr>
            <a:spLocks noGrp="1"/>
          </p:cNvSpPr>
          <p:nvPr>
            <p:ph type="body" idx="1"/>
          </p:nvPr>
        </p:nvSpPr>
        <p:spPr>
          <a:xfrm>
            <a:off x="838200" y="2433638"/>
            <a:ext cx="10515600"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3DB1C-8CCB-44FE-917F-3BD47E9EDA19}"/>
              </a:ext>
            </a:extLst>
          </p:cNvPr>
          <p:cNvSpPr>
            <a:spLocks noGrp="1"/>
          </p:cNvSpPr>
          <p:nvPr>
            <p:ph type="dt" sz="half" idx="2"/>
          </p:nvPr>
        </p:nvSpPr>
        <p:spPr>
          <a:xfrm>
            <a:off x="838200" y="8475663"/>
            <a:ext cx="2743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595F785-7BAF-49C4-8072-A4E3A6B52993}"/>
              </a:ext>
            </a:extLst>
          </p:cNvPr>
          <p:cNvSpPr>
            <a:spLocks noGrp="1"/>
          </p:cNvSpPr>
          <p:nvPr>
            <p:ph type="ftr" sz="quarter" idx="3"/>
          </p:nvPr>
        </p:nvSpPr>
        <p:spPr>
          <a:xfrm>
            <a:off x="4038600" y="8475663"/>
            <a:ext cx="41148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BB8B66-B21C-483B-AB40-E6AC9A0C1DA0}"/>
              </a:ext>
            </a:extLst>
          </p:cNvPr>
          <p:cNvSpPr>
            <a:spLocks noGrp="1"/>
          </p:cNvSpPr>
          <p:nvPr>
            <p:ph type="sldNum" sz="quarter" idx="4"/>
          </p:nvPr>
        </p:nvSpPr>
        <p:spPr>
          <a:xfrm>
            <a:off x="8610600" y="8475663"/>
            <a:ext cx="2743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84DB6161-21DA-4DE9-92D9-41234A64D07F}" type="slidenum">
              <a:rPr lang="en-US" smtClean="0"/>
              <a:t>‹#›</a:t>
            </a:fld>
            <a:endParaRPr lang="en-US" dirty="0"/>
          </a:p>
        </p:txBody>
      </p:sp>
    </p:spTree>
    <p:extLst>
      <p:ext uri="{BB962C8B-B14F-4D97-AF65-F5344CB8AC3E}">
        <p14:creationId xmlns:p14="http://schemas.microsoft.com/office/powerpoint/2010/main" val="34147298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57CD3-8043-4021-9537-9E9E0DDB0533}"/>
              </a:ext>
            </a:extLst>
          </p:cNvPr>
          <p:cNvSpPr>
            <a:spLocks noGrp="1"/>
          </p:cNvSpPr>
          <p:nvPr>
            <p:ph type="title"/>
          </p:nvPr>
        </p:nvSpPr>
        <p:spPr>
          <a:xfrm>
            <a:off x="838200" y="487363"/>
            <a:ext cx="10515600"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3DAFBA-DB9C-4EC5-94CD-0B8D272D1F29}"/>
              </a:ext>
            </a:extLst>
          </p:cNvPr>
          <p:cNvSpPr>
            <a:spLocks noGrp="1"/>
          </p:cNvSpPr>
          <p:nvPr>
            <p:ph type="body" idx="1"/>
          </p:nvPr>
        </p:nvSpPr>
        <p:spPr>
          <a:xfrm>
            <a:off x="838200" y="2433638"/>
            <a:ext cx="10515600"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14196-525D-40D9-943A-1A07C58A7F52}"/>
              </a:ext>
            </a:extLst>
          </p:cNvPr>
          <p:cNvSpPr>
            <a:spLocks noGrp="1"/>
          </p:cNvSpPr>
          <p:nvPr>
            <p:ph type="dt" sz="half" idx="2"/>
          </p:nvPr>
        </p:nvSpPr>
        <p:spPr>
          <a:xfrm>
            <a:off x="838200" y="8475663"/>
            <a:ext cx="2743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A821823-A97E-49F1-B200-4C18AEA20103}"/>
              </a:ext>
            </a:extLst>
          </p:cNvPr>
          <p:cNvSpPr>
            <a:spLocks noGrp="1"/>
          </p:cNvSpPr>
          <p:nvPr>
            <p:ph type="ftr" sz="quarter" idx="3"/>
          </p:nvPr>
        </p:nvSpPr>
        <p:spPr>
          <a:xfrm>
            <a:off x="4038600" y="8475663"/>
            <a:ext cx="41148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837AA04-213F-4105-96AF-5CEB744A9E87}"/>
              </a:ext>
            </a:extLst>
          </p:cNvPr>
          <p:cNvSpPr>
            <a:spLocks noGrp="1"/>
          </p:cNvSpPr>
          <p:nvPr>
            <p:ph type="sldNum" sz="quarter" idx="4"/>
          </p:nvPr>
        </p:nvSpPr>
        <p:spPr>
          <a:xfrm>
            <a:off x="8610600" y="8475663"/>
            <a:ext cx="2743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DF5C71CE-6F55-42F2-978F-77DDE7EA1A4D}" type="slidenum">
              <a:rPr lang="en-US" smtClean="0"/>
              <a:t>‹#›</a:t>
            </a:fld>
            <a:endParaRPr lang="en-US" dirty="0"/>
          </a:p>
        </p:txBody>
      </p:sp>
    </p:spTree>
    <p:extLst>
      <p:ext uri="{BB962C8B-B14F-4D97-AF65-F5344CB8AC3E}">
        <p14:creationId xmlns:p14="http://schemas.microsoft.com/office/powerpoint/2010/main" val="144447164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3"/>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7"/>
            <a:ext cx="284480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8475137"/>
            <a:ext cx="3860800"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8475137"/>
            <a:ext cx="28448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685784"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6857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8" indent="-214307" algn="l" defTabSz="68578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1"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3"/>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7"/>
            <a:ext cx="284480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8475137"/>
            <a:ext cx="3860800"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8475137"/>
            <a:ext cx="28448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706" r:id="rId1"/>
    <p:sldLayoutId id="2147483672" r:id="rId2"/>
    <p:sldLayoutId id="2147483695"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685784"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6857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8" indent="-214307" algn="l" defTabSz="68578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1"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3"/>
            <a:ext cx="10972800" cy="1524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33726"/>
            <a:ext cx="10972800"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8187574"/>
            <a:ext cx="12192000" cy="97578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a:endParaRPr lang="en-US" sz="2400" dirty="0">
              <a:solidFill>
                <a:prstClr val="white"/>
              </a:solidFill>
            </a:endParaRPr>
          </a:p>
        </p:txBody>
      </p:sp>
      <p:sp>
        <p:nvSpPr>
          <p:cNvPr id="6" name="Slide Number Placeholder 5"/>
          <p:cNvSpPr>
            <a:spLocks noGrp="1"/>
          </p:cNvSpPr>
          <p:nvPr>
            <p:ph type="sldNum" sz="quarter" idx="4"/>
          </p:nvPr>
        </p:nvSpPr>
        <p:spPr>
          <a:xfrm>
            <a:off x="11582400" y="8533644"/>
            <a:ext cx="512840" cy="486833"/>
          </a:xfrm>
          <a:prstGeom prst="rect">
            <a:avLst/>
          </a:prstGeom>
        </p:spPr>
        <p:txBody>
          <a:bodyPr vert="horz" lIns="91440" tIns="45720" rIns="91440" bIns="45720" rtlCol="0" anchor="ctr"/>
          <a:lstStyle>
            <a:lvl1pPr algn="r">
              <a:defRPr sz="1600">
                <a:solidFill>
                  <a:schemeClr val="bg1"/>
                </a:solidFill>
              </a:defRPr>
            </a:lvl1pPr>
          </a:lstStyle>
          <a:p>
            <a:pPr defTabSz="609585"/>
            <a:fld id="{D983F1FA-211D-3044-9E35-958DFBC26156}" type="slidenum">
              <a:rPr lang="en-US" smtClean="0">
                <a:solidFill>
                  <a:prstClr val="white"/>
                </a:solidFill>
              </a:rPr>
              <a:pPr defTabSz="609585"/>
              <a:t>‹#›</a:t>
            </a:fld>
            <a:endParaRPr lang="en-US" dirty="0">
              <a:solidFill>
                <a:prstClr val="white"/>
              </a:solidFill>
            </a:endParaRPr>
          </a:p>
        </p:txBody>
      </p:sp>
      <p:pic>
        <p:nvPicPr>
          <p:cNvPr id="2050" name="Picture 2" descr="department of veterans affairs seal and Choose V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03200" y="8229600"/>
            <a:ext cx="2716744" cy="73152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Text VA U.S. Department of Veterans Affairs and the Department of Veterans Affairs seal"/>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66546" y="8245608"/>
            <a:ext cx="3417455" cy="855611"/>
          </a:xfrm>
          <a:prstGeom prst="rect">
            <a:avLst/>
          </a:prstGeom>
        </p:spPr>
      </p:pic>
      <p:sp>
        <p:nvSpPr>
          <p:cNvPr id="10" name="TextBox 9"/>
          <p:cNvSpPr txBox="1"/>
          <p:nvPr userDrawn="1"/>
        </p:nvSpPr>
        <p:spPr>
          <a:xfrm>
            <a:off x="3962400" y="8448357"/>
            <a:ext cx="3962400" cy="461665"/>
          </a:xfrm>
          <a:prstGeom prst="rect">
            <a:avLst/>
          </a:prstGeom>
          <a:noFill/>
        </p:spPr>
        <p:txBody>
          <a:bodyPr wrap="square" rtlCol="0">
            <a:spAutoFit/>
          </a:bodyPr>
          <a:lstStyle/>
          <a:p>
            <a:pPr algn="ctr"/>
            <a:r>
              <a:rPr lang="en-US" sz="2400" b="1" dirty="0">
                <a:solidFill>
                  <a:srgbClr val="C00000"/>
                </a:solidFill>
              </a:rPr>
              <a:t>FOR VA INTERNAL USE ONLY</a:t>
            </a:r>
          </a:p>
        </p:txBody>
      </p:sp>
    </p:spTree>
    <p:custDataLst>
      <p:tags r:id="rId5"/>
    </p:custDataLst>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Lst>
  <p:hf hdr="0" ftr="0" dt="0"/>
  <p:txStyles>
    <p:titleStyle>
      <a:lvl1pPr algn="ctr" defTabSz="4572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3"/>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726"/>
            <a:ext cx="10972800"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8187574"/>
            <a:ext cx="12192000" cy="97578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a:endParaRPr lang="en-US" sz="2400" dirty="0">
              <a:solidFill>
                <a:prstClr val="white"/>
              </a:solidFill>
            </a:endParaRPr>
          </a:p>
        </p:txBody>
      </p:sp>
      <p:sp>
        <p:nvSpPr>
          <p:cNvPr id="6" name="Slide Number Placeholder 5"/>
          <p:cNvSpPr>
            <a:spLocks noGrp="1"/>
          </p:cNvSpPr>
          <p:nvPr>
            <p:ph type="sldNum" sz="quarter" idx="4"/>
          </p:nvPr>
        </p:nvSpPr>
        <p:spPr>
          <a:xfrm>
            <a:off x="11582400" y="8533644"/>
            <a:ext cx="512840" cy="486833"/>
          </a:xfrm>
          <a:prstGeom prst="rect">
            <a:avLst/>
          </a:prstGeom>
        </p:spPr>
        <p:txBody>
          <a:bodyPr vert="horz" lIns="91440" tIns="45720" rIns="91440" bIns="45720" rtlCol="0" anchor="ctr"/>
          <a:lstStyle>
            <a:lvl1pPr algn="r">
              <a:defRPr sz="1600">
                <a:solidFill>
                  <a:schemeClr val="bg1"/>
                </a:solidFill>
              </a:defRPr>
            </a:lvl1pPr>
          </a:lstStyle>
          <a:p>
            <a:pPr defTabSz="609585"/>
            <a:fld id="{D983F1FA-211D-3044-9E35-958DFBC26156}" type="slidenum">
              <a:rPr lang="en-US" smtClean="0">
                <a:solidFill>
                  <a:prstClr val="white"/>
                </a:solidFill>
              </a:rPr>
              <a:pPr defTabSz="609585"/>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200" y="8229600"/>
            <a:ext cx="2716744" cy="73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6546" y="8245608"/>
            <a:ext cx="3417455" cy="855611"/>
          </a:xfrm>
          <a:prstGeom prst="rect">
            <a:avLst/>
          </a:prstGeom>
        </p:spPr>
      </p:pic>
      <p:sp>
        <p:nvSpPr>
          <p:cNvPr id="10" name="TextBox 9"/>
          <p:cNvSpPr txBox="1"/>
          <p:nvPr userDrawn="1"/>
        </p:nvSpPr>
        <p:spPr>
          <a:xfrm>
            <a:off x="3962400" y="8448357"/>
            <a:ext cx="3962400" cy="461665"/>
          </a:xfrm>
          <a:prstGeom prst="rect">
            <a:avLst/>
          </a:prstGeom>
          <a:noFill/>
        </p:spPr>
        <p:txBody>
          <a:bodyPr wrap="square" rtlCol="0">
            <a:spAutoFit/>
          </a:bodyPr>
          <a:lstStyle/>
          <a:p>
            <a:pPr algn="ctr"/>
            <a:r>
              <a:rPr lang="en-US" sz="2400"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3"/>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729"/>
            <a:ext cx="10972800"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8187577"/>
            <a:ext cx="12192000" cy="97578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algn="ctr" defTabSz="342883"/>
            <a:endParaRPr lang="en-US" sz="1351" dirty="0">
              <a:solidFill>
                <a:prstClr val="white"/>
              </a:solidFill>
            </a:endParaRPr>
          </a:p>
        </p:txBody>
      </p:sp>
      <p:sp>
        <p:nvSpPr>
          <p:cNvPr id="6" name="Slide Number Placeholder 5"/>
          <p:cNvSpPr>
            <a:spLocks noGrp="1"/>
          </p:cNvSpPr>
          <p:nvPr>
            <p:ph type="sldNum" sz="quarter" idx="4"/>
          </p:nvPr>
        </p:nvSpPr>
        <p:spPr>
          <a:xfrm>
            <a:off x="11582404" y="8533646"/>
            <a:ext cx="512841" cy="486833"/>
          </a:xfrm>
          <a:prstGeom prst="rect">
            <a:avLst/>
          </a:prstGeom>
        </p:spPr>
        <p:txBody>
          <a:bodyPr vert="horz" lIns="91440" tIns="45720" rIns="91440" bIns="45720" rtlCol="0" anchor="ctr"/>
          <a:lstStyle>
            <a:lvl1pPr algn="r">
              <a:defRPr sz="900">
                <a:solidFill>
                  <a:schemeClr val="bg1"/>
                </a:solidFill>
              </a:defRPr>
            </a:lvl1pPr>
          </a:lstStyle>
          <a:p>
            <a:pPr defTabSz="342883"/>
            <a:fld id="{D983F1FA-211D-3044-9E35-958DFBC26156}" type="slidenum">
              <a:rPr lang="en-US" smtClean="0">
                <a:solidFill>
                  <a:prstClr val="white"/>
                </a:solidFill>
              </a:rPr>
              <a:pPr defTabSz="342883"/>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204" y="8229600"/>
            <a:ext cx="2716745" cy="73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6546" y="8245609"/>
            <a:ext cx="3417455" cy="855611"/>
          </a:xfrm>
          <a:prstGeom prst="rect">
            <a:avLst/>
          </a:prstGeom>
        </p:spPr>
      </p:pic>
      <p:sp>
        <p:nvSpPr>
          <p:cNvPr id="10" name="TextBox 9"/>
          <p:cNvSpPr txBox="1"/>
          <p:nvPr userDrawn="1"/>
        </p:nvSpPr>
        <p:spPr>
          <a:xfrm>
            <a:off x="3962400" y="8448361"/>
            <a:ext cx="3962400" cy="300210"/>
          </a:xfrm>
          <a:prstGeom prst="rect">
            <a:avLst/>
          </a:prstGeom>
          <a:noFill/>
        </p:spPr>
        <p:txBody>
          <a:bodyPr wrap="square" rtlCol="0">
            <a:spAutoFit/>
          </a:bodyPr>
          <a:lstStyle/>
          <a:p>
            <a:pPr algn="ctr"/>
            <a:r>
              <a:rPr lang="en-US" sz="1351"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defTabSz="257169" rtl="0" eaLnBrk="1" latinLnBrk="0" hangingPunct="1">
        <a:spcBef>
          <a:spcPct val="0"/>
        </a:spcBef>
        <a:buNone/>
        <a:defRPr sz="2475" kern="1200">
          <a:solidFill>
            <a:schemeClr val="tx1"/>
          </a:solidFill>
          <a:latin typeface="+mj-lt"/>
          <a:ea typeface="+mj-ea"/>
          <a:cs typeface="+mj-cs"/>
        </a:defRPr>
      </a:lvl1pPr>
    </p:titleStyle>
    <p:bodyStyle>
      <a:lvl1pPr marL="192877" indent="-192877" algn="l" defTabSz="257169" rtl="0" eaLnBrk="1" latinLnBrk="0" hangingPunct="1">
        <a:spcBef>
          <a:spcPct val="20000"/>
        </a:spcBef>
        <a:buFont typeface="Arial"/>
        <a:buChar char="•"/>
        <a:defRPr sz="1800" kern="1200">
          <a:solidFill>
            <a:schemeClr val="tx1"/>
          </a:solidFill>
          <a:latin typeface="+mn-lt"/>
          <a:ea typeface="+mn-ea"/>
          <a:cs typeface="+mn-cs"/>
        </a:defRPr>
      </a:lvl1pPr>
      <a:lvl2pPr marL="417899" indent="-160730" algn="l" defTabSz="257169" rtl="0" eaLnBrk="1" latinLnBrk="0" hangingPunct="1">
        <a:spcBef>
          <a:spcPct val="20000"/>
        </a:spcBef>
        <a:buFont typeface="Arial"/>
        <a:buChar char="–"/>
        <a:defRPr sz="1575" kern="1200">
          <a:solidFill>
            <a:schemeClr val="tx1"/>
          </a:solidFill>
          <a:latin typeface="+mn-lt"/>
          <a:ea typeface="+mn-ea"/>
          <a:cs typeface="+mn-cs"/>
        </a:defRPr>
      </a:lvl2pPr>
      <a:lvl3pPr marL="642922" indent="-128585" algn="l" defTabSz="257169" rtl="0" eaLnBrk="1" latinLnBrk="0" hangingPunct="1">
        <a:spcBef>
          <a:spcPct val="20000"/>
        </a:spcBef>
        <a:buFont typeface="Arial"/>
        <a:buChar char="•"/>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25F50-5AC9-478C-88A7-DC53DB3860AE}"/>
              </a:ext>
            </a:extLst>
          </p:cNvPr>
          <p:cNvSpPr>
            <a:spLocks noGrp="1"/>
          </p:cNvSpPr>
          <p:nvPr>
            <p:ph type="title"/>
          </p:nvPr>
        </p:nvSpPr>
        <p:spPr/>
        <p:txBody>
          <a:bodyPr>
            <a:normAutofit/>
          </a:bodyPr>
          <a:lstStyle/>
          <a:p>
            <a:r>
              <a:rPr lang="en-US" sz="800" dirty="0">
                <a:solidFill>
                  <a:schemeClr val="tx2">
                    <a:lumMod val="75000"/>
                  </a:schemeClr>
                </a:solidFill>
              </a:rPr>
              <a:t>Women Veterans Journey Map</a:t>
            </a:r>
          </a:p>
        </p:txBody>
      </p:sp>
      <p:pic>
        <p:nvPicPr>
          <p:cNvPr id="6" name="Picture 5" descr="Strategic Program Management Office">
            <a:extLst>
              <a:ext uri="{FF2B5EF4-FFF2-40B4-BE49-F238E27FC236}">
                <a16:creationId xmlns:a16="http://schemas.microsoft.com/office/drawing/2014/main" id="{2DEE80F4-D8A6-4E37-B560-2FB8B38E60D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892987"/>
            <a:ext cx="12185073" cy="4819650"/>
          </a:xfrm>
          <a:prstGeom prst="rect">
            <a:avLst/>
          </a:prstGeom>
        </p:spPr>
      </p:pic>
      <p:sp>
        <p:nvSpPr>
          <p:cNvPr id="4" name="TextBox 3" descr="Women Veterans Journey Map &#10;Final Project Deliverables &#10;">
            <a:extLst>
              <a:ext uri="{FF2B5EF4-FFF2-40B4-BE49-F238E27FC236}">
                <a16:creationId xmlns:a16="http://schemas.microsoft.com/office/drawing/2014/main" id="{A12E9304-99A9-4E0F-BBFE-6B33A63871C8}"/>
              </a:ext>
            </a:extLst>
          </p:cNvPr>
          <p:cNvSpPr txBox="1"/>
          <p:nvPr/>
        </p:nvSpPr>
        <p:spPr>
          <a:xfrm>
            <a:off x="1634836" y="5297138"/>
            <a:ext cx="8915400" cy="830997"/>
          </a:xfrm>
          <a:prstGeom prst="rect">
            <a:avLst/>
          </a:prstGeom>
          <a:noFill/>
        </p:spPr>
        <p:txBody>
          <a:bodyPr wrap="square" lIns="91440" tIns="45720" rIns="91440" bIns="45720" rtlCol="0" anchor="t">
            <a:spAutoFit/>
          </a:bodyPr>
          <a:lstStyle/>
          <a:p>
            <a:pPr lvl="0" algn="ctr" defTabSz="914378"/>
            <a:r>
              <a:rPr lang="en-US" sz="2400" b="1" dirty="0">
                <a:solidFill>
                  <a:srgbClr val="000000"/>
                </a:solidFill>
                <a:latin typeface="Arial" panose="020B0604020202020204" pitchFamily="34" charset="0"/>
                <a:cs typeface="Arial" panose="020B0604020202020204" pitchFamily="34" charset="0"/>
              </a:rPr>
              <a:t>Women Veterans Journey Map </a:t>
            </a:r>
          </a:p>
          <a:p>
            <a:pPr lvl="0" algn="ctr" defTabSz="914378"/>
            <a:r>
              <a:rPr lang="en-US" sz="2400" b="1" dirty="0">
                <a:solidFill>
                  <a:srgbClr val="000000"/>
                </a:solidFill>
                <a:latin typeface="Arial" panose="020B0604020202020204" pitchFamily="34" charset="0"/>
                <a:cs typeface="Arial" panose="020B0604020202020204" pitchFamily="34" charset="0"/>
              </a:rPr>
              <a:t>Final Project Deliverables </a:t>
            </a:r>
            <a:endParaRPr lang="en-US" sz="2400" dirty="0">
              <a:solidFill>
                <a:srgbClr val="000000"/>
              </a:solidFill>
            </a:endParaRPr>
          </a:p>
        </p:txBody>
      </p:sp>
      <p:sp>
        <p:nvSpPr>
          <p:cNvPr id="2" name="TextBox 1" descr="Briefer: Stephen Ellis, Sr. Customer Experience Strategist&#10;Informational Briefing&#10;Date July 7, 2021&#10;">
            <a:extLst>
              <a:ext uri="{FF2B5EF4-FFF2-40B4-BE49-F238E27FC236}">
                <a16:creationId xmlns:a16="http://schemas.microsoft.com/office/drawing/2014/main" id="{0A40695C-8A7E-409B-B5B1-817701522E15}"/>
              </a:ext>
            </a:extLst>
          </p:cNvPr>
          <p:cNvSpPr txBox="1"/>
          <p:nvPr/>
        </p:nvSpPr>
        <p:spPr>
          <a:xfrm>
            <a:off x="6927" y="6990178"/>
            <a:ext cx="11631966" cy="923330"/>
          </a:xfrm>
          <a:prstGeom prst="rect">
            <a:avLst/>
          </a:prstGeom>
          <a:noFill/>
        </p:spPr>
        <p:txBody>
          <a:bodyPr wrap="square" lIns="91440" tIns="45720" rIns="91440" bIns="45720" rtlCol="0" anchor="t">
            <a:spAutoFit/>
          </a:bodyPr>
          <a:lstStyle/>
          <a:p>
            <a:r>
              <a:rPr lang="en-US" b="1" dirty="0">
                <a:latin typeface="Arial"/>
                <a:cs typeface="Segoe UI"/>
              </a:rPr>
              <a:t>Briefer: </a:t>
            </a:r>
            <a:r>
              <a:rPr lang="en-US" b="1" dirty="0">
                <a:latin typeface="Arial" panose="020B0604020202020204" pitchFamily="34" charset="0"/>
                <a:cs typeface="Arial" panose="020B0604020202020204" pitchFamily="34" charset="0"/>
              </a:rPr>
              <a:t>Stephen Ellis, Sr. Customer Experience Strategist</a:t>
            </a:r>
            <a:endParaRPr lang="en-US" dirty="0">
              <a:latin typeface="Arial"/>
              <a:cs typeface="Segoe UI"/>
            </a:endParaRPr>
          </a:p>
          <a:p>
            <a:r>
              <a:rPr lang="en-US" b="1" dirty="0">
                <a:latin typeface="Arial"/>
                <a:cs typeface="Segoe UI"/>
              </a:rPr>
              <a:t>Informational Briefing</a:t>
            </a:r>
            <a:endParaRPr lang="en-US" dirty="0">
              <a:latin typeface="Arial"/>
              <a:cs typeface="Segoe UI"/>
            </a:endParaRPr>
          </a:p>
          <a:p>
            <a:r>
              <a:rPr lang="en-US" b="1" dirty="0">
                <a:latin typeface="Arial"/>
                <a:cs typeface="Segoe UI"/>
              </a:rPr>
              <a:t>Date July 7, 2021</a:t>
            </a:r>
            <a:endParaRPr lang="en-US" dirty="0"/>
          </a:p>
        </p:txBody>
      </p:sp>
      <p:sp>
        <p:nvSpPr>
          <p:cNvPr id="5" name="Slide Number Placeholder 4">
            <a:extLst>
              <a:ext uri="{FF2B5EF4-FFF2-40B4-BE49-F238E27FC236}">
                <a16:creationId xmlns:a16="http://schemas.microsoft.com/office/drawing/2014/main" id="{16A390EA-F0FE-4A04-AEA6-F6555ECBE439}"/>
              </a:ext>
            </a:extLst>
          </p:cNvPr>
          <p:cNvSpPr>
            <a:spLocks noGrp="1"/>
          </p:cNvSpPr>
          <p:nvPr>
            <p:ph type="sldNum" sz="quarter" idx="12"/>
          </p:nvPr>
        </p:nvSpPr>
        <p:spPr/>
        <p:txBody>
          <a:bodyPr/>
          <a:lstStyle/>
          <a:p>
            <a:fld id="{D983F1FA-211D-3044-9E35-958DFBC26156}" type="slidenum">
              <a:rPr lang="en-US" sz="1600" smtClean="0">
                <a:solidFill>
                  <a:prstClr val="white"/>
                </a:solidFill>
                <a:latin typeface="Arial" panose="020B0604020202020204" pitchFamily="34" charset="0"/>
                <a:cs typeface="Arial" panose="020B0604020202020204" pitchFamily="34" charset="0"/>
              </a:rPr>
              <a:pPr/>
              <a:t>1</a:t>
            </a:fld>
            <a:endParaRPr lang="en-US"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74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A6EE2-AF3E-4BD0-AE48-7D119A5F1CF2}"/>
              </a:ext>
            </a:extLst>
          </p:cNvPr>
          <p:cNvSpPr>
            <a:spLocks noGrp="1"/>
          </p:cNvSpPr>
          <p:nvPr>
            <p:ph type="title"/>
          </p:nvPr>
        </p:nvSpPr>
        <p:spPr/>
        <p:txBody>
          <a:bodyPr>
            <a:normAutofit/>
          </a:bodyPr>
          <a:lstStyle/>
          <a:p>
            <a:r>
              <a:rPr lang="en-US" sz="3300" dirty="0">
                <a:latin typeface="Arial" panose="020B0604020202020204" pitchFamily="34" charset="0"/>
                <a:cs typeface="Arial" panose="020B0604020202020204" pitchFamily="34" charset="0"/>
              </a:rPr>
              <a:t>Insights</a:t>
            </a:r>
          </a:p>
        </p:txBody>
      </p:sp>
      <p:sp>
        <p:nvSpPr>
          <p:cNvPr id="2" name="Content Placeholder 1">
            <a:extLst>
              <a:ext uri="{FF2B5EF4-FFF2-40B4-BE49-F238E27FC236}">
                <a16:creationId xmlns:a16="http://schemas.microsoft.com/office/drawing/2014/main" id="{8B5FCD28-102C-4AA7-A5F0-25B57108CCBA}"/>
              </a:ext>
            </a:extLst>
          </p:cNvPr>
          <p:cNvSpPr>
            <a:spLocks noGrp="1"/>
          </p:cNvSpPr>
          <p:nvPr>
            <p:ph idx="1"/>
          </p:nvPr>
        </p:nvSpPr>
        <p:spPr/>
        <p:txBody>
          <a:bodyPr>
            <a:normAutofit fontScale="77500" lnSpcReduction="20000"/>
          </a:bodyPr>
          <a:lstStyle/>
          <a:p>
            <a:pPr marL="457200" indent="-457200">
              <a:buFont typeface="+mj-lt"/>
              <a:buAutoNum type="arabicPeriod"/>
            </a:pPr>
            <a:r>
              <a:rPr lang="en-US" sz="3400" dirty="0">
                <a:latin typeface="Arial" panose="020B0604020202020204" pitchFamily="34" charset="0"/>
                <a:ea typeface="+mj-ea"/>
                <a:cs typeface="Arial" panose="020B0604020202020204" pitchFamily="34" charset="0"/>
              </a:rPr>
              <a:t>Being Overlooked as a Veteran or Personally Not Identifying as Such</a:t>
            </a: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endParaRP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endParaRPr>
          </a:p>
          <a:p>
            <a:pPr marL="457200" indent="-457200">
              <a:buFont typeface="+mj-lt"/>
              <a:buAutoNum type="arabicPeriod"/>
            </a:pPr>
            <a:r>
              <a:rPr lang="en-US" sz="3400" dirty="0">
                <a:latin typeface="Arial" panose="020B0604020202020204" pitchFamily="34" charset="0"/>
                <a:ea typeface="+mj-ea"/>
                <a:cs typeface="Arial" panose="020B0604020202020204" pitchFamily="34" charset="0"/>
              </a:rPr>
              <a:t>Feeling Too Overwhelmed to</a:t>
            </a:r>
            <a:r>
              <a:rPr lang="en-US" sz="3400" dirty="0">
                <a:latin typeface="Arial" panose="020B0604020202020204" pitchFamily="34" charset="0"/>
                <a:ea typeface="+mj-ea"/>
                <a:cs typeface="Arial" panose="020B0604020202020204" pitchFamily="34" charset="0"/>
                <a:sym typeface="Oswald Regular"/>
              </a:rPr>
              <a:t> Find What They Need</a:t>
            </a: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sym typeface="Oswald Regular"/>
            </a:endParaRP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sym typeface="Oswald Regular"/>
            </a:endParaRPr>
          </a:p>
          <a:p>
            <a:pPr marL="457200" indent="-457200">
              <a:buFont typeface="+mj-lt"/>
              <a:buAutoNum type="arabicPeriod"/>
            </a:pPr>
            <a:r>
              <a:rPr lang="en-US" sz="3400" dirty="0">
                <a:latin typeface="Arial" panose="020B0604020202020204" pitchFamily="34" charset="0"/>
                <a:ea typeface="+mj-ea"/>
                <a:cs typeface="Arial" panose="020B0604020202020204" pitchFamily="34" charset="0"/>
              </a:rPr>
              <a:t>Connecting to Others With Similar Backgrounds</a:t>
            </a: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endParaRP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endParaRPr>
          </a:p>
          <a:p>
            <a:pPr marL="457200" indent="-457200">
              <a:buFont typeface="+mj-lt"/>
              <a:buAutoNum type="arabicPeriod"/>
            </a:pPr>
            <a:r>
              <a:rPr lang="en-US" sz="3400" dirty="0">
                <a:latin typeface="Arial" panose="020B0604020202020204" pitchFamily="34" charset="0"/>
                <a:ea typeface="+mj-ea"/>
                <a:cs typeface="Arial" panose="020B0604020202020204" pitchFamily="34" charset="0"/>
              </a:rPr>
              <a:t>Hiding Trauma to Remain Strong</a:t>
            </a: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endParaRPr>
          </a:p>
          <a:p>
            <a:pPr marL="457200" indent="-457200">
              <a:buFont typeface="+mj-lt"/>
              <a:buAutoNum type="arabicPeriod"/>
            </a:pPr>
            <a:endParaRPr lang="en-US" sz="3400" dirty="0">
              <a:latin typeface="Arial" panose="020B0604020202020204" pitchFamily="34" charset="0"/>
              <a:ea typeface="+mj-ea"/>
              <a:cs typeface="Arial" panose="020B0604020202020204" pitchFamily="34" charset="0"/>
            </a:endParaRPr>
          </a:p>
          <a:p>
            <a:pPr marL="457200" indent="-457200">
              <a:buFont typeface="+mj-lt"/>
              <a:buAutoNum type="arabicPeriod"/>
            </a:pPr>
            <a:r>
              <a:rPr lang="en-US" sz="3400" dirty="0">
                <a:latin typeface="Arial" panose="020B0604020202020204" pitchFamily="34" charset="0"/>
                <a:ea typeface="+mj-ea"/>
                <a:cs typeface="Arial" panose="020B0604020202020204" pitchFamily="34" charset="0"/>
              </a:rPr>
              <a:t>Experiencing that the Military and VA are Not Designed for Women</a:t>
            </a:r>
            <a:endParaRPr lang="en-US" sz="3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51A3BB52-FAB8-40D3-934D-00FDFB63EE19}"/>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393540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F5C28-0A77-4B6C-8803-17D4786FE827}"/>
              </a:ext>
            </a:extLst>
          </p:cNvPr>
          <p:cNvSpPr>
            <a:spLocks noGrp="1"/>
          </p:cNvSpPr>
          <p:nvPr>
            <p:ph type="title"/>
          </p:nvPr>
        </p:nvSpPr>
        <p:spPr/>
        <p:txBody>
          <a:bodyPr>
            <a:normAutofit/>
          </a:bodyPr>
          <a:lstStyle/>
          <a:p>
            <a:r>
              <a:rPr lang="en-US" sz="3300" dirty="0">
                <a:latin typeface="Arial" panose="020B0604020202020204" pitchFamily="34" charset="0"/>
                <a:cs typeface="Arial" panose="020B0604020202020204" pitchFamily="34" charset="0"/>
              </a:rPr>
              <a:t>Key Findings</a:t>
            </a:r>
          </a:p>
        </p:txBody>
      </p:sp>
      <p:sp>
        <p:nvSpPr>
          <p:cNvPr id="2" name="Content Placeholder 1">
            <a:extLst>
              <a:ext uri="{FF2B5EF4-FFF2-40B4-BE49-F238E27FC236}">
                <a16:creationId xmlns:a16="http://schemas.microsoft.com/office/drawing/2014/main" id="{EFD47B7C-1C35-4838-889B-7EF9F7884874}"/>
              </a:ext>
            </a:extLst>
          </p:cNvPr>
          <p:cNvSpPr>
            <a:spLocks noGrp="1"/>
          </p:cNvSpPr>
          <p:nvPr>
            <p:ph idx="1"/>
          </p:nvPr>
        </p:nvSpPr>
        <p:spPr/>
        <p:txBody>
          <a:bodyPr>
            <a:normAutofit fontScale="55000" lnSpcReduction="20000"/>
          </a:bodyPr>
          <a:lstStyle/>
          <a:p>
            <a:pPr marL="457200" indent="-457200">
              <a:buFont typeface="+mj-lt"/>
              <a:buAutoNum type="arabicPeriod"/>
            </a:pPr>
            <a:r>
              <a:rPr lang="en-US" sz="4400" dirty="0">
                <a:latin typeface="Arial" panose="020B0604020202020204" pitchFamily="34" charset="0"/>
                <a:cs typeface="Arial" panose="020B0604020202020204" pitchFamily="34" charset="0"/>
              </a:rPr>
              <a:t>Seeing That Veteran Men Are Treated Better Than Women Veterans</a:t>
            </a:r>
          </a:p>
          <a:p>
            <a:pPr marL="457200" indent="-457200">
              <a:buFont typeface="+mj-lt"/>
              <a:buAutoNum type="arabicPeriod"/>
            </a:pPr>
            <a:endParaRPr lang="en-US" sz="4400" dirty="0">
              <a:latin typeface="Arial" panose="020B0604020202020204" pitchFamily="34" charset="0"/>
              <a:cs typeface="Arial" panose="020B0604020202020204" pitchFamily="34" charset="0"/>
            </a:endParaRPr>
          </a:p>
          <a:p>
            <a:pPr marL="457200" indent="-457200">
              <a:buFont typeface="+mj-lt"/>
              <a:buAutoNum type="arabicPeriod"/>
            </a:pPr>
            <a:r>
              <a:rPr lang="en-US" sz="4400" dirty="0">
                <a:latin typeface="Arial" panose="020B0604020202020204" pitchFamily="34" charset="0"/>
                <a:cs typeface="Arial" panose="020B0604020202020204" pitchFamily="34" charset="0"/>
              </a:rPr>
              <a:t>Being a VA Employee Means Being Part of a Veteran Community</a:t>
            </a:r>
          </a:p>
          <a:p>
            <a:pPr marL="457200" indent="-457200">
              <a:buFont typeface="+mj-lt"/>
              <a:buAutoNum type="arabicPeriod"/>
            </a:pPr>
            <a:endParaRPr lang="en-US" sz="4400" dirty="0">
              <a:latin typeface="Arial" panose="020B0604020202020204" pitchFamily="34" charset="0"/>
              <a:cs typeface="Arial" panose="020B0604020202020204" pitchFamily="34" charset="0"/>
            </a:endParaRPr>
          </a:p>
          <a:p>
            <a:pPr marL="457200" indent="-457200">
              <a:buFont typeface="+mj-lt"/>
              <a:buAutoNum type="arabicPeriod"/>
            </a:pPr>
            <a:r>
              <a:rPr lang="en-US" sz="4400" dirty="0">
                <a:latin typeface="Arial" panose="020B0604020202020204" pitchFamily="34" charset="0"/>
                <a:cs typeface="Arial" panose="020B0604020202020204" pitchFamily="34" charset="0"/>
              </a:rPr>
              <a:t>Facing Discrimination Beyond Gender</a:t>
            </a:r>
          </a:p>
          <a:p>
            <a:pPr marL="457200" indent="-457200">
              <a:buFont typeface="+mj-lt"/>
              <a:buAutoNum type="arabicPeriod"/>
            </a:pPr>
            <a:endParaRPr lang="en-US" sz="4400" dirty="0">
              <a:latin typeface="Arial" panose="020B0604020202020204" pitchFamily="34" charset="0"/>
              <a:cs typeface="Arial" panose="020B0604020202020204" pitchFamily="34" charset="0"/>
            </a:endParaRPr>
          </a:p>
          <a:p>
            <a:pPr marL="457200" indent="-457200">
              <a:buFont typeface="+mj-lt"/>
              <a:buAutoNum type="arabicPeriod"/>
            </a:pPr>
            <a:r>
              <a:rPr lang="en-US" sz="4400" dirty="0">
                <a:latin typeface="Arial" panose="020B0604020202020204" pitchFamily="34" charset="0"/>
                <a:cs typeface="Arial" panose="020B0604020202020204" pitchFamily="34" charset="0"/>
              </a:rPr>
              <a:t>Leaning On Family and Veterans Like Themselves</a:t>
            </a:r>
          </a:p>
          <a:p>
            <a:pPr marL="457200" indent="-457200">
              <a:buFont typeface="+mj-lt"/>
              <a:buAutoNum type="arabicPeriod"/>
            </a:pPr>
            <a:endParaRPr lang="en-US" sz="4400" dirty="0">
              <a:latin typeface="Arial" panose="020B0604020202020204" pitchFamily="34" charset="0"/>
              <a:cs typeface="Arial" panose="020B0604020202020204" pitchFamily="34" charset="0"/>
            </a:endParaRPr>
          </a:p>
          <a:p>
            <a:pPr marL="457200" indent="-457200">
              <a:buFont typeface="+mj-lt"/>
              <a:buAutoNum type="arabicPeriod"/>
            </a:pPr>
            <a:r>
              <a:rPr lang="en-US" sz="4400" dirty="0">
                <a:latin typeface="Arial" panose="020B0604020202020204" pitchFamily="34" charset="0"/>
                <a:cs typeface="Arial" panose="020B0604020202020204" pitchFamily="34" charset="0"/>
              </a:rPr>
              <a:t>Needing More Personalized Outreach</a:t>
            </a:r>
          </a:p>
          <a:p>
            <a:pPr marL="457200" indent="-457200">
              <a:buFont typeface="+mj-lt"/>
              <a:buAutoNum type="arabicPeriod"/>
            </a:pPr>
            <a:endParaRPr lang="en-US" sz="4400" dirty="0">
              <a:latin typeface="Arial" panose="020B0604020202020204" pitchFamily="34" charset="0"/>
              <a:cs typeface="Arial" panose="020B0604020202020204" pitchFamily="34" charset="0"/>
            </a:endParaRPr>
          </a:p>
          <a:p>
            <a:pPr marL="457200" indent="-457200">
              <a:buFont typeface="+mj-lt"/>
              <a:buAutoNum type="arabicPeriod"/>
            </a:pPr>
            <a:r>
              <a:rPr lang="en-US" sz="4400" dirty="0">
                <a:latin typeface="Arial" panose="020B0604020202020204" pitchFamily="34" charset="0"/>
                <a:cs typeface="Arial" panose="020B0604020202020204" pitchFamily="34" charset="0"/>
              </a:rPr>
              <a:t>Feeling the Life-Long Effects of MST</a:t>
            </a:r>
          </a:p>
          <a:p>
            <a:pPr marL="457200" indent="-457200">
              <a:buFont typeface="+mj-lt"/>
              <a:buAutoNum type="arabicPeriod"/>
            </a:pPr>
            <a:endParaRPr lang="en-US" sz="4400" dirty="0">
              <a:latin typeface="Arial" panose="020B0604020202020204" pitchFamily="34" charset="0"/>
              <a:cs typeface="Arial" panose="020B0604020202020204" pitchFamily="34" charset="0"/>
            </a:endParaRPr>
          </a:p>
          <a:p>
            <a:pPr marL="457200" indent="-457200">
              <a:buFont typeface="+mj-lt"/>
              <a:buAutoNum type="arabicPeriod"/>
            </a:pPr>
            <a:r>
              <a:rPr lang="en-US" sz="4400" dirty="0">
                <a:latin typeface="Arial" panose="020B0604020202020204" pitchFamily="34" charset="0"/>
                <a:cs typeface="Arial" panose="020B0604020202020204" pitchFamily="34" charset="0"/>
              </a:rPr>
              <a:t>Wanting Non-Traditional Healthcare Services from VA</a:t>
            </a:r>
          </a:p>
          <a:p>
            <a:pPr marL="457200" indent="-457200">
              <a:buFont typeface="+mj-lt"/>
              <a:buAutoNum type="arabicPeriod"/>
            </a:pPr>
            <a:endParaRPr lang="en-US" sz="4400" dirty="0">
              <a:latin typeface="Arial" panose="020B0604020202020204" pitchFamily="34" charset="0"/>
              <a:cs typeface="Arial" panose="020B0604020202020204" pitchFamily="34" charset="0"/>
            </a:endParaRPr>
          </a:p>
          <a:p>
            <a:pPr marL="457200" indent="-457200">
              <a:buFont typeface="+mj-lt"/>
              <a:buAutoNum type="arabicPeriod"/>
            </a:pPr>
            <a:r>
              <a:rPr lang="en-US" sz="4400" dirty="0">
                <a:latin typeface="Arial" panose="020B0604020202020204" pitchFamily="34" charset="0"/>
                <a:cs typeface="Arial" panose="020B0604020202020204" pitchFamily="34" charset="0"/>
              </a:rPr>
              <a:t>Acknowledging That Not All Women Veterans Have a Negative Experience</a:t>
            </a:r>
          </a:p>
          <a:p>
            <a:pPr marL="342882" lvl="1" indent="0">
              <a:buNone/>
            </a:pPr>
            <a:endParaRPr lang="en-US" dirty="0"/>
          </a:p>
        </p:txBody>
      </p:sp>
      <p:sp>
        <p:nvSpPr>
          <p:cNvPr id="3" name="Slide Number Placeholder 2">
            <a:extLst>
              <a:ext uri="{FF2B5EF4-FFF2-40B4-BE49-F238E27FC236}">
                <a16:creationId xmlns:a16="http://schemas.microsoft.com/office/drawing/2014/main" id="{2D1C3F74-A0F4-4392-8555-366B05966F67}"/>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210530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C1FAD-286E-440A-8529-5670B993BA3D}"/>
              </a:ext>
            </a:extLst>
          </p:cNvPr>
          <p:cNvSpPr>
            <a:spLocks noGrp="1"/>
          </p:cNvSpPr>
          <p:nvPr>
            <p:ph type="title"/>
          </p:nvPr>
        </p:nvSpPr>
        <p:spPr/>
        <p:txBody>
          <a:bodyPr>
            <a:normAutofit/>
          </a:bodyPr>
          <a:lstStyle/>
          <a:p>
            <a:r>
              <a:rPr lang="en-US" sz="800" dirty="0">
                <a:solidFill>
                  <a:schemeClr val="tx2">
                    <a:lumMod val="75000"/>
                  </a:schemeClr>
                </a:solidFill>
              </a:rPr>
              <a:t>Questions</a:t>
            </a:r>
          </a:p>
        </p:txBody>
      </p:sp>
      <p:sp>
        <p:nvSpPr>
          <p:cNvPr id="5" name="Content Placeholder 1">
            <a:extLst>
              <a:ext uri="{FF2B5EF4-FFF2-40B4-BE49-F238E27FC236}">
                <a16:creationId xmlns:a16="http://schemas.microsoft.com/office/drawing/2014/main" id="{17730DB0-AB0E-4435-A419-53A4816D8F55}"/>
              </a:ext>
            </a:extLst>
          </p:cNvPr>
          <p:cNvSpPr>
            <a:spLocks noGrp="1"/>
          </p:cNvSpPr>
          <p:nvPr>
            <p:ph idx="1"/>
          </p:nvPr>
        </p:nvSpPr>
        <p:spPr>
          <a:xfrm>
            <a:off x="1981200" y="2309021"/>
            <a:ext cx="8229600" cy="4525963"/>
          </a:xfrm>
        </p:spPr>
        <p:txBody>
          <a:bodyPr/>
          <a:lstStyle/>
          <a:p>
            <a:endParaRPr lang="en-US" dirty="0"/>
          </a:p>
          <a:p>
            <a:endParaRPr lang="en-US" dirty="0"/>
          </a:p>
          <a:p>
            <a:pPr marL="3200320" lvl="7" indent="0">
              <a:buNone/>
            </a:pPr>
            <a:endParaRPr lang="en-US" dirty="0"/>
          </a:p>
          <a:p>
            <a:pPr marL="2285943" lvl="5" indent="0" algn="just">
              <a:buNone/>
            </a:pPr>
            <a:r>
              <a:rPr lang="en-US" sz="5400" b="1" dirty="0">
                <a:latin typeface="Arial" panose="020B0604020202020204" pitchFamily="34" charset="0"/>
                <a:cs typeface="Arial" panose="020B0604020202020204" pitchFamily="34" charset="0"/>
              </a:rPr>
              <a:t>Questions</a:t>
            </a:r>
          </a:p>
        </p:txBody>
      </p:sp>
      <p:sp>
        <p:nvSpPr>
          <p:cNvPr id="3" name="Slide Number Placeholder 2">
            <a:extLst>
              <a:ext uri="{FF2B5EF4-FFF2-40B4-BE49-F238E27FC236}">
                <a16:creationId xmlns:a16="http://schemas.microsoft.com/office/drawing/2014/main" id="{733B3C99-4931-4105-8BE9-BF6C48BB33F0}"/>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1553283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C1FAD-286E-440A-8529-5670B993BA3D}"/>
              </a:ext>
            </a:extLst>
          </p:cNvPr>
          <p:cNvSpPr>
            <a:spLocks noGrp="1"/>
          </p:cNvSpPr>
          <p:nvPr>
            <p:ph type="title"/>
          </p:nvPr>
        </p:nvSpPr>
        <p:spPr/>
        <p:txBody>
          <a:bodyPr>
            <a:normAutofit/>
          </a:bodyPr>
          <a:lstStyle/>
          <a:p>
            <a:r>
              <a:rPr lang="en-US" sz="800" dirty="0">
                <a:solidFill>
                  <a:schemeClr val="tx2">
                    <a:lumMod val="75000"/>
                  </a:schemeClr>
                </a:solidFill>
              </a:rPr>
              <a:t>Backup slides</a:t>
            </a:r>
          </a:p>
        </p:txBody>
      </p:sp>
      <p:sp>
        <p:nvSpPr>
          <p:cNvPr id="5" name="Content Placeholder 1">
            <a:extLst>
              <a:ext uri="{FF2B5EF4-FFF2-40B4-BE49-F238E27FC236}">
                <a16:creationId xmlns:a16="http://schemas.microsoft.com/office/drawing/2014/main" id="{17730DB0-AB0E-4435-A419-53A4816D8F55}"/>
              </a:ext>
            </a:extLst>
          </p:cNvPr>
          <p:cNvSpPr>
            <a:spLocks noGrp="1"/>
          </p:cNvSpPr>
          <p:nvPr>
            <p:ph idx="1"/>
          </p:nvPr>
        </p:nvSpPr>
        <p:spPr>
          <a:xfrm>
            <a:off x="1981200" y="2309021"/>
            <a:ext cx="8229600" cy="4525963"/>
          </a:xfrm>
        </p:spPr>
        <p:txBody>
          <a:bodyPr/>
          <a:lstStyle/>
          <a:p>
            <a:endParaRPr lang="en-US" dirty="0"/>
          </a:p>
          <a:p>
            <a:endParaRPr lang="en-US" dirty="0"/>
          </a:p>
          <a:p>
            <a:pPr marL="3200320" lvl="7" indent="0">
              <a:buNone/>
            </a:pPr>
            <a:endParaRPr lang="en-US" dirty="0"/>
          </a:p>
          <a:p>
            <a:pPr marL="2285943" lvl="5" indent="0" algn="just">
              <a:buNone/>
            </a:pPr>
            <a:r>
              <a:rPr lang="en-US" sz="5400" b="1" dirty="0">
                <a:latin typeface="Arial" panose="020B0604020202020204" pitchFamily="34" charset="0"/>
                <a:cs typeface="Arial" panose="020B0604020202020204" pitchFamily="34" charset="0"/>
              </a:rPr>
              <a:t>Backup Slides</a:t>
            </a:r>
          </a:p>
        </p:txBody>
      </p:sp>
      <p:sp>
        <p:nvSpPr>
          <p:cNvPr id="3" name="Slide Number Placeholder 2">
            <a:extLst>
              <a:ext uri="{FF2B5EF4-FFF2-40B4-BE49-F238E27FC236}">
                <a16:creationId xmlns:a16="http://schemas.microsoft.com/office/drawing/2014/main" id="{733B3C99-4931-4105-8BE9-BF6C48BB33F0}"/>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1686676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descr="Research by numbers">
            <a:extLst>
              <a:ext uri="{FF2B5EF4-FFF2-40B4-BE49-F238E27FC236}">
                <a16:creationId xmlns:a16="http://schemas.microsoft.com/office/drawing/2014/main" id="{8BD4B0A5-7A95-1E4E-9CA3-0C2F2F3C92CD}"/>
              </a:ext>
            </a:extLst>
          </p:cNvPr>
          <p:cNvSpPr>
            <a:spLocks noGrp="1"/>
          </p:cNvSpPr>
          <p:nvPr>
            <p:ph type="title"/>
          </p:nvPr>
        </p:nvSpPr>
        <p:spPr/>
        <p:txBody>
          <a:bodyPr anchor="ctr">
            <a:noAutofit/>
          </a:bodyPr>
          <a:lstStyle/>
          <a:p>
            <a:r>
              <a:rPr lang="en-US" sz="3300" dirty="0">
                <a:latin typeface="Arial" panose="020B0604020202020204" pitchFamily="34" charset="0"/>
                <a:cs typeface="Arial" panose="020B0604020202020204" pitchFamily="34" charset="0"/>
              </a:rPr>
              <a:t>Research</a:t>
            </a:r>
            <a:r>
              <a:rPr lang="en-US" sz="3300" dirty="0">
                <a:latin typeface="Arial" panose="020B0604020202020204" pitchFamily="34" charset="0"/>
                <a:cs typeface="Arial" panose="020B0604020202020204" pitchFamily="34" charset="0"/>
                <a:sym typeface="Oswald Regular"/>
              </a:rPr>
              <a:t> by the Numbers</a:t>
            </a:r>
          </a:p>
        </p:txBody>
      </p:sp>
      <p:sp>
        <p:nvSpPr>
          <p:cNvPr id="31" name="Rectangle 30">
            <a:extLst>
              <a:ext uri="{FF2B5EF4-FFF2-40B4-BE49-F238E27FC236}">
                <a16:creationId xmlns:a16="http://schemas.microsoft.com/office/drawing/2014/main" id="{D2ED4453-C982-41E2-B981-E0654FC30905}"/>
              </a:ext>
              <a:ext uri="{C183D7F6-B498-43B3-948B-1728B52AA6E4}">
                <adec:decorative xmlns:adec="http://schemas.microsoft.com/office/drawing/2017/decorative" val="1"/>
              </a:ext>
            </a:extLst>
          </p:cNvPr>
          <p:cNvSpPr/>
          <p:nvPr/>
        </p:nvSpPr>
        <p:spPr>
          <a:xfrm>
            <a:off x="58674" y="1547273"/>
            <a:ext cx="12133326" cy="2033914"/>
          </a:xfrm>
          <a:prstGeom prst="rect">
            <a:avLst/>
          </a:prstGeom>
          <a:solidFill>
            <a:srgbClr val="093F6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a:latin typeface="Arial" panose="020B0604020202020204" pitchFamily="34" charset="0"/>
              <a:cs typeface="Arial" panose="020B0604020202020204" pitchFamily="34" charset="0"/>
            </a:endParaRPr>
          </a:p>
        </p:txBody>
      </p:sp>
      <p:grpSp>
        <p:nvGrpSpPr>
          <p:cNvPr id="2" name="Group 1" descr="demographic information ">
            <a:extLst>
              <a:ext uri="{FF2B5EF4-FFF2-40B4-BE49-F238E27FC236}">
                <a16:creationId xmlns:a16="http://schemas.microsoft.com/office/drawing/2014/main" id="{8E9A05E8-3019-49E9-A56C-84925A78249C}"/>
              </a:ext>
            </a:extLst>
          </p:cNvPr>
          <p:cNvGrpSpPr/>
          <p:nvPr/>
        </p:nvGrpSpPr>
        <p:grpSpPr>
          <a:xfrm>
            <a:off x="434211" y="1707128"/>
            <a:ext cx="11304491" cy="1619357"/>
            <a:chOff x="586627" y="1695490"/>
            <a:chExt cx="11304491" cy="1619357"/>
          </a:xfrm>
        </p:grpSpPr>
        <p:sp>
          <p:nvSpPr>
            <p:cNvPr id="21" name="Title 1">
              <a:extLst>
                <a:ext uri="{FF2B5EF4-FFF2-40B4-BE49-F238E27FC236}">
                  <a16:creationId xmlns:a16="http://schemas.microsoft.com/office/drawing/2014/main" id="{F204F9F7-5B81-6A4F-BA9D-C7800C6DFC9D}"/>
                </a:ext>
                <a:ext uri="{C183D7F6-B498-43B3-948B-1728B52AA6E4}">
                  <adec:decorative xmlns:adec="http://schemas.microsoft.com/office/drawing/2017/decorative" val="1"/>
                </a:ext>
              </a:extLst>
            </p:cNvPr>
            <p:cNvSpPr txBox="1">
              <a:spLocks/>
            </p:cNvSpPr>
            <p:nvPr/>
          </p:nvSpPr>
          <p:spPr>
            <a:xfrm>
              <a:off x="586627" y="1899538"/>
              <a:ext cx="5189320" cy="13582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dirty="0">
                  <a:solidFill>
                    <a:srgbClr val="9DC3E6"/>
                  </a:solidFill>
                  <a:latin typeface="Arial" panose="020B0604020202020204" pitchFamily="34" charset="0"/>
                  <a:cs typeface="Arial" panose="020B0604020202020204" pitchFamily="34" charset="0"/>
                </a:rPr>
                <a:t>76</a:t>
              </a:r>
              <a:r>
                <a:rPr lang="en-US" b="1" dirty="0">
                  <a:solidFill>
                    <a:srgbClr val="00B0F0"/>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Total Veterans Interviewed</a:t>
              </a:r>
            </a:p>
            <a:p>
              <a:r>
                <a:rPr lang="en-US" b="1" dirty="0">
                  <a:solidFill>
                    <a:srgbClr val="9DC3E6"/>
                  </a:solidFill>
                  <a:latin typeface="Arial" panose="020B0604020202020204" pitchFamily="34" charset="0"/>
                  <a:cs typeface="Arial" panose="020B0604020202020204" pitchFamily="34" charset="0"/>
                </a:rPr>
                <a:t>60</a:t>
              </a:r>
              <a:r>
                <a:rPr lang="en-US" b="1" dirty="0">
                  <a:solidFill>
                    <a:srgbClr val="00B0F0"/>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Total 1-Hour Interviews</a:t>
              </a:r>
            </a:p>
            <a:p>
              <a:r>
                <a:rPr lang="en-US" b="1" dirty="0">
                  <a:solidFill>
                    <a:srgbClr val="9DC3E6"/>
                  </a:solidFill>
                  <a:latin typeface="Arial" panose="020B0604020202020204" pitchFamily="34" charset="0"/>
                  <a:cs typeface="Arial" panose="020B0604020202020204" pitchFamily="34" charset="0"/>
                </a:rPr>
                <a:t>16 </a:t>
              </a:r>
              <a:r>
                <a:rPr lang="en-US" sz="2800" dirty="0">
                  <a:solidFill>
                    <a:schemeClr val="bg1"/>
                  </a:solidFill>
                  <a:latin typeface="Arial" panose="020B0604020202020204" pitchFamily="34" charset="0"/>
                  <a:cs typeface="Arial" panose="020B0604020202020204" pitchFamily="34" charset="0"/>
                </a:rPr>
                <a:t>Total 15-Minute Interviews</a:t>
              </a:r>
              <a:endParaRPr lang="en-US" dirty="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0EFC766D-5E57-F349-87A1-3F0DC31A03C9}"/>
                </a:ext>
                <a:ext uri="{C183D7F6-B498-43B3-948B-1728B52AA6E4}">
                  <adec:decorative xmlns:adec="http://schemas.microsoft.com/office/drawing/2017/decorative" val="1"/>
                </a:ext>
              </a:extLst>
            </p:cNvPr>
            <p:cNvSpPr txBox="1">
              <a:spLocks/>
            </p:cNvSpPr>
            <p:nvPr/>
          </p:nvSpPr>
          <p:spPr>
            <a:xfrm>
              <a:off x="6140205" y="1695490"/>
              <a:ext cx="5750913" cy="73102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b="1" dirty="0">
                  <a:solidFill>
                    <a:srgbClr val="9DC3E6"/>
                  </a:solidFill>
                  <a:latin typeface="Arial" panose="020B0604020202020204" pitchFamily="34" charset="0"/>
                  <a:cs typeface="Arial" panose="020B0604020202020204" pitchFamily="34" charset="0"/>
                </a:rPr>
                <a:t>36</a:t>
              </a:r>
              <a:r>
                <a:rPr lang="en-US" sz="1600" b="1" dirty="0">
                  <a:solidFill>
                    <a:srgbClr val="00B0F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1-Hour Interviews with women Veterans </a:t>
              </a:r>
            </a:p>
            <a:p>
              <a:r>
                <a:rPr lang="en-US" sz="1600" b="1" dirty="0">
                  <a:solidFill>
                    <a:srgbClr val="9DC3E6"/>
                  </a:solidFill>
                  <a:latin typeface="Arial" panose="020B0604020202020204" pitchFamily="34" charset="0"/>
                  <a:cs typeface="Arial" panose="020B0604020202020204" pitchFamily="34" charset="0"/>
                </a:rPr>
                <a:t>14</a:t>
              </a:r>
              <a:r>
                <a:rPr lang="en-US" sz="1600" b="1" dirty="0">
                  <a:solidFill>
                    <a:srgbClr val="00B0F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1-Hour Interviews with women Veteran VA Employees</a:t>
              </a:r>
            </a:p>
            <a:p>
              <a:r>
                <a:rPr lang="en-US" sz="1600" b="1" dirty="0">
                  <a:solidFill>
                    <a:srgbClr val="9DC3E6"/>
                  </a:solidFill>
                  <a:latin typeface="Arial" panose="020B0604020202020204" pitchFamily="34" charset="0"/>
                  <a:cs typeface="Arial" panose="020B0604020202020204" pitchFamily="34" charset="0"/>
                </a:rPr>
                <a:t>14</a:t>
              </a:r>
              <a:r>
                <a:rPr lang="en-US" sz="1600" b="1" dirty="0">
                  <a:solidFill>
                    <a:srgbClr val="00B0F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15-Minute Interviews with women Veteran VA Employees</a:t>
              </a:r>
            </a:p>
            <a:p>
              <a:endParaRPr lang="en-US" sz="2400" dirty="0">
                <a:solidFill>
                  <a:schemeClr val="bg1"/>
                </a:solidFill>
                <a:latin typeface="Arial" panose="020B0604020202020204" pitchFamily="34" charset="0"/>
                <a:cs typeface="Arial" panose="020B0604020202020204" pitchFamily="34" charset="0"/>
              </a:endParaRPr>
            </a:p>
          </p:txBody>
        </p:sp>
        <p:sp>
          <p:nvSpPr>
            <p:cNvPr id="14" name="Title 1" descr="1-Hour Interviews with male Veterans&#10;5   1-Hour Interviews with male Veterans VA Employees&#10;2   15-Minute Interviews with male Veterans VA Employees&#10;&#10;">
              <a:extLst>
                <a:ext uri="{FF2B5EF4-FFF2-40B4-BE49-F238E27FC236}">
                  <a16:creationId xmlns:a16="http://schemas.microsoft.com/office/drawing/2014/main" id="{67139F88-CB8E-4FED-838C-3688C73BB03A}"/>
                </a:ext>
              </a:extLst>
            </p:cNvPr>
            <p:cNvSpPr txBox="1">
              <a:spLocks/>
            </p:cNvSpPr>
            <p:nvPr/>
          </p:nvSpPr>
          <p:spPr>
            <a:xfrm>
              <a:off x="6110868" y="2583824"/>
              <a:ext cx="5750913" cy="7310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b="1" dirty="0">
                  <a:solidFill>
                    <a:srgbClr val="9DC3E6"/>
                  </a:solidFill>
                  <a:latin typeface="Arial" panose="020B0604020202020204" pitchFamily="34" charset="0"/>
                  <a:cs typeface="Arial" panose="020B0604020202020204" pitchFamily="34" charset="0"/>
                </a:rPr>
                <a:t>5</a:t>
              </a:r>
              <a:r>
                <a:rPr lang="en-US" sz="1600" b="1" dirty="0">
                  <a:solidFill>
                    <a:srgbClr val="00B0F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1-Hour Interviews with male Veterans</a:t>
              </a:r>
            </a:p>
            <a:p>
              <a:r>
                <a:rPr lang="en-US" sz="1600" b="1" dirty="0">
                  <a:solidFill>
                    <a:srgbClr val="9DC3E6"/>
                  </a:solidFill>
                  <a:latin typeface="Arial" panose="020B0604020202020204" pitchFamily="34" charset="0"/>
                  <a:cs typeface="Arial" panose="020B0604020202020204" pitchFamily="34" charset="0"/>
                </a:rPr>
                <a:t>5  </a:t>
              </a:r>
              <a:r>
                <a:rPr lang="en-US" sz="1600" b="1" dirty="0">
                  <a:solidFill>
                    <a:srgbClr val="00B0F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1-Hour Interviews with male Veterans VA Employees</a:t>
              </a:r>
            </a:p>
            <a:p>
              <a:r>
                <a:rPr lang="en-US" sz="1600" b="1" dirty="0">
                  <a:solidFill>
                    <a:srgbClr val="9DC3E6"/>
                  </a:solidFill>
                  <a:latin typeface="Arial" panose="020B0604020202020204" pitchFamily="34" charset="0"/>
                  <a:cs typeface="Arial" panose="020B0604020202020204" pitchFamily="34" charset="0"/>
                </a:rPr>
                <a:t>2</a:t>
              </a:r>
              <a:r>
                <a:rPr lang="en-US" sz="1600" b="1" dirty="0">
                  <a:solidFill>
                    <a:srgbClr val="00B0F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15-Minute Interviews with male Veterans VA Employees</a:t>
              </a:r>
            </a:p>
            <a:p>
              <a:endParaRPr lang="en-US" sz="16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grpSp>
      <p:sp>
        <p:nvSpPr>
          <p:cNvPr id="13" name="Content Placeholder 3">
            <a:extLst>
              <a:ext uri="{FF2B5EF4-FFF2-40B4-BE49-F238E27FC236}">
                <a16:creationId xmlns:a16="http://schemas.microsoft.com/office/drawing/2014/main" id="{6775AED6-ED30-4999-B21A-2F96B4B5012A}"/>
              </a:ext>
            </a:extLst>
          </p:cNvPr>
          <p:cNvSpPr txBox="1">
            <a:spLocks/>
          </p:cNvSpPr>
          <p:nvPr/>
        </p:nvSpPr>
        <p:spPr>
          <a:xfrm>
            <a:off x="474914" y="3847522"/>
            <a:ext cx="8275049" cy="56132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400" b="1" dirty="0">
                <a:solidFill>
                  <a:srgbClr val="083F6B"/>
                </a:solidFill>
                <a:latin typeface="Arial" panose="020B0604020202020204" pitchFamily="34" charset="0"/>
                <a:cs typeface="Arial" panose="020B0604020202020204" pitchFamily="34" charset="0"/>
              </a:rPr>
              <a:t>Veteran Demographics</a:t>
            </a:r>
            <a:br>
              <a:rPr lang="en-US" sz="28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*Not all Veterans who were interviewed opted to answer the demographic questionnaire.</a:t>
            </a:r>
          </a:p>
        </p:txBody>
      </p:sp>
      <p:graphicFrame>
        <p:nvGraphicFramePr>
          <p:cNvPr id="5" name="Table 4" descr="Veteran Demographics">
            <a:extLst>
              <a:ext uri="{FF2B5EF4-FFF2-40B4-BE49-F238E27FC236}">
                <a16:creationId xmlns:a16="http://schemas.microsoft.com/office/drawing/2014/main" id="{470F1856-D4CF-4DE7-B0EC-9A6B743EED0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42358901"/>
              </p:ext>
            </p:extLst>
          </p:nvPr>
        </p:nvGraphicFramePr>
        <p:xfrm>
          <a:off x="434211" y="4623260"/>
          <a:ext cx="11323578" cy="2679975"/>
        </p:xfrm>
        <a:graphic>
          <a:graphicData uri="http://schemas.openxmlformats.org/drawingml/2006/table">
            <a:tbl>
              <a:tblPr firstRow="1" bandRow="1">
                <a:tableStyleId>{5C22544A-7EE6-4342-B048-85BDC9FD1C3A}</a:tableStyleId>
              </a:tblPr>
              <a:tblGrid>
                <a:gridCol w="1897811">
                  <a:extLst>
                    <a:ext uri="{9D8B030D-6E8A-4147-A177-3AD203B41FA5}">
                      <a16:colId xmlns:a16="http://schemas.microsoft.com/office/drawing/2014/main" val="2175110915"/>
                    </a:ext>
                  </a:extLst>
                </a:gridCol>
                <a:gridCol w="1066185">
                  <a:extLst>
                    <a:ext uri="{9D8B030D-6E8A-4147-A177-3AD203B41FA5}">
                      <a16:colId xmlns:a16="http://schemas.microsoft.com/office/drawing/2014/main" val="2309879810"/>
                    </a:ext>
                  </a:extLst>
                </a:gridCol>
                <a:gridCol w="1184393">
                  <a:extLst>
                    <a:ext uri="{9D8B030D-6E8A-4147-A177-3AD203B41FA5}">
                      <a16:colId xmlns:a16="http://schemas.microsoft.com/office/drawing/2014/main" val="332444876"/>
                    </a:ext>
                  </a:extLst>
                </a:gridCol>
                <a:gridCol w="2256183">
                  <a:extLst>
                    <a:ext uri="{9D8B030D-6E8A-4147-A177-3AD203B41FA5}">
                      <a16:colId xmlns:a16="http://schemas.microsoft.com/office/drawing/2014/main" val="2740198970"/>
                    </a:ext>
                  </a:extLst>
                </a:gridCol>
                <a:gridCol w="2017643">
                  <a:extLst>
                    <a:ext uri="{9D8B030D-6E8A-4147-A177-3AD203B41FA5}">
                      <a16:colId xmlns:a16="http://schemas.microsoft.com/office/drawing/2014/main" val="2891988650"/>
                    </a:ext>
                  </a:extLst>
                </a:gridCol>
                <a:gridCol w="1053548">
                  <a:extLst>
                    <a:ext uri="{9D8B030D-6E8A-4147-A177-3AD203B41FA5}">
                      <a16:colId xmlns:a16="http://schemas.microsoft.com/office/drawing/2014/main" val="793358125"/>
                    </a:ext>
                  </a:extLst>
                </a:gridCol>
                <a:gridCol w="1847815">
                  <a:extLst>
                    <a:ext uri="{9D8B030D-6E8A-4147-A177-3AD203B41FA5}">
                      <a16:colId xmlns:a16="http://schemas.microsoft.com/office/drawing/2014/main" val="1021620247"/>
                    </a:ext>
                  </a:extLst>
                </a:gridCol>
              </a:tblGrid>
              <a:tr h="0">
                <a:tc>
                  <a:txBody>
                    <a:bodyPr/>
                    <a:lstStyle/>
                    <a:p>
                      <a:pPr lvl="0" algn="l" fontAlgn="base"/>
                      <a:r>
                        <a:rPr lang="en-US" sz="1400" dirty="0">
                          <a:solidFill>
                            <a:srgbClr val="083F6B"/>
                          </a:solidFill>
                          <a:effectLst/>
                          <a:latin typeface="Arial" panose="020B0604020202020204" pitchFamily="34" charset="0"/>
                          <a:cs typeface="Arial" panose="020B0604020202020204" pitchFamily="34" charset="0"/>
                        </a:rPr>
                        <a:t>Branch</a:t>
                      </a: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US" sz="1400">
                          <a:solidFill>
                            <a:srgbClr val="083F6B"/>
                          </a:solidFill>
                          <a:effectLst/>
                          <a:latin typeface="Arial" panose="020B0604020202020204" pitchFamily="34" charset="0"/>
                          <a:cs typeface="Arial" panose="020B0604020202020204" pitchFamily="34" charset="0"/>
                        </a:rPr>
                        <a:t>Gender​</a:t>
                      </a:r>
                      <a:endParaRPr lang="en-US" b="1" i="0">
                        <a:solidFill>
                          <a:srgbClr val="083F6B"/>
                        </a:solidFill>
                        <a:effectLst/>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US" sz="1400" dirty="0">
                          <a:solidFill>
                            <a:srgbClr val="083F6B"/>
                          </a:solidFill>
                          <a:effectLst/>
                          <a:latin typeface="Arial" panose="020B0604020202020204" pitchFamily="34" charset="0"/>
                          <a:cs typeface="Arial" panose="020B0604020202020204" pitchFamily="34" charset="0"/>
                        </a:rPr>
                        <a:t>Age​</a:t>
                      </a:r>
                      <a:endParaRPr lang="en-US" b="1" i="0" dirty="0">
                        <a:solidFill>
                          <a:srgbClr val="083F6B"/>
                        </a:solidFill>
                        <a:effectLst/>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US" sz="1400">
                          <a:solidFill>
                            <a:srgbClr val="083F6B"/>
                          </a:solidFill>
                          <a:effectLst/>
                          <a:latin typeface="Arial" panose="020B0604020202020204" pitchFamily="34" charset="0"/>
                          <a:cs typeface="Arial" panose="020B0604020202020204" pitchFamily="34" charset="0"/>
                        </a:rPr>
                        <a:t>Race and Ethnicity​</a:t>
                      </a:r>
                      <a:endParaRPr lang="en-US" b="1" i="0">
                        <a:solidFill>
                          <a:srgbClr val="083F6B"/>
                        </a:solidFill>
                        <a:effectLst/>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US" sz="1400">
                          <a:solidFill>
                            <a:srgbClr val="083F6B"/>
                          </a:solidFill>
                          <a:effectLst/>
                          <a:latin typeface="Arial" panose="020B0604020202020204" pitchFamily="34" charset="0"/>
                          <a:cs typeface="Arial" panose="020B0604020202020204" pitchFamily="34" charset="0"/>
                        </a:rPr>
                        <a:t>Employment Status</a:t>
                      </a:r>
                      <a:endParaRPr lang="en-US" b="1" i="0">
                        <a:solidFill>
                          <a:srgbClr val="083F6B"/>
                        </a:solidFill>
                        <a:effectLst/>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a:solidFill>
                            <a:srgbClr val="083F6B"/>
                          </a:solidFill>
                          <a:effectLst/>
                          <a:latin typeface="Arial" panose="020B0604020202020204" pitchFamily="34" charset="0"/>
                          <a:cs typeface="Arial" panose="020B0604020202020204" pitchFamily="34" charset="0"/>
                        </a:rPr>
                        <a:t>“Benefit” Utilization</a:t>
                      </a: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US" sz="1400" dirty="0">
                          <a:solidFill>
                            <a:srgbClr val="083F6B"/>
                          </a:solidFill>
                          <a:effectLst/>
                          <a:latin typeface="Arial" panose="020B0604020202020204" pitchFamily="34" charset="0"/>
                          <a:cs typeface="Arial" panose="020B0604020202020204" pitchFamily="34" charset="0"/>
                        </a:rPr>
                        <a:t>Final Exit from Service</a:t>
                      </a: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1771439"/>
                  </a:ext>
                </a:extLst>
              </a:tr>
              <a:tr h="2161815">
                <a:tc>
                  <a:txBody>
                    <a:bodyPr/>
                    <a:lstStyle/>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effectLst/>
                          <a:latin typeface="Arial" panose="020B0604020202020204" pitchFamily="34" charset="0"/>
                          <a:cs typeface="Arial" panose="020B0604020202020204" pitchFamily="34" charset="0"/>
                        </a:rPr>
                        <a:t>Army: 32</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effectLst/>
                          <a:latin typeface="Arial" panose="020B0604020202020204" pitchFamily="34" charset="0"/>
                          <a:cs typeface="Arial" panose="020B0604020202020204" pitchFamily="34" charset="0"/>
                        </a:rPr>
                        <a:t>Navy: 12</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effectLst/>
                          <a:latin typeface="Arial" panose="020B0604020202020204" pitchFamily="34" charset="0"/>
                          <a:cs typeface="Arial" panose="020B0604020202020204" pitchFamily="34" charset="0"/>
                        </a:rPr>
                        <a:t>Air Force: 28</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effectLst/>
                          <a:latin typeface="Arial" panose="020B0604020202020204" pitchFamily="34" charset="0"/>
                          <a:cs typeface="Arial" panose="020B0604020202020204" pitchFamily="34" charset="0"/>
                        </a:rPr>
                        <a:t>Coast Guard: 1</a:t>
                      </a:r>
                    </a:p>
                    <a:p>
                      <a:pPr marL="17145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effectLst/>
                          <a:latin typeface="Arial" panose="020B0604020202020204" pitchFamily="34" charset="0"/>
                          <a:cs typeface="Arial" panose="020B0604020202020204" pitchFamily="34" charset="0"/>
                        </a:rPr>
                        <a:t>Army, National Guard: 1</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effectLst/>
                          <a:latin typeface="Arial" panose="020B0604020202020204" pitchFamily="34" charset="0"/>
                          <a:cs typeface="Arial" panose="020B0604020202020204" pitchFamily="34" charset="0"/>
                        </a:rPr>
                        <a:t>Army, Navy Reserve: 1</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lgn="l" defTabSz="914400" rtl="0" eaLnBrk="1" fontAlgn="base" latinLnBrk="0" hangingPunct="1">
                        <a:lnSpc>
                          <a:spcPct val="100000"/>
                        </a:lnSpc>
                        <a:spcBef>
                          <a:spcPts val="0"/>
                        </a:spcBef>
                        <a:spcAft>
                          <a:spcPts val="0"/>
                        </a:spcAft>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Female: 64​</a:t>
                      </a:r>
                    </a:p>
                    <a:p>
                      <a:pPr marL="171450" lvl="0" indent="-171450" algn="l" rtl="0" eaLnBrk="1" fontAlgn="base" latinLnBrk="0" hangingPunct="1">
                        <a:lnSpc>
                          <a:spcPct val="100000"/>
                        </a:lnSpc>
                        <a:spcBef>
                          <a:spcPts val="0"/>
                        </a:spcBef>
                        <a:spcAft>
                          <a:spcPts val="0"/>
                        </a:spcAft>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Male​: 12</a:t>
                      </a:r>
                    </a:p>
                    <a:p>
                      <a:pPr algn="l" fontAlgn="base"/>
                      <a:r>
                        <a:rPr lang="en-US" sz="1400" dirty="0">
                          <a:solidFill>
                            <a:schemeClr val="tx1"/>
                          </a:solidFill>
                          <a:effectLst/>
                          <a:latin typeface="Arial" panose="020B0604020202020204" pitchFamily="34" charset="0"/>
                          <a:cs typeface="Arial" panose="020B0604020202020204" pitchFamily="34" charset="0"/>
                        </a:rPr>
                        <a:t>​</a:t>
                      </a:r>
                      <a:endParaRPr lang="en-US" b="0" i="0" dirty="0">
                        <a:solidFill>
                          <a:schemeClr val="tx1"/>
                        </a:solidFill>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lgn="l" rtl="0" eaLnBrk="1" fontAlgn="base" latinLnBrk="0" hangingPunct="1">
                        <a:lnSpc>
                          <a:spcPct val="100000"/>
                        </a:lnSpc>
                        <a:spcBef>
                          <a:spcPts val="0"/>
                        </a:spcBef>
                        <a:spcAft>
                          <a:spcPts val="0"/>
                        </a:spcAft>
                        <a:buFont typeface="Arial" panose="020B0604020202020204" pitchFamily="34" charset="0"/>
                        <a:buChar char="•"/>
                      </a:pPr>
                      <a:r>
                        <a:rPr lang="en-US" sz="1200" b="0" i="0" u="none" strike="noStrike" kern="1200" noProof="0">
                          <a:solidFill>
                            <a:schemeClr val="tx1"/>
                          </a:solidFill>
                          <a:effectLst/>
                          <a:latin typeface="Arial" panose="020B0604020202020204" pitchFamily="34" charset="0"/>
                          <a:ea typeface="+mn-ea"/>
                          <a:cs typeface="Arial" panose="020B0604020202020204" pitchFamily="34" charset="0"/>
                        </a:rPr>
                        <a:t>20-39 years old: 22</a:t>
                      </a:r>
                      <a:endParaRPr lang="en-US">
                        <a:solidFill>
                          <a:schemeClr val="tx1"/>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kern="1200" noProof="0">
                          <a:solidFill>
                            <a:schemeClr val="tx1"/>
                          </a:solidFill>
                          <a:effectLst/>
                          <a:latin typeface="Arial" panose="020B0604020202020204" pitchFamily="34" charset="0"/>
                          <a:ea typeface="+mn-ea"/>
                          <a:cs typeface="Arial" panose="020B0604020202020204" pitchFamily="34" charset="0"/>
                        </a:rPr>
                        <a:t>40-49 years old: 25</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kern="1200" noProof="0">
                          <a:solidFill>
                            <a:schemeClr val="tx1"/>
                          </a:solidFill>
                          <a:effectLst/>
                          <a:latin typeface="Arial" panose="020B0604020202020204" pitchFamily="34" charset="0"/>
                          <a:ea typeface="+mn-ea"/>
                          <a:cs typeface="Arial" panose="020B0604020202020204" pitchFamily="34" charset="0"/>
                        </a:rPr>
                        <a:t>50-59 years old: 18</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kern="1200" noProof="0">
                          <a:solidFill>
                            <a:schemeClr val="tx1"/>
                          </a:solidFill>
                          <a:effectLst/>
                          <a:latin typeface="Arial" panose="020B0604020202020204" pitchFamily="34" charset="0"/>
                          <a:ea typeface="+mn-ea"/>
                          <a:cs typeface="Arial" panose="020B0604020202020204" pitchFamily="34" charset="0"/>
                        </a:rPr>
                        <a:t>60+ years old: 9</a:t>
                      </a:r>
                    </a:p>
                    <a:p>
                      <a:pPr marL="285750" lvl="0" indent="-285750" algn="l">
                        <a:lnSpc>
                          <a:spcPct val="100000"/>
                        </a:lnSpc>
                        <a:spcBef>
                          <a:spcPts val="0"/>
                        </a:spcBef>
                        <a:spcAft>
                          <a:spcPts val="0"/>
                        </a:spcAft>
                        <a:buFont typeface="Symbol"/>
                        <a:buChar char="•"/>
                      </a:pPr>
                      <a:endParaRPr lang="en-US" sz="800" b="0" i="0" u="none" strike="noStrike" noProof="0">
                        <a:solidFill>
                          <a:schemeClr val="tx1"/>
                        </a:solidFill>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Caucasian: 47</a:t>
                      </a:r>
                    </a:p>
                    <a:p>
                      <a:pPr marL="17145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Black or African American: 16</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Biracial: 3</a:t>
                      </a:r>
                    </a:p>
                    <a:p>
                      <a:pPr marL="17145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Native American: 1</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Pacific </a:t>
                      </a:r>
                      <a:r>
                        <a:rPr lang="en-US" sz="1200" b="0" i="0" u="none" strike="noStrike" kern="1200" noProof="0" dirty="0" err="1">
                          <a:solidFill>
                            <a:schemeClr val="tx1"/>
                          </a:solidFill>
                          <a:effectLst/>
                          <a:latin typeface="Arial" panose="020B0604020202020204" pitchFamily="34" charset="0"/>
                          <a:ea typeface="+mn-ea"/>
                          <a:cs typeface="Arial" panose="020B0604020202020204" pitchFamily="34" charset="0"/>
                        </a:rPr>
                        <a:t>Islaer</a:t>
                      </a: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 1</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Asian: 2</a:t>
                      </a:r>
                    </a:p>
                    <a:p>
                      <a:pPr marL="17145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Veterans identified as Hispanic/Latinx: 7</a:t>
                      </a:r>
                    </a:p>
                    <a:p>
                      <a:pPr lvl="0" algn="l">
                        <a:buNone/>
                      </a:pPr>
                      <a:endParaRPr lang="en-US" sz="1400" dirty="0">
                        <a:solidFill>
                          <a:schemeClr val="tx1"/>
                        </a:solidFill>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Employed: 54</a:t>
                      </a:r>
                      <a:endParaRPr lang="en-US" dirty="0">
                        <a:solidFill>
                          <a:schemeClr val="tx1"/>
                        </a:solidFill>
                        <a:latin typeface="Arial" panose="020B0604020202020204" pitchFamily="34" charset="0"/>
                        <a:cs typeface="Arial" panose="020B0604020202020204" pitchFamily="34" charset="0"/>
                      </a:endParaRP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Unemployed/Retired: 15</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Active Duty: 2</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Part-Time/Semi-Retired: 3</a:t>
                      </a:r>
                    </a:p>
                    <a:p>
                      <a:pPr algn="l" fontAlgn="base"/>
                      <a:r>
                        <a:rPr lang="en-US" sz="1400" kern="1200" dirty="0">
                          <a:solidFill>
                            <a:schemeClr val="tx1"/>
                          </a:solidFill>
                          <a:effectLst/>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kern="1200" noProof="0">
                          <a:solidFill>
                            <a:schemeClr val="tx1"/>
                          </a:solidFill>
                          <a:effectLst/>
                          <a:latin typeface="Arial" panose="020B0604020202020204" pitchFamily="34" charset="0"/>
                          <a:ea typeface="+mn-ea"/>
                          <a:cs typeface="Arial" panose="020B0604020202020204" pitchFamily="34" charset="0"/>
                        </a:rPr>
                        <a:t>Yes: 64</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a:solidFill>
                            <a:schemeClr val="tx1"/>
                          </a:solidFill>
                          <a:effectLst/>
                          <a:latin typeface="Arial" panose="020B0604020202020204" pitchFamily="34" charset="0"/>
                          <a:ea typeface="+mn-ea"/>
                          <a:cs typeface="Arial" panose="020B0604020202020204" pitchFamily="34" charset="0"/>
                        </a:rPr>
                        <a:t>No: 2</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a:solidFill>
                            <a:schemeClr val="tx1"/>
                          </a:solidFill>
                          <a:effectLst/>
                          <a:latin typeface="Arial" panose="020B0604020202020204" pitchFamily="34" charset="0"/>
                          <a:ea typeface="+mn-ea"/>
                          <a:cs typeface="Arial" panose="020B0604020202020204" pitchFamily="34" charset="0"/>
                        </a:rPr>
                        <a:t>Tried: 1</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rtl="0" eaLnBrk="1" latinLnBrk="0" hangingPunct="1">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1980s: 2</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1990s: 15</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2000s: 18</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2010s: 33</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2020s: 2</a:t>
                      </a:r>
                    </a:p>
                    <a:p>
                      <a:pPr marL="171450" marR="0" lvl="0" indent="-171450" algn="l">
                        <a:lnSpc>
                          <a:spcPct val="100000"/>
                        </a:lnSpc>
                        <a:spcBef>
                          <a:spcPts val="0"/>
                        </a:spcBef>
                        <a:spcAft>
                          <a:spcPts val="0"/>
                        </a:spcAft>
                        <a:buFont typeface="Arial" panose="020B0604020202020204" pitchFamily="34" charset="0"/>
                        <a:buChar char="•"/>
                      </a:pP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Still in Reserves: 2</a:t>
                      </a:r>
                    </a:p>
                    <a:p>
                      <a:pPr marL="171450" marR="0" lvl="0" indent="-171450" algn="l">
                        <a:lnSpc>
                          <a:spcPct val="100000"/>
                        </a:lnSpc>
                        <a:spcBef>
                          <a:spcPts val="0"/>
                        </a:spcBef>
                        <a:spcAft>
                          <a:spcPts val="0"/>
                        </a:spcAft>
                        <a:buFont typeface="Arial" panose="020B0604020202020204" pitchFamily="34" charset="0"/>
                        <a:buChar char="•"/>
                      </a:pPr>
                      <a:endPar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endParaRPr>
                    </a:p>
                    <a:p>
                      <a:pPr lvl="0" algn="l">
                        <a:buNone/>
                      </a:pPr>
                      <a:endParaRPr lang="en-US" sz="1400" dirty="0">
                        <a:solidFill>
                          <a:schemeClr val="tx1"/>
                        </a:solidFill>
                        <a:effectLst/>
                        <a:latin typeface="Arial" panose="020B0604020202020204" pitchFamily="34" charset="0"/>
                        <a:cs typeface="Arial" panose="020B0604020202020204" pitchFamily="34" charset="0"/>
                      </a:endParaRPr>
                    </a:p>
                    <a:p>
                      <a:pPr algn="l" fontAlgn="base"/>
                      <a:r>
                        <a:rPr lang="en-US" sz="1400" dirty="0">
                          <a:solidFill>
                            <a:schemeClr val="tx1"/>
                          </a:solidFill>
                          <a:effectLst/>
                          <a:latin typeface="Arial" panose="020B0604020202020204" pitchFamily="34" charset="0"/>
                          <a:cs typeface="Arial" panose="020B0604020202020204" pitchFamily="34" charset="0"/>
                        </a:rPr>
                        <a:t>​</a:t>
                      </a:r>
                      <a:endParaRPr lang="en-US" b="0" i="0" dirty="0">
                        <a:solidFill>
                          <a:schemeClr val="tx1"/>
                        </a:solidFill>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7374409"/>
                  </a:ext>
                </a:extLst>
              </a:tr>
            </a:tbl>
          </a:graphicData>
        </a:graphic>
      </p:graphicFrame>
    </p:spTree>
    <p:extLst>
      <p:ext uri="{BB962C8B-B14F-4D97-AF65-F5344CB8AC3E}">
        <p14:creationId xmlns:p14="http://schemas.microsoft.com/office/powerpoint/2010/main" val="163683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8BD4B0A5-7A95-1E4E-9CA3-0C2F2F3C92CD}"/>
              </a:ext>
            </a:extLst>
          </p:cNvPr>
          <p:cNvSpPr>
            <a:spLocks noGrp="1"/>
          </p:cNvSpPr>
          <p:nvPr>
            <p:ph type="title"/>
          </p:nvPr>
        </p:nvSpPr>
        <p:spPr/>
        <p:txBody>
          <a:bodyPr anchor="ctr">
            <a:noAutofit/>
          </a:bodyPr>
          <a:lstStyle/>
          <a:p>
            <a:r>
              <a:rPr lang="en-US" sz="3300" dirty="0">
                <a:latin typeface="Arial" panose="020B0604020202020204" pitchFamily="34" charset="0"/>
                <a:cs typeface="Arial" panose="020B0604020202020204" pitchFamily="34" charset="0"/>
              </a:rPr>
              <a:t>Research</a:t>
            </a:r>
            <a:r>
              <a:rPr lang="en-US" sz="3300" dirty="0">
                <a:latin typeface="Arial" panose="020B0604020202020204" pitchFamily="34" charset="0"/>
                <a:cs typeface="Arial" panose="020B0604020202020204" pitchFamily="34" charset="0"/>
                <a:sym typeface="Oswald Regular"/>
              </a:rPr>
              <a:t> by Location</a:t>
            </a:r>
          </a:p>
        </p:txBody>
      </p:sp>
      <p:sp>
        <p:nvSpPr>
          <p:cNvPr id="7" name="TextBox 6">
            <a:extLst>
              <a:ext uri="{FF2B5EF4-FFF2-40B4-BE49-F238E27FC236}">
                <a16:creationId xmlns:a16="http://schemas.microsoft.com/office/drawing/2014/main" id="{5D89AA8F-7746-4FAF-BF6C-33B8C0A41CBA}"/>
              </a:ext>
            </a:extLst>
          </p:cNvPr>
          <p:cNvSpPr txBox="1"/>
          <p:nvPr/>
        </p:nvSpPr>
        <p:spPr>
          <a:xfrm>
            <a:off x="513697" y="1550829"/>
            <a:ext cx="38261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708B"/>
                </a:solidFill>
                <a:latin typeface="Arial" panose="020B0604020202020204" pitchFamily="34" charset="0"/>
                <a:cs typeface="Arial" panose="020B0604020202020204" pitchFamily="34" charset="0"/>
              </a:rPr>
              <a:t>Veteran Locations</a:t>
            </a:r>
          </a:p>
        </p:txBody>
      </p:sp>
      <p:sp>
        <p:nvSpPr>
          <p:cNvPr id="10" name="TextBox 9">
            <a:extLst>
              <a:ext uri="{FF2B5EF4-FFF2-40B4-BE49-F238E27FC236}">
                <a16:creationId xmlns:a16="http://schemas.microsoft.com/office/drawing/2014/main" id="{9C124F24-800F-9B48-BDFF-367D9EBEBF98}"/>
              </a:ext>
            </a:extLst>
          </p:cNvPr>
          <p:cNvSpPr txBox="1"/>
          <p:nvPr/>
        </p:nvSpPr>
        <p:spPr>
          <a:xfrm>
            <a:off x="555876" y="1930306"/>
            <a:ext cx="3741804" cy="430887"/>
          </a:xfrm>
          <a:prstGeom prst="rect">
            <a:avLst/>
          </a:prstGeom>
          <a:noFill/>
        </p:spPr>
        <p:txBody>
          <a:bodyPr rot="0" spcFirstLastPara="0" vertOverflow="overflow" horzOverflow="overflow" vert="horz" wrap="square" lIns="91440" tIns="45720" rIns="91440" bIns="45720" numCol="1" spcCol="457200" rtlCol="0" fromWordArt="0" anchor="t" anchorCtr="0" forceAA="0" compatLnSpc="1">
            <a:prstTxWarp prst="textNoShape">
              <a:avLst/>
            </a:prstTxWarp>
            <a:spAutoFit/>
          </a:bodyPr>
          <a:lstStyle/>
          <a:p>
            <a:r>
              <a:rPr lang="en-US" sz="1100" i="1" dirty="0">
                <a:latin typeface="Arial" panose="020B0604020202020204" pitchFamily="34" charset="0"/>
                <a:cs typeface="Arial" panose="020B0604020202020204" pitchFamily="34" charset="0"/>
              </a:rPr>
              <a:t>Locations where Veterans who were interviewed reside are highlighted in navy blue.</a:t>
            </a:r>
          </a:p>
        </p:txBody>
      </p:sp>
      <p:sp>
        <p:nvSpPr>
          <p:cNvPr id="9" name="TextBox 8">
            <a:extLst>
              <a:ext uri="{FF2B5EF4-FFF2-40B4-BE49-F238E27FC236}">
                <a16:creationId xmlns:a16="http://schemas.microsoft.com/office/drawing/2014/main" id="{AE8CC40D-897E-4170-BF96-2F8FB7A59FD6}"/>
              </a:ext>
            </a:extLst>
          </p:cNvPr>
          <p:cNvSpPr txBox="1"/>
          <p:nvPr/>
        </p:nvSpPr>
        <p:spPr>
          <a:xfrm>
            <a:off x="555876" y="2395248"/>
            <a:ext cx="3741804" cy="4583242"/>
          </a:xfrm>
          <a:prstGeom prst="rect">
            <a:avLst/>
          </a:prstGeom>
          <a:noFill/>
        </p:spPr>
        <p:txBody>
          <a:bodyPr rot="0" spcFirstLastPara="0" vertOverflow="overflow" horzOverflow="overflow" vert="horz" wrap="square" lIns="91440" tIns="45720" rIns="91440" bIns="45720" numCol="2" spcCol="457200" rtlCol="0" fromWordArt="0" anchor="t" anchorCtr="0" forceAA="0" compatLnSpc="1">
            <a:prstTxWarp prst="textNoShape">
              <a:avLst/>
            </a:prstTxWarp>
            <a:spAutoFit/>
          </a:bodyPr>
          <a:lstStyle/>
          <a:p>
            <a:pPr>
              <a:lnSpc>
                <a:spcPct val="150000"/>
              </a:lnSpc>
            </a:pPr>
            <a:r>
              <a:rPr lang="en-US" sz="1400" dirty="0">
                <a:latin typeface="Arial" panose="020B0604020202020204" pitchFamily="34" charset="0"/>
                <a:cs typeface="Arial" panose="020B0604020202020204" pitchFamily="34" charset="0"/>
              </a:rPr>
              <a:t>Alabama</a:t>
            </a:r>
          </a:p>
          <a:p>
            <a:pPr>
              <a:lnSpc>
                <a:spcPct val="150000"/>
              </a:lnSpc>
            </a:pPr>
            <a:r>
              <a:rPr lang="en-US" sz="1400" dirty="0">
                <a:latin typeface="Arial" panose="020B0604020202020204" pitchFamily="34" charset="0"/>
                <a:cs typeface="Arial" panose="020B0604020202020204" pitchFamily="34" charset="0"/>
              </a:rPr>
              <a:t>Arizona</a:t>
            </a:r>
          </a:p>
          <a:p>
            <a:pPr>
              <a:lnSpc>
                <a:spcPct val="150000"/>
              </a:lnSpc>
            </a:pPr>
            <a:r>
              <a:rPr lang="en-US" sz="1400" dirty="0">
                <a:latin typeface="Arial" panose="020B0604020202020204" pitchFamily="34" charset="0"/>
                <a:cs typeface="Arial" panose="020B0604020202020204" pitchFamily="34" charset="0"/>
              </a:rPr>
              <a:t>Arkansas</a:t>
            </a:r>
          </a:p>
          <a:p>
            <a:pPr>
              <a:lnSpc>
                <a:spcPct val="150000"/>
              </a:lnSpc>
            </a:pPr>
            <a:r>
              <a:rPr lang="en-US" sz="1400" dirty="0">
                <a:latin typeface="Arial" panose="020B0604020202020204" pitchFamily="34" charset="0"/>
                <a:cs typeface="Arial" panose="020B0604020202020204" pitchFamily="34" charset="0"/>
              </a:rPr>
              <a:t>California</a:t>
            </a:r>
          </a:p>
          <a:p>
            <a:pPr>
              <a:lnSpc>
                <a:spcPct val="150000"/>
              </a:lnSpc>
            </a:pPr>
            <a:r>
              <a:rPr lang="en-US" sz="1400" dirty="0">
                <a:latin typeface="Arial" panose="020B0604020202020204" pitchFamily="34" charset="0"/>
                <a:cs typeface="Arial" panose="020B0604020202020204" pitchFamily="34" charset="0"/>
              </a:rPr>
              <a:t>Colorado</a:t>
            </a:r>
          </a:p>
          <a:p>
            <a:pPr>
              <a:lnSpc>
                <a:spcPct val="150000"/>
              </a:lnSpc>
            </a:pPr>
            <a:r>
              <a:rPr lang="en-US" sz="1400" dirty="0">
                <a:latin typeface="Arial" panose="020B0604020202020204" pitchFamily="34" charset="0"/>
                <a:cs typeface="Arial" panose="020B0604020202020204" pitchFamily="34" charset="0"/>
              </a:rPr>
              <a:t>Florida</a:t>
            </a:r>
          </a:p>
          <a:p>
            <a:pPr>
              <a:lnSpc>
                <a:spcPct val="150000"/>
              </a:lnSpc>
            </a:pPr>
            <a:r>
              <a:rPr lang="en-US" sz="1400" dirty="0">
                <a:latin typeface="Arial" panose="020B0604020202020204" pitchFamily="34" charset="0"/>
                <a:cs typeface="Arial" panose="020B0604020202020204" pitchFamily="34" charset="0"/>
              </a:rPr>
              <a:t>Georgia</a:t>
            </a:r>
          </a:p>
          <a:p>
            <a:pPr>
              <a:lnSpc>
                <a:spcPct val="150000"/>
              </a:lnSpc>
            </a:pPr>
            <a:r>
              <a:rPr lang="en-US" sz="1400" dirty="0">
                <a:latin typeface="Arial" panose="020B0604020202020204" pitchFamily="34" charset="0"/>
                <a:cs typeface="Arial" panose="020B0604020202020204" pitchFamily="34" charset="0"/>
              </a:rPr>
              <a:t>Hawaii</a:t>
            </a:r>
          </a:p>
          <a:p>
            <a:pPr>
              <a:lnSpc>
                <a:spcPct val="150000"/>
              </a:lnSpc>
            </a:pPr>
            <a:r>
              <a:rPr lang="en-US" sz="1400" dirty="0">
                <a:latin typeface="Arial" panose="020B0604020202020204" pitchFamily="34" charset="0"/>
                <a:cs typeface="Arial" panose="020B0604020202020204" pitchFamily="34" charset="0"/>
              </a:rPr>
              <a:t>Idaho</a:t>
            </a:r>
          </a:p>
          <a:p>
            <a:pPr>
              <a:lnSpc>
                <a:spcPct val="150000"/>
              </a:lnSpc>
            </a:pPr>
            <a:r>
              <a:rPr lang="en-US" sz="1400" dirty="0">
                <a:latin typeface="Arial" panose="020B0604020202020204" pitchFamily="34" charset="0"/>
                <a:cs typeface="Arial" panose="020B0604020202020204" pitchFamily="34" charset="0"/>
              </a:rPr>
              <a:t>Illinois</a:t>
            </a:r>
          </a:p>
          <a:p>
            <a:pPr>
              <a:lnSpc>
                <a:spcPct val="150000"/>
              </a:lnSpc>
            </a:pPr>
            <a:r>
              <a:rPr lang="en-US" sz="1400" dirty="0">
                <a:latin typeface="Arial" panose="020B0604020202020204" pitchFamily="34" charset="0"/>
                <a:cs typeface="Arial" panose="020B0604020202020204" pitchFamily="34" charset="0"/>
              </a:rPr>
              <a:t>Indiana</a:t>
            </a:r>
          </a:p>
          <a:p>
            <a:pPr>
              <a:lnSpc>
                <a:spcPct val="150000"/>
              </a:lnSpc>
            </a:pPr>
            <a:r>
              <a:rPr lang="en-US" sz="1400" dirty="0">
                <a:latin typeface="Arial" panose="020B0604020202020204" pitchFamily="34" charset="0"/>
                <a:cs typeface="Arial" panose="020B0604020202020204" pitchFamily="34" charset="0"/>
              </a:rPr>
              <a:t>Kentucky</a:t>
            </a:r>
          </a:p>
          <a:p>
            <a:pPr>
              <a:lnSpc>
                <a:spcPct val="150000"/>
              </a:lnSpc>
            </a:pPr>
            <a:r>
              <a:rPr lang="en-US" sz="1400" dirty="0">
                <a:latin typeface="Arial" panose="020B0604020202020204" pitchFamily="34" charset="0"/>
                <a:cs typeface="Arial" panose="020B0604020202020204" pitchFamily="34" charset="0"/>
              </a:rPr>
              <a:t>Maryland</a:t>
            </a:r>
          </a:p>
          <a:p>
            <a:pPr>
              <a:lnSpc>
                <a:spcPct val="150000"/>
              </a:lnSpc>
            </a:pPr>
            <a:r>
              <a:rPr lang="en-US" sz="1400" dirty="0">
                <a:latin typeface="Arial" panose="020B0604020202020204" pitchFamily="34" charset="0"/>
                <a:cs typeface="Arial" panose="020B0604020202020204" pitchFamily="34" charset="0"/>
              </a:rPr>
              <a:t>Michigan</a:t>
            </a:r>
          </a:p>
          <a:p>
            <a:pPr>
              <a:lnSpc>
                <a:spcPct val="150000"/>
              </a:lnSpc>
            </a:pPr>
            <a:r>
              <a:rPr lang="en-US" sz="1400" dirty="0">
                <a:latin typeface="Arial" panose="020B0604020202020204" pitchFamily="34" charset="0"/>
                <a:cs typeface="Arial" panose="020B0604020202020204" pitchFamily="34" charset="0"/>
              </a:rPr>
              <a:t>Minnesota</a:t>
            </a:r>
          </a:p>
          <a:p>
            <a:pPr>
              <a:lnSpc>
                <a:spcPct val="150000"/>
              </a:lnSpc>
            </a:pPr>
            <a:r>
              <a:rPr lang="en-US" sz="1400" dirty="0">
                <a:latin typeface="Arial" panose="020B0604020202020204" pitchFamily="34" charset="0"/>
                <a:cs typeface="Arial" panose="020B0604020202020204" pitchFamily="34" charset="0"/>
              </a:rPr>
              <a:t>Missouri</a:t>
            </a:r>
          </a:p>
          <a:p>
            <a:pPr>
              <a:lnSpc>
                <a:spcPct val="150000"/>
              </a:lnSpc>
            </a:pPr>
            <a:r>
              <a:rPr lang="en-US" sz="1400" dirty="0">
                <a:latin typeface="Arial" panose="020B0604020202020204" pitchFamily="34" charset="0"/>
                <a:cs typeface="Arial" panose="020B0604020202020204" pitchFamily="34" charset="0"/>
              </a:rPr>
              <a:t>Nebraska</a:t>
            </a:r>
          </a:p>
          <a:p>
            <a:pPr>
              <a:lnSpc>
                <a:spcPct val="150000"/>
              </a:lnSpc>
            </a:pPr>
            <a:r>
              <a:rPr lang="en-US" sz="1400" dirty="0">
                <a:latin typeface="Arial" panose="020B0604020202020204" pitchFamily="34" charset="0"/>
                <a:cs typeface="Arial" panose="020B0604020202020204" pitchFamily="34" charset="0"/>
              </a:rPr>
              <a:t>Nevada</a:t>
            </a:r>
          </a:p>
          <a:p>
            <a:pPr>
              <a:lnSpc>
                <a:spcPct val="150000"/>
              </a:lnSpc>
            </a:pPr>
            <a:r>
              <a:rPr lang="en-US" sz="1400" dirty="0">
                <a:latin typeface="Arial" panose="020B0604020202020204" pitchFamily="34" charset="0"/>
                <a:cs typeface="Arial" panose="020B0604020202020204" pitchFamily="34" charset="0"/>
              </a:rPr>
              <a:t>North Carolina</a:t>
            </a:r>
          </a:p>
          <a:p>
            <a:pPr>
              <a:lnSpc>
                <a:spcPct val="150000"/>
              </a:lnSpc>
            </a:pPr>
            <a:r>
              <a:rPr lang="en-US" sz="1400" dirty="0">
                <a:latin typeface="Arial" panose="020B0604020202020204" pitchFamily="34" charset="0"/>
                <a:cs typeface="Arial" panose="020B0604020202020204" pitchFamily="34" charset="0"/>
              </a:rPr>
              <a:t>Oklahoma</a:t>
            </a:r>
          </a:p>
          <a:p>
            <a:pPr>
              <a:lnSpc>
                <a:spcPct val="150000"/>
              </a:lnSpc>
            </a:pPr>
            <a:r>
              <a:rPr lang="en-US" sz="1400" dirty="0">
                <a:latin typeface="Arial" panose="020B0604020202020204" pitchFamily="34" charset="0"/>
                <a:cs typeface="Arial" panose="020B0604020202020204" pitchFamily="34" charset="0"/>
              </a:rPr>
              <a:t>Oregon</a:t>
            </a:r>
          </a:p>
          <a:p>
            <a:pPr>
              <a:lnSpc>
                <a:spcPct val="150000"/>
              </a:lnSpc>
            </a:pPr>
            <a:r>
              <a:rPr lang="en-US" sz="1400" dirty="0">
                <a:latin typeface="Arial" panose="020B0604020202020204" pitchFamily="34" charset="0"/>
                <a:cs typeface="Arial" panose="020B0604020202020204" pitchFamily="34" charset="0"/>
              </a:rPr>
              <a:t>Tennessee</a:t>
            </a:r>
          </a:p>
          <a:p>
            <a:pPr>
              <a:lnSpc>
                <a:spcPct val="150000"/>
              </a:lnSpc>
            </a:pPr>
            <a:r>
              <a:rPr lang="en-US" sz="1400" dirty="0">
                <a:latin typeface="Arial" panose="020B0604020202020204" pitchFamily="34" charset="0"/>
                <a:cs typeface="Arial" panose="020B0604020202020204" pitchFamily="34" charset="0"/>
              </a:rPr>
              <a:t>Texas</a:t>
            </a:r>
          </a:p>
          <a:p>
            <a:pPr>
              <a:lnSpc>
                <a:spcPct val="150000"/>
              </a:lnSpc>
            </a:pPr>
            <a:r>
              <a:rPr lang="en-US" sz="1400" dirty="0">
                <a:latin typeface="Arial" panose="020B0604020202020204" pitchFamily="34" charset="0"/>
                <a:cs typeface="Arial" panose="020B0604020202020204" pitchFamily="34" charset="0"/>
              </a:rPr>
              <a:t>Utah</a:t>
            </a:r>
          </a:p>
          <a:p>
            <a:pPr>
              <a:lnSpc>
                <a:spcPct val="150000"/>
              </a:lnSpc>
            </a:pPr>
            <a:r>
              <a:rPr lang="en-US" sz="1400" dirty="0">
                <a:latin typeface="Arial" panose="020B0604020202020204" pitchFamily="34" charset="0"/>
                <a:cs typeface="Arial" panose="020B0604020202020204" pitchFamily="34" charset="0"/>
              </a:rPr>
              <a:t>Virginia</a:t>
            </a:r>
          </a:p>
          <a:p>
            <a:pPr>
              <a:lnSpc>
                <a:spcPct val="150000"/>
              </a:lnSpc>
            </a:pPr>
            <a:r>
              <a:rPr lang="en-US" sz="1400" dirty="0">
                <a:latin typeface="Arial" panose="020B0604020202020204" pitchFamily="34" charset="0"/>
                <a:cs typeface="Arial" panose="020B0604020202020204" pitchFamily="34" charset="0"/>
              </a:rPr>
              <a:t>Washington</a:t>
            </a:r>
          </a:p>
          <a:p>
            <a:pPr>
              <a:lnSpc>
                <a:spcPct val="150000"/>
              </a:lnSpc>
            </a:pPr>
            <a:r>
              <a:rPr lang="en-US" sz="1400" dirty="0">
                <a:latin typeface="Arial" panose="020B0604020202020204" pitchFamily="34" charset="0"/>
                <a:cs typeface="Arial" panose="020B0604020202020204" pitchFamily="34" charset="0"/>
              </a:rPr>
              <a:t>Wisconsin</a:t>
            </a:r>
          </a:p>
        </p:txBody>
      </p:sp>
      <p:sp>
        <p:nvSpPr>
          <p:cNvPr id="13" name="TextBox 12">
            <a:extLst>
              <a:ext uri="{FF2B5EF4-FFF2-40B4-BE49-F238E27FC236}">
                <a16:creationId xmlns:a16="http://schemas.microsoft.com/office/drawing/2014/main" id="{3E10E658-6B24-4E1E-9A9C-35C3B7422389}"/>
              </a:ext>
            </a:extLst>
          </p:cNvPr>
          <p:cNvSpPr txBox="1"/>
          <p:nvPr/>
        </p:nvSpPr>
        <p:spPr>
          <a:xfrm>
            <a:off x="8319870" y="1678613"/>
            <a:ext cx="3067458" cy="261610"/>
          </a:xfrm>
          <a:prstGeom prst="rect">
            <a:avLst/>
          </a:prstGeom>
          <a:noFill/>
        </p:spPr>
        <p:txBody>
          <a:bodyPr rot="0" spcFirstLastPara="0" vertOverflow="overflow" horzOverflow="overflow" vert="horz" wrap="square" lIns="91440" tIns="45720" rIns="91440" bIns="45720" numCol="1" spcCol="457200" rtlCol="0" fromWordArt="0" anchor="t" anchorCtr="0" forceAA="0" compatLnSpc="1">
            <a:prstTxWarp prst="textNoShape">
              <a:avLst/>
            </a:prstTxWarp>
            <a:spAutoFit/>
          </a:bodyPr>
          <a:lstStyle/>
          <a:p>
            <a:r>
              <a:rPr lang="en-US" sz="1100" i="1">
                <a:latin typeface="Arial" panose="020B0604020202020204" pitchFamily="34" charset="0"/>
                <a:cs typeface="Arial" panose="020B0604020202020204" pitchFamily="34" charset="0"/>
              </a:rPr>
              <a:t>States from which Veterans were interviewed</a:t>
            </a:r>
          </a:p>
        </p:txBody>
      </p:sp>
      <p:sp>
        <p:nvSpPr>
          <p:cNvPr id="14" name="TextBox 13">
            <a:extLst>
              <a:ext uri="{FF2B5EF4-FFF2-40B4-BE49-F238E27FC236}">
                <a16:creationId xmlns:a16="http://schemas.microsoft.com/office/drawing/2014/main" id="{9CF77E23-5F8D-4FF2-B129-876CA1FF6C39}"/>
              </a:ext>
            </a:extLst>
          </p:cNvPr>
          <p:cNvSpPr txBox="1"/>
          <p:nvPr/>
        </p:nvSpPr>
        <p:spPr>
          <a:xfrm>
            <a:off x="8319869" y="1884592"/>
            <a:ext cx="3479381" cy="261610"/>
          </a:xfrm>
          <a:prstGeom prst="rect">
            <a:avLst/>
          </a:prstGeom>
          <a:noFill/>
        </p:spPr>
        <p:txBody>
          <a:bodyPr rot="0" spcFirstLastPara="0" vertOverflow="overflow" horzOverflow="overflow" vert="horz" wrap="square" lIns="91440" tIns="45720" rIns="91440" bIns="45720" numCol="1" spcCol="457200" rtlCol="0" fromWordArt="0" anchor="t" anchorCtr="0" forceAA="0" compatLnSpc="1">
            <a:prstTxWarp prst="textNoShape">
              <a:avLst/>
            </a:prstTxWarp>
            <a:spAutoFit/>
          </a:bodyPr>
          <a:lstStyle/>
          <a:p>
            <a:r>
              <a:rPr lang="en-US" sz="1100" i="1" dirty="0">
                <a:latin typeface="Calibri Light"/>
                <a:cs typeface="Calibri Light"/>
              </a:rPr>
              <a:t>States from which no Veterans were </a:t>
            </a:r>
            <a:r>
              <a:rPr lang="en-US" sz="1100" i="1" dirty="0">
                <a:latin typeface="Arial" panose="020B0604020202020204" pitchFamily="34" charset="0"/>
                <a:cs typeface="Arial" panose="020B0604020202020204" pitchFamily="34" charset="0"/>
              </a:rPr>
              <a:t>interviewed</a:t>
            </a:r>
          </a:p>
        </p:txBody>
      </p:sp>
      <p:sp>
        <p:nvSpPr>
          <p:cNvPr id="12" name="Rectangle 11">
            <a:extLst>
              <a:ext uri="{FF2B5EF4-FFF2-40B4-BE49-F238E27FC236}">
                <a16:creationId xmlns:a16="http://schemas.microsoft.com/office/drawing/2014/main" id="{10C037BE-2EB0-4DA7-A528-13817D4F1819}"/>
              </a:ext>
              <a:ext uri="{C183D7F6-B498-43B3-948B-1728B52AA6E4}">
                <adec:decorative xmlns:adec="http://schemas.microsoft.com/office/drawing/2017/decorative" val="1"/>
              </a:ext>
            </a:extLst>
          </p:cNvPr>
          <p:cNvSpPr/>
          <p:nvPr/>
        </p:nvSpPr>
        <p:spPr>
          <a:xfrm>
            <a:off x="7890034" y="1779008"/>
            <a:ext cx="316863" cy="112934"/>
          </a:xfrm>
          <a:prstGeom prst="rect">
            <a:avLst/>
          </a:prstGeom>
          <a:solidFill>
            <a:srgbClr val="08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Research by location map">
            <a:extLst>
              <a:ext uri="{FF2B5EF4-FFF2-40B4-BE49-F238E27FC236}">
                <a16:creationId xmlns:a16="http://schemas.microsoft.com/office/drawing/2014/main" id="{50ECE34A-D4E0-4FAB-9DE2-D5C05AD69821}"/>
              </a:ext>
            </a:extLst>
          </p:cNvPr>
          <p:cNvPicPr>
            <a:picLocks noChangeAspect="1"/>
          </p:cNvPicPr>
          <p:nvPr/>
        </p:nvPicPr>
        <p:blipFill>
          <a:blip r:embed="rId3"/>
          <a:stretch>
            <a:fillRect/>
          </a:stretch>
        </p:blipFill>
        <p:spPr>
          <a:xfrm>
            <a:off x="3929968" y="1935555"/>
            <a:ext cx="7919485" cy="4656236"/>
          </a:xfrm>
          <a:prstGeom prst="rect">
            <a:avLst/>
          </a:prstGeom>
        </p:spPr>
      </p:pic>
    </p:spTree>
    <p:extLst>
      <p:ext uri="{BB962C8B-B14F-4D97-AF65-F5344CB8AC3E}">
        <p14:creationId xmlns:p14="http://schemas.microsoft.com/office/powerpoint/2010/main" val="170666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698194-D2E4-4E4E-AE8F-BD1E48B06FC8}"/>
              </a:ext>
            </a:extLst>
          </p:cNvPr>
          <p:cNvSpPr>
            <a:spLocks noGrp="1"/>
          </p:cNvSpPr>
          <p:nvPr>
            <p:ph type="title"/>
          </p:nvPr>
        </p:nvSpPr>
        <p:spPr/>
        <p:txBody>
          <a:bodyPr>
            <a:normAutofit/>
          </a:bodyPr>
          <a:lstStyle/>
          <a:p>
            <a:r>
              <a:rPr lang="en-US" sz="3300" dirty="0">
                <a:latin typeface="Arial" panose="020B0604020202020204" pitchFamily="34" charset="0"/>
                <a:cs typeface="Arial" panose="020B0604020202020204" pitchFamily="34" charset="0"/>
              </a:rPr>
              <a:t>Overview</a:t>
            </a:r>
          </a:p>
        </p:txBody>
      </p:sp>
      <p:sp>
        <p:nvSpPr>
          <p:cNvPr id="2" name="Content Placeholder 1">
            <a:extLst>
              <a:ext uri="{FF2B5EF4-FFF2-40B4-BE49-F238E27FC236}">
                <a16:creationId xmlns:a16="http://schemas.microsoft.com/office/drawing/2014/main" id="{BABBF38C-76E3-4F73-A591-CE8382190A8A}"/>
              </a:ext>
            </a:extLst>
          </p:cNvPr>
          <p:cNvSpPr>
            <a:spLocks noGrp="1"/>
          </p:cNvSpPr>
          <p:nvPr>
            <p:ph idx="1"/>
          </p:nvPr>
        </p:nvSpPr>
        <p:spPr>
          <a:xfrm>
            <a:off x="609599" y="1028701"/>
            <a:ext cx="11264901" cy="6921499"/>
          </a:xfrm>
        </p:spPr>
        <p:txBody>
          <a:bodyPr>
            <a:normAutofit fontScale="92500" lnSpcReduction="10000"/>
          </a:bodyPr>
          <a:lstStyle/>
          <a:p>
            <a:pPr marL="0" indent="0">
              <a:buNone/>
            </a:pPr>
            <a:r>
              <a:rPr lang="en-US" sz="2200" b="1" dirty="0">
                <a:latin typeface="Arial" panose="020B0604020202020204" pitchFamily="34" charset="0"/>
                <a:cs typeface="Arial" panose="020B0604020202020204" pitchFamily="34" charset="0"/>
              </a:rPr>
              <a:t>BLUF: </a:t>
            </a:r>
            <a:r>
              <a:rPr lang="en-US" sz="2200" dirty="0">
                <a:latin typeface="Arial" panose="020B0604020202020204" pitchFamily="34" charset="0"/>
                <a:cs typeface="Arial" panose="020B0604020202020204" pitchFamily="34" charset="0"/>
              </a:rPr>
              <a:t>Providing informational briefing to VBA’s District / Regional Office Directors and CO Lines of Business on the Women Veterans Journey Map project deliverables. </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The project resulted in:</a:t>
            </a:r>
          </a:p>
          <a:p>
            <a:r>
              <a:rPr lang="en-US" sz="2200" dirty="0">
                <a:latin typeface="Arial" panose="020B0604020202020204" pitchFamily="34" charset="0"/>
                <a:cs typeface="Arial" panose="020B0604020202020204" pitchFamily="34" charset="0"/>
              </a:rPr>
              <a:t>One journey map</a:t>
            </a:r>
          </a:p>
          <a:p>
            <a:r>
              <a:rPr lang="en-US" sz="2200" dirty="0">
                <a:latin typeface="Arial" panose="020B0604020202020204" pitchFamily="34" charset="0"/>
                <a:cs typeface="Arial" panose="020B0604020202020204" pitchFamily="34" charset="0"/>
              </a:rPr>
              <a:t>Five (5) women Veteran personas</a:t>
            </a:r>
          </a:p>
          <a:p>
            <a:r>
              <a:rPr lang="en-US" sz="2200" dirty="0">
                <a:latin typeface="Arial" panose="020B0604020202020204" pitchFamily="34" charset="0"/>
                <a:cs typeface="Arial" panose="020B0604020202020204" pitchFamily="34" charset="0"/>
              </a:rPr>
              <a:t>One insights report with five (5) insights and eight (8) key findings </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These products can be used by VA to identify and prioritize resources to address pain points for women Veterans.</a:t>
            </a:r>
          </a:p>
          <a:p>
            <a:pPr marL="342882" lvl="1"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Key Takeaways:</a:t>
            </a:r>
          </a:p>
          <a:p>
            <a:r>
              <a:rPr lang="en-US" sz="2200" dirty="0">
                <a:latin typeface="Arial" panose="020B0604020202020204" pitchFamily="34" charset="0"/>
                <a:cs typeface="Arial" panose="020B0604020202020204" pitchFamily="34" charset="0"/>
              </a:rPr>
              <a:t>Human Centered Design (HCD) research confirmed that Women Veterans have a different experience than their male counterparts. VA can take specific action to ensure Women Veterans learn about, apply for, and use VA benefits and services at times that are meaningful to them. Immediate next steps:</a:t>
            </a:r>
          </a:p>
          <a:p>
            <a:pPr lvl="1"/>
            <a:r>
              <a:rPr lang="en-US" sz="1900" dirty="0">
                <a:latin typeface="Arial" panose="020B0604020202020204" pitchFamily="34" charset="0"/>
                <a:cs typeface="Arial" panose="020B0604020202020204" pitchFamily="34" charset="0"/>
              </a:rPr>
              <a:t>Share insights and personas with Women Veteran program coordinators and VBA staff to build empathy and understanding</a:t>
            </a:r>
          </a:p>
          <a:p>
            <a:pPr lvl="1"/>
            <a:r>
              <a:rPr lang="en-US" sz="1900" dirty="0">
                <a:latin typeface="Arial" panose="020B0604020202020204" pitchFamily="34" charset="0"/>
                <a:cs typeface="Arial" panose="020B0604020202020204" pitchFamily="34" charset="0"/>
              </a:rPr>
              <a:t>Share healthcare related insights with VHA and transition-related insights with DoD</a:t>
            </a:r>
          </a:p>
          <a:p>
            <a:pPr lvl="1"/>
            <a:r>
              <a:rPr lang="en-US" sz="1900" dirty="0">
                <a:latin typeface="Arial" panose="020B0604020202020204" pitchFamily="34" charset="0"/>
                <a:cs typeface="Arial" panose="020B0604020202020204" pitchFamily="34" charset="0"/>
              </a:rPr>
              <a:t>Identify 1-2 priority areas to focus future design efforts in VBA</a:t>
            </a:r>
          </a:p>
          <a:p>
            <a:pPr lvl="2"/>
            <a:r>
              <a:rPr lang="en-US" sz="1900" dirty="0">
                <a:latin typeface="Arial" panose="020B0604020202020204" pitchFamily="34" charset="0"/>
                <a:cs typeface="Arial" panose="020B0604020202020204" pitchFamily="34" charset="0"/>
              </a:rPr>
              <a:t>Enhance outreach products and programs specifically for Women Veterans</a:t>
            </a:r>
          </a:p>
          <a:p>
            <a:pPr lvl="2"/>
            <a:r>
              <a:rPr lang="en-US" sz="1900" dirty="0">
                <a:latin typeface="Arial" panose="020B0604020202020204" pitchFamily="34" charset="0"/>
                <a:cs typeface="Arial" panose="020B0604020202020204" pitchFamily="34" charset="0"/>
              </a:rPr>
              <a:t>Explore strategic partnership to develop a peer-to-peer Women Veterans network</a:t>
            </a:r>
          </a:p>
          <a:p>
            <a:pPr marL="342882" lvl="1" indent="0">
              <a:buNone/>
            </a:pPr>
            <a:endParaRPr lang="en-US" sz="22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DC11D5E-97D9-4818-9FF5-8DECC4E62CFC}"/>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95541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F0D5BB-4A98-43AC-BF92-3919A87C0446}"/>
              </a:ext>
            </a:extLst>
          </p:cNvPr>
          <p:cNvSpPr>
            <a:spLocks noGrp="1"/>
          </p:cNvSpPr>
          <p:nvPr>
            <p:ph type="title"/>
          </p:nvPr>
        </p:nvSpPr>
        <p:spPr/>
        <p:txBody>
          <a:bodyPr>
            <a:normAutofit/>
          </a:bodyPr>
          <a:lstStyle/>
          <a:p>
            <a:r>
              <a:rPr lang="en-US" sz="3300" dirty="0">
                <a:latin typeface="Arial" panose="020B0604020202020204" pitchFamily="34" charset="0"/>
                <a:cs typeface="Arial" panose="020B0604020202020204" pitchFamily="34" charset="0"/>
              </a:rPr>
              <a:t>Women Veterans Journey Map </a:t>
            </a:r>
            <a:r>
              <a:rPr lang="en-US" sz="800" dirty="0">
                <a:solidFill>
                  <a:schemeClr val="tx2">
                    <a:lumMod val="75000"/>
                  </a:schemeClr>
                </a:solidFill>
                <a:latin typeface="Arial" panose="020B0604020202020204" pitchFamily="34" charset="0"/>
                <a:cs typeface="Arial" panose="020B0604020202020204" pitchFamily="34" charset="0"/>
              </a:rPr>
              <a:t>1</a:t>
            </a:r>
          </a:p>
        </p:txBody>
      </p:sp>
      <p:sp>
        <p:nvSpPr>
          <p:cNvPr id="2" name="Content Placeholder 1">
            <a:extLst>
              <a:ext uri="{FF2B5EF4-FFF2-40B4-BE49-F238E27FC236}">
                <a16:creationId xmlns:a16="http://schemas.microsoft.com/office/drawing/2014/main" id="{DFF73C8C-BF28-49DC-861A-DD6FEC62366E}"/>
              </a:ext>
            </a:extLst>
          </p:cNvPr>
          <p:cNvSpPr>
            <a:spLocks noGrp="1"/>
          </p:cNvSpPr>
          <p:nvPr>
            <p:ph idx="1"/>
          </p:nvPr>
        </p:nvSpPr>
        <p:spPr>
          <a:xfrm>
            <a:off x="304800" y="1066800"/>
            <a:ext cx="11684000" cy="7010400"/>
          </a:xfrm>
        </p:spPr>
        <p:txBody>
          <a:bodyPr>
            <a:noAutofit/>
          </a:bodyPr>
          <a:lstStyle/>
          <a:p>
            <a:pPr marL="0" indent="0">
              <a:buNone/>
            </a:pPr>
            <a:r>
              <a:rPr lang="en-US" sz="1867" b="1" dirty="0">
                <a:latin typeface="Arial" panose="020B0604020202020204" pitchFamily="34" charset="0"/>
                <a:cs typeface="Arial" panose="020B0604020202020204" pitchFamily="34" charset="0"/>
              </a:rPr>
              <a:t>Opportunity:  </a:t>
            </a:r>
            <a:r>
              <a:rPr lang="en-US" sz="1867" dirty="0">
                <a:latin typeface="Arial" panose="020B0604020202020204" pitchFamily="34" charset="0"/>
                <a:cs typeface="Arial" panose="020B0604020202020204" pitchFamily="34" charset="0"/>
              </a:rPr>
              <a:t>As the number of women Veterans grows, more women apply for VA benefits and services. VBA strives to better understand women Veterans’ journeys and identify the moments that matter as they navigate the VA system.</a:t>
            </a:r>
          </a:p>
          <a:p>
            <a:pPr marL="0" indent="0">
              <a:buNone/>
            </a:pPr>
            <a:endParaRPr lang="en-US" sz="1867" b="1" dirty="0">
              <a:latin typeface="Arial" panose="020B0604020202020204" pitchFamily="34" charset="0"/>
              <a:cs typeface="Arial" panose="020B0604020202020204" pitchFamily="34" charset="0"/>
            </a:endParaRPr>
          </a:p>
          <a:p>
            <a:pPr marL="0" indent="0">
              <a:buNone/>
            </a:pPr>
            <a:r>
              <a:rPr lang="en-US" sz="1867" b="1" dirty="0">
                <a:latin typeface="Arial" panose="020B0604020202020204" pitchFamily="34" charset="0"/>
                <a:cs typeface="Arial" panose="020B0604020202020204" pitchFamily="34" charset="0"/>
              </a:rPr>
              <a:t>Approach: </a:t>
            </a:r>
            <a:r>
              <a:rPr lang="en-US" sz="1867" dirty="0">
                <a:latin typeface="Arial" panose="020B0604020202020204" pitchFamily="34" charset="0"/>
                <a:cs typeface="Arial" panose="020B0604020202020204" pitchFamily="34" charset="0"/>
              </a:rPr>
              <a:t>VBA used human-centered design (HCD) methodology to speak with male and female Veterans to map their benefits journey. By interviewing Veterans and listening for bright spots and pain points, the journey mapping process allows VBA to:</a:t>
            </a:r>
          </a:p>
          <a:p>
            <a:pPr marL="982109" indent="-364058"/>
            <a:r>
              <a:rPr lang="en-US" sz="1867" dirty="0">
                <a:latin typeface="Arial" panose="020B0604020202020204" pitchFamily="34" charset="0"/>
                <a:cs typeface="Arial" panose="020B0604020202020204" pitchFamily="34" charset="0"/>
              </a:rPr>
              <a:t>Discover opportunities and take action to improve processes and services for women Veterans, and </a:t>
            </a:r>
          </a:p>
          <a:p>
            <a:pPr marL="982109" indent="-364058"/>
            <a:r>
              <a:rPr lang="en-US" sz="1867" dirty="0">
                <a:latin typeface="Arial" panose="020B0604020202020204" pitchFamily="34" charset="0"/>
                <a:cs typeface="Arial" panose="020B0604020202020204" pitchFamily="34" charset="0"/>
              </a:rPr>
              <a:t>Empower VBA employees to deliver benefits in a manner that honors their service</a:t>
            </a:r>
          </a:p>
          <a:p>
            <a:pPr marL="0" indent="0">
              <a:buNone/>
            </a:pPr>
            <a:endParaRPr lang="en-US" sz="1867" b="1" dirty="0">
              <a:latin typeface="Arial" panose="020B0604020202020204" pitchFamily="34" charset="0"/>
              <a:cs typeface="Arial" panose="020B0604020202020204" pitchFamily="34" charset="0"/>
            </a:endParaRPr>
          </a:p>
          <a:p>
            <a:pPr marL="0" indent="0">
              <a:buNone/>
            </a:pPr>
            <a:r>
              <a:rPr lang="en-US" sz="1867" b="1" dirty="0">
                <a:latin typeface="Arial" panose="020B0604020202020204" pitchFamily="34" charset="0"/>
                <a:cs typeface="Arial" panose="020B0604020202020204" pitchFamily="34" charset="0"/>
              </a:rPr>
              <a:t>Timeline:</a:t>
            </a:r>
          </a:p>
          <a:p>
            <a:pPr marL="0" indent="0">
              <a:buNone/>
            </a:pPr>
            <a:endParaRPr lang="en-US" sz="1867" dirty="0">
              <a:latin typeface="Arial" panose="020B0604020202020204" pitchFamily="34" charset="0"/>
              <a:cs typeface="Arial" panose="020B0604020202020204" pitchFamily="34" charset="0"/>
            </a:endParaRPr>
          </a:p>
          <a:p>
            <a:pPr marL="0" indent="0">
              <a:buNone/>
            </a:pPr>
            <a:endParaRPr lang="en-US" sz="1867" dirty="0">
              <a:latin typeface="Arial" panose="020B0604020202020204" pitchFamily="34" charset="0"/>
              <a:cs typeface="Arial" panose="020B0604020202020204" pitchFamily="34" charset="0"/>
            </a:endParaRPr>
          </a:p>
          <a:p>
            <a:pPr marL="0" indent="0">
              <a:buNone/>
            </a:pPr>
            <a:endParaRPr lang="en-US" sz="1867" dirty="0">
              <a:latin typeface="Arial" panose="020B0604020202020204" pitchFamily="34" charset="0"/>
              <a:cs typeface="Arial" panose="020B0604020202020204" pitchFamily="34" charset="0"/>
            </a:endParaRPr>
          </a:p>
          <a:p>
            <a:pPr marL="0" indent="0">
              <a:buNone/>
            </a:pPr>
            <a:endParaRPr lang="en-US" sz="1867" dirty="0">
              <a:latin typeface="Arial" panose="020B0604020202020204" pitchFamily="34" charset="0"/>
              <a:cs typeface="Arial" panose="020B0604020202020204" pitchFamily="34" charset="0"/>
            </a:endParaRPr>
          </a:p>
          <a:p>
            <a:pPr marL="0" indent="0">
              <a:buNone/>
            </a:pPr>
            <a:endParaRPr lang="en-US" sz="1867" dirty="0">
              <a:latin typeface="Arial" panose="020B0604020202020204" pitchFamily="34" charset="0"/>
              <a:cs typeface="Arial" panose="020B0604020202020204" pitchFamily="34" charset="0"/>
            </a:endParaRPr>
          </a:p>
          <a:p>
            <a:pPr marL="0" indent="0">
              <a:buNone/>
            </a:pPr>
            <a:r>
              <a:rPr lang="en-US" sz="1867" b="1" dirty="0">
                <a:latin typeface="Arial" panose="020B0604020202020204" pitchFamily="34" charset="0"/>
                <a:cs typeface="Arial" panose="020B0604020202020204" pitchFamily="34" charset="0"/>
              </a:rPr>
              <a:t>Deliverables:</a:t>
            </a:r>
          </a:p>
          <a:p>
            <a:r>
              <a:rPr lang="en-US" sz="1600" dirty="0">
                <a:latin typeface="Arial" panose="020B0604020202020204" pitchFamily="34" charset="0"/>
                <a:cs typeface="Arial" panose="020B0604020202020204" pitchFamily="34" charset="0"/>
              </a:rPr>
              <a:t>Journey Map</a:t>
            </a:r>
          </a:p>
          <a:p>
            <a:r>
              <a:rPr lang="en-US" sz="1600" dirty="0">
                <a:latin typeface="Arial" panose="020B0604020202020204" pitchFamily="34" charset="0"/>
                <a:cs typeface="Arial" panose="020B0604020202020204" pitchFamily="34" charset="0"/>
              </a:rPr>
              <a:t>5 Personas</a:t>
            </a:r>
          </a:p>
          <a:p>
            <a:r>
              <a:rPr lang="en-US" sz="1600" dirty="0">
                <a:latin typeface="Arial" panose="020B0604020202020204" pitchFamily="34" charset="0"/>
                <a:cs typeface="Arial" panose="020B0604020202020204" pitchFamily="34" charset="0"/>
              </a:rPr>
              <a:t>Insights Report</a:t>
            </a:r>
          </a:p>
          <a:p>
            <a:pPr marL="0" indent="0">
              <a:buNone/>
            </a:pPr>
            <a:endParaRPr lang="en-US" sz="1867"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EA60EA3-2987-4478-B293-AE31AA0805D6}"/>
              </a:ext>
              <a:ext uri="{C183D7F6-B498-43B3-948B-1728B52AA6E4}">
                <adec:decorative xmlns:adec="http://schemas.microsoft.com/office/drawing/2017/decorative" val="1"/>
              </a:ext>
            </a:extLst>
          </p:cNvPr>
          <p:cNvGrpSpPr/>
          <p:nvPr/>
        </p:nvGrpSpPr>
        <p:grpSpPr>
          <a:xfrm>
            <a:off x="1117600" y="4763007"/>
            <a:ext cx="9753600" cy="1146300"/>
            <a:chOff x="952500" y="4038600"/>
            <a:chExt cx="7315200" cy="859725"/>
          </a:xfrm>
        </p:grpSpPr>
        <p:graphicFrame>
          <p:nvGraphicFramePr>
            <p:cNvPr id="5" name="Diagram 4">
              <a:extLst>
                <a:ext uri="{FF2B5EF4-FFF2-40B4-BE49-F238E27FC236}">
                  <a16:creationId xmlns:a16="http://schemas.microsoft.com/office/drawing/2014/main" id="{BD68C239-27C0-4304-86B9-D67D4B03F774}"/>
                </a:ext>
              </a:extLst>
            </p:cNvPr>
            <p:cNvGraphicFramePr/>
            <p:nvPr/>
          </p:nvGraphicFramePr>
          <p:xfrm>
            <a:off x="952500" y="4038600"/>
            <a:ext cx="7315200" cy="523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A93423-CD4B-4854-9F62-AA6B45A36547}"/>
                </a:ext>
              </a:extLst>
            </p:cNvPr>
            <p:cNvSpPr txBox="1"/>
            <p:nvPr/>
          </p:nvSpPr>
          <p:spPr>
            <a:xfrm>
              <a:off x="1295400" y="4613583"/>
              <a:ext cx="1733550" cy="284742"/>
            </a:xfrm>
            <a:prstGeom prst="rect">
              <a:avLst/>
            </a:prstGeom>
            <a:noFill/>
          </p:spPr>
          <p:txBody>
            <a:bodyPr wrap="square" rtlCol="0">
              <a:spAutoFit/>
            </a:bodyPr>
            <a:lstStyle/>
            <a:p>
              <a:r>
                <a:rPr lang="en-US" sz="1867" dirty="0">
                  <a:latin typeface="Arial" panose="020B0604020202020204" pitchFamily="34" charset="0"/>
                  <a:cs typeface="Arial" panose="020B0604020202020204" pitchFamily="34" charset="0"/>
                </a:rPr>
                <a:t>June – July 2020</a:t>
              </a:r>
            </a:p>
          </p:txBody>
        </p:sp>
        <p:sp>
          <p:nvSpPr>
            <p:cNvPr id="8" name="TextBox 7">
              <a:extLst>
                <a:ext uri="{FF2B5EF4-FFF2-40B4-BE49-F238E27FC236}">
                  <a16:creationId xmlns:a16="http://schemas.microsoft.com/office/drawing/2014/main" id="{A2D53F92-7449-46DD-B38F-825D59E95DEB}"/>
                </a:ext>
              </a:extLst>
            </p:cNvPr>
            <p:cNvSpPr txBox="1"/>
            <p:nvPr/>
          </p:nvSpPr>
          <p:spPr>
            <a:xfrm>
              <a:off x="3638551" y="4598593"/>
              <a:ext cx="1733550" cy="284742"/>
            </a:xfrm>
            <a:prstGeom prst="rect">
              <a:avLst/>
            </a:prstGeom>
            <a:noFill/>
          </p:spPr>
          <p:txBody>
            <a:bodyPr wrap="square" rtlCol="0">
              <a:spAutoFit/>
            </a:bodyPr>
            <a:lstStyle/>
            <a:p>
              <a:r>
                <a:rPr lang="en-US" sz="1867" dirty="0">
                  <a:latin typeface="Arial" panose="020B0604020202020204" pitchFamily="34" charset="0"/>
                  <a:cs typeface="Arial" panose="020B0604020202020204" pitchFamily="34" charset="0"/>
                </a:rPr>
                <a:t>Aug. – Oct. 2020</a:t>
              </a:r>
            </a:p>
          </p:txBody>
        </p:sp>
        <p:sp>
          <p:nvSpPr>
            <p:cNvPr id="9" name="TextBox 8">
              <a:extLst>
                <a:ext uri="{FF2B5EF4-FFF2-40B4-BE49-F238E27FC236}">
                  <a16:creationId xmlns:a16="http://schemas.microsoft.com/office/drawing/2014/main" id="{F6238885-1529-4F3D-B569-7962F437EE76}"/>
                </a:ext>
              </a:extLst>
            </p:cNvPr>
            <p:cNvSpPr txBox="1"/>
            <p:nvPr/>
          </p:nvSpPr>
          <p:spPr>
            <a:xfrm>
              <a:off x="5981702" y="4598593"/>
              <a:ext cx="1733550" cy="284742"/>
            </a:xfrm>
            <a:prstGeom prst="rect">
              <a:avLst/>
            </a:prstGeom>
            <a:noFill/>
          </p:spPr>
          <p:txBody>
            <a:bodyPr wrap="square" rtlCol="0">
              <a:spAutoFit/>
            </a:bodyPr>
            <a:lstStyle/>
            <a:p>
              <a:r>
                <a:rPr lang="en-US" sz="1867" dirty="0">
                  <a:latin typeface="Arial" panose="020B0604020202020204" pitchFamily="34" charset="0"/>
                  <a:cs typeface="Arial" panose="020B0604020202020204" pitchFamily="34" charset="0"/>
                </a:rPr>
                <a:t>Nov. – Dec. 2020</a:t>
              </a:r>
            </a:p>
          </p:txBody>
        </p:sp>
      </p:grpSp>
      <p:pic>
        <p:nvPicPr>
          <p:cNvPr id="11" name="Picture 10" descr="picture of journey map">
            <a:extLst>
              <a:ext uri="{FF2B5EF4-FFF2-40B4-BE49-F238E27FC236}">
                <a16:creationId xmlns:a16="http://schemas.microsoft.com/office/drawing/2014/main" id="{78677627-B0F7-4DC9-B9C2-5E16A8596BCF}"/>
              </a:ext>
            </a:extLst>
          </p:cNvPr>
          <p:cNvPicPr>
            <a:picLocks noChangeAspect="1"/>
          </p:cNvPicPr>
          <p:nvPr/>
        </p:nvPicPr>
        <p:blipFill>
          <a:blip r:embed="rId8"/>
          <a:stretch>
            <a:fillRect/>
          </a:stretch>
        </p:blipFill>
        <p:spPr>
          <a:xfrm>
            <a:off x="2638701" y="6345755"/>
            <a:ext cx="2213716" cy="1430389"/>
          </a:xfrm>
          <a:prstGeom prst="rect">
            <a:avLst/>
          </a:prstGeom>
          <a:effectLst>
            <a:outerShdw blurRad="50800" dist="38100" dir="2700000" algn="tl" rotWithShape="0">
              <a:prstClr val="black">
                <a:alpha val="40000"/>
              </a:prstClr>
            </a:outerShdw>
          </a:effectLst>
        </p:spPr>
      </p:pic>
      <p:grpSp>
        <p:nvGrpSpPr>
          <p:cNvPr id="18" name="Group 17" descr="Group of women Veterans stories">
            <a:extLst>
              <a:ext uri="{FF2B5EF4-FFF2-40B4-BE49-F238E27FC236}">
                <a16:creationId xmlns:a16="http://schemas.microsoft.com/office/drawing/2014/main" id="{2F6403F8-5A3C-454A-87B0-061CFFFF3CE1}"/>
              </a:ext>
            </a:extLst>
          </p:cNvPr>
          <p:cNvGrpSpPr/>
          <p:nvPr/>
        </p:nvGrpSpPr>
        <p:grpSpPr>
          <a:xfrm>
            <a:off x="5508396" y="6223476"/>
            <a:ext cx="3330444" cy="1674947"/>
            <a:chOff x="4962869" y="6223476"/>
            <a:chExt cx="3330444" cy="1674947"/>
          </a:xfrm>
        </p:grpSpPr>
        <p:pic>
          <p:nvPicPr>
            <p:cNvPr id="12" name="Picture 11">
              <a:extLst>
                <a:ext uri="{FF2B5EF4-FFF2-40B4-BE49-F238E27FC236}">
                  <a16:creationId xmlns:a16="http://schemas.microsoft.com/office/drawing/2014/main" id="{4D0D1A94-8E1F-4C7E-960C-2DEBABF152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62869" y="6228408"/>
              <a:ext cx="910926" cy="1176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D648EAC8-C52A-476B-A9C0-C34B59BA89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72628" y="6223476"/>
              <a:ext cx="910926" cy="1181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F2C7AB3D-0172-4515-A09D-CD1CE40E9F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2387" y="6228408"/>
              <a:ext cx="910926" cy="1176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1ECC4E13-5FE1-4100-8327-034BE3DB57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7749" y="6713302"/>
              <a:ext cx="910926" cy="1181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2DEC5097-FEDC-4B88-BE65-10D68CEF172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7508" y="6716887"/>
              <a:ext cx="910926" cy="1181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7" name="Picture 16" descr="Picture of an insight report">
            <a:extLst>
              <a:ext uri="{FF2B5EF4-FFF2-40B4-BE49-F238E27FC236}">
                <a16:creationId xmlns:a16="http://schemas.microsoft.com/office/drawing/2014/main" id="{78B24918-F6A7-4149-AC71-FA35CB07009A}"/>
              </a:ext>
            </a:extLst>
          </p:cNvPr>
          <p:cNvPicPr>
            <a:picLocks noChangeAspect="1"/>
          </p:cNvPicPr>
          <p:nvPr/>
        </p:nvPicPr>
        <p:blipFill>
          <a:blip r:embed="rId14"/>
          <a:stretch>
            <a:fillRect/>
          </a:stretch>
        </p:blipFill>
        <p:spPr>
          <a:xfrm>
            <a:off x="9494819" y="6446642"/>
            <a:ext cx="2155317" cy="1228615"/>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CFE4851E-3DDC-4984-847C-D9A7377A8905}"/>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457941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CA1AE-2CFD-4698-9090-DB838A46E02A}"/>
              </a:ext>
            </a:extLst>
          </p:cNvPr>
          <p:cNvSpPr>
            <a:spLocks noGrp="1"/>
          </p:cNvSpPr>
          <p:nvPr>
            <p:ph type="title"/>
          </p:nvPr>
        </p:nvSpPr>
        <p:spPr/>
        <p:txBody>
          <a:bodyPr>
            <a:normAutofit/>
          </a:bodyPr>
          <a:lstStyle/>
          <a:p>
            <a:r>
              <a:rPr lang="en-US" sz="3300" dirty="0">
                <a:latin typeface="Arial" panose="020B0604020202020204" pitchFamily="34" charset="0"/>
                <a:cs typeface="Arial" panose="020B0604020202020204" pitchFamily="34" charset="0"/>
              </a:rPr>
              <a:t>Journey Map</a:t>
            </a:r>
          </a:p>
        </p:txBody>
      </p:sp>
      <p:pic>
        <p:nvPicPr>
          <p:cNvPr id="5" name="Picture 4" descr="Women Veterans Benefits Experience journey map">
            <a:extLst>
              <a:ext uri="{FF2B5EF4-FFF2-40B4-BE49-F238E27FC236}">
                <a16:creationId xmlns:a16="http://schemas.microsoft.com/office/drawing/2014/main" id="{2D52AE72-0398-4DD0-81CE-CD32DFAAFE4B}"/>
              </a:ext>
            </a:extLst>
          </p:cNvPr>
          <p:cNvPicPr>
            <a:picLocks noChangeAspect="1"/>
          </p:cNvPicPr>
          <p:nvPr/>
        </p:nvPicPr>
        <p:blipFill>
          <a:blip r:embed="rId3"/>
          <a:stretch>
            <a:fillRect/>
          </a:stretch>
        </p:blipFill>
        <p:spPr>
          <a:xfrm>
            <a:off x="809900" y="1156395"/>
            <a:ext cx="10572205" cy="6831215"/>
          </a:xfrm>
          <a:prstGeom prst="rect">
            <a:avLst/>
          </a:prstGeom>
        </p:spPr>
      </p:pic>
      <p:sp>
        <p:nvSpPr>
          <p:cNvPr id="3" name="Slide Number Placeholder 2">
            <a:extLst>
              <a:ext uri="{FF2B5EF4-FFF2-40B4-BE49-F238E27FC236}">
                <a16:creationId xmlns:a16="http://schemas.microsoft.com/office/drawing/2014/main" id="{FCE628AE-2FA3-4E9C-8C3B-3C8E528F2DAA}"/>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2177415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2025ED-4A02-2D46-AEC7-A1AC2AAB3588}"/>
              </a:ext>
            </a:extLst>
          </p:cNvPr>
          <p:cNvSpPr>
            <a:spLocks noGrp="1"/>
          </p:cNvSpPr>
          <p:nvPr>
            <p:ph type="title"/>
          </p:nvPr>
        </p:nvSpPr>
        <p:spPr/>
        <p:txBody>
          <a:bodyPr anchor="ctr">
            <a:noAutofit/>
          </a:bodyPr>
          <a:lstStyle/>
          <a:p>
            <a:r>
              <a:rPr lang="en-US" sz="3300" dirty="0">
                <a:latin typeface="Arial" panose="020B0604020202020204" pitchFamily="34" charset="0"/>
                <a:cs typeface="Arial" panose="020B0604020202020204" pitchFamily="34" charset="0"/>
              </a:rPr>
              <a:t>Personas Overview</a:t>
            </a:r>
          </a:p>
        </p:txBody>
      </p:sp>
      <p:sp>
        <p:nvSpPr>
          <p:cNvPr id="12" name="Rectangle 11">
            <a:extLst>
              <a:ext uri="{FF2B5EF4-FFF2-40B4-BE49-F238E27FC236}">
                <a16:creationId xmlns:a16="http://schemas.microsoft.com/office/drawing/2014/main" id="{6B316516-6276-4740-9A1D-558DDF4CC75C}"/>
              </a:ext>
              <a:ext uri="{C183D7F6-B498-43B3-948B-1728B52AA6E4}">
                <adec:decorative xmlns:adec="http://schemas.microsoft.com/office/drawing/2017/decorative" val="1"/>
              </a:ext>
            </a:extLst>
          </p:cNvPr>
          <p:cNvSpPr/>
          <p:nvPr/>
        </p:nvSpPr>
        <p:spPr>
          <a:xfrm>
            <a:off x="0" y="1719470"/>
            <a:ext cx="12192000" cy="5483868"/>
          </a:xfrm>
          <a:prstGeom prst="rect">
            <a:avLst/>
          </a:prstGeom>
          <a:solidFill>
            <a:srgbClr val="09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B7BCC1B1-0CC4-2645-9032-2A6701ED38C8}"/>
              </a:ext>
            </a:extLst>
          </p:cNvPr>
          <p:cNvSpPr txBox="1">
            <a:spLocks/>
          </p:cNvSpPr>
          <p:nvPr/>
        </p:nvSpPr>
        <p:spPr>
          <a:xfrm>
            <a:off x="471519" y="2118382"/>
            <a:ext cx="10820499" cy="44393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a:solidFill>
                  <a:schemeClr val="bg1"/>
                </a:solidFill>
                <a:latin typeface="Arial" panose="020B0604020202020204" pitchFamily="34" charset="0"/>
                <a:cs typeface="Arial" panose="020B0604020202020204" pitchFamily="34" charset="0"/>
              </a:rPr>
              <a:t>Women Veteran personas are a combination of characteristics and experiences heard during research. They outline key perspectives shared about their unique experience as a Veteran and accessing VA benefits.</a:t>
            </a:r>
          </a:p>
          <a:p>
            <a:pPr marL="0" indent="0">
              <a:buNone/>
            </a:pPr>
            <a:endParaRPr lang="en-US" sz="2200" dirty="0">
              <a:solidFill>
                <a:schemeClr val="bg1"/>
              </a:solidFill>
              <a:latin typeface="Arial" panose="020B0604020202020204" pitchFamily="34" charset="0"/>
              <a:cs typeface="Arial" panose="020B0604020202020204" pitchFamily="34" charset="0"/>
            </a:endParaRPr>
          </a:p>
          <a:p>
            <a:pPr marL="0" indent="0">
              <a:buNone/>
            </a:pPr>
            <a:r>
              <a:rPr lang="en-US" sz="2200" dirty="0">
                <a:solidFill>
                  <a:schemeClr val="bg1"/>
                </a:solidFill>
                <a:latin typeface="Arial" panose="020B0604020202020204" pitchFamily="34" charset="0"/>
                <a:cs typeface="Arial" panose="020B0604020202020204" pitchFamily="34" charset="0"/>
              </a:rPr>
              <a:t>Comparing personas reveals the diversity of women Veterans’ attitudes and behaviors towards the military, VA, and VA benefits.</a:t>
            </a:r>
            <a:br>
              <a:rPr lang="en-US" sz="2200" dirty="0">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0" indent="0">
              <a:buNone/>
            </a:pPr>
            <a:r>
              <a:rPr lang="en-US" sz="2200" dirty="0">
                <a:solidFill>
                  <a:schemeClr val="bg1"/>
                </a:solidFill>
                <a:latin typeface="Arial" panose="020B0604020202020204" pitchFamily="34" charset="0"/>
                <a:cs typeface="Arial" panose="020B0604020202020204" pitchFamily="34" charset="0"/>
              </a:rPr>
              <a:t>Women Veteran </a:t>
            </a:r>
            <a:r>
              <a:rPr lang="en-US" sz="2200" dirty="0">
                <a:solidFill>
                  <a:srgbClr val="FFFFFF"/>
                </a:solidFill>
                <a:latin typeface="Arial" panose="020B0604020202020204" pitchFamily="34" charset="0"/>
                <a:ea typeface="+mn-lt"/>
                <a:cs typeface="Arial" panose="020B0604020202020204" pitchFamily="34" charset="0"/>
              </a:rPr>
              <a:t>personas can be used as a tool for prototype development and design, giving insight into how certain Veterans may interact with different interventions.</a:t>
            </a:r>
          </a:p>
          <a:p>
            <a:pPr marL="0" indent="0">
              <a:buNone/>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218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8BD4B0A5-7A95-1E4E-9CA3-0C2F2F3C92CD}"/>
              </a:ext>
            </a:extLst>
          </p:cNvPr>
          <p:cNvSpPr>
            <a:spLocks noGrp="1"/>
          </p:cNvSpPr>
          <p:nvPr>
            <p:ph type="title"/>
          </p:nvPr>
        </p:nvSpPr>
        <p:spPr/>
        <p:txBody>
          <a:bodyPr anchor="ctr">
            <a:noAutofit/>
          </a:bodyPr>
          <a:lstStyle/>
          <a:p>
            <a:r>
              <a:rPr lang="en-US" sz="3300" dirty="0">
                <a:latin typeface="Arial" panose="020B0604020202020204" pitchFamily="34" charset="0"/>
                <a:cs typeface="Arial" panose="020B0604020202020204" pitchFamily="34" charset="0"/>
              </a:rPr>
              <a:t>Persona Development</a:t>
            </a:r>
            <a:endParaRPr lang="en-US" sz="3300" dirty="0">
              <a:latin typeface="Arial" panose="020B0604020202020204" pitchFamily="34" charset="0"/>
              <a:cs typeface="Arial" panose="020B0604020202020204" pitchFamily="34" charset="0"/>
              <a:sym typeface="Oswald Regular"/>
            </a:endParaRPr>
          </a:p>
        </p:txBody>
      </p:sp>
      <p:sp>
        <p:nvSpPr>
          <p:cNvPr id="20" name="Content Placeholder 3">
            <a:extLst>
              <a:ext uri="{FF2B5EF4-FFF2-40B4-BE49-F238E27FC236}">
                <a16:creationId xmlns:a16="http://schemas.microsoft.com/office/drawing/2014/main" id="{04865FF9-A3E3-6F49-BD4A-17E7223920B4}"/>
              </a:ext>
            </a:extLst>
          </p:cNvPr>
          <p:cNvSpPr txBox="1">
            <a:spLocks/>
          </p:cNvSpPr>
          <p:nvPr/>
        </p:nvSpPr>
        <p:spPr>
          <a:xfrm>
            <a:off x="519767" y="2000365"/>
            <a:ext cx="4537377" cy="435666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000" b="1" dirty="0">
                <a:solidFill>
                  <a:srgbClr val="00708B"/>
                </a:solidFill>
                <a:latin typeface="Arial" panose="020B0604020202020204" pitchFamily="34" charset="0"/>
                <a:cs typeface="Arial" panose="020B0604020202020204" pitchFamily="34" charset="0"/>
              </a:rPr>
              <a:t>Archetypes</a:t>
            </a:r>
          </a:p>
          <a:p>
            <a:pPr marL="0" indent="0">
              <a:spcBef>
                <a:spcPts val="1200"/>
              </a:spcBef>
              <a:buNone/>
            </a:pPr>
            <a:r>
              <a:rPr lang="en-US" sz="2000" dirty="0">
                <a:latin typeface="Arial" panose="020B0604020202020204" pitchFamily="34" charset="0"/>
                <a:cs typeface="Arial" panose="020B0604020202020204" pitchFamily="34" charset="0"/>
              </a:rPr>
              <a:t>Archetypes serve as a foundation for the development of personas. They outline contrasting attributes for the most clearly identified motivators, mindsets, needs, and pain-points found in the user data.</a:t>
            </a:r>
          </a:p>
          <a:p>
            <a:pPr marL="0" indent="0">
              <a:spcBef>
                <a:spcPts val="1200"/>
              </a:spcBef>
              <a:buNone/>
            </a:pPr>
            <a:endParaRPr lang="en-US" sz="2000" dirty="0">
              <a:latin typeface="Arial" panose="020B0604020202020204" pitchFamily="34" charset="0"/>
              <a:cs typeface="Arial" panose="020B0604020202020204" pitchFamily="34" charset="0"/>
            </a:endParaRPr>
          </a:p>
          <a:p>
            <a:pPr marL="0" indent="0">
              <a:spcBef>
                <a:spcPts val="1200"/>
              </a:spcBef>
              <a:buNone/>
            </a:pPr>
            <a:r>
              <a:rPr lang="en-US" sz="2000" dirty="0">
                <a:latin typeface="Arial" panose="020B0604020202020204" pitchFamily="34" charset="0"/>
                <a:cs typeface="Arial" panose="020B0604020202020204" pitchFamily="34" charset="0"/>
              </a:rPr>
              <a:t>For women Veterans, the most prominent contrasting attributes were whether or not they:</a:t>
            </a:r>
          </a:p>
          <a:p>
            <a:pPr>
              <a:spcBef>
                <a:spcPts val="1200"/>
              </a:spcBef>
            </a:pPr>
            <a:r>
              <a:rPr lang="en-US" sz="2000" dirty="0">
                <a:latin typeface="Arial" panose="020B0604020202020204" pitchFamily="34" charset="0"/>
                <a:cs typeface="Arial" panose="020B0604020202020204" pitchFamily="34" charset="0"/>
              </a:rPr>
              <a:t>faced equal treatment before and after leaving the military</a:t>
            </a:r>
          </a:p>
          <a:p>
            <a:pPr>
              <a:spcBef>
                <a:spcPts val="1200"/>
              </a:spcBef>
            </a:pPr>
            <a:r>
              <a:rPr lang="en-US" sz="2000" dirty="0">
                <a:latin typeface="Arial" panose="020B0604020202020204" pitchFamily="34" charset="0"/>
                <a:cs typeface="Arial" panose="020B0604020202020204" pitchFamily="34" charset="0"/>
              </a:rPr>
              <a:t>embraced their Veteran identity</a:t>
            </a:r>
          </a:p>
          <a:p>
            <a:pPr marL="2286000" lvl="4" indent="-457200">
              <a:spcBef>
                <a:spcPts val="1200"/>
              </a:spcBef>
            </a:pPr>
            <a:endParaRPr lang="en-US" sz="1800" dirty="0">
              <a:solidFill>
                <a:schemeClr val="tx2"/>
              </a:solidFill>
              <a:latin typeface="Arial" panose="020B0604020202020204" pitchFamily="34" charset="0"/>
              <a:cs typeface="Arial" panose="020B0604020202020204" pitchFamily="34" charset="0"/>
            </a:endParaRPr>
          </a:p>
          <a:p>
            <a:pPr marL="457200" lvl="1" indent="0">
              <a:spcBef>
                <a:spcPts val="1200"/>
              </a:spcBef>
              <a:buNone/>
            </a:pPr>
            <a:endParaRPr lang="en-US" sz="2400" dirty="0">
              <a:solidFill>
                <a:schemeClr val="tx2"/>
              </a:solidFill>
              <a:latin typeface="Arial" panose="020B0604020202020204" pitchFamily="34" charset="0"/>
              <a:cs typeface="Arial" panose="020B0604020202020204" pitchFamily="34" charset="0"/>
            </a:endParaRPr>
          </a:p>
        </p:txBody>
      </p:sp>
      <p:sp>
        <p:nvSpPr>
          <p:cNvPr id="2" name="Rectangle 1" descr="Green square Personal development the smooth sailor">
            <a:extLst>
              <a:ext uri="{FF2B5EF4-FFF2-40B4-BE49-F238E27FC236}">
                <a16:creationId xmlns:a16="http://schemas.microsoft.com/office/drawing/2014/main" id="{A1E8C46F-B769-AE42-86C6-612673506DB5}"/>
              </a:ext>
            </a:extLst>
          </p:cNvPr>
          <p:cNvSpPr/>
          <p:nvPr/>
        </p:nvSpPr>
        <p:spPr>
          <a:xfrm>
            <a:off x="6433988" y="2346700"/>
            <a:ext cx="2451047" cy="2254679"/>
          </a:xfrm>
          <a:prstGeom prst="rect">
            <a:avLst/>
          </a:prstGeom>
          <a:solidFill>
            <a:srgbClr val="DDF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DDD837C-A4A4-4CFF-B980-4CD7994999C7}"/>
              </a:ext>
              <a:ext uri="{C183D7F6-B498-43B3-948B-1728B52AA6E4}">
                <adec:decorative xmlns:adec="http://schemas.microsoft.com/office/drawing/2017/decorative" val="1"/>
              </a:ext>
            </a:extLst>
          </p:cNvPr>
          <p:cNvGrpSpPr/>
          <p:nvPr/>
        </p:nvGrpSpPr>
        <p:grpSpPr>
          <a:xfrm>
            <a:off x="5225584" y="1752600"/>
            <a:ext cx="6932140" cy="5904831"/>
            <a:chOff x="5610651" y="1715169"/>
            <a:chExt cx="5893489" cy="5210312"/>
          </a:xfrm>
        </p:grpSpPr>
        <p:sp>
          <p:nvSpPr>
            <p:cNvPr id="9" name="Rectangle 8" descr="Purple square persona development the progressor">
              <a:extLst>
                <a:ext uri="{FF2B5EF4-FFF2-40B4-BE49-F238E27FC236}">
                  <a16:creationId xmlns:a16="http://schemas.microsoft.com/office/drawing/2014/main" id="{2EC3BDD4-55A3-EA4B-AEFE-E16C0CB93834}"/>
                </a:ext>
              </a:extLst>
            </p:cNvPr>
            <p:cNvSpPr/>
            <p:nvPr/>
          </p:nvSpPr>
          <p:spPr>
            <a:xfrm>
              <a:off x="6581350" y="4173990"/>
              <a:ext cx="1994170" cy="1999852"/>
            </a:xfrm>
            <a:prstGeom prst="rect">
              <a:avLst/>
            </a:prstGeom>
            <a:solidFill>
              <a:srgbClr val="D4ACF2">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descr="Blue square persona development the altruistic">
              <a:extLst>
                <a:ext uri="{FF2B5EF4-FFF2-40B4-BE49-F238E27FC236}">
                  <a16:creationId xmlns:a16="http://schemas.microsoft.com/office/drawing/2014/main" id="{EDE354BE-EFF6-984C-A87C-294F80BAC8E1}"/>
                </a:ext>
              </a:extLst>
            </p:cNvPr>
            <p:cNvSpPr/>
            <p:nvPr/>
          </p:nvSpPr>
          <p:spPr>
            <a:xfrm>
              <a:off x="8575520" y="2236952"/>
              <a:ext cx="1994170" cy="1941746"/>
            </a:xfrm>
            <a:prstGeom prst="rect">
              <a:avLst/>
            </a:prstGeom>
            <a:solidFill>
              <a:srgbClr val="CD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descr="Orange square persona development the disenchanted">
              <a:extLst>
                <a:ext uri="{FF2B5EF4-FFF2-40B4-BE49-F238E27FC236}">
                  <a16:creationId xmlns:a16="http://schemas.microsoft.com/office/drawing/2014/main" id="{13516D05-0949-F64A-AC2F-7AECEF793461}"/>
                </a:ext>
              </a:extLst>
            </p:cNvPr>
            <p:cNvSpPr/>
            <p:nvPr/>
          </p:nvSpPr>
          <p:spPr>
            <a:xfrm>
              <a:off x="8575515" y="4218620"/>
              <a:ext cx="1994170" cy="19941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descr="Faces equal treatment before and after leaving the military&#10;">
              <a:extLst>
                <a:ext uri="{FF2B5EF4-FFF2-40B4-BE49-F238E27FC236}">
                  <a16:creationId xmlns:a16="http://schemas.microsoft.com/office/drawing/2014/main" id="{4D7D6DAB-1278-0541-BF7C-0DCC0C070D0B}"/>
                </a:ext>
              </a:extLst>
            </p:cNvPr>
            <p:cNvSpPr/>
            <p:nvPr/>
          </p:nvSpPr>
          <p:spPr>
            <a:xfrm>
              <a:off x="5610651" y="3917088"/>
              <a:ext cx="970699" cy="861774"/>
            </a:xfrm>
            <a:prstGeom prst="rect">
              <a:avLst/>
            </a:prstGeom>
          </p:spPr>
          <p:txBody>
            <a:bodyPr wrap="square" lIns="91440" tIns="45720" rIns="91440" bIns="45720" anchor="t">
              <a:spAutoFit/>
            </a:bodyPr>
            <a:lstStyle/>
            <a:p>
              <a:pPr algn="ctr">
                <a:spcBef>
                  <a:spcPts val="1200"/>
                </a:spcBef>
              </a:pPr>
              <a:r>
                <a:rPr lang="en-US" sz="1000" dirty="0">
                  <a:latin typeface="Arial" panose="020B0604020202020204" pitchFamily="34" charset="0"/>
                  <a:cs typeface="Arial" panose="020B0604020202020204" pitchFamily="34" charset="0"/>
                </a:rPr>
                <a:t>Faces equal treatment before and after leaving the military</a:t>
              </a:r>
            </a:p>
          </p:txBody>
        </p:sp>
        <p:sp>
          <p:nvSpPr>
            <p:cNvPr id="13" name="Rectangle 12" descr="Faces unequal treatment before and after leaving the military&#10;">
              <a:extLst>
                <a:ext uri="{FF2B5EF4-FFF2-40B4-BE49-F238E27FC236}">
                  <a16:creationId xmlns:a16="http://schemas.microsoft.com/office/drawing/2014/main" id="{F71D9FD8-C392-E04B-8149-5F204ACF31FA}"/>
                </a:ext>
              </a:extLst>
            </p:cNvPr>
            <p:cNvSpPr/>
            <p:nvPr/>
          </p:nvSpPr>
          <p:spPr>
            <a:xfrm>
              <a:off x="10569689" y="3917088"/>
              <a:ext cx="934451" cy="1015663"/>
            </a:xfrm>
            <a:prstGeom prst="rect">
              <a:avLst/>
            </a:prstGeom>
          </p:spPr>
          <p:txBody>
            <a:bodyPr wrap="square" lIns="91440" tIns="45720" rIns="91440" bIns="45720" anchor="t">
              <a:spAutoFit/>
            </a:bodyPr>
            <a:lstStyle/>
            <a:p>
              <a:pPr algn="ctr">
                <a:spcBef>
                  <a:spcPts val="1200"/>
                </a:spcBef>
              </a:pPr>
              <a:r>
                <a:rPr lang="en-US" sz="1000" dirty="0">
                  <a:latin typeface="Arial" panose="020B0604020202020204" pitchFamily="34" charset="0"/>
                  <a:cs typeface="Arial" panose="020B0604020202020204" pitchFamily="34" charset="0"/>
                </a:rPr>
                <a:t>Faces unequal treatment before and after leaving the military</a:t>
              </a:r>
            </a:p>
          </p:txBody>
        </p:sp>
        <p:sp>
          <p:nvSpPr>
            <p:cNvPr id="14" name="Rectangle 13" descr="Embraces Veteran identity after the military&#10;">
              <a:extLst>
                <a:ext uri="{FF2B5EF4-FFF2-40B4-BE49-F238E27FC236}">
                  <a16:creationId xmlns:a16="http://schemas.microsoft.com/office/drawing/2014/main" id="{947C6CA8-4017-1B4F-98FC-1AE8CD649F9B}"/>
                </a:ext>
              </a:extLst>
            </p:cNvPr>
            <p:cNvSpPr/>
            <p:nvPr/>
          </p:nvSpPr>
          <p:spPr>
            <a:xfrm>
              <a:off x="8099488" y="1715169"/>
              <a:ext cx="1290351" cy="553998"/>
            </a:xfrm>
            <a:prstGeom prst="rect">
              <a:avLst/>
            </a:prstGeom>
          </p:spPr>
          <p:txBody>
            <a:bodyPr wrap="square">
              <a:spAutoFit/>
            </a:bodyPr>
            <a:lstStyle/>
            <a:p>
              <a:pPr algn="ctr">
                <a:spcBef>
                  <a:spcPts val="1200"/>
                </a:spcBef>
              </a:pPr>
              <a:r>
                <a:rPr lang="en-US" sz="1000" dirty="0">
                  <a:latin typeface="Arial" panose="020B0604020202020204" pitchFamily="34" charset="0"/>
                  <a:cs typeface="Arial" panose="020B0604020202020204" pitchFamily="34" charset="0"/>
                </a:rPr>
                <a:t>Embraces Veteran identity after the militar</a:t>
              </a:r>
              <a:r>
                <a:rPr lang="en-US" sz="800" dirty="0">
                  <a:latin typeface="Arial" panose="020B0604020202020204" pitchFamily="34" charset="0"/>
                  <a:cs typeface="Arial" panose="020B0604020202020204" pitchFamily="34" charset="0"/>
                </a:rPr>
                <a:t>y</a:t>
              </a:r>
            </a:p>
          </p:txBody>
        </p:sp>
        <p:sp>
          <p:nvSpPr>
            <p:cNvPr id="16" name="Rectangle 15" descr="Disengages from all things military or Veteran related&#10;">
              <a:extLst>
                <a:ext uri="{FF2B5EF4-FFF2-40B4-BE49-F238E27FC236}">
                  <a16:creationId xmlns:a16="http://schemas.microsoft.com/office/drawing/2014/main" id="{59799576-6416-0D4E-B0EA-9F3C91C3D000}"/>
                </a:ext>
              </a:extLst>
            </p:cNvPr>
            <p:cNvSpPr/>
            <p:nvPr/>
          </p:nvSpPr>
          <p:spPr>
            <a:xfrm>
              <a:off x="8099488" y="6217595"/>
              <a:ext cx="1139184" cy="707886"/>
            </a:xfrm>
            <a:prstGeom prst="rect">
              <a:avLst/>
            </a:prstGeom>
          </p:spPr>
          <p:txBody>
            <a:bodyPr wrap="square">
              <a:spAutoFit/>
            </a:bodyPr>
            <a:lstStyle/>
            <a:p>
              <a:pPr algn="ctr">
                <a:spcBef>
                  <a:spcPts val="1200"/>
                </a:spcBef>
              </a:pPr>
              <a:r>
                <a:rPr lang="en-US" sz="1000" dirty="0">
                  <a:latin typeface="Arial" panose="020B0604020202020204" pitchFamily="34" charset="0"/>
                  <a:cs typeface="Arial" panose="020B0604020202020204" pitchFamily="34" charset="0"/>
                </a:rPr>
                <a:t>Disengages from all things military or Veteran related</a:t>
              </a:r>
            </a:p>
          </p:txBody>
        </p:sp>
        <p:sp>
          <p:nvSpPr>
            <p:cNvPr id="17" name="Rectangle 16" descr="The Smooth Sailor&#10;">
              <a:extLst>
                <a:ext uri="{FF2B5EF4-FFF2-40B4-BE49-F238E27FC236}">
                  <a16:creationId xmlns:a16="http://schemas.microsoft.com/office/drawing/2014/main" id="{92A6A81E-44BB-D840-98C0-39ED7DEC7E90}"/>
                </a:ext>
              </a:extLst>
            </p:cNvPr>
            <p:cNvSpPr/>
            <p:nvPr/>
          </p:nvSpPr>
          <p:spPr>
            <a:xfrm>
              <a:off x="6581350" y="2201071"/>
              <a:ext cx="1994169" cy="646331"/>
            </a:xfrm>
            <a:prstGeom prst="rect">
              <a:avLst/>
            </a:prstGeom>
          </p:spPr>
          <p:txBody>
            <a:bodyPr wrap="square">
              <a:spAutoFit/>
            </a:bodyPr>
            <a:lstStyle/>
            <a:p>
              <a:pPr algn="ctr">
                <a:spcBef>
                  <a:spcPts val="1200"/>
                </a:spcBef>
              </a:pPr>
              <a:r>
                <a:rPr lang="en-US" b="1" dirty="0">
                  <a:latin typeface="Arial" panose="020B0604020202020204" pitchFamily="34" charset="0"/>
                  <a:cs typeface="Arial" panose="020B0604020202020204" pitchFamily="34" charset="0"/>
                </a:rPr>
                <a:t>The Smooth Sailor</a:t>
              </a:r>
            </a:p>
          </p:txBody>
        </p:sp>
        <p:sp>
          <p:nvSpPr>
            <p:cNvPr id="18" name="Rectangle 17" descr="The Altruistic&#10;">
              <a:extLst>
                <a:ext uri="{FF2B5EF4-FFF2-40B4-BE49-F238E27FC236}">
                  <a16:creationId xmlns:a16="http://schemas.microsoft.com/office/drawing/2014/main" id="{78E19F2A-AFDD-7947-A194-F4785159FA7F}"/>
                </a:ext>
              </a:extLst>
            </p:cNvPr>
            <p:cNvSpPr/>
            <p:nvPr/>
          </p:nvSpPr>
          <p:spPr>
            <a:xfrm>
              <a:off x="8575517" y="2221214"/>
              <a:ext cx="1994170" cy="369332"/>
            </a:xfrm>
            <a:prstGeom prst="rect">
              <a:avLst/>
            </a:prstGeom>
            <a:noFill/>
          </p:spPr>
          <p:txBody>
            <a:bodyPr wrap="square">
              <a:spAutoFit/>
            </a:bodyPr>
            <a:lstStyle/>
            <a:p>
              <a:pPr algn="ctr">
                <a:spcBef>
                  <a:spcPts val="1200"/>
                </a:spcBef>
              </a:pPr>
              <a:r>
                <a:rPr lang="en-US" b="1" dirty="0">
                  <a:latin typeface="Arial" panose="020B0604020202020204" pitchFamily="34" charset="0"/>
                  <a:cs typeface="Arial" panose="020B0604020202020204" pitchFamily="34" charset="0"/>
                </a:rPr>
                <a:t>The Altruistic</a:t>
              </a:r>
            </a:p>
          </p:txBody>
        </p:sp>
        <p:sp>
          <p:nvSpPr>
            <p:cNvPr id="19" name="Rectangle 18" descr="The Disenchanted&#10;">
              <a:extLst>
                <a:ext uri="{FF2B5EF4-FFF2-40B4-BE49-F238E27FC236}">
                  <a16:creationId xmlns:a16="http://schemas.microsoft.com/office/drawing/2014/main" id="{B4E4CCDC-F41E-C44B-8C69-CE6D549B4078}"/>
                </a:ext>
              </a:extLst>
            </p:cNvPr>
            <p:cNvSpPr/>
            <p:nvPr/>
          </p:nvSpPr>
          <p:spPr>
            <a:xfrm>
              <a:off x="8575517" y="5521084"/>
              <a:ext cx="1994169" cy="646331"/>
            </a:xfrm>
            <a:prstGeom prst="rect">
              <a:avLst/>
            </a:prstGeom>
          </p:spPr>
          <p:txBody>
            <a:bodyPr wrap="square">
              <a:spAutoFit/>
            </a:bodyPr>
            <a:lstStyle/>
            <a:p>
              <a:pPr algn="ctr">
                <a:spcBef>
                  <a:spcPts val="1200"/>
                </a:spcBef>
              </a:pPr>
              <a:r>
                <a:rPr lang="en-US" b="1" dirty="0">
                  <a:latin typeface="Arial" panose="020B0604020202020204" pitchFamily="34" charset="0"/>
                  <a:cs typeface="Arial" panose="020B0604020202020204" pitchFamily="34" charset="0"/>
                </a:rPr>
                <a:t>The Disenchanted</a:t>
              </a:r>
            </a:p>
          </p:txBody>
        </p:sp>
        <p:sp>
          <p:nvSpPr>
            <p:cNvPr id="22" name="Rectangle 21" descr="The Progressor&#10;">
              <a:extLst>
                <a:ext uri="{FF2B5EF4-FFF2-40B4-BE49-F238E27FC236}">
                  <a16:creationId xmlns:a16="http://schemas.microsoft.com/office/drawing/2014/main" id="{BCDFF035-58F3-D34F-AF67-5B0A19A6C31C}"/>
                </a:ext>
              </a:extLst>
            </p:cNvPr>
            <p:cNvSpPr/>
            <p:nvPr/>
          </p:nvSpPr>
          <p:spPr>
            <a:xfrm>
              <a:off x="6544215" y="5578308"/>
              <a:ext cx="2043726" cy="369332"/>
            </a:xfrm>
            <a:prstGeom prst="rect">
              <a:avLst/>
            </a:prstGeom>
          </p:spPr>
          <p:txBody>
            <a:bodyPr wrap="square">
              <a:spAutoFit/>
            </a:bodyPr>
            <a:lstStyle/>
            <a:p>
              <a:pPr algn="ctr">
                <a:spcBef>
                  <a:spcPts val="1200"/>
                </a:spcBef>
              </a:pPr>
              <a:r>
                <a:rPr lang="en-US" b="1" dirty="0">
                  <a:latin typeface="Arial" panose="020B0604020202020204" pitchFamily="34" charset="0"/>
                  <a:cs typeface="Arial" panose="020B0604020202020204" pitchFamily="34" charset="0"/>
                </a:rPr>
                <a:t>The Progressor</a:t>
              </a:r>
            </a:p>
          </p:txBody>
        </p:sp>
        <p:sp>
          <p:nvSpPr>
            <p:cNvPr id="23" name="Rectangle 22" descr="Persona:&#10;Advocate Anita&#10;">
              <a:extLst>
                <a:ext uri="{FF2B5EF4-FFF2-40B4-BE49-F238E27FC236}">
                  <a16:creationId xmlns:a16="http://schemas.microsoft.com/office/drawing/2014/main" id="{2995EA31-7A58-F346-A350-86A690D5AFEB}"/>
                </a:ext>
              </a:extLst>
            </p:cNvPr>
            <p:cNvSpPr/>
            <p:nvPr/>
          </p:nvSpPr>
          <p:spPr>
            <a:xfrm>
              <a:off x="8787874" y="2794372"/>
              <a:ext cx="1575325" cy="515994"/>
            </a:xfrm>
            <a:prstGeom prst="rect">
              <a:avLst/>
            </a:prstGeom>
            <a:solidFill>
              <a:schemeClr val="tx2">
                <a:lumMod val="60000"/>
                <a:lumOff val="40000"/>
              </a:schemeClr>
            </a:solidFill>
          </p:spPr>
          <p:txBody>
            <a:bodyPr wrap="square">
              <a:spAutoFit/>
            </a:bodyPr>
            <a:lstStyle/>
            <a:p>
              <a:pPr algn="ctr">
                <a:spcBef>
                  <a:spcPts val="1200"/>
                </a:spcBef>
              </a:pPr>
              <a:r>
                <a:rPr lang="en-US" sz="1600" b="1" dirty="0">
                  <a:latin typeface="Arial" panose="020B0604020202020204" pitchFamily="34" charset="0"/>
                  <a:cs typeface="Arial" panose="020B0604020202020204" pitchFamily="34" charset="0"/>
                </a:rPr>
                <a:t>Persona: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Advocate Anita</a:t>
              </a:r>
            </a:p>
          </p:txBody>
        </p:sp>
        <p:sp>
          <p:nvSpPr>
            <p:cNvPr id="24" name="Rectangle 23" descr="Persona:&#10;Moving-On Mei&#10;">
              <a:extLst>
                <a:ext uri="{FF2B5EF4-FFF2-40B4-BE49-F238E27FC236}">
                  <a16:creationId xmlns:a16="http://schemas.microsoft.com/office/drawing/2014/main" id="{8548AA3E-8033-AE47-B6EB-0DAD062D4CB7}"/>
                </a:ext>
              </a:extLst>
            </p:cNvPr>
            <p:cNvSpPr/>
            <p:nvPr/>
          </p:nvSpPr>
          <p:spPr>
            <a:xfrm>
              <a:off x="6806629" y="4882836"/>
              <a:ext cx="1600256" cy="515994"/>
            </a:xfrm>
            <a:prstGeom prst="rect">
              <a:avLst/>
            </a:prstGeom>
            <a:solidFill>
              <a:srgbClr val="954ECA"/>
            </a:solidFill>
          </p:spPr>
          <p:txBody>
            <a:bodyPr wrap="square">
              <a:spAutoFit/>
            </a:bodyPr>
            <a:lstStyle/>
            <a:p>
              <a:pPr algn="ctr">
                <a:spcBef>
                  <a:spcPts val="1200"/>
                </a:spcBef>
              </a:pPr>
              <a:r>
                <a:rPr lang="en-US" sz="1600" b="1" dirty="0">
                  <a:latin typeface="Arial" panose="020B0604020202020204" pitchFamily="34" charset="0"/>
                  <a:cs typeface="Arial" panose="020B0604020202020204" pitchFamily="34" charset="0"/>
                </a:rPr>
                <a:t>Persona: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Moving-On Mei</a:t>
              </a:r>
            </a:p>
          </p:txBody>
        </p:sp>
        <p:sp>
          <p:nvSpPr>
            <p:cNvPr id="25" name="Rectangle 24" descr="Persona:&#10;Hesitant Heidi&#10;">
              <a:extLst>
                <a:ext uri="{FF2B5EF4-FFF2-40B4-BE49-F238E27FC236}">
                  <a16:creationId xmlns:a16="http://schemas.microsoft.com/office/drawing/2014/main" id="{4DCD3CB2-685A-FE4E-8821-E9FAFB9B5F6C}"/>
                </a:ext>
              </a:extLst>
            </p:cNvPr>
            <p:cNvSpPr/>
            <p:nvPr/>
          </p:nvSpPr>
          <p:spPr>
            <a:xfrm>
              <a:off x="8787874" y="3445560"/>
              <a:ext cx="1572503" cy="515994"/>
            </a:xfrm>
            <a:prstGeom prst="rect">
              <a:avLst/>
            </a:prstGeom>
            <a:solidFill>
              <a:schemeClr val="tx2">
                <a:lumMod val="60000"/>
                <a:lumOff val="40000"/>
              </a:schemeClr>
            </a:solidFill>
          </p:spPr>
          <p:txBody>
            <a:bodyPr wrap="square" lIns="91440" tIns="45720" rIns="91440" bIns="45720" anchor="t">
              <a:spAutoFit/>
            </a:bodyPr>
            <a:lstStyle/>
            <a:p>
              <a:pPr algn="ctr">
                <a:spcBef>
                  <a:spcPts val="1200"/>
                </a:spcBef>
              </a:pPr>
              <a:r>
                <a:rPr lang="en-US" sz="1600" b="1" dirty="0">
                  <a:latin typeface="Arial" panose="020B0604020202020204" pitchFamily="34" charset="0"/>
                  <a:cs typeface="Arial" panose="020B0604020202020204" pitchFamily="34" charset="0"/>
                </a:rPr>
                <a:t>Persona: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Hesitant Heidi</a:t>
              </a:r>
            </a:p>
          </p:txBody>
        </p:sp>
        <p:sp>
          <p:nvSpPr>
            <p:cNvPr id="26" name="Rectangle 25" descr="Persona:&#10;Well-Off Wanda&#10;">
              <a:extLst>
                <a:ext uri="{FF2B5EF4-FFF2-40B4-BE49-F238E27FC236}">
                  <a16:creationId xmlns:a16="http://schemas.microsoft.com/office/drawing/2014/main" id="{D295559D-E8D2-2540-9F16-93778DCA938E}"/>
                </a:ext>
              </a:extLst>
            </p:cNvPr>
            <p:cNvSpPr/>
            <p:nvPr/>
          </p:nvSpPr>
          <p:spPr>
            <a:xfrm>
              <a:off x="6765949" y="2804292"/>
              <a:ext cx="1600257" cy="515994"/>
            </a:xfrm>
            <a:prstGeom prst="rect">
              <a:avLst/>
            </a:prstGeom>
            <a:solidFill>
              <a:srgbClr val="00B050"/>
            </a:solidFill>
          </p:spPr>
          <p:txBody>
            <a:bodyPr wrap="square">
              <a:spAutoFit/>
            </a:bodyPr>
            <a:lstStyle/>
            <a:p>
              <a:pPr algn="ctr">
                <a:spcBef>
                  <a:spcPts val="1200"/>
                </a:spcBef>
              </a:pPr>
              <a:r>
                <a:rPr lang="en-US" sz="1600" b="1" dirty="0">
                  <a:latin typeface="Arial" panose="020B0604020202020204" pitchFamily="34" charset="0"/>
                  <a:cs typeface="Arial" panose="020B0604020202020204" pitchFamily="34" charset="0"/>
                </a:rPr>
                <a:t>Persona: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Well-Off Wanda</a:t>
              </a:r>
            </a:p>
          </p:txBody>
        </p:sp>
        <p:sp>
          <p:nvSpPr>
            <p:cNvPr id="27" name="Rectangle 26" descr="Persona:&#10;Untrusting Uma&#10;">
              <a:extLst>
                <a:ext uri="{FF2B5EF4-FFF2-40B4-BE49-F238E27FC236}">
                  <a16:creationId xmlns:a16="http://schemas.microsoft.com/office/drawing/2014/main" id="{0323ED30-FEEF-4D42-B7F0-2B6570D546AC}"/>
                </a:ext>
              </a:extLst>
            </p:cNvPr>
            <p:cNvSpPr/>
            <p:nvPr/>
          </p:nvSpPr>
          <p:spPr>
            <a:xfrm>
              <a:off x="8868084" y="4934291"/>
              <a:ext cx="1492293" cy="515994"/>
            </a:xfrm>
            <a:prstGeom prst="rect">
              <a:avLst/>
            </a:prstGeom>
            <a:solidFill>
              <a:schemeClr val="accent4">
                <a:lumMod val="75000"/>
              </a:schemeClr>
            </a:solidFill>
          </p:spPr>
          <p:txBody>
            <a:bodyPr wrap="square" lIns="91440" tIns="45720" rIns="91440" bIns="45720" anchor="t">
              <a:spAutoFit/>
            </a:bodyPr>
            <a:lstStyle/>
            <a:p>
              <a:pPr algn="ctr">
                <a:spcBef>
                  <a:spcPts val="1200"/>
                </a:spcBef>
              </a:pPr>
              <a:r>
                <a:rPr lang="en-US" sz="1600" b="1" dirty="0">
                  <a:latin typeface="Arial" panose="020B0604020202020204" pitchFamily="34" charset="0"/>
                  <a:cs typeface="Arial" panose="020B0604020202020204" pitchFamily="34" charset="0"/>
                </a:rPr>
                <a:t>Persona: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Untrusting Uma</a:t>
              </a:r>
            </a:p>
          </p:txBody>
        </p:sp>
      </p:grpSp>
    </p:spTree>
    <p:extLst>
      <p:ext uri="{BB962C8B-B14F-4D97-AF65-F5344CB8AC3E}">
        <p14:creationId xmlns:p14="http://schemas.microsoft.com/office/powerpoint/2010/main" val="54523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CD15-11C9-4A2A-BD2B-627495A46633}"/>
              </a:ext>
            </a:extLst>
          </p:cNvPr>
          <p:cNvSpPr>
            <a:spLocks noGrp="1"/>
          </p:cNvSpPr>
          <p:nvPr>
            <p:ph type="title"/>
          </p:nvPr>
        </p:nvSpPr>
        <p:spPr/>
        <p:txBody>
          <a:bodyPr anchor="ctr">
            <a:noAutofit/>
          </a:bodyPr>
          <a:lstStyle/>
          <a:p>
            <a:r>
              <a:rPr lang="en-US" sz="3300" dirty="0">
                <a:latin typeface="Arial" panose="020B0604020202020204" pitchFamily="34" charset="0"/>
                <a:cs typeface="Arial" panose="020B0604020202020204" pitchFamily="34" charset="0"/>
              </a:rPr>
              <a:t>Women Veteran Personas</a:t>
            </a:r>
            <a:endParaRPr lang="en-US" sz="3300" dirty="0">
              <a:latin typeface="Arial" panose="020B0604020202020204" pitchFamily="34" charset="0"/>
              <a:cs typeface="Arial" panose="020B0604020202020204" pitchFamily="34" charset="0"/>
              <a:sym typeface="Oswald Regular"/>
            </a:endParaRPr>
          </a:p>
        </p:txBody>
      </p:sp>
      <p:pic>
        <p:nvPicPr>
          <p:cNvPr id="11" name="Picture 10" descr="Well Off Wanda story">
            <a:extLst>
              <a:ext uri="{FF2B5EF4-FFF2-40B4-BE49-F238E27FC236}">
                <a16:creationId xmlns:a16="http://schemas.microsoft.com/office/drawing/2014/main" id="{C3F2597A-204B-CE4E-A00A-224358767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92" y="2186099"/>
            <a:ext cx="3693138" cy="4771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dvocate Anita story">
            <a:extLst>
              <a:ext uri="{FF2B5EF4-FFF2-40B4-BE49-F238E27FC236}">
                <a16:creationId xmlns:a16="http://schemas.microsoft.com/office/drawing/2014/main" id="{6775FD28-6496-2442-8938-F5DBE5F1F4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604" y="2186099"/>
            <a:ext cx="3677729" cy="4771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Moving on Mei story">
            <a:extLst>
              <a:ext uri="{FF2B5EF4-FFF2-40B4-BE49-F238E27FC236}">
                <a16:creationId xmlns:a16="http://schemas.microsoft.com/office/drawing/2014/main" id="{2881080F-2801-A243-B757-568BDEA496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1906" y="2186099"/>
            <a:ext cx="3693138" cy="4771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4270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CD15-11C9-4A2A-BD2B-627495A46633}"/>
              </a:ext>
            </a:extLst>
          </p:cNvPr>
          <p:cNvSpPr>
            <a:spLocks noGrp="1"/>
          </p:cNvSpPr>
          <p:nvPr>
            <p:ph type="title"/>
          </p:nvPr>
        </p:nvSpPr>
        <p:spPr/>
        <p:txBody>
          <a:bodyPr anchor="ctr">
            <a:noAutofit/>
          </a:bodyPr>
          <a:lstStyle/>
          <a:p>
            <a:r>
              <a:rPr lang="en-US" sz="3300" dirty="0">
                <a:latin typeface="Arial" panose="020B0604020202020204" pitchFamily="34" charset="0"/>
                <a:cs typeface="Arial" panose="020B0604020202020204" pitchFamily="34" charset="0"/>
              </a:rPr>
              <a:t>Women Veteran Personas </a:t>
            </a:r>
            <a:r>
              <a:rPr lang="en-US" sz="800" dirty="0">
                <a:solidFill>
                  <a:schemeClr val="tx2">
                    <a:lumMod val="75000"/>
                  </a:schemeClr>
                </a:solidFill>
                <a:latin typeface="Arial" panose="020B0604020202020204" pitchFamily="34" charset="0"/>
                <a:cs typeface="Arial" panose="020B0604020202020204" pitchFamily="34" charset="0"/>
              </a:rPr>
              <a:t>1</a:t>
            </a:r>
            <a:endParaRPr lang="en-US" sz="800" dirty="0">
              <a:solidFill>
                <a:schemeClr val="tx2">
                  <a:lumMod val="75000"/>
                </a:schemeClr>
              </a:solidFill>
              <a:latin typeface="Arial" panose="020B0604020202020204" pitchFamily="34" charset="0"/>
              <a:cs typeface="Arial" panose="020B0604020202020204" pitchFamily="34" charset="0"/>
              <a:sym typeface="Oswald Regular"/>
            </a:endParaRPr>
          </a:p>
        </p:txBody>
      </p:sp>
      <p:pic>
        <p:nvPicPr>
          <p:cNvPr id="7" name="Picture 6" descr="Untrusting Uma story">
            <a:extLst>
              <a:ext uri="{FF2B5EF4-FFF2-40B4-BE49-F238E27FC236}">
                <a16:creationId xmlns:a16="http://schemas.microsoft.com/office/drawing/2014/main" id="{8B6BD217-75F5-2C48-9A55-71EC9FD7B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219" y="2186099"/>
            <a:ext cx="3677729" cy="4771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Hesitant Heidi story">
            <a:extLst>
              <a:ext uri="{FF2B5EF4-FFF2-40B4-BE49-F238E27FC236}">
                <a16:creationId xmlns:a16="http://schemas.microsoft.com/office/drawing/2014/main" id="{4C8EF575-CDA8-6C46-85EB-E708083E22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777" y="2186099"/>
            <a:ext cx="3678906" cy="4771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794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2025ED-4A02-2D46-AEC7-A1AC2AAB3588}"/>
              </a:ext>
            </a:extLst>
          </p:cNvPr>
          <p:cNvSpPr>
            <a:spLocks noGrp="1"/>
          </p:cNvSpPr>
          <p:nvPr>
            <p:ph type="title"/>
          </p:nvPr>
        </p:nvSpPr>
        <p:spPr/>
        <p:txBody>
          <a:bodyPr anchor="ctr">
            <a:noAutofit/>
          </a:bodyPr>
          <a:lstStyle/>
          <a:p>
            <a:r>
              <a:rPr lang="en-US" sz="3300" dirty="0">
                <a:latin typeface="Arial" panose="020B0604020202020204" pitchFamily="34" charset="0"/>
                <a:cs typeface="Arial" panose="020B0604020202020204" pitchFamily="34" charset="0"/>
              </a:rPr>
              <a:t>Insights &amp; Key Findings Overview</a:t>
            </a:r>
            <a:endParaRPr lang="en-US" sz="3300" dirty="0">
              <a:latin typeface="Arial" panose="020B0604020202020204" pitchFamily="34" charset="0"/>
              <a:cs typeface="Arial" panose="020B0604020202020204" pitchFamily="34" charset="0"/>
              <a:sym typeface="Oswald Regular"/>
            </a:endParaRPr>
          </a:p>
        </p:txBody>
      </p:sp>
      <p:sp>
        <p:nvSpPr>
          <p:cNvPr id="12" name="Rectangle 11">
            <a:extLst>
              <a:ext uri="{FF2B5EF4-FFF2-40B4-BE49-F238E27FC236}">
                <a16:creationId xmlns:a16="http://schemas.microsoft.com/office/drawing/2014/main" id="{6B316516-6276-4740-9A1D-558DDF4CC75C}"/>
              </a:ext>
              <a:ext uri="{C183D7F6-B498-43B3-948B-1728B52AA6E4}">
                <adec:decorative xmlns:adec="http://schemas.microsoft.com/office/drawing/2017/decorative" val="1"/>
              </a:ext>
            </a:extLst>
          </p:cNvPr>
          <p:cNvSpPr/>
          <p:nvPr/>
        </p:nvSpPr>
        <p:spPr>
          <a:xfrm>
            <a:off x="0" y="1800437"/>
            <a:ext cx="12192000" cy="5483868"/>
          </a:xfrm>
          <a:prstGeom prst="rect">
            <a:avLst/>
          </a:prstGeom>
          <a:solidFill>
            <a:srgbClr val="09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3" name="Content Placeholder 3">
            <a:extLst>
              <a:ext uri="{FF2B5EF4-FFF2-40B4-BE49-F238E27FC236}">
                <a16:creationId xmlns:a16="http://schemas.microsoft.com/office/drawing/2014/main" id="{B7BCC1B1-0CC4-2645-9032-2A6701ED38C8}"/>
              </a:ext>
            </a:extLst>
          </p:cNvPr>
          <p:cNvSpPr txBox="1">
            <a:spLocks/>
          </p:cNvSpPr>
          <p:nvPr/>
        </p:nvSpPr>
        <p:spPr>
          <a:xfrm>
            <a:off x="471519" y="2199349"/>
            <a:ext cx="10820499" cy="44393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200" dirty="0">
                <a:solidFill>
                  <a:schemeClr val="bg1"/>
                </a:solidFill>
                <a:latin typeface="Arial" panose="020B0604020202020204" pitchFamily="34" charset="0"/>
                <a:cs typeface="Arial" panose="020B0604020202020204" pitchFamily="34" charset="0"/>
              </a:rPr>
              <a:t>Insights form the basis of design decisions. While all women Veterans may not experience every insight,  each insight represents a major pattern heard in the women Veteran interviews, verified with project stakeholders, and in some cases supported by findings from previous projects. </a:t>
            </a:r>
          </a:p>
          <a:p>
            <a:pPr marL="0" indent="0">
              <a:spcBef>
                <a:spcPts val="1200"/>
              </a:spcBef>
              <a:buNone/>
            </a:pPr>
            <a:endParaRPr lang="en-US" sz="2200" dirty="0">
              <a:solidFill>
                <a:schemeClr val="bg1"/>
              </a:solidFill>
              <a:latin typeface="Arial" panose="020B0604020202020204" pitchFamily="34" charset="0"/>
              <a:cs typeface="Arial" panose="020B0604020202020204" pitchFamily="34" charset="0"/>
            </a:endParaRPr>
          </a:p>
          <a:p>
            <a:pPr marL="0" indent="0">
              <a:spcBef>
                <a:spcPts val="1200"/>
              </a:spcBef>
              <a:buNone/>
            </a:pPr>
            <a:r>
              <a:rPr lang="en-US" sz="2200" dirty="0">
                <a:solidFill>
                  <a:schemeClr val="bg1"/>
                </a:solidFill>
                <a:latin typeface="Arial" panose="020B0604020202020204" pitchFamily="34" charset="0"/>
                <a:cs typeface="Arial" panose="020B0604020202020204" pitchFamily="34" charset="0"/>
              </a:rPr>
              <a:t>Insights are written in direct language as "universal truths.” There are likely to be some exceptions to each insight because the women Veteran population is diverse. Quotes from women Veteran interviews are provided to support and illustrate empathy for each insight.</a:t>
            </a:r>
          </a:p>
          <a:p>
            <a:pPr marL="0" indent="0">
              <a:spcBef>
                <a:spcPts val="1200"/>
              </a:spcBef>
              <a:buNone/>
            </a:pPr>
            <a:endParaRPr lang="en-US" sz="2200" dirty="0">
              <a:solidFill>
                <a:schemeClr val="bg1"/>
              </a:solidFill>
              <a:latin typeface="Arial" panose="020B0604020202020204" pitchFamily="34" charset="0"/>
              <a:cs typeface="Arial" panose="020B0604020202020204" pitchFamily="34" charset="0"/>
            </a:endParaRPr>
          </a:p>
          <a:p>
            <a:pPr marL="0" indent="0">
              <a:spcBef>
                <a:spcPts val="1200"/>
              </a:spcBef>
              <a:buNone/>
            </a:pPr>
            <a:r>
              <a:rPr lang="en-US" sz="2200" dirty="0">
                <a:solidFill>
                  <a:schemeClr val="bg1"/>
                </a:solidFill>
                <a:latin typeface="Arial" panose="020B0604020202020204" pitchFamily="34" charset="0"/>
                <a:cs typeface="Arial" panose="020B0604020202020204" pitchFamily="34" charset="0"/>
              </a:rPr>
              <a:t>Key Findings are additional important patterns that emerged during synthesis, but either did not express a novel sentiment or did not have enough supporting data to fully form an insight. </a:t>
            </a:r>
          </a:p>
        </p:txBody>
      </p:sp>
    </p:spTree>
    <p:extLst>
      <p:ext uri="{BB962C8B-B14F-4D97-AF65-F5344CB8AC3E}">
        <p14:creationId xmlns:p14="http://schemas.microsoft.com/office/powerpoint/2010/main" val="147440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2BF8135385240BEDC20E185CDBA76" ma:contentTypeVersion="4" ma:contentTypeDescription="Create a new document." ma:contentTypeScope="" ma:versionID="c86bf4dc1bb5288e9760acc968abd222">
  <xsd:schema xmlns:xsd="http://www.w3.org/2001/XMLSchema" xmlns:xs="http://www.w3.org/2001/XMLSchema" xmlns:p="http://schemas.microsoft.com/office/2006/metadata/properties" xmlns:ns2="57953b43-6f19-42aa-b1a3-186ad8e4720c" xmlns:ns3="220f7e65-2ee7-4e62-93c7-f0e2ac29ec23" targetNamespace="http://schemas.microsoft.com/office/2006/metadata/properties" ma:root="true" ma:fieldsID="e367dbb0f74294adcd842a31c68c9a03" ns2:_="" ns3:_="">
    <xsd:import namespace="57953b43-6f19-42aa-b1a3-186ad8e4720c"/>
    <xsd:import namespace="220f7e65-2ee7-4e62-93c7-f0e2ac29ec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53b43-6f19-42aa-b1a3-186ad8e472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0f7e65-2ee7-4e62-93c7-f0e2ac29ec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20f7e65-2ee7-4e62-93c7-f0e2ac29ec23">
      <UserInfo>
        <DisplayName>Timmons, Kyle, VBAVACO</DisplayName>
        <AccountId>72</AccountId>
        <AccountType/>
      </UserInfo>
      <UserInfo>
        <DisplayName>Head, LaTanya, VBAVACO</DisplayName>
        <AccountId>13</AccountId>
        <AccountType/>
      </UserInfo>
    </SharedWithUsers>
  </documentManagement>
</p:properties>
</file>

<file path=customXml/itemProps1.xml><?xml version="1.0" encoding="utf-8"?>
<ds:datastoreItem xmlns:ds="http://schemas.openxmlformats.org/officeDocument/2006/customXml" ds:itemID="{98AD7623-AFA4-4457-BB44-3CFB07B9C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53b43-6f19-42aa-b1a3-186ad8e4720c"/>
    <ds:schemaRef ds:uri="220f7e65-2ee7-4e62-93c7-f0e2ac29ec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3.xml><?xml version="1.0" encoding="utf-8"?>
<ds:datastoreItem xmlns:ds="http://schemas.openxmlformats.org/officeDocument/2006/customXml" ds:itemID="{C993FA49-FC48-493C-94A2-B5BE0B839CF0}">
  <ds:schemaRefs>
    <ds:schemaRef ds:uri="http://schemas.microsoft.com/office/2006/metadata/properties"/>
    <ds:schemaRef ds:uri="220f7e65-2ee7-4e62-93c7-f0e2ac29ec23"/>
    <ds:schemaRef ds:uri="http://purl.org/dc/terms/"/>
    <ds:schemaRef ds:uri="http://schemas.openxmlformats.org/package/2006/metadata/core-properties"/>
    <ds:schemaRef ds:uri="57953b43-6f19-42aa-b1a3-186ad8e4720c"/>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102832</TotalTime>
  <Words>1592</Words>
  <Application>Microsoft Office PowerPoint</Application>
  <PresentationFormat>Custom</PresentationFormat>
  <Paragraphs>246</Paragraphs>
  <Slides>15</Slides>
  <Notes>10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15</vt:i4>
      </vt:variant>
    </vt:vector>
  </HeadingPairs>
  <TitlesOfParts>
    <vt:vector size="28" baseType="lpstr">
      <vt:lpstr>Arial</vt:lpstr>
      <vt:lpstr>Calibri</vt:lpstr>
      <vt:lpstr>Calibri Light</vt:lpstr>
      <vt:lpstr>Myriad Pro</vt:lpstr>
      <vt:lpstr>Symbol</vt:lpstr>
      <vt:lpstr>10_Office Theme</vt:lpstr>
      <vt:lpstr>2_Custom Design</vt:lpstr>
      <vt:lpstr>3_Custom Design</vt:lpstr>
      <vt:lpstr>1_Custom Design</vt:lpstr>
      <vt:lpstr>Custom Design</vt:lpstr>
      <vt:lpstr>10_Office Theme</vt:lpstr>
      <vt:lpstr>10_Office Theme</vt:lpstr>
      <vt:lpstr>10_Office Theme</vt:lpstr>
      <vt:lpstr>Women Veterans Journey Map</vt:lpstr>
      <vt:lpstr>Overview</vt:lpstr>
      <vt:lpstr>Women Veterans Journey Map 1</vt:lpstr>
      <vt:lpstr>Journey Map</vt:lpstr>
      <vt:lpstr>Personas Overview</vt:lpstr>
      <vt:lpstr>Persona Development</vt:lpstr>
      <vt:lpstr>Women Veteran Personas</vt:lpstr>
      <vt:lpstr>Women Veteran Personas 1</vt:lpstr>
      <vt:lpstr>Insights &amp; Key Findings Overview</vt:lpstr>
      <vt:lpstr>Insights</vt:lpstr>
      <vt:lpstr>Key Findings</vt:lpstr>
      <vt:lpstr>Questions</vt:lpstr>
      <vt:lpstr>Backup slides</vt:lpstr>
      <vt:lpstr>Research by the Numbers</vt:lpstr>
      <vt:lpstr>Research by Location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Drumbeat</dc:title>
  <dc:creator>Department of Veterans Affairs</dc:creator>
  <cp:lastModifiedBy>Ranes, Michelle M.</cp:lastModifiedBy>
  <cp:revision>992</cp:revision>
  <cp:lastPrinted>2021-07-06T14:00:44Z</cp:lastPrinted>
  <dcterms:created xsi:type="dcterms:W3CDTF">2017-12-21T16:13:31Z</dcterms:created>
  <dcterms:modified xsi:type="dcterms:W3CDTF">2021-09-28T12:19:48Z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0x01010054E2BF8135385240BEDC20E185CDBA76</vt:lpwstr>
  </property>
  <property fmtid="{D5CDD505-2E9C-101B-9397-08002B2CF9AE}" pid="3" name="AuthorIds_UIVersion_512">
    <vt:lpwstr>23</vt:lpwstr>
  </property>
</Properties>
</file>